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handoutMasterIdLst>
    <p:handoutMasterId r:id="rId27"/>
  </p:handoutMasterIdLst>
  <p:sldIdLst>
    <p:sldId id="258" r:id="rId2"/>
    <p:sldId id="260" r:id="rId3"/>
    <p:sldId id="259" r:id="rId4"/>
    <p:sldId id="289" r:id="rId5"/>
    <p:sldId id="291" r:id="rId6"/>
    <p:sldId id="290" r:id="rId7"/>
    <p:sldId id="285" r:id="rId8"/>
    <p:sldId id="292" r:id="rId9"/>
    <p:sldId id="293" r:id="rId10"/>
    <p:sldId id="262" r:id="rId11"/>
    <p:sldId id="287" r:id="rId12"/>
    <p:sldId id="263" r:id="rId13"/>
    <p:sldId id="264" r:id="rId14"/>
    <p:sldId id="265" r:id="rId15"/>
    <p:sldId id="288" r:id="rId16"/>
    <p:sldId id="266" r:id="rId17"/>
    <p:sldId id="267" r:id="rId18"/>
    <p:sldId id="269" r:id="rId19"/>
    <p:sldId id="273" r:id="rId20"/>
    <p:sldId id="283" r:id="rId21"/>
    <p:sldId id="294" r:id="rId22"/>
    <p:sldId id="295" r:id="rId23"/>
    <p:sldId id="296" r:id="rId24"/>
    <p:sldId id="297" r:id="rId2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4" d="100"/>
          <a:sy n="44" d="100"/>
        </p:scale>
        <p:origin x="-1266"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4D1F77-8BEE-4C15-A16C-67DE7B1255C8}" type="datetimeFigureOut">
              <a:rPr lang="id-ID" smtClean="0"/>
              <a:pPr/>
              <a:t>27/01/2018</a:t>
            </a:fld>
            <a:endParaRPr lang="id-ID"/>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5A2677-33D9-465C-ADDE-88ED80301A11}" type="slidenum">
              <a:rPr lang="id-ID" smtClean="0"/>
              <a:pPr/>
              <a:t>‹#›</a:t>
            </a:fld>
            <a:endParaRPr lang="id-ID"/>
          </a:p>
        </p:txBody>
      </p:sp>
    </p:spTree>
    <p:extLst>
      <p:ext uri="{BB962C8B-B14F-4D97-AF65-F5344CB8AC3E}">
        <p14:creationId xmlns:p14="http://schemas.microsoft.com/office/powerpoint/2010/main" val="603661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6CFECB-44C0-47AD-ABA9-2228886E5E80}" type="datetimeFigureOut">
              <a:rPr lang="id-ID" smtClean="0"/>
              <a:pPr/>
              <a:t>27/01/2018</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A76D8-4707-4625-8EDC-2B47E4D94233}" type="slidenum">
              <a:rPr lang="id-ID" smtClean="0"/>
              <a:pPr/>
              <a:t>‹#›</a:t>
            </a:fld>
            <a:endParaRPr lang="id-ID"/>
          </a:p>
        </p:txBody>
      </p:sp>
    </p:spTree>
    <p:extLst>
      <p:ext uri="{BB962C8B-B14F-4D97-AF65-F5344CB8AC3E}">
        <p14:creationId xmlns:p14="http://schemas.microsoft.com/office/powerpoint/2010/main" val="223585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B20BBD0C-18EB-4F44-A98B-BB12B0BACF6C}" type="datetime1">
              <a:rPr lang="id-ID" smtClean="0"/>
              <a:pPr/>
              <a:t>27/01/2018</a:t>
            </a:fld>
            <a:endParaRPr lang="id-ID"/>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id-ID"/>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B097162-631F-4DD4-919E-E5E3E4A11386}"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DAD15BE-0403-49F3-817A-360E9FD74CD2}" type="datetime1">
              <a:rPr lang="id-ID" smtClean="0"/>
              <a:pPr/>
              <a:t>27/01/2018</a:t>
            </a:fld>
            <a:endParaRPr lang="id-ID"/>
          </a:p>
        </p:txBody>
      </p:sp>
      <p:sp>
        <p:nvSpPr>
          <p:cNvPr id="5" name="Footer Placeholder 4"/>
          <p:cNvSpPr>
            <a:spLocks noGrp="1"/>
          </p:cNvSpPr>
          <p:nvPr>
            <p:ph type="ftr" sz="quarter" idx="11"/>
          </p:nvPr>
        </p:nvSpPr>
        <p:spPr>
          <a:xfrm>
            <a:off x="457200" y="6480969"/>
            <a:ext cx="4260056" cy="300831"/>
          </a:xfrm>
        </p:spPr>
        <p:txBody>
          <a:bodyPr/>
          <a:lstStyle/>
          <a:p>
            <a:endParaRPr lang="id-ID"/>
          </a:p>
        </p:txBody>
      </p:sp>
      <p:sp>
        <p:nvSpPr>
          <p:cNvPr id="6" name="Slide Number Placeholder 5"/>
          <p:cNvSpPr>
            <a:spLocks noGrp="1"/>
          </p:cNvSpPr>
          <p:nvPr>
            <p:ph type="sldNum" sz="quarter" idx="12"/>
          </p:nvPr>
        </p:nvSpPr>
        <p:spPr/>
        <p:txBody>
          <a:bodyPr/>
          <a:lstStyle/>
          <a:p>
            <a:fld id="{4B097162-631F-4DD4-919E-E5E3E4A11386}"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E06F0356-86A6-4F27-AFE3-57E04954D7E4}" type="datetime1">
              <a:rPr lang="id-ID" smtClean="0"/>
              <a:pPr/>
              <a:t>27/01/2018</a:t>
            </a:fld>
            <a:endParaRPr lang="id-ID"/>
          </a:p>
        </p:txBody>
      </p:sp>
      <p:sp>
        <p:nvSpPr>
          <p:cNvPr id="5" name="Footer Placeholder 4"/>
          <p:cNvSpPr>
            <a:spLocks noGrp="1"/>
          </p:cNvSpPr>
          <p:nvPr>
            <p:ph type="ftr" sz="quarter" idx="11"/>
          </p:nvPr>
        </p:nvSpPr>
        <p:spPr>
          <a:xfrm>
            <a:off x="2619376" y="6480969"/>
            <a:ext cx="4260056" cy="300831"/>
          </a:xfrm>
        </p:spPr>
        <p:txBody>
          <a:bodyPr/>
          <a:lstStyle/>
          <a:p>
            <a:endParaRPr lang="id-ID"/>
          </a:p>
        </p:txBody>
      </p:sp>
      <p:sp>
        <p:nvSpPr>
          <p:cNvPr id="6" name="Slide Number Placeholder 5"/>
          <p:cNvSpPr>
            <a:spLocks noGrp="1"/>
          </p:cNvSpPr>
          <p:nvPr>
            <p:ph type="sldNum" sz="quarter" idx="12"/>
          </p:nvPr>
        </p:nvSpPr>
        <p:spPr>
          <a:xfrm>
            <a:off x="8451056" y="809624"/>
            <a:ext cx="502920" cy="300831"/>
          </a:xfrm>
        </p:spPr>
        <p:txBody>
          <a:bodyPr/>
          <a:lstStyle/>
          <a:p>
            <a:fld id="{4B097162-631F-4DD4-919E-E5E3E4A11386}" type="slidenum">
              <a:rPr lang="id-ID" smtClean="0"/>
              <a:pPr/>
              <a:t>‹#›</a:t>
            </a:fld>
            <a:endParaRPr lang="id-ID"/>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D56C18E-611B-45A9-9C85-813A4BBF1A89}" type="datetime1">
              <a:rPr lang="id-ID" smtClean="0"/>
              <a:pPr/>
              <a:t>27/01/2018</a:t>
            </a:fld>
            <a:endParaRPr lang="id-ID"/>
          </a:p>
        </p:txBody>
      </p:sp>
      <p:sp>
        <p:nvSpPr>
          <p:cNvPr id="6" name="Footer Placeholder 5"/>
          <p:cNvSpPr>
            <a:spLocks noGrp="1"/>
          </p:cNvSpPr>
          <p:nvPr>
            <p:ph type="ftr" sz="quarter" idx="11"/>
          </p:nvPr>
        </p:nvSpPr>
        <p:spPr>
          <a:xfrm>
            <a:off x="457200" y="6480969"/>
            <a:ext cx="4260056" cy="301752"/>
          </a:xfrm>
        </p:spPr>
        <p:txBody>
          <a:bodyPr/>
          <a:lstStyle/>
          <a:p>
            <a:endParaRPr lang="id-ID"/>
          </a:p>
        </p:txBody>
      </p:sp>
      <p:sp>
        <p:nvSpPr>
          <p:cNvPr id="7" name="Slide Number Placeholder 6"/>
          <p:cNvSpPr>
            <a:spLocks noGrp="1"/>
          </p:cNvSpPr>
          <p:nvPr>
            <p:ph type="sldNum" sz="quarter" idx="12"/>
          </p:nvPr>
        </p:nvSpPr>
        <p:spPr>
          <a:xfrm>
            <a:off x="7589520" y="6480969"/>
            <a:ext cx="502920" cy="301752"/>
          </a:xfrm>
        </p:spPr>
        <p:txBody>
          <a:bodyPr/>
          <a:lstStyle/>
          <a:p>
            <a:fld id="{4B097162-631F-4DD4-919E-E5E3E4A11386}"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35B8806C-B515-42B1-903B-1B9DBC116275}" type="datetime1">
              <a:rPr lang="id-ID" smtClean="0"/>
              <a:pPr/>
              <a:t>27/01/2018</a:t>
            </a:fld>
            <a:endParaRPr lang="id-ID"/>
          </a:p>
        </p:txBody>
      </p:sp>
      <p:sp>
        <p:nvSpPr>
          <p:cNvPr id="8" name="Footer Placeholder 7"/>
          <p:cNvSpPr>
            <a:spLocks noGrp="1"/>
          </p:cNvSpPr>
          <p:nvPr>
            <p:ph type="ftr" sz="quarter" idx="11"/>
          </p:nvPr>
        </p:nvSpPr>
        <p:spPr>
          <a:xfrm>
            <a:off x="457200" y="6480969"/>
            <a:ext cx="4261104" cy="301752"/>
          </a:xfrm>
        </p:spPr>
        <p:txBody>
          <a:bodyPr/>
          <a:lstStyle/>
          <a:p>
            <a:endParaRPr lang="id-ID"/>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4B097162-631F-4DD4-919E-E5E3E4A1138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71E96AD-955D-4EFC-B514-E22BC06F1880}" type="datetime1">
              <a:rPr lang="id-ID" smtClean="0"/>
              <a:pPr/>
              <a:t>27/01/2018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B097162-631F-4DD4-919E-E5E3E4A11386}"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A31B0556-D9F5-40B3-9039-CAE080DBA952}" type="datetime1">
              <a:rPr lang="id-ID" smtClean="0"/>
              <a:pPr/>
              <a:t>27/01/2018</a:t>
            </a:fld>
            <a:endParaRPr lang="id-ID"/>
          </a:p>
        </p:txBody>
      </p:sp>
      <p:sp>
        <p:nvSpPr>
          <p:cNvPr id="3" name="Footer Placeholder 2"/>
          <p:cNvSpPr>
            <a:spLocks noGrp="1"/>
          </p:cNvSpPr>
          <p:nvPr>
            <p:ph type="ftr" sz="quarter" idx="11"/>
          </p:nvPr>
        </p:nvSpPr>
        <p:spPr>
          <a:xfrm>
            <a:off x="457200" y="6481890"/>
            <a:ext cx="4260056" cy="300831"/>
          </a:xfrm>
        </p:spPr>
        <p:txBody>
          <a:bodyPr/>
          <a:lstStyle/>
          <a:p>
            <a:endParaRPr lang="id-ID"/>
          </a:p>
        </p:txBody>
      </p:sp>
      <p:sp>
        <p:nvSpPr>
          <p:cNvPr id="4" name="Slide Number Placeholder 3"/>
          <p:cNvSpPr>
            <a:spLocks noGrp="1"/>
          </p:cNvSpPr>
          <p:nvPr>
            <p:ph type="sldNum" sz="quarter" idx="12"/>
          </p:nvPr>
        </p:nvSpPr>
        <p:spPr>
          <a:xfrm>
            <a:off x="7589520" y="6480969"/>
            <a:ext cx="502920" cy="301752"/>
          </a:xfrm>
        </p:spPr>
        <p:txBody>
          <a:bodyPr/>
          <a:lstStyle/>
          <a:p>
            <a:fld id="{4B097162-631F-4DD4-919E-E5E3E4A11386}"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2B5D6DF5-6857-4C54-A261-26D2E160046A}" type="datetime1">
              <a:rPr lang="id-ID" smtClean="0"/>
              <a:pPr/>
              <a:t>27/01/2018</a:t>
            </a:fld>
            <a:endParaRPr lang="id-ID"/>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id-ID"/>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4B097162-631F-4DD4-919E-E5E3E4A1138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EA86AA46-1E9A-4B89-9935-80EEA808B1C4}" type="datetime1">
              <a:rPr lang="id-ID" smtClean="0"/>
              <a:pPr/>
              <a:t>27/01/2018</a:t>
            </a:fld>
            <a:endParaRPr lang="id-ID"/>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id-ID"/>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4B097162-631F-4DD4-919E-E5E3E4A1138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B6E0D4-9D9C-4E3D-A054-4708DF817C1B}" type="datetime1">
              <a:rPr lang="id-ID" smtClean="0"/>
              <a:pPr/>
              <a:t>27/01/2018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B097162-631F-4DD4-919E-E5E3E4A11386}"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362F0A-6263-47AF-A0EE-1D2FA8F91FD2}" type="datetime1">
              <a:rPr lang="id-ID" smtClean="0"/>
              <a:pPr/>
              <a:t>27/01/2018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B097162-631F-4DD4-919E-E5E3E4A11386}"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id-ID"/>
          </a:p>
        </p:txBody>
      </p:sp>
      <p:sp>
        <p:nvSpPr>
          <p:cNvPr id="3" name="Table Placeholder 2"/>
          <p:cNvSpPr>
            <a:spLocks noGrp="1"/>
          </p:cNvSpPr>
          <p:nvPr>
            <p:ph type="tbl" idx="1"/>
          </p:nvPr>
        </p:nvSpPr>
        <p:spPr>
          <a:xfrm>
            <a:off x="838200" y="1905000"/>
            <a:ext cx="8007350" cy="4191000"/>
          </a:xfrm>
        </p:spPr>
        <p:txBody>
          <a:bodyPr/>
          <a:lstStyle/>
          <a:p>
            <a:endParaRPr lang="id-ID"/>
          </a:p>
        </p:txBody>
      </p:sp>
      <p:sp>
        <p:nvSpPr>
          <p:cNvPr id="4" name="Date Placeholder 3"/>
          <p:cNvSpPr>
            <a:spLocks noGrp="1"/>
          </p:cNvSpPr>
          <p:nvPr>
            <p:ph type="dt" sz="half" idx="10"/>
          </p:nvPr>
        </p:nvSpPr>
        <p:spPr>
          <a:xfrm>
            <a:off x="838200" y="6245225"/>
            <a:ext cx="1901825" cy="476250"/>
          </a:xfrm>
        </p:spPr>
        <p:txBody>
          <a:bodyPr/>
          <a:lstStyle>
            <a:lvl1pPr>
              <a:defRPr/>
            </a:lvl1pPr>
          </a:lstStyle>
          <a:p>
            <a:fld id="{EC6B7909-6EA5-4F74-81DF-269E0F9CA96B}" type="datetime1">
              <a:rPr lang="id-ID" smtClean="0"/>
              <a:pPr/>
              <a:t>27/01/2018</a:t>
            </a:fld>
            <a:endParaRPr lang="en-US"/>
          </a:p>
        </p:txBody>
      </p:sp>
      <p:sp>
        <p:nvSpPr>
          <p:cNvPr id="5" name="Footer Placeholder 4"/>
          <p:cNvSpPr>
            <a:spLocks noGrp="1"/>
          </p:cNvSpPr>
          <p:nvPr>
            <p:ph type="ftr" sz="quarter" idx="11"/>
          </p:nvPr>
        </p:nvSpPr>
        <p:spPr>
          <a:xfrm>
            <a:off x="34290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937375" y="6245225"/>
            <a:ext cx="1901825" cy="476250"/>
          </a:xfrm>
        </p:spPr>
        <p:txBody>
          <a:bodyPr/>
          <a:lstStyle>
            <a:lvl1pPr>
              <a:defRPr/>
            </a:lvl1pPr>
          </a:lstStyle>
          <a:p>
            <a:fld id="{5FC7C8EE-F326-462C-BBAD-0BB7774CFED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8B341B86-003B-41BA-B332-7548650E0B98}" type="datetime1">
              <a:rPr lang="id-ID" smtClean="0"/>
              <a:pPr/>
              <a:t>27/01/2018</a:t>
            </a:fld>
            <a:endParaRPr lang="id-ID"/>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id-ID"/>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B097162-631F-4DD4-919E-E5E3E4A11386}"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lgn="ctr"/>
            <a:r>
              <a:rPr lang="en-US" sz="8800" b="1" dirty="0" smtClean="0"/>
              <a:t>KAS</a:t>
            </a:r>
            <a:r>
              <a:rPr lang="id-ID" sz="8800" b="1" dirty="0" smtClean="0"/>
              <a:t> (CASH) </a:t>
            </a:r>
            <a:endParaRPr lang="en-US" sz="8800" b="1" dirty="0"/>
          </a:p>
        </p:txBody>
      </p:sp>
      <p:sp>
        <p:nvSpPr>
          <p:cNvPr id="2051" name="Rectangle 3"/>
          <p:cNvSpPr>
            <a:spLocks noGrp="1" noChangeArrowheads="1"/>
          </p:cNvSpPr>
          <p:nvPr>
            <p:ph type="subTitle" idx="1"/>
          </p:nvPr>
        </p:nvSpPr>
        <p:spPr/>
        <p:txBody>
          <a:bodyPr/>
          <a:lstStyle/>
          <a:p>
            <a:endParaRPr lang="id-ID"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1</a:t>
            </a:fld>
            <a:endParaRPr lang="id-ID"/>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p:txBody>
          <a:bodyPr/>
          <a:lstStyle/>
          <a:p>
            <a:pPr algn="ctr"/>
            <a:r>
              <a:rPr lang="en-US" b="1" dirty="0"/>
              <a:t>DEFINISI KAS</a:t>
            </a:r>
          </a:p>
        </p:txBody>
      </p:sp>
      <p:sp>
        <p:nvSpPr>
          <p:cNvPr id="4099" name="Rectangle 3"/>
          <p:cNvSpPr>
            <a:spLocks noGrp="1" noRot="1" noChangeArrowheads="1"/>
          </p:cNvSpPr>
          <p:nvPr>
            <p:ph idx="1"/>
          </p:nvPr>
        </p:nvSpPr>
        <p:spPr/>
        <p:txBody>
          <a:bodyPr/>
          <a:lstStyle/>
          <a:p>
            <a:pPr algn="ctr">
              <a:buFont typeface="Wingdings" pitchFamily="2" charset="2"/>
              <a:buNone/>
            </a:pPr>
            <a:r>
              <a:rPr lang="en-US" dirty="0"/>
              <a:t>	</a:t>
            </a:r>
          </a:p>
          <a:p>
            <a:pPr algn="ctr">
              <a:buFont typeface="Wingdings" pitchFamily="2" charset="2"/>
              <a:buNone/>
            </a:pPr>
            <a:r>
              <a:rPr lang="en-US" dirty="0" err="1"/>
              <a:t>Kas</a:t>
            </a:r>
            <a:r>
              <a:rPr lang="en-US" dirty="0"/>
              <a:t> </a:t>
            </a:r>
            <a:r>
              <a:rPr lang="en-US" dirty="0" err="1"/>
              <a:t>adalah</a:t>
            </a:r>
            <a:r>
              <a:rPr lang="en-US" dirty="0"/>
              <a:t> </a:t>
            </a:r>
            <a:r>
              <a:rPr lang="en-US" dirty="0" err="1"/>
              <a:t>aktiva</a:t>
            </a:r>
            <a:r>
              <a:rPr lang="en-US" dirty="0"/>
              <a:t> yang paling </a:t>
            </a:r>
            <a:r>
              <a:rPr lang="en-US" dirty="0" err="1"/>
              <a:t>likuid</a:t>
            </a:r>
            <a:r>
              <a:rPr lang="en-US" dirty="0"/>
              <a:t> </a:t>
            </a:r>
            <a:r>
              <a:rPr lang="en-US" dirty="0" err="1"/>
              <a:t>dan</a:t>
            </a:r>
            <a:r>
              <a:rPr lang="en-US" dirty="0"/>
              <a:t> </a:t>
            </a:r>
            <a:r>
              <a:rPr lang="en-US" dirty="0" err="1"/>
              <a:t>terdiri</a:t>
            </a:r>
            <a:r>
              <a:rPr lang="en-US" dirty="0"/>
              <a:t> </a:t>
            </a:r>
            <a:r>
              <a:rPr lang="en-US" dirty="0" err="1"/>
              <a:t>dari</a:t>
            </a:r>
            <a:r>
              <a:rPr lang="en-US" dirty="0"/>
              <a:t> </a:t>
            </a:r>
            <a:r>
              <a:rPr lang="en-US" dirty="0" err="1"/>
              <a:t>bagian</a:t>
            </a:r>
            <a:r>
              <a:rPr lang="en-US" dirty="0"/>
              <a:t> yang </a:t>
            </a:r>
            <a:r>
              <a:rPr lang="en-US" dirty="0" err="1"/>
              <a:t>bertindak</a:t>
            </a:r>
            <a:r>
              <a:rPr lang="en-US" dirty="0"/>
              <a:t> </a:t>
            </a:r>
            <a:r>
              <a:rPr lang="en-US" dirty="0" err="1"/>
              <a:t>sebagai</a:t>
            </a:r>
            <a:r>
              <a:rPr lang="en-US" dirty="0"/>
              <a:t> </a:t>
            </a:r>
            <a:r>
              <a:rPr lang="en-US" dirty="0" err="1"/>
              <a:t>alat</a:t>
            </a:r>
            <a:r>
              <a:rPr lang="en-US" dirty="0"/>
              <a:t> </a:t>
            </a:r>
            <a:r>
              <a:rPr lang="en-US" dirty="0" err="1"/>
              <a:t>pertukaran</a:t>
            </a:r>
            <a:r>
              <a:rPr lang="en-US" dirty="0"/>
              <a:t> </a:t>
            </a:r>
            <a:r>
              <a:rPr lang="en-US" dirty="0" err="1"/>
              <a:t>serta</a:t>
            </a:r>
            <a:r>
              <a:rPr lang="en-US" dirty="0"/>
              <a:t> </a:t>
            </a:r>
            <a:r>
              <a:rPr lang="en-US" dirty="0" err="1"/>
              <a:t>memberikan</a:t>
            </a:r>
            <a:r>
              <a:rPr lang="en-US" dirty="0"/>
              <a:t> </a:t>
            </a:r>
            <a:r>
              <a:rPr lang="en-US" dirty="0" err="1"/>
              <a:t>dasar</a:t>
            </a:r>
            <a:r>
              <a:rPr lang="en-US" dirty="0"/>
              <a:t> </a:t>
            </a:r>
            <a:r>
              <a:rPr lang="en-US" dirty="0" err="1"/>
              <a:t>untuk</a:t>
            </a:r>
            <a:r>
              <a:rPr lang="en-US" dirty="0"/>
              <a:t> </a:t>
            </a:r>
            <a:r>
              <a:rPr lang="en-US" dirty="0" err="1"/>
              <a:t>perhitungan</a:t>
            </a:r>
            <a:r>
              <a:rPr lang="en-US" dirty="0"/>
              <a:t> </a:t>
            </a:r>
            <a:r>
              <a:rPr lang="en-US" dirty="0" err="1"/>
              <a:t>akuntansi</a:t>
            </a:r>
            <a:endParaRPr lang="en-US"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2</a:t>
            </a:fld>
            <a:endParaRPr lang="id-ID"/>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2000" fill="hold"/>
                                        <p:tgtEl>
                                          <p:spTgt spid="4098"/>
                                        </p:tgtEl>
                                        <p:attrNameLst>
                                          <p:attrName>ppt_w</p:attrName>
                                        </p:attrNameLst>
                                      </p:cBhvr>
                                      <p:tavLst>
                                        <p:tav tm="0">
                                          <p:val>
                                            <p:strVal val="#ppt_w*2.5"/>
                                          </p:val>
                                        </p:tav>
                                        <p:tav tm="100000">
                                          <p:val>
                                            <p:strVal val="#ppt_w"/>
                                          </p:val>
                                        </p:tav>
                                      </p:tavLst>
                                    </p:anim>
                                    <p:anim calcmode="lin" valueType="num">
                                      <p:cBhvr>
                                        <p:cTn id="8" dur="2000" fill="hold"/>
                                        <p:tgtEl>
                                          <p:spTgt spid="4098"/>
                                        </p:tgtEl>
                                        <p:attrNameLst>
                                          <p:attrName>ppt_h</p:attrName>
                                        </p:attrNameLst>
                                      </p:cBhvr>
                                      <p:tavLst>
                                        <p:tav tm="0">
                                          <p:val>
                                            <p:strVal val="#ppt_h"/>
                                          </p:val>
                                        </p:tav>
                                        <p:tav tm="100000">
                                          <p:val>
                                            <p:strVal val="#ppt_h"/>
                                          </p:val>
                                        </p:tav>
                                      </p:tavLst>
                                    </p:anim>
                                    <p:anim calcmode="lin" valueType="num">
                                      <p:cBhvr>
                                        <p:cTn id="9" dur="2000" fill="hold"/>
                                        <p:tgtEl>
                                          <p:spTgt spid="409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409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099">
                                            <p:txEl>
                                              <p:pRg st="0" end="0"/>
                                            </p:txEl>
                                          </p:spTgt>
                                        </p:tgtEl>
                                        <p:attrNameLst>
                                          <p:attrName>style.visibility</p:attrName>
                                        </p:attrNameLst>
                                      </p:cBhvr>
                                      <p:to>
                                        <p:strVal val="visible"/>
                                      </p:to>
                                    </p:set>
                                    <p:animEffect transition="in" filter="wipe(left)">
                                      <p:cBhvr>
                                        <p:cTn id="16" dur="500"/>
                                        <p:tgtEl>
                                          <p:spTgt spid="409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099">
                                            <p:txEl>
                                              <p:pRg st="1" end="1"/>
                                            </p:txEl>
                                          </p:spTgt>
                                        </p:tgtEl>
                                        <p:attrNameLst>
                                          <p:attrName>style.visibility</p:attrName>
                                        </p:attrNameLst>
                                      </p:cBhvr>
                                      <p:to>
                                        <p:strVal val="visible"/>
                                      </p:to>
                                    </p:set>
                                    <p:animEffect transition="in" filter="wipe(left)">
                                      <p:cBhvr>
                                        <p:cTn id="21" dur="500"/>
                                        <p:tgtEl>
                                          <p:spTgt spid="4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p:txBody>
          <a:bodyPr/>
          <a:lstStyle/>
          <a:p>
            <a:pPr algn="ctr"/>
            <a:r>
              <a:rPr lang="en-US" b="1" dirty="0"/>
              <a:t>MENGAPA KAS PENTING?</a:t>
            </a:r>
          </a:p>
        </p:txBody>
      </p:sp>
      <p:sp>
        <p:nvSpPr>
          <p:cNvPr id="3075" name="Rectangle 3"/>
          <p:cNvSpPr>
            <a:spLocks noGrp="1" noRot="1" noChangeArrowheads="1"/>
          </p:cNvSpPr>
          <p:nvPr>
            <p:ph idx="1"/>
          </p:nvPr>
        </p:nvSpPr>
        <p:spPr>
          <a:xfrm>
            <a:off x="457200" y="1953344"/>
            <a:ext cx="8229600" cy="4572000"/>
          </a:xfrm>
        </p:spPr>
        <p:txBody>
          <a:bodyPr/>
          <a:lstStyle/>
          <a:p>
            <a:pPr algn="ctr"/>
            <a:r>
              <a:rPr lang="en-US"/>
              <a:t>Memberikan dasar pengukuran dan akuntansi untuk bagian lainnya</a:t>
            </a:r>
          </a:p>
          <a:p>
            <a:pPr algn="ctr">
              <a:buFont typeface="Wingdings" pitchFamily="2" charset="2"/>
              <a:buNone/>
            </a:pPr>
            <a:endParaRPr lang="en-US"/>
          </a:p>
          <a:p>
            <a:pPr algn="ctr"/>
            <a:r>
              <a:rPr lang="en-US"/>
              <a:t>Setiap bisnis harus mampu mempertahankan likuiditasnya</a:t>
            </a:r>
          </a:p>
        </p:txBody>
      </p:sp>
      <p:sp>
        <p:nvSpPr>
          <p:cNvPr id="4" name="Slide Number Placeholder 3"/>
          <p:cNvSpPr>
            <a:spLocks noGrp="1"/>
          </p:cNvSpPr>
          <p:nvPr>
            <p:ph type="sldNum" sz="quarter" idx="12"/>
          </p:nvPr>
        </p:nvSpPr>
        <p:spPr/>
        <p:txBody>
          <a:bodyPr/>
          <a:lstStyle/>
          <a:p>
            <a:fld id="{4B097162-631F-4DD4-919E-E5E3E4A11386}" type="slidenum">
              <a:rPr lang="id-ID" smtClean="0"/>
              <a:pPr/>
              <a:t>3</a:t>
            </a:fld>
            <a:endParaRPr lang="id-ID"/>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2000" fill="hold"/>
                                        <p:tgtEl>
                                          <p:spTgt spid="3074"/>
                                        </p:tgtEl>
                                        <p:attrNameLst>
                                          <p:attrName>ppt_w</p:attrName>
                                        </p:attrNameLst>
                                      </p:cBhvr>
                                      <p:tavLst>
                                        <p:tav tm="0">
                                          <p:val>
                                            <p:strVal val="#ppt_w*2.5"/>
                                          </p:val>
                                        </p:tav>
                                        <p:tav tm="100000">
                                          <p:val>
                                            <p:strVal val="#ppt_w"/>
                                          </p:val>
                                        </p:tav>
                                      </p:tavLst>
                                    </p:anim>
                                    <p:anim calcmode="lin" valueType="num">
                                      <p:cBhvr>
                                        <p:cTn id="8" dur="2000" fill="hold"/>
                                        <p:tgtEl>
                                          <p:spTgt spid="3074"/>
                                        </p:tgtEl>
                                        <p:attrNameLst>
                                          <p:attrName>ppt_h</p:attrName>
                                        </p:attrNameLst>
                                      </p:cBhvr>
                                      <p:tavLst>
                                        <p:tav tm="0">
                                          <p:val>
                                            <p:strVal val="#ppt_h"/>
                                          </p:val>
                                        </p:tav>
                                        <p:tav tm="100000">
                                          <p:val>
                                            <p:strVal val="#ppt_h"/>
                                          </p:val>
                                        </p:tav>
                                      </p:tavLst>
                                    </p:anim>
                                    <p:anim calcmode="lin" valueType="num">
                                      <p:cBhvr>
                                        <p:cTn id="9" dur="2000" fill="hold"/>
                                        <p:tgtEl>
                                          <p:spTgt spid="307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07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75">
                                            <p:txEl>
                                              <p:pRg st="0" end="0"/>
                                            </p:txEl>
                                          </p:spTgt>
                                        </p:tgtEl>
                                        <p:attrNameLst>
                                          <p:attrName>style.visibility</p:attrName>
                                        </p:attrNameLst>
                                      </p:cBhvr>
                                      <p:to>
                                        <p:strVal val="visible"/>
                                      </p:to>
                                    </p:set>
                                    <p:animEffect transition="in" filter="wipe(left)">
                                      <p:cBhvr>
                                        <p:cTn id="16" dur="500"/>
                                        <p:tgtEl>
                                          <p:spTgt spid="307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wipe(left)">
                                      <p:cBhvr>
                                        <p:cTn id="21"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pPr algn="ctr"/>
            <a:r>
              <a:rPr lang="en-US" b="1" dirty="0"/>
              <a:t>KLASIFIKASI KAS</a:t>
            </a:r>
          </a:p>
        </p:txBody>
      </p:sp>
      <p:sp>
        <p:nvSpPr>
          <p:cNvPr id="5123" name="Rectangle 3"/>
          <p:cNvSpPr>
            <a:spLocks noGrp="1" noRot="1" noChangeArrowheads="1"/>
          </p:cNvSpPr>
          <p:nvPr>
            <p:ph idx="1"/>
          </p:nvPr>
        </p:nvSpPr>
        <p:spPr/>
        <p:txBody>
          <a:bodyPr/>
          <a:lstStyle/>
          <a:p>
            <a:pPr>
              <a:lnSpc>
                <a:spcPct val="90000"/>
              </a:lnSpc>
            </a:pPr>
            <a:r>
              <a:rPr lang="en-US" dirty="0" err="1"/>
              <a:t>Uang</a:t>
            </a:r>
            <a:r>
              <a:rPr lang="en-US" dirty="0"/>
              <a:t> </a:t>
            </a:r>
            <a:r>
              <a:rPr lang="en-US" dirty="0" err="1"/>
              <a:t>tunai</a:t>
            </a:r>
            <a:r>
              <a:rPr lang="en-US" dirty="0"/>
              <a:t>  </a:t>
            </a:r>
          </a:p>
          <a:p>
            <a:pPr>
              <a:lnSpc>
                <a:spcPct val="90000"/>
              </a:lnSpc>
            </a:pPr>
            <a:r>
              <a:rPr lang="en-US" dirty="0" err="1"/>
              <a:t>mata</a:t>
            </a:r>
            <a:r>
              <a:rPr lang="en-US" dirty="0"/>
              <a:t> </a:t>
            </a:r>
            <a:r>
              <a:rPr lang="en-US" dirty="0" err="1"/>
              <a:t>uang</a:t>
            </a:r>
            <a:r>
              <a:rPr lang="en-US" dirty="0"/>
              <a:t> yang </a:t>
            </a:r>
            <a:r>
              <a:rPr lang="en-US" dirty="0" err="1"/>
              <a:t>dipegang</a:t>
            </a:r>
            <a:r>
              <a:rPr lang="en-US" dirty="0"/>
              <a:t> </a:t>
            </a:r>
            <a:r>
              <a:rPr lang="en-US" dirty="0" err="1"/>
              <a:t>serta</a:t>
            </a:r>
            <a:r>
              <a:rPr lang="en-US" dirty="0"/>
              <a:t> </a:t>
            </a:r>
            <a:r>
              <a:rPr lang="en-US" dirty="0" err="1"/>
              <a:t>dana</a:t>
            </a:r>
            <a:r>
              <a:rPr lang="en-US" dirty="0"/>
              <a:t> </a:t>
            </a:r>
            <a:r>
              <a:rPr lang="en-US" dirty="0" err="1"/>
              <a:t>tidak</a:t>
            </a:r>
            <a:r>
              <a:rPr lang="en-US" dirty="0"/>
              <a:t> </a:t>
            </a:r>
            <a:r>
              <a:rPr lang="en-US" dirty="0" err="1"/>
              <a:t>terikat</a:t>
            </a:r>
            <a:r>
              <a:rPr lang="en-US" dirty="0"/>
              <a:t> yang </a:t>
            </a:r>
            <a:r>
              <a:rPr lang="en-US" dirty="0" err="1"/>
              <a:t>tersedia</a:t>
            </a:r>
            <a:r>
              <a:rPr lang="en-US" dirty="0"/>
              <a:t> </a:t>
            </a:r>
            <a:r>
              <a:rPr lang="en-US" dirty="0" err="1"/>
              <a:t>di</a:t>
            </a:r>
            <a:r>
              <a:rPr lang="en-US" dirty="0"/>
              <a:t> </a:t>
            </a:r>
            <a:r>
              <a:rPr lang="en-US" dirty="0" err="1"/>
              <a:t>simpanan</a:t>
            </a:r>
            <a:r>
              <a:rPr lang="en-US" dirty="0"/>
              <a:t> bank (</a:t>
            </a:r>
            <a:r>
              <a:rPr lang="en-US" dirty="0" err="1"/>
              <a:t>rekening</a:t>
            </a:r>
            <a:r>
              <a:rPr lang="en-US" dirty="0"/>
              <a:t> </a:t>
            </a:r>
            <a:r>
              <a:rPr lang="en-US" dirty="0" err="1"/>
              <a:t>giro</a:t>
            </a:r>
            <a:r>
              <a:rPr lang="en-US" dirty="0"/>
              <a:t>) </a:t>
            </a:r>
            <a:r>
              <a:rPr lang="en-US" dirty="0" err="1"/>
              <a:t>meliputi</a:t>
            </a:r>
            <a:r>
              <a:rPr lang="en-US" dirty="0"/>
              <a:t> </a:t>
            </a:r>
            <a:r>
              <a:rPr lang="en-US" dirty="0" err="1"/>
              <a:t>cek</a:t>
            </a:r>
            <a:r>
              <a:rPr lang="en-US" dirty="0"/>
              <a:t>, </a:t>
            </a:r>
            <a:r>
              <a:rPr lang="en-US" dirty="0" err="1"/>
              <a:t>tabungan</a:t>
            </a:r>
            <a:r>
              <a:rPr lang="en-US" dirty="0"/>
              <a:t>, </a:t>
            </a:r>
            <a:r>
              <a:rPr lang="en-US" dirty="0" err="1"/>
              <a:t>dan</a:t>
            </a:r>
            <a:r>
              <a:rPr lang="en-US" dirty="0"/>
              <a:t> </a:t>
            </a:r>
            <a:r>
              <a:rPr lang="en-US" dirty="0" err="1"/>
              <a:t>simpanan</a:t>
            </a:r>
            <a:r>
              <a:rPr lang="en-US" dirty="0"/>
              <a:t> </a:t>
            </a:r>
            <a:r>
              <a:rPr lang="en-US" dirty="0" err="1"/>
              <a:t>di</a:t>
            </a:r>
            <a:r>
              <a:rPr lang="en-US" dirty="0"/>
              <a:t> </a:t>
            </a:r>
            <a:r>
              <a:rPr lang="en-US" dirty="0" err="1"/>
              <a:t>pasar</a:t>
            </a:r>
            <a:r>
              <a:rPr lang="en-US" dirty="0"/>
              <a:t> </a:t>
            </a:r>
            <a:r>
              <a:rPr lang="en-US" dirty="0" err="1"/>
              <a:t>uang</a:t>
            </a:r>
            <a:endParaRPr lang="en-US" dirty="0"/>
          </a:p>
          <a:p>
            <a:pPr>
              <a:lnSpc>
                <a:spcPct val="90000"/>
              </a:lnSpc>
            </a:pPr>
            <a:r>
              <a:rPr lang="en-US" dirty="0"/>
              <a:t>Dana </a:t>
            </a:r>
            <a:r>
              <a:rPr lang="en-US" dirty="0" err="1"/>
              <a:t>kas</a:t>
            </a:r>
            <a:r>
              <a:rPr lang="en-US" dirty="0"/>
              <a:t> </a:t>
            </a:r>
            <a:r>
              <a:rPr lang="en-US" dirty="0" err="1"/>
              <a:t>kecil</a:t>
            </a:r>
            <a:endParaRPr lang="en-US" dirty="0"/>
          </a:p>
          <a:p>
            <a:pPr>
              <a:lnSpc>
                <a:spcPct val="90000"/>
              </a:lnSpc>
            </a:pPr>
            <a:r>
              <a:rPr lang="en-US" dirty="0" err="1"/>
              <a:t>Surat</a:t>
            </a:r>
            <a:r>
              <a:rPr lang="en-US" dirty="0"/>
              <a:t> </a:t>
            </a:r>
            <a:r>
              <a:rPr lang="en-US" dirty="0" err="1"/>
              <a:t>berharga</a:t>
            </a:r>
            <a:r>
              <a:rPr lang="en-US" dirty="0"/>
              <a:t> yang </a:t>
            </a:r>
            <a:r>
              <a:rPr lang="en-US" dirty="0" err="1"/>
              <a:t>sewaktu</a:t>
            </a:r>
            <a:r>
              <a:rPr lang="en-US" dirty="0"/>
              <a:t> </a:t>
            </a:r>
            <a:r>
              <a:rPr lang="en-US" dirty="0" err="1"/>
              <a:t>waktu</a:t>
            </a:r>
            <a:r>
              <a:rPr lang="en-US" dirty="0"/>
              <a:t> yang </a:t>
            </a:r>
            <a:r>
              <a:rPr lang="en-US" dirty="0" err="1"/>
              <a:t>dapat</a:t>
            </a:r>
            <a:r>
              <a:rPr lang="en-US" dirty="0"/>
              <a:t> </a:t>
            </a:r>
            <a:r>
              <a:rPr lang="en-US" dirty="0" err="1"/>
              <a:t>ditukar</a:t>
            </a:r>
            <a:r>
              <a:rPr lang="en-US" dirty="0"/>
              <a:t> </a:t>
            </a:r>
            <a:r>
              <a:rPr lang="en-US" dirty="0" err="1"/>
              <a:t>dengan</a:t>
            </a:r>
            <a:r>
              <a:rPr lang="en-US" dirty="0"/>
              <a:t> </a:t>
            </a:r>
            <a:r>
              <a:rPr lang="en-US" dirty="0" err="1"/>
              <a:t>kas</a:t>
            </a:r>
            <a:endParaRPr lang="en-US" dirty="0"/>
          </a:p>
          <a:p>
            <a:pPr>
              <a:lnSpc>
                <a:spcPct val="90000"/>
              </a:lnSpc>
            </a:pPr>
            <a:endParaRPr lang="en-US" dirty="0"/>
          </a:p>
          <a:p>
            <a:pPr>
              <a:lnSpc>
                <a:spcPct val="90000"/>
              </a:lnSpc>
            </a:pPr>
            <a:endParaRPr lang="en-US"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4</a:t>
            </a:fld>
            <a:endParaRPr lang="id-ID"/>
          </a:p>
        </p:txBody>
      </p:sp>
    </p:spTree>
    <p:extLst>
      <p:ext uri="{BB962C8B-B14F-4D97-AF65-F5344CB8AC3E}">
        <p14:creationId xmlns:p14="http://schemas.microsoft.com/office/powerpoint/2010/main" val="2988134950"/>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2000" fill="hold"/>
                                        <p:tgtEl>
                                          <p:spTgt spid="5122"/>
                                        </p:tgtEl>
                                        <p:attrNameLst>
                                          <p:attrName>ppt_w</p:attrName>
                                        </p:attrNameLst>
                                      </p:cBhvr>
                                      <p:tavLst>
                                        <p:tav tm="0">
                                          <p:val>
                                            <p:strVal val="#ppt_w*2.5"/>
                                          </p:val>
                                        </p:tav>
                                        <p:tav tm="100000">
                                          <p:val>
                                            <p:strVal val="#ppt_w"/>
                                          </p:val>
                                        </p:tav>
                                      </p:tavLst>
                                    </p:anim>
                                    <p:anim calcmode="lin" valueType="num">
                                      <p:cBhvr>
                                        <p:cTn id="8" dur="2000" fill="hold"/>
                                        <p:tgtEl>
                                          <p:spTgt spid="5122"/>
                                        </p:tgtEl>
                                        <p:attrNameLst>
                                          <p:attrName>ppt_h</p:attrName>
                                        </p:attrNameLst>
                                      </p:cBhvr>
                                      <p:tavLst>
                                        <p:tav tm="0">
                                          <p:val>
                                            <p:strVal val="#ppt_h"/>
                                          </p:val>
                                        </p:tav>
                                        <p:tav tm="100000">
                                          <p:val>
                                            <p:strVal val="#ppt_h"/>
                                          </p:val>
                                        </p:tav>
                                      </p:tavLst>
                                    </p:anim>
                                    <p:anim calcmode="lin" valueType="num">
                                      <p:cBhvr>
                                        <p:cTn id="9" dur="2000" fill="hold"/>
                                        <p:tgtEl>
                                          <p:spTgt spid="512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512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512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123">
                                            <p:txEl>
                                              <p:pRg st="0" end="0"/>
                                            </p:txEl>
                                          </p:spTgt>
                                        </p:tgtEl>
                                        <p:attrNameLst>
                                          <p:attrName>style.visibility</p:attrName>
                                        </p:attrNameLst>
                                      </p:cBhvr>
                                      <p:to>
                                        <p:strVal val="visible"/>
                                      </p:to>
                                    </p:set>
                                    <p:animEffect transition="in" filter="wipe(left)">
                                      <p:cBhvr>
                                        <p:cTn id="16" dur="500"/>
                                        <p:tgtEl>
                                          <p:spTgt spid="512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Effect transition="in" filter="wipe(left)">
                                      <p:cBhvr>
                                        <p:cTn id="21" dur="500"/>
                                        <p:tgtEl>
                                          <p:spTgt spid="512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123">
                                            <p:txEl>
                                              <p:pRg st="2" end="2"/>
                                            </p:txEl>
                                          </p:spTgt>
                                        </p:tgtEl>
                                        <p:attrNameLst>
                                          <p:attrName>style.visibility</p:attrName>
                                        </p:attrNameLst>
                                      </p:cBhvr>
                                      <p:to>
                                        <p:strVal val="visible"/>
                                      </p:to>
                                    </p:set>
                                    <p:animEffect transition="in" filter="wipe(left)">
                                      <p:cBhvr>
                                        <p:cTn id="26" dur="500"/>
                                        <p:tgtEl>
                                          <p:spTgt spid="512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123">
                                            <p:txEl>
                                              <p:pRg st="3" end="3"/>
                                            </p:txEl>
                                          </p:spTgt>
                                        </p:tgtEl>
                                        <p:attrNameLst>
                                          <p:attrName>style.visibility</p:attrName>
                                        </p:attrNameLst>
                                      </p:cBhvr>
                                      <p:to>
                                        <p:strVal val="visible"/>
                                      </p:to>
                                    </p:set>
                                    <p:animEffect transition="in" filter="wipe(left)">
                                      <p:cBhvr>
                                        <p:cTn id="31"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57200" y="1882807"/>
            <a:ext cx="8229600" cy="4899913"/>
          </a:xfrm>
        </p:spPr>
        <p:txBody>
          <a:bodyPr/>
          <a:lstStyle/>
          <a:p>
            <a:r>
              <a:rPr lang="id-ID" dirty="0" smtClean="0"/>
              <a:t>Cash on hand (uang yg dimiliki perusahaan yg ada ditangan perusahaan, digunakan untuk pembayaran-pembayaran yg relatif kecil) ex: transport, adm, etc</a:t>
            </a:r>
          </a:p>
          <a:p>
            <a:r>
              <a:rPr lang="id-ID" dirty="0" smtClean="0"/>
              <a:t>Cash in bank (uang milik perusahaan yang disimpan dibank, dlm bentuk tabungan, giro, yg setiap saat bisa diambil, dgn menggunakan bilyet giro</a:t>
            </a:r>
            <a:endParaRPr lang="id-ID"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5</a:t>
            </a:fld>
            <a:endParaRPr lang="id-ID"/>
          </a:p>
        </p:txBody>
      </p:sp>
    </p:spTree>
    <p:extLst>
      <p:ext uri="{BB962C8B-B14F-4D97-AF65-F5344CB8AC3E}">
        <p14:creationId xmlns:p14="http://schemas.microsoft.com/office/powerpoint/2010/main" val="2570003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4000" b="1" dirty="0" smtClean="0"/>
              <a:t>DANA KAS KECIL (PETTY CASH)</a:t>
            </a:r>
            <a:endParaRPr lang="id-ID" sz="4000" b="1" dirty="0"/>
          </a:p>
        </p:txBody>
      </p:sp>
      <p:sp>
        <p:nvSpPr>
          <p:cNvPr id="3" name="Content Placeholder 2"/>
          <p:cNvSpPr>
            <a:spLocks noGrp="1"/>
          </p:cNvSpPr>
          <p:nvPr>
            <p:ph idx="1"/>
          </p:nvPr>
        </p:nvSpPr>
        <p:spPr/>
        <p:txBody>
          <a:bodyPr/>
          <a:lstStyle/>
          <a:p>
            <a:pPr>
              <a:buNone/>
            </a:pPr>
            <a:r>
              <a:rPr lang="id-ID" dirty="0" smtClean="0"/>
              <a:t>Sistem Akuntansi petty cash:</a:t>
            </a:r>
          </a:p>
          <a:p>
            <a:r>
              <a:rPr lang="id-ID" dirty="0" smtClean="0"/>
              <a:t>Sistem Dana Tetap</a:t>
            </a:r>
          </a:p>
          <a:p>
            <a:r>
              <a:rPr lang="id-ID" dirty="0" smtClean="0"/>
              <a:t>Sistem Dana Fluktuasi</a:t>
            </a:r>
            <a:endParaRPr lang="id-ID"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6</a:t>
            </a:fld>
            <a:endParaRPr lang="id-ID"/>
          </a:p>
        </p:txBody>
      </p:sp>
    </p:spTree>
    <p:extLst>
      <p:ext uri="{BB962C8B-B14F-4D97-AF65-F5344CB8AC3E}">
        <p14:creationId xmlns:p14="http://schemas.microsoft.com/office/powerpoint/2010/main" val="68630628"/>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Sistem penyimpanan cash on hand : petty cash (Dana Kas Kecil)</a:t>
            </a:r>
            <a:endParaRPr lang="id-ID" dirty="0"/>
          </a:p>
        </p:txBody>
      </p:sp>
      <p:sp>
        <p:nvSpPr>
          <p:cNvPr id="3" name="Content Placeholder 2"/>
          <p:cNvSpPr>
            <a:spLocks noGrp="1"/>
          </p:cNvSpPr>
          <p:nvPr>
            <p:ph idx="1"/>
          </p:nvPr>
        </p:nvSpPr>
        <p:spPr>
          <a:xfrm>
            <a:off x="457200" y="1882807"/>
            <a:ext cx="8229600" cy="4899913"/>
          </a:xfrm>
        </p:spPr>
        <p:txBody>
          <a:bodyPr>
            <a:normAutofit/>
          </a:bodyPr>
          <a:lstStyle/>
          <a:p>
            <a:r>
              <a:rPr lang="id-ID" dirty="0" smtClean="0"/>
              <a:t>Petty cash ada dua macam : </a:t>
            </a:r>
          </a:p>
          <a:p>
            <a:pPr marL="578358" indent="-514350">
              <a:buAutoNum type="arabicPeriod"/>
            </a:pPr>
            <a:r>
              <a:rPr lang="id-ID" dirty="0"/>
              <a:t>Petty </a:t>
            </a:r>
            <a:r>
              <a:rPr lang="id-ID" dirty="0" smtClean="0"/>
              <a:t>cash (</a:t>
            </a:r>
            <a:r>
              <a:rPr lang="id-ID" dirty="0"/>
              <a:t>Metode </a:t>
            </a:r>
            <a:r>
              <a:rPr lang="id-ID" dirty="0" smtClean="0"/>
              <a:t>Imprest/tetap) menentukan jumlah petty cash sebesar jumlah tertentu </a:t>
            </a:r>
          </a:p>
          <a:p>
            <a:pPr marL="578358" indent="-514350">
              <a:buFont typeface="Wingdings 2"/>
              <a:buAutoNum type="arabicPeriod"/>
            </a:pPr>
            <a:r>
              <a:rPr lang="id-ID" dirty="0"/>
              <a:t>Petty Cash (Sistem dana fluktuasi) (didasarkan pada rencana pengeluaran) </a:t>
            </a:r>
          </a:p>
          <a:p>
            <a:pPr marL="578358" indent="-514350">
              <a:buAutoNum type="arabicPeriod"/>
            </a:pPr>
            <a:endParaRPr lang="id-ID" dirty="0"/>
          </a:p>
          <a:p>
            <a:pPr marL="64008" indent="0">
              <a:buNone/>
            </a:pPr>
            <a:endParaRPr lang="id-ID" dirty="0" smtClean="0"/>
          </a:p>
        </p:txBody>
      </p:sp>
      <p:sp>
        <p:nvSpPr>
          <p:cNvPr id="4" name="Slide Number Placeholder 3"/>
          <p:cNvSpPr>
            <a:spLocks noGrp="1"/>
          </p:cNvSpPr>
          <p:nvPr>
            <p:ph type="sldNum" sz="quarter" idx="12"/>
          </p:nvPr>
        </p:nvSpPr>
        <p:spPr/>
        <p:txBody>
          <a:bodyPr/>
          <a:lstStyle/>
          <a:p>
            <a:fld id="{4B097162-631F-4DD4-919E-E5E3E4A11386}" type="slidenum">
              <a:rPr lang="id-ID" smtClean="0"/>
              <a:pPr/>
              <a:t>7</a:t>
            </a:fld>
            <a:endParaRPr lang="id-ID"/>
          </a:p>
        </p:txBody>
      </p:sp>
    </p:spTree>
    <p:extLst>
      <p:ext uri="{BB962C8B-B14F-4D97-AF65-F5344CB8AC3E}">
        <p14:creationId xmlns:p14="http://schemas.microsoft.com/office/powerpoint/2010/main" val="28800454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47369856"/>
              </p:ext>
            </p:extLst>
          </p:nvPr>
        </p:nvGraphicFramePr>
        <p:xfrm>
          <a:off x="179512" y="50800"/>
          <a:ext cx="8229600" cy="6807200"/>
        </p:xfrm>
        <a:graphic>
          <a:graphicData uri="http://schemas.openxmlformats.org/drawingml/2006/table">
            <a:tbl>
              <a:tblPr firstRow="1" bandRow="1">
                <a:tableStyleId>{5C22544A-7EE6-4342-B048-85BDC9FD1C3A}</a:tableStyleId>
              </a:tblPr>
              <a:tblGrid>
                <a:gridCol w="1378496"/>
                <a:gridCol w="2736304"/>
                <a:gridCol w="2057400"/>
                <a:gridCol w="2057400"/>
              </a:tblGrid>
              <a:tr h="370840">
                <a:tc>
                  <a:txBody>
                    <a:bodyPr/>
                    <a:lstStyle/>
                    <a:p>
                      <a:r>
                        <a:rPr lang="id-ID" dirty="0" smtClean="0"/>
                        <a:t>Tanggal </a:t>
                      </a:r>
                      <a:endParaRPr lang="id-ID" dirty="0"/>
                    </a:p>
                  </a:txBody>
                  <a:tcPr/>
                </a:tc>
                <a:tc>
                  <a:txBody>
                    <a:bodyPr/>
                    <a:lstStyle/>
                    <a:p>
                      <a:r>
                        <a:rPr lang="id-ID" dirty="0" smtClean="0"/>
                        <a:t>Keterangan </a:t>
                      </a:r>
                      <a:endParaRPr lang="id-ID" dirty="0"/>
                    </a:p>
                  </a:txBody>
                  <a:tcPr/>
                </a:tc>
                <a:tc>
                  <a:txBody>
                    <a:bodyPr/>
                    <a:lstStyle/>
                    <a:p>
                      <a:r>
                        <a:rPr lang="id-ID" dirty="0" smtClean="0"/>
                        <a:t>Imprest</a:t>
                      </a:r>
                      <a:r>
                        <a:rPr lang="id-ID" baseline="0" dirty="0" smtClean="0"/>
                        <a:t> </a:t>
                      </a:r>
                      <a:endParaRPr lang="id-ID" dirty="0"/>
                    </a:p>
                  </a:txBody>
                  <a:tcPr/>
                </a:tc>
                <a:tc>
                  <a:txBody>
                    <a:bodyPr/>
                    <a:lstStyle/>
                    <a:p>
                      <a:r>
                        <a:rPr lang="id-ID" dirty="0" smtClean="0"/>
                        <a:t>Fluktuasi </a:t>
                      </a:r>
                      <a:endParaRPr lang="id-ID" dirty="0"/>
                    </a:p>
                  </a:txBody>
                  <a:tcPr/>
                </a:tc>
              </a:tr>
              <a:tr h="370840">
                <a:tc>
                  <a:txBody>
                    <a:bodyPr/>
                    <a:lstStyle/>
                    <a:p>
                      <a:r>
                        <a:rPr lang="id-ID" dirty="0" smtClean="0"/>
                        <a:t>2017</a:t>
                      </a:r>
                      <a:endParaRPr lang="id-ID" dirty="0"/>
                    </a:p>
                  </a:txBody>
                  <a:tcPr/>
                </a:tc>
                <a:tc>
                  <a:txBody>
                    <a:bodyPr/>
                    <a:lstStyle/>
                    <a:p>
                      <a:endParaRPr lang="id-ID" dirty="0"/>
                    </a:p>
                  </a:txBody>
                  <a:tcPr/>
                </a:tc>
                <a:tc>
                  <a:txBody>
                    <a:bodyPr/>
                    <a:lstStyle/>
                    <a:p>
                      <a:endParaRPr lang="id-ID" dirty="0"/>
                    </a:p>
                  </a:txBody>
                  <a:tcPr/>
                </a:tc>
                <a:tc>
                  <a:txBody>
                    <a:bodyPr/>
                    <a:lstStyle/>
                    <a:p>
                      <a:endParaRPr lang="id-ID" dirty="0"/>
                    </a:p>
                  </a:txBody>
                  <a:tcPr/>
                </a:tc>
              </a:tr>
              <a:tr h="370840">
                <a:tc>
                  <a:txBody>
                    <a:bodyPr/>
                    <a:lstStyle/>
                    <a:p>
                      <a:r>
                        <a:rPr lang="id-ID" dirty="0" smtClean="0"/>
                        <a:t>Februari </a:t>
                      </a:r>
                      <a:endParaRPr lang="id-ID" dirty="0"/>
                    </a:p>
                  </a:txBody>
                  <a:tcPr/>
                </a:tc>
                <a:tc>
                  <a:txBody>
                    <a:bodyPr/>
                    <a:lstStyle/>
                    <a:p>
                      <a:endParaRPr lang="id-ID" dirty="0"/>
                    </a:p>
                  </a:txBody>
                  <a:tcPr/>
                </a:tc>
                <a:tc>
                  <a:txBody>
                    <a:bodyPr/>
                    <a:lstStyle/>
                    <a:p>
                      <a:endParaRPr lang="id-ID" dirty="0"/>
                    </a:p>
                  </a:txBody>
                  <a:tcPr/>
                </a:tc>
                <a:tc>
                  <a:txBody>
                    <a:bodyPr/>
                    <a:lstStyle/>
                    <a:p>
                      <a:endParaRPr lang="id-ID"/>
                    </a:p>
                  </a:txBody>
                  <a:tcPr/>
                </a:tc>
              </a:tr>
              <a:tr h="370840">
                <a:tc>
                  <a:txBody>
                    <a:bodyPr/>
                    <a:lstStyle/>
                    <a:p>
                      <a:r>
                        <a:rPr lang="id-ID" dirty="0" smtClean="0"/>
                        <a:t>1</a:t>
                      </a:r>
                      <a:endParaRPr lang="id-ID" dirty="0"/>
                    </a:p>
                  </a:txBody>
                  <a:tcPr/>
                </a:tc>
                <a:tc>
                  <a:txBody>
                    <a:bodyPr/>
                    <a:lstStyle/>
                    <a:p>
                      <a:r>
                        <a:rPr lang="id-ID" dirty="0" smtClean="0"/>
                        <a:t>Pembentukan kas kecil </a:t>
                      </a:r>
                      <a:endParaRPr lang="id-ID" dirty="0"/>
                    </a:p>
                  </a:txBody>
                  <a:tcPr/>
                </a:tc>
                <a:tc>
                  <a:txBody>
                    <a:bodyPr/>
                    <a:lstStyle/>
                    <a:p>
                      <a:r>
                        <a:rPr lang="id-ID" dirty="0" smtClean="0"/>
                        <a:t>1.500.000</a:t>
                      </a:r>
                      <a:endParaRPr lang="id-ID" dirty="0"/>
                    </a:p>
                  </a:txBody>
                  <a:tcPr/>
                </a:tc>
                <a:tc>
                  <a:txBody>
                    <a:bodyPr/>
                    <a:lstStyle/>
                    <a:p>
                      <a:r>
                        <a:rPr lang="id-ID" dirty="0" smtClean="0"/>
                        <a:t>1.500.000</a:t>
                      </a:r>
                      <a:endParaRPr lang="id-ID" dirty="0"/>
                    </a:p>
                  </a:txBody>
                  <a:tcPr/>
                </a:tc>
              </a:tr>
              <a:tr h="370840">
                <a:tc>
                  <a:txBody>
                    <a:bodyPr/>
                    <a:lstStyle/>
                    <a:p>
                      <a:r>
                        <a:rPr lang="id-ID" dirty="0" smtClean="0"/>
                        <a:t>4</a:t>
                      </a:r>
                      <a:endParaRPr lang="id-ID" dirty="0"/>
                    </a:p>
                  </a:txBody>
                  <a:tcPr/>
                </a:tc>
                <a:tc>
                  <a:txBody>
                    <a:bodyPr/>
                    <a:lstStyle/>
                    <a:p>
                      <a:r>
                        <a:rPr lang="id-ID" dirty="0" smtClean="0"/>
                        <a:t>Pembelian materai</a:t>
                      </a:r>
                      <a:r>
                        <a:rPr lang="id-ID" baseline="0" dirty="0" smtClean="0"/>
                        <a:t> </a:t>
                      </a:r>
                      <a:endParaRPr lang="id-ID" dirty="0"/>
                    </a:p>
                  </a:txBody>
                  <a:tcPr/>
                </a:tc>
                <a:tc>
                  <a:txBody>
                    <a:bodyPr/>
                    <a:lstStyle/>
                    <a:p>
                      <a:pPr algn="r"/>
                      <a:r>
                        <a:rPr lang="id-ID" dirty="0" smtClean="0"/>
                        <a:t>(225.000)</a:t>
                      </a:r>
                      <a:endParaRPr lang="id-ID" dirty="0"/>
                    </a:p>
                  </a:txBody>
                  <a:tcPr/>
                </a:tc>
                <a:tc>
                  <a:txBody>
                    <a:bodyPr/>
                    <a:lstStyle/>
                    <a:p>
                      <a:pPr algn="r"/>
                      <a:r>
                        <a:rPr lang="id-ID" dirty="0" smtClean="0"/>
                        <a:t>(225.000)</a:t>
                      </a:r>
                      <a:endParaRPr lang="id-ID" dirty="0"/>
                    </a:p>
                  </a:txBody>
                  <a:tcPr/>
                </a:tc>
              </a:tr>
              <a:tr h="370840">
                <a:tc>
                  <a:txBody>
                    <a:bodyPr/>
                    <a:lstStyle/>
                    <a:p>
                      <a:r>
                        <a:rPr lang="id-ID" dirty="0" smtClean="0"/>
                        <a:t>10</a:t>
                      </a:r>
                      <a:endParaRPr lang="id-ID" dirty="0"/>
                    </a:p>
                  </a:txBody>
                  <a:tcPr/>
                </a:tc>
                <a:tc>
                  <a:txBody>
                    <a:bodyPr/>
                    <a:lstStyle/>
                    <a:p>
                      <a:r>
                        <a:rPr lang="id-ID" dirty="0" smtClean="0"/>
                        <a:t>Membayar perbaikan kendaraan</a:t>
                      </a:r>
                      <a:r>
                        <a:rPr lang="id-ID" baseline="0" dirty="0" smtClean="0"/>
                        <a:t> </a:t>
                      </a:r>
                      <a:endParaRPr lang="id-ID" dirty="0"/>
                    </a:p>
                  </a:txBody>
                  <a:tcPr/>
                </a:tc>
                <a:tc>
                  <a:txBody>
                    <a:bodyPr/>
                    <a:lstStyle/>
                    <a:p>
                      <a:pPr algn="r"/>
                      <a:r>
                        <a:rPr lang="id-ID" dirty="0" smtClean="0"/>
                        <a:t>(600.000)</a:t>
                      </a:r>
                      <a:endParaRPr lang="id-ID" dirty="0"/>
                    </a:p>
                  </a:txBody>
                  <a:tcPr/>
                </a:tc>
                <a:tc>
                  <a:txBody>
                    <a:bodyPr/>
                    <a:lstStyle/>
                    <a:p>
                      <a:pPr algn="r"/>
                      <a:r>
                        <a:rPr lang="id-ID" dirty="0" smtClean="0"/>
                        <a:t>(600.000)</a:t>
                      </a:r>
                      <a:endParaRPr lang="id-ID" dirty="0"/>
                    </a:p>
                  </a:txBody>
                  <a:tcPr/>
                </a:tc>
              </a:tr>
              <a:tr h="370840">
                <a:tc>
                  <a:txBody>
                    <a:bodyPr/>
                    <a:lstStyle/>
                    <a:p>
                      <a:r>
                        <a:rPr lang="id-ID" dirty="0" smtClean="0"/>
                        <a:t>12</a:t>
                      </a:r>
                      <a:endParaRPr lang="id-ID" dirty="0"/>
                    </a:p>
                  </a:txBody>
                  <a:tcPr/>
                </a:tc>
                <a:tc>
                  <a:txBody>
                    <a:bodyPr/>
                    <a:lstStyle/>
                    <a:p>
                      <a:r>
                        <a:rPr lang="id-ID" dirty="0" smtClean="0"/>
                        <a:t>Membeli bensin</a:t>
                      </a:r>
                      <a:r>
                        <a:rPr lang="id-ID" baseline="0" dirty="0" smtClean="0"/>
                        <a:t> </a:t>
                      </a:r>
                      <a:endParaRPr lang="id-ID" dirty="0"/>
                    </a:p>
                  </a:txBody>
                  <a:tcPr/>
                </a:tc>
                <a:tc>
                  <a:txBody>
                    <a:bodyPr/>
                    <a:lstStyle/>
                    <a:p>
                      <a:pPr algn="r"/>
                      <a:r>
                        <a:rPr lang="id-ID" dirty="0" smtClean="0"/>
                        <a:t>(275.000)</a:t>
                      </a:r>
                      <a:endParaRPr lang="id-ID" dirty="0"/>
                    </a:p>
                  </a:txBody>
                  <a:tcPr/>
                </a:tc>
                <a:tc>
                  <a:txBody>
                    <a:bodyPr/>
                    <a:lstStyle/>
                    <a:p>
                      <a:pPr algn="r"/>
                      <a:r>
                        <a:rPr lang="id-ID" dirty="0" smtClean="0"/>
                        <a:t>(275.000)</a:t>
                      </a:r>
                      <a:endParaRPr lang="id-ID" dirty="0"/>
                    </a:p>
                  </a:txBody>
                  <a:tcPr/>
                </a:tc>
              </a:tr>
              <a:tr h="370840">
                <a:tc>
                  <a:txBody>
                    <a:bodyPr/>
                    <a:lstStyle/>
                    <a:p>
                      <a:r>
                        <a:rPr lang="id-ID" dirty="0" smtClean="0"/>
                        <a:t>16</a:t>
                      </a:r>
                      <a:endParaRPr lang="id-ID" dirty="0"/>
                    </a:p>
                  </a:txBody>
                  <a:tcPr/>
                </a:tc>
                <a:tc>
                  <a:txBody>
                    <a:bodyPr/>
                    <a:lstStyle/>
                    <a:p>
                      <a:r>
                        <a:rPr lang="id-ID" dirty="0" smtClean="0"/>
                        <a:t>Pengisian kembali kas kecil </a:t>
                      </a:r>
                      <a:endParaRPr lang="id-ID" dirty="0"/>
                    </a:p>
                  </a:txBody>
                  <a:tcPr/>
                </a:tc>
                <a:tc>
                  <a:txBody>
                    <a:bodyPr/>
                    <a:lstStyle/>
                    <a:p>
                      <a:r>
                        <a:rPr lang="id-ID" dirty="0" smtClean="0"/>
                        <a:t>1.100.000</a:t>
                      </a:r>
                      <a:endParaRPr lang="id-ID" dirty="0"/>
                    </a:p>
                  </a:txBody>
                  <a:tcPr/>
                </a:tc>
                <a:tc>
                  <a:txBody>
                    <a:bodyPr/>
                    <a:lstStyle/>
                    <a:p>
                      <a:r>
                        <a:rPr lang="id-ID" dirty="0" smtClean="0"/>
                        <a:t>1.500.000</a:t>
                      </a:r>
                      <a:endParaRPr lang="id-ID" dirty="0"/>
                    </a:p>
                  </a:txBody>
                  <a:tcPr/>
                </a:tc>
              </a:tr>
              <a:tr h="370840">
                <a:tc>
                  <a:txBody>
                    <a:bodyPr/>
                    <a:lstStyle/>
                    <a:p>
                      <a:r>
                        <a:rPr lang="id-ID" dirty="0" smtClean="0"/>
                        <a:t>17</a:t>
                      </a:r>
                      <a:endParaRPr lang="id-ID" dirty="0"/>
                    </a:p>
                  </a:txBody>
                  <a:tcPr/>
                </a:tc>
                <a:tc>
                  <a:txBody>
                    <a:bodyPr/>
                    <a:lstStyle/>
                    <a:p>
                      <a:r>
                        <a:rPr lang="id-ID" dirty="0" smtClean="0"/>
                        <a:t>Membayar beban</a:t>
                      </a:r>
                      <a:r>
                        <a:rPr lang="id-ID" baseline="0" dirty="0" smtClean="0"/>
                        <a:t> perbaikan kantor </a:t>
                      </a:r>
                      <a:endParaRPr lang="id-ID" dirty="0"/>
                    </a:p>
                  </a:txBody>
                  <a:tcPr/>
                </a:tc>
                <a:tc>
                  <a:txBody>
                    <a:bodyPr/>
                    <a:lstStyle/>
                    <a:p>
                      <a:pPr algn="r"/>
                      <a:r>
                        <a:rPr lang="id-ID" dirty="0" smtClean="0"/>
                        <a:t>(850.000)</a:t>
                      </a:r>
                      <a:endParaRPr lang="id-ID" dirty="0"/>
                    </a:p>
                  </a:txBody>
                  <a:tcPr/>
                </a:tc>
                <a:tc>
                  <a:txBody>
                    <a:bodyPr/>
                    <a:lstStyle/>
                    <a:p>
                      <a:pPr algn="r"/>
                      <a:r>
                        <a:rPr lang="id-ID" dirty="0" smtClean="0"/>
                        <a:t>(850.000)</a:t>
                      </a:r>
                      <a:endParaRPr lang="id-ID" dirty="0"/>
                    </a:p>
                  </a:txBody>
                  <a:tcPr/>
                </a:tc>
              </a:tr>
              <a:tr h="370840">
                <a:tc>
                  <a:txBody>
                    <a:bodyPr/>
                    <a:lstStyle/>
                    <a:p>
                      <a:r>
                        <a:rPr lang="id-ID" dirty="0" smtClean="0"/>
                        <a:t>25</a:t>
                      </a:r>
                      <a:endParaRPr lang="id-ID" dirty="0"/>
                    </a:p>
                  </a:txBody>
                  <a:tcPr/>
                </a:tc>
                <a:tc>
                  <a:txBody>
                    <a:bodyPr/>
                    <a:lstStyle/>
                    <a:p>
                      <a:r>
                        <a:rPr lang="id-ID" dirty="0" smtClean="0"/>
                        <a:t>Membeli perlengkapan</a:t>
                      </a:r>
                      <a:r>
                        <a:rPr lang="id-ID" baseline="0" dirty="0" smtClean="0"/>
                        <a:t> kantor</a:t>
                      </a:r>
                      <a:endParaRPr lang="id-ID" dirty="0"/>
                    </a:p>
                  </a:txBody>
                  <a:tcPr/>
                </a:tc>
                <a:tc>
                  <a:txBody>
                    <a:bodyPr/>
                    <a:lstStyle/>
                    <a:p>
                      <a:pPr algn="r"/>
                      <a:r>
                        <a:rPr lang="id-ID" dirty="0" smtClean="0"/>
                        <a:t>(450.000)</a:t>
                      </a:r>
                      <a:endParaRPr lang="id-ID" dirty="0"/>
                    </a:p>
                  </a:txBody>
                  <a:tcPr/>
                </a:tc>
                <a:tc>
                  <a:txBody>
                    <a:bodyPr/>
                    <a:lstStyle/>
                    <a:p>
                      <a:pPr algn="r"/>
                      <a:r>
                        <a:rPr lang="id-ID" dirty="0" smtClean="0"/>
                        <a:t>(450.000)</a:t>
                      </a:r>
                      <a:endParaRPr lang="id-ID" dirty="0"/>
                    </a:p>
                  </a:txBody>
                  <a:tcPr/>
                </a:tc>
              </a:tr>
              <a:tr h="370840">
                <a:tc>
                  <a:txBody>
                    <a:bodyPr/>
                    <a:lstStyle/>
                    <a:p>
                      <a:r>
                        <a:rPr lang="id-ID" dirty="0" smtClean="0"/>
                        <a:t>Maret </a:t>
                      </a:r>
                      <a:endParaRPr lang="id-ID" dirty="0"/>
                    </a:p>
                  </a:txBody>
                  <a:tcPr/>
                </a:tc>
                <a:tc>
                  <a:txBody>
                    <a:bodyPr/>
                    <a:lstStyle/>
                    <a:p>
                      <a:endParaRPr lang="id-ID" dirty="0"/>
                    </a:p>
                  </a:txBody>
                  <a:tcPr/>
                </a:tc>
                <a:tc>
                  <a:txBody>
                    <a:bodyPr/>
                    <a:lstStyle/>
                    <a:p>
                      <a:endParaRPr lang="id-ID" dirty="0"/>
                    </a:p>
                  </a:txBody>
                  <a:tcPr/>
                </a:tc>
                <a:tc>
                  <a:txBody>
                    <a:bodyPr/>
                    <a:lstStyle/>
                    <a:p>
                      <a:endParaRPr lang="id-ID" dirty="0"/>
                    </a:p>
                  </a:txBody>
                  <a:tcPr/>
                </a:tc>
              </a:tr>
              <a:tr h="370840">
                <a:tc>
                  <a:txBody>
                    <a:bodyPr/>
                    <a:lstStyle/>
                    <a:p>
                      <a:r>
                        <a:rPr lang="id-ID" dirty="0" smtClean="0"/>
                        <a:t>1</a:t>
                      </a:r>
                      <a:endParaRPr lang="id-ID" dirty="0"/>
                    </a:p>
                  </a:txBody>
                  <a:tcPr/>
                </a:tc>
                <a:tc>
                  <a:txBody>
                    <a:bodyPr/>
                    <a:lstStyle/>
                    <a:p>
                      <a:r>
                        <a:rPr lang="id-ID" dirty="0" smtClean="0"/>
                        <a:t>Pengisian kembali kas</a:t>
                      </a:r>
                      <a:r>
                        <a:rPr lang="id-ID" baseline="0" dirty="0" smtClean="0"/>
                        <a:t> kecil </a:t>
                      </a:r>
                      <a:endParaRPr lang="id-ID" dirty="0"/>
                    </a:p>
                  </a:txBody>
                  <a:tcPr/>
                </a:tc>
                <a:tc>
                  <a:txBody>
                    <a:bodyPr/>
                    <a:lstStyle/>
                    <a:p>
                      <a:r>
                        <a:rPr lang="id-ID" dirty="0" smtClean="0"/>
                        <a:t>1.300.000</a:t>
                      </a:r>
                      <a:endParaRPr lang="id-ID" dirty="0"/>
                    </a:p>
                  </a:txBody>
                  <a:tcPr/>
                </a:tc>
                <a:tc>
                  <a:txBody>
                    <a:bodyPr/>
                    <a:lstStyle/>
                    <a:p>
                      <a:r>
                        <a:rPr lang="id-ID" dirty="0" smtClean="0"/>
                        <a:t>1.500.000</a:t>
                      </a:r>
                      <a:endParaRPr lang="id-ID" dirty="0"/>
                    </a:p>
                  </a:txBody>
                  <a:tcPr/>
                </a:tc>
              </a:tr>
              <a:tr h="370840">
                <a:tc>
                  <a:txBody>
                    <a:bodyPr/>
                    <a:lstStyle/>
                    <a:p>
                      <a:endParaRPr lang="id-ID" dirty="0"/>
                    </a:p>
                  </a:txBody>
                  <a:tcPr/>
                </a:tc>
                <a:tc>
                  <a:txBody>
                    <a:bodyPr/>
                    <a:lstStyle/>
                    <a:p>
                      <a:pPr algn="l"/>
                      <a:r>
                        <a:rPr lang="id-ID" b="1" dirty="0" smtClean="0"/>
                        <a:t>Saldo </a:t>
                      </a:r>
                      <a:endParaRPr lang="id-ID" b="1" dirty="0"/>
                    </a:p>
                  </a:txBody>
                  <a:tcPr/>
                </a:tc>
                <a:tc>
                  <a:txBody>
                    <a:bodyPr/>
                    <a:lstStyle/>
                    <a:p>
                      <a:pPr algn="r"/>
                      <a:r>
                        <a:rPr lang="id-ID" b="1" dirty="0" smtClean="0"/>
                        <a:t>1.500.000</a:t>
                      </a:r>
                      <a:endParaRPr lang="id-ID" b="1" dirty="0"/>
                    </a:p>
                  </a:txBody>
                  <a:tcPr/>
                </a:tc>
                <a:tc>
                  <a:txBody>
                    <a:bodyPr/>
                    <a:lstStyle/>
                    <a:p>
                      <a:pPr algn="r"/>
                      <a:r>
                        <a:rPr lang="id-ID" b="1" dirty="0" smtClean="0"/>
                        <a:t>2.100.000</a:t>
                      </a:r>
                      <a:endParaRPr lang="id-ID" b="1" dirty="0"/>
                    </a:p>
                  </a:txBody>
                  <a:tcPr/>
                </a:tc>
              </a:tr>
              <a:tr h="370840">
                <a:tc>
                  <a:txBody>
                    <a:bodyPr/>
                    <a:lstStyle/>
                    <a:p>
                      <a:endParaRPr lang="id-ID"/>
                    </a:p>
                  </a:txBody>
                  <a:tcPr/>
                </a:tc>
                <a:tc>
                  <a:txBody>
                    <a:bodyPr/>
                    <a:lstStyle/>
                    <a:p>
                      <a:endParaRPr lang="id-ID" dirty="0"/>
                    </a:p>
                  </a:txBody>
                  <a:tcPr/>
                </a:tc>
                <a:tc>
                  <a:txBody>
                    <a:bodyPr/>
                    <a:lstStyle/>
                    <a:p>
                      <a:endParaRPr lang="id-ID"/>
                    </a:p>
                  </a:txBody>
                  <a:tcPr/>
                </a:tc>
                <a:tc>
                  <a:txBody>
                    <a:bodyPr/>
                    <a:lstStyle/>
                    <a:p>
                      <a:endParaRPr lang="id-ID" dirty="0"/>
                    </a:p>
                  </a:txBody>
                  <a:tcPr/>
                </a:tc>
              </a:tr>
            </a:tbl>
          </a:graphicData>
        </a:graphic>
      </p:graphicFrame>
      <p:sp>
        <p:nvSpPr>
          <p:cNvPr id="4" name="Slide Number Placeholder 3"/>
          <p:cNvSpPr>
            <a:spLocks noGrp="1"/>
          </p:cNvSpPr>
          <p:nvPr>
            <p:ph type="sldNum" sz="quarter" idx="12"/>
          </p:nvPr>
        </p:nvSpPr>
        <p:spPr/>
        <p:txBody>
          <a:bodyPr/>
          <a:lstStyle/>
          <a:p>
            <a:fld id="{4B097162-631F-4DD4-919E-E5E3E4A11386}" type="slidenum">
              <a:rPr lang="id-ID" smtClean="0"/>
              <a:pPr/>
              <a:t>8</a:t>
            </a:fld>
            <a:endParaRPr lang="id-ID"/>
          </a:p>
        </p:txBody>
      </p:sp>
    </p:spTree>
    <p:extLst>
      <p:ext uri="{BB962C8B-B14F-4D97-AF65-F5344CB8AC3E}">
        <p14:creationId xmlns:p14="http://schemas.microsoft.com/office/powerpoint/2010/main" val="760381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485973788"/>
              </p:ext>
            </p:extLst>
          </p:nvPr>
        </p:nvGraphicFramePr>
        <p:xfrm>
          <a:off x="323528" y="404664"/>
          <a:ext cx="8640960" cy="6355008"/>
        </p:xfrm>
        <a:graphic>
          <a:graphicData uri="http://schemas.openxmlformats.org/drawingml/2006/table">
            <a:tbl>
              <a:tblPr firstRow="1" bandRow="1">
                <a:tableStyleId>{5C22544A-7EE6-4342-B048-85BDC9FD1C3A}</a:tableStyleId>
              </a:tblPr>
              <a:tblGrid>
                <a:gridCol w="1368152"/>
                <a:gridCol w="2448272"/>
                <a:gridCol w="4824536"/>
              </a:tblGrid>
              <a:tr h="680076">
                <a:tc>
                  <a:txBody>
                    <a:bodyPr/>
                    <a:lstStyle/>
                    <a:p>
                      <a:r>
                        <a:rPr lang="id-ID" dirty="0" smtClean="0"/>
                        <a:t>Tanggal</a:t>
                      </a:r>
                      <a:r>
                        <a:rPr lang="id-ID" baseline="0" dirty="0" smtClean="0"/>
                        <a:t> </a:t>
                      </a:r>
                      <a:endParaRPr lang="id-ID" dirty="0"/>
                    </a:p>
                  </a:txBody>
                  <a:tcPr/>
                </a:tc>
                <a:tc>
                  <a:txBody>
                    <a:bodyPr/>
                    <a:lstStyle/>
                    <a:p>
                      <a:r>
                        <a:rPr lang="id-ID" dirty="0" smtClean="0"/>
                        <a:t>Imprest </a:t>
                      </a:r>
                      <a:endParaRPr lang="id-ID" dirty="0"/>
                    </a:p>
                  </a:txBody>
                  <a:tcPr/>
                </a:tc>
                <a:tc>
                  <a:txBody>
                    <a:bodyPr/>
                    <a:lstStyle/>
                    <a:p>
                      <a:r>
                        <a:rPr lang="id-ID" dirty="0" smtClean="0"/>
                        <a:t>Fluktuasi </a:t>
                      </a:r>
                      <a:endParaRPr lang="id-ID" dirty="0"/>
                    </a:p>
                  </a:txBody>
                  <a:tcPr/>
                </a:tc>
              </a:tr>
              <a:tr h="680076">
                <a:tc>
                  <a:txBody>
                    <a:bodyPr/>
                    <a:lstStyle/>
                    <a:p>
                      <a:r>
                        <a:rPr lang="id-ID" dirty="0" smtClean="0"/>
                        <a:t>Feb</a:t>
                      </a:r>
                      <a:r>
                        <a:rPr lang="id-ID" baseline="0" dirty="0" smtClean="0"/>
                        <a:t> , 1</a:t>
                      </a:r>
                      <a:endParaRPr lang="id-ID" dirty="0"/>
                    </a:p>
                  </a:txBody>
                  <a:tcPr/>
                </a:tc>
                <a:tc>
                  <a:txBody>
                    <a:bodyPr/>
                    <a:lstStyle/>
                    <a:p>
                      <a:r>
                        <a:rPr lang="id-ID" dirty="0" smtClean="0"/>
                        <a:t>Kas kecil  1.500.000</a:t>
                      </a:r>
                    </a:p>
                    <a:p>
                      <a:pPr algn="r"/>
                      <a:r>
                        <a:rPr lang="id-ID" dirty="0" smtClean="0"/>
                        <a:t>Kas  1.500.000</a:t>
                      </a:r>
                      <a:endParaRPr lang="id-ID" dirty="0"/>
                    </a:p>
                  </a:txBody>
                  <a:tcPr/>
                </a:tc>
                <a:tc>
                  <a:txBody>
                    <a:bodyPr/>
                    <a:lstStyle/>
                    <a:p>
                      <a:r>
                        <a:rPr lang="id-ID" dirty="0" smtClean="0"/>
                        <a:t>Kas kecil  1.500.000</a:t>
                      </a:r>
                    </a:p>
                    <a:p>
                      <a:pPr algn="r"/>
                      <a:r>
                        <a:rPr lang="id-ID" dirty="0" smtClean="0"/>
                        <a:t>Kas  1.500.000</a:t>
                      </a:r>
                      <a:endParaRPr lang="id-ID" dirty="0"/>
                    </a:p>
                  </a:txBody>
                  <a:tcPr/>
                </a:tc>
              </a:tr>
              <a:tr h="680076">
                <a:tc>
                  <a:txBody>
                    <a:bodyPr/>
                    <a:lstStyle/>
                    <a:p>
                      <a:r>
                        <a:rPr lang="id-ID" dirty="0" smtClean="0"/>
                        <a:t>4</a:t>
                      </a:r>
                      <a:endParaRPr lang="id-ID" dirty="0"/>
                    </a:p>
                  </a:txBody>
                  <a:tcPr/>
                </a:tc>
                <a:tc>
                  <a:txBody>
                    <a:bodyPr/>
                    <a:lstStyle/>
                    <a:p>
                      <a:endParaRPr lang="id-ID" dirty="0"/>
                    </a:p>
                  </a:txBody>
                  <a:tcPr/>
                </a:tc>
                <a:tc>
                  <a:txBody>
                    <a:bodyPr/>
                    <a:lstStyle/>
                    <a:p>
                      <a:r>
                        <a:rPr lang="id-ID" dirty="0" smtClean="0"/>
                        <a:t>Beban</a:t>
                      </a:r>
                      <a:r>
                        <a:rPr lang="id-ID" baseline="0" dirty="0" smtClean="0"/>
                        <a:t> materai  225.000</a:t>
                      </a:r>
                    </a:p>
                    <a:p>
                      <a:pPr algn="r"/>
                      <a:r>
                        <a:rPr lang="id-ID" baseline="0" dirty="0" smtClean="0"/>
                        <a:t>Kas  kecil 225.000</a:t>
                      </a:r>
                      <a:endParaRPr lang="id-ID" dirty="0"/>
                    </a:p>
                  </a:txBody>
                  <a:tcPr/>
                </a:tc>
              </a:tr>
              <a:tr h="680076">
                <a:tc>
                  <a:txBody>
                    <a:bodyPr/>
                    <a:lstStyle/>
                    <a:p>
                      <a:r>
                        <a:rPr lang="id-ID" dirty="0" smtClean="0"/>
                        <a:t>10</a:t>
                      </a:r>
                      <a:endParaRPr lang="id-ID" dirty="0"/>
                    </a:p>
                  </a:txBody>
                  <a:tcPr/>
                </a:tc>
                <a:tc>
                  <a:txBody>
                    <a:bodyPr/>
                    <a:lstStyle/>
                    <a:p>
                      <a:endParaRPr lang="id-ID"/>
                    </a:p>
                  </a:txBody>
                  <a:tcPr/>
                </a:tc>
                <a:tc>
                  <a:txBody>
                    <a:bodyPr/>
                    <a:lstStyle/>
                    <a:p>
                      <a:r>
                        <a:rPr lang="id-ID" dirty="0" smtClean="0"/>
                        <a:t>Beban perbaikan kendaraan</a:t>
                      </a:r>
                      <a:r>
                        <a:rPr lang="id-ID" baseline="0" dirty="0" smtClean="0"/>
                        <a:t> 600.000</a:t>
                      </a:r>
                    </a:p>
                    <a:p>
                      <a:pPr algn="r"/>
                      <a:r>
                        <a:rPr lang="id-ID" baseline="0" dirty="0" smtClean="0"/>
                        <a:t>Kas kecil 600.000</a:t>
                      </a:r>
                    </a:p>
                    <a:p>
                      <a:endParaRPr lang="id-ID" dirty="0"/>
                    </a:p>
                  </a:txBody>
                  <a:tcPr/>
                </a:tc>
              </a:tr>
              <a:tr h="680076">
                <a:tc>
                  <a:txBody>
                    <a:bodyPr/>
                    <a:lstStyle/>
                    <a:p>
                      <a:r>
                        <a:rPr lang="id-ID" dirty="0" smtClean="0"/>
                        <a:t>12</a:t>
                      </a:r>
                      <a:endParaRPr lang="id-ID" dirty="0"/>
                    </a:p>
                  </a:txBody>
                  <a:tcPr/>
                </a:tc>
                <a:tc>
                  <a:txBody>
                    <a:bodyPr/>
                    <a:lstStyle/>
                    <a:p>
                      <a:endParaRPr lang="id-ID" dirty="0"/>
                    </a:p>
                  </a:txBody>
                  <a:tcPr/>
                </a:tc>
                <a:tc>
                  <a:txBody>
                    <a:bodyPr/>
                    <a:lstStyle/>
                    <a:p>
                      <a:r>
                        <a:rPr lang="id-ID" dirty="0" smtClean="0"/>
                        <a:t>Beban bensin</a:t>
                      </a:r>
                      <a:r>
                        <a:rPr lang="id-ID" baseline="0" dirty="0" smtClean="0"/>
                        <a:t> 275.000</a:t>
                      </a:r>
                    </a:p>
                    <a:p>
                      <a:pPr algn="r"/>
                      <a:r>
                        <a:rPr lang="id-ID" baseline="0" dirty="0" smtClean="0"/>
                        <a:t>Kas kecil 275.000</a:t>
                      </a:r>
                      <a:endParaRPr lang="id-ID" dirty="0"/>
                    </a:p>
                  </a:txBody>
                  <a:tcPr/>
                </a:tc>
              </a:tr>
              <a:tr h="680076">
                <a:tc>
                  <a:txBody>
                    <a:bodyPr/>
                    <a:lstStyle/>
                    <a:p>
                      <a:r>
                        <a:rPr lang="id-ID" dirty="0" smtClean="0"/>
                        <a:t>16</a:t>
                      </a:r>
                      <a:endParaRPr lang="id-ID" dirty="0"/>
                    </a:p>
                  </a:txBody>
                  <a:tcPr/>
                </a:tc>
                <a:tc>
                  <a:txBody>
                    <a:bodyPr/>
                    <a:lstStyle/>
                    <a:p>
                      <a:r>
                        <a:rPr lang="id-ID" sz="1400" dirty="0" smtClean="0"/>
                        <a:t>Macam </a:t>
                      </a:r>
                      <a:r>
                        <a:rPr lang="id-ID" sz="1400" baseline="0" dirty="0" smtClean="0"/>
                        <a:t>beban 1.100.000</a:t>
                      </a:r>
                    </a:p>
                    <a:p>
                      <a:pPr algn="r"/>
                      <a:r>
                        <a:rPr lang="id-ID" baseline="0" dirty="0" smtClean="0"/>
                        <a:t>Kas 1.100.000</a:t>
                      </a:r>
                      <a:endParaRPr lang="id-ID" dirty="0"/>
                    </a:p>
                  </a:txBody>
                  <a:tcPr/>
                </a:tc>
                <a:tc>
                  <a:txBody>
                    <a:bodyPr/>
                    <a:lstStyle/>
                    <a:p>
                      <a:r>
                        <a:rPr lang="id-ID" dirty="0" smtClean="0"/>
                        <a:t>Kas kecil 1.500.000</a:t>
                      </a:r>
                    </a:p>
                    <a:p>
                      <a:pPr algn="r"/>
                      <a:r>
                        <a:rPr lang="id-ID" dirty="0" smtClean="0"/>
                        <a:t>Kas</a:t>
                      </a:r>
                      <a:r>
                        <a:rPr lang="id-ID" baseline="0" dirty="0" smtClean="0"/>
                        <a:t> 1.500.000</a:t>
                      </a:r>
                      <a:endParaRPr lang="id-ID" dirty="0"/>
                    </a:p>
                  </a:txBody>
                  <a:tcPr/>
                </a:tc>
              </a:tr>
              <a:tr h="680076">
                <a:tc>
                  <a:txBody>
                    <a:bodyPr/>
                    <a:lstStyle/>
                    <a:p>
                      <a:r>
                        <a:rPr lang="id-ID" dirty="0" smtClean="0"/>
                        <a:t>17</a:t>
                      </a:r>
                      <a:endParaRPr lang="id-ID" dirty="0"/>
                    </a:p>
                  </a:txBody>
                  <a:tcPr/>
                </a:tc>
                <a:tc>
                  <a:txBody>
                    <a:bodyPr/>
                    <a:lstStyle/>
                    <a:p>
                      <a:endParaRPr lang="id-ID" dirty="0"/>
                    </a:p>
                  </a:txBody>
                  <a:tcPr/>
                </a:tc>
                <a:tc>
                  <a:txBody>
                    <a:bodyPr/>
                    <a:lstStyle/>
                    <a:p>
                      <a:r>
                        <a:rPr lang="id-ID" dirty="0" smtClean="0"/>
                        <a:t>Beban perbaikan</a:t>
                      </a:r>
                      <a:r>
                        <a:rPr lang="id-ID" baseline="0" dirty="0" smtClean="0"/>
                        <a:t> gedung 850.000</a:t>
                      </a:r>
                    </a:p>
                    <a:p>
                      <a:pPr algn="r"/>
                      <a:r>
                        <a:rPr lang="id-ID" baseline="0" dirty="0" smtClean="0"/>
                        <a:t>Kas kecil 850.000</a:t>
                      </a:r>
                      <a:endParaRPr lang="id-ID" dirty="0"/>
                    </a:p>
                  </a:txBody>
                  <a:tcPr/>
                </a:tc>
              </a:tr>
              <a:tr h="680076">
                <a:tc>
                  <a:txBody>
                    <a:bodyPr/>
                    <a:lstStyle/>
                    <a:p>
                      <a:r>
                        <a:rPr lang="id-ID" dirty="0" smtClean="0"/>
                        <a:t>25</a:t>
                      </a:r>
                      <a:endParaRPr lang="id-ID" dirty="0"/>
                    </a:p>
                  </a:txBody>
                  <a:tcPr/>
                </a:tc>
                <a:tc>
                  <a:txBody>
                    <a:bodyPr/>
                    <a:lstStyle/>
                    <a:p>
                      <a:endParaRPr lang="id-ID" dirty="0"/>
                    </a:p>
                  </a:txBody>
                  <a:tcPr/>
                </a:tc>
                <a:tc>
                  <a:txBody>
                    <a:bodyPr/>
                    <a:lstStyle/>
                    <a:p>
                      <a:r>
                        <a:rPr lang="id-ID" dirty="0" smtClean="0"/>
                        <a:t>Perlengkapan kantor  450.000</a:t>
                      </a:r>
                    </a:p>
                    <a:p>
                      <a:pPr algn="r"/>
                      <a:r>
                        <a:rPr lang="id-ID" dirty="0" smtClean="0"/>
                        <a:t>Kas kecil 450.000</a:t>
                      </a:r>
                      <a:endParaRPr lang="id-ID" dirty="0"/>
                    </a:p>
                  </a:txBody>
                  <a:tcPr/>
                </a:tc>
              </a:tr>
              <a:tr h="680076">
                <a:tc>
                  <a:txBody>
                    <a:bodyPr/>
                    <a:lstStyle/>
                    <a:p>
                      <a:r>
                        <a:rPr lang="id-ID" dirty="0" smtClean="0"/>
                        <a:t>Mar, 1</a:t>
                      </a:r>
                      <a:endParaRPr lang="id-ID" dirty="0"/>
                    </a:p>
                  </a:txBody>
                  <a:tcPr/>
                </a:tc>
                <a:tc>
                  <a:txBody>
                    <a:bodyPr/>
                    <a:lstStyle/>
                    <a:p>
                      <a:r>
                        <a:rPr lang="id-ID" sz="1400" dirty="0" smtClean="0"/>
                        <a:t>Macam beban 1.300.000</a:t>
                      </a:r>
                    </a:p>
                    <a:p>
                      <a:pPr algn="r"/>
                      <a:r>
                        <a:rPr lang="id-ID" dirty="0" smtClean="0"/>
                        <a:t>Kas 1.300.000</a:t>
                      </a:r>
                      <a:endParaRPr lang="id-ID" dirty="0"/>
                    </a:p>
                  </a:txBody>
                  <a:tcPr/>
                </a:tc>
                <a:tc>
                  <a:txBody>
                    <a:bodyPr/>
                    <a:lstStyle/>
                    <a:p>
                      <a:r>
                        <a:rPr lang="id-ID" dirty="0" smtClean="0"/>
                        <a:t>Kas kecil 1.500.000</a:t>
                      </a:r>
                    </a:p>
                    <a:p>
                      <a:pPr algn="r"/>
                      <a:r>
                        <a:rPr lang="id-ID" dirty="0" smtClean="0"/>
                        <a:t>Kas 1.500.000</a:t>
                      </a:r>
                      <a:endParaRPr lang="id-ID" dirty="0"/>
                    </a:p>
                  </a:txBody>
                  <a:tcPr/>
                </a:tc>
              </a:tr>
            </a:tbl>
          </a:graphicData>
        </a:graphic>
      </p:graphicFrame>
      <p:sp>
        <p:nvSpPr>
          <p:cNvPr id="4" name="Slide Number Placeholder 3"/>
          <p:cNvSpPr>
            <a:spLocks noGrp="1"/>
          </p:cNvSpPr>
          <p:nvPr>
            <p:ph type="sldNum" sz="quarter" idx="12"/>
          </p:nvPr>
        </p:nvSpPr>
        <p:spPr/>
        <p:txBody>
          <a:bodyPr/>
          <a:lstStyle/>
          <a:p>
            <a:fld id="{4B097162-631F-4DD4-919E-E5E3E4A11386}" type="slidenum">
              <a:rPr lang="id-ID" smtClean="0"/>
              <a:pPr/>
              <a:t>9</a:t>
            </a:fld>
            <a:endParaRPr lang="id-ID"/>
          </a:p>
        </p:txBody>
      </p:sp>
    </p:spTree>
    <p:extLst>
      <p:ext uri="{BB962C8B-B14F-4D97-AF65-F5344CB8AC3E}">
        <p14:creationId xmlns:p14="http://schemas.microsoft.com/office/powerpoint/2010/main" val="2129873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algn="ctr"/>
            <a:r>
              <a:rPr lang="en-US" b="1" dirty="0"/>
              <a:t>MANAJEMEN DAN PENGENDALIAN KAS</a:t>
            </a:r>
          </a:p>
        </p:txBody>
      </p:sp>
      <p:sp>
        <p:nvSpPr>
          <p:cNvPr id="6147" name="Rectangle 3"/>
          <p:cNvSpPr>
            <a:spLocks noGrp="1" noRot="1" noChangeArrowheads="1"/>
          </p:cNvSpPr>
          <p:nvPr>
            <p:ph idx="1"/>
          </p:nvPr>
        </p:nvSpPr>
        <p:spPr/>
        <p:txBody>
          <a:bodyPr>
            <a:normAutofit lnSpcReduction="10000"/>
          </a:bodyPr>
          <a:lstStyle/>
          <a:p>
            <a:r>
              <a:rPr lang="en-US" sz="2800" dirty="0" err="1"/>
              <a:t>Tanggung</a:t>
            </a:r>
            <a:r>
              <a:rPr lang="en-US" sz="2800" dirty="0"/>
              <a:t> </a:t>
            </a:r>
            <a:r>
              <a:rPr lang="en-US" sz="2800" dirty="0" err="1"/>
              <a:t>jawab</a:t>
            </a:r>
            <a:r>
              <a:rPr lang="en-US" sz="2800" dirty="0"/>
              <a:t> yang </a:t>
            </a:r>
            <a:r>
              <a:rPr lang="en-US" sz="2800" dirty="0" err="1"/>
              <a:t>diserahkan</a:t>
            </a:r>
            <a:r>
              <a:rPr lang="en-US" sz="2800" dirty="0"/>
              <a:t> </a:t>
            </a:r>
            <a:r>
              <a:rPr lang="en-US" sz="2800" dirty="0" err="1"/>
              <a:t>khusus</a:t>
            </a:r>
            <a:r>
              <a:rPr lang="en-US" sz="2800" dirty="0"/>
              <a:t> </a:t>
            </a:r>
            <a:r>
              <a:rPr lang="en-US" sz="2800" dirty="0" err="1"/>
              <a:t>untuk</a:t>
            </a:r>
            <a:r>
              <a:rPr lang="en-US" sz="2800" dirty="0"/>
              <a:t> </a:t>
            </a:r>
            <a:r>
              <a:rPr lang="en-US" sz="2800" dirty="0" err="1"/>
              <a:t>menangani</a:t>
            </a:r>
            <a:r>
              <a:rPr lang="en-US" sz="2800" dirty="0"/>
              <a:t> </a:t>
            </a:r>
            <a:r>
              <a:rPr lang="en-US" sz="2800" dirty="0" err="1" smtClean="0"/>
              <a:t>serah</a:t>
            </a:r>
            <a:r>
              <a:rPr lang="en-US" sz="2800" dirty="0" smtClean="0"/>
              <a:t> </a:t>
            </a:r>
            <a:r>
              <a:rPr lang="en-US" sz="2800" dirty="0" err="1"/>
              <a:t>terima</a:t>
            </a:r>
            <a:r>
              <a:rPr lang="en-US" sz="2800" dirty="0"/>
              <a:t> </a:t>
            </a:r>
            <a:r>
              <a:rPr lang="en-US" sz="2800" dirty="0" err="1"/>
              <a:t>kas</a:t>
            </a:r>
            <a:endParaRPr lang="en-US" sz="2800" dirty="0"/>
          </a:p>
          <a:p>
            <a:r>
              <a:rPr lang="en-US" sz="2800" dirty="0" err="1"/>
              <a:t>Pemisahan</a:t>
            </a:r>
            <a:r>
              <a:rPr lang="en-US" sz="2800" dirty="0"/>
              <a:t> </a:t>
            </a:r>
            <a:r>
              <a:rPr lang="en-US" sz="2800" dirty="0" err="1"/>
              <a:t>penanganan</a:t>
            </a:r>
            <a:r>
              <a:rPr lang="en-US" sz="2800" dirty="0"/>
              <a:t> </a:t>
            </a:r>
            <a:r>
              <a:rPr lang="en-US" sz="2800" dirty="0" err="1"/>
              <a:t>dan</a:t>
            </a:r>
            <a:r>
              <a:rPr lang="en-US" sz="2800" dirty="0"/>
              <a:t> </a:t>
            </a:r>
            <a:r>
              <a:rPr lang="en-US" sz="2800" dirty="0" err="1"/>
              <a:t>pencatatan</a:t>
            </a:r>
            <a:r>
              <a:rPr lang="en-US" sz="2800" dirty="0"/>
              <a:t> </a:t>
            </a:r>
            <a:r>
              <a:rPr lang="en-US" sz="2800" dirty="0" err="1"/>
              <a:t>kas</a:t>
            </a:r>
            <a:endParaRPr lang="en-US" sz="2800" dirty="0"/>
          </a:p>
          <a:p>
            <a:r>
              <a:rPr lang="en-US" sz="2800" dirty="0" err="1"/>
              <a:t>Penyimpanan</a:t>
            </a:r>
            <a:r>
              <a:rPr lang="en-US" sz="2800" dirty="0"/>
              <a:t> </a:t>
            </a:r>
            <a:r>
              <a:rPr lang="en-US" sz="2800" dirty="0" err="1"/>
              <a:t>harian</a:t>
            </a:r>
            <a:r>
              <a:rPr lang="en-US" sz="2800" dirty="0"/>
              <a:t> </a:t>
            </a:r>
            <a:r>
              <a:rPr lang="en-US" sz="2800" dirty="0" err="1"/>
              <a:t>semua</a:t>
            </a:r>
            <a:r>
              <a:rPr lang="en-US" sz="2800" dirty="0"/>
              <a:t> </a:t>
            </a:r>
            <a:r>
              <a:rPr lang="en-US" sz="2800" dirty="0" err="1"/>
              <a:t>kas</a:t>
            </a:r>
            <a:r>
              <a:rPr lang="en-US" sz="2800" dirty="0"/>
              <a:t> yang </a:t>
            </a:r>
            <a:r>
              <a:rPr lang="en-US" sz="2800" dirty="0" err="1"/>
              <a:t>diterima</a:t>
            </a:r>
            <a:endParaRPr lang="en-US" sz="2800" dirty="0"/>
          </a:p>
          <a:p>
            <a:r>
              <a:rPr lang="en-US" sz="2800" dirty="0"/>
              <a:t>Audit internal </a:t>
            </a:r>
            <a:r>
              <a:rPr lang="en-US" sz="2800" dirty="0" err="1"/>
              <a:t>dalam</a:t>
            </a:r>
            <a:r>
              <a:rPr lang="en-US" sz="2800" dirty="0"/>
              <a:t> </a:t>
            </a:r>
            <a:r>
              <a:rPr lang="en-US" sz="2800" dirty="0" err="1"/>
              <a:t>jangka</a:t>
            </a:r>
            <a:r>
              <a:rPr lang="en-US" sz="2800" dirty="0"/>
              <a:t> </a:t>
            </a:r>
            <a:r>
              <a:rPr lang="en-US" sz="2800" dirty="0" err="1"/>
              <a:t>waktu</a:t>
            </a:r>
            <a:r>
              <a:rPr lang="en-US" sz="2800" dirty="0"/>
              <a:t> yang </a:t>
            </a:r>
            <a:r>
              <a:rPr lang="en-US" sz="2800" dirty="0" err="1"/>
              <a:t>tidak</a:t>
            </a:r>
            <a:r>
              <a:rPr lang="en-US" sz="2800" dirty="0"/>
              <a:t> </a:t>
            </a:r>
            <a:r>
              <a:rPr lang="en-US" sz="2800" dirty="0" err="1"/>
              <a:t>tentu</a:t>
            </a:r>
            <a:endParaRPr lang="en-US" sz="2800" dirty="0"/>
          </a:p>
          <a:p>
            <a:r>
              <a:rPr lang="en-US" sz="2800" dirty="0" err="1"/>
              <a:t>Catatan</a:t>
            </a:r>
            <a:r>
              <a:rPr lang="en-US" sz="2800" dirty="0"/>
              <a:t> </a:t>
            </a:r>
            <a:r>
              <a:rPr lang="en-US" sz="2800" dirty="0" err="1"/>
              <a:t>ganda</a:t>
            </a:r>
            <a:r>
              <a:rPr lang="en-US" sz="2800" dirty="0"/>
              <a:t> </a:t>
            </a:r>
            <a:r>
              <a:rPr lang="en-US" sz="2800" dirty="0" err="1"/>
              <a:t>untuk</a:t>
            </a:r>
            <a:r>
              <a:rPr lang="en-US" sz="2800" dirty="0"/>
              <a:t> </a:t>
            </a:r>
            <a:r>
              <a:rPr lang="en-US" sz="2800" dirty="0" err="1"/>
              <a:t>kas</a:t>
            </a:r>
            <a:r>
              <a:rPr lang="en-US" sz="2800" dirty="0"/>
              <a:t> </a:t>
            </a:r>
            <a:r>
              <a:rPr lang="en-US" sz="2800" dirty="0" err="1"/>
              <a:t>di</a:t>
            </a:r>
            <a:r>
              <a:rPr lang="en-US" sz="2800" dirty="0"/>
              <a:t> bank </a:t>
            </a:r>
            <a:r>
              <a:rPr lang="en-US" sz="2800" dirty="0" err="1"/>
              <a:t>dan</a:t>
            </a:r>
            <a:r>
              <a:rPr lang="en-US" sz="2800" dirty="0"/>
              <a:t> </a:t>
            </a:r>
            <a:r>
              <a:rPr lang="en-US" sz="2800" dirty="0" err="1"/>
              <a:t>di</a:t>
            </a:r>
            <a:r>
              <a:rPr lang="en-US" sz="2800" dirty="0"/>
              <a:t> </a:t>
            </a:r>
            <a:r>
              <a:rPr lang="en-US" sz="2800" dirty="0" err="1"/>
              <a:t>pembukuan</a:t>
            </a:r>
            <a:endParaRPr lang="en-US" sz="2800"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10</a:t>
            </a:fld>
            <a:endParaRPr lang="id-ID"/>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2000" fill="hold"/>
                                        <p:tgtEl>
                                          <p:spTgt spid="6146"/>
                                        </p:tgtEl>
                                        <p:attrNameLst>
                                          <p:attrName>ppt_w</p:attrName>
                                        </p:attrNameLst>
                                      </p:cBhvr>
                                      <p:tavLst>
                                        <p:tav tm="0">
                                          <p:val>
                                            <p:strVal val="#ppt_w*2.5"/>
                                          </p:val>
                                        </p:tav>
                                        <p:tav tm="100000">
                                          <p:val>
                                            <p:strVal val="#ppt_w"/>
                                          </p:val>
                                        </p:tav>
                                      </p:tavLst>
                                    </p:anim>
                                    <p:anim calcmode="lin" valueType="num">
                                      <p:cBhvr>
                                        <p:cTn id="8" dur="2000" fill="hold"/>
                                        <p:tgtEl>
                                          <p:spTgt spid="6146"/>
                                        </p:tgtEl>
                                        <p:attrNameLst>
                                          <p:attrName>ppt_h</p:attrName>
                                        </p:attrNameLst>
                                      </p:cBhvr>
                                      <p:tavLst>
                                        <p:tav tm="0">
                                          <p:val>
                                            <p:strVal val="#ppt_h"/>
                                          </p:val>
                                        </p:tav>
                                        <p:tav tm="100000">
                                          <p:val>
                                            <p:strVal val="#ppt_h"/>
                                          </p:val>
                                        </p:tav>
                                      </p:tavLst>
                                    </p:anim>
                                    <p:anim calcmode="lin" valueType="num">
                                      <p:cBhvr>
                                        <p:cTn id="9" dur="2000" fill="hold"/>
                                        <p:tgtEl>
                                          <p:spTgt spid="614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614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61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47">
                                            <p:txEl>
                                              <p:pRg st="0" end="0"/>
                                            </p:txEl>
                                          </p:spTgt>
                                        </p:tgtEl>
                                        <p:attrNameLst>
                                          <p:attrName>style.visibility</p:attrName>
                                        </p:attrNameLst>
                                      </p:cBhvr>
                                      <p:to>
                                        <p:strVal val="visible"/>
                                      </p:to>
                                    </p:set>
                                    <p:animEffect transition="in" filter="wipe(left)">
                                      <p:cBhvr>
                                        <p:cTn id="16" dur="500"/>
                                        <p:tgtEl>
                                          <p:spTgt spid="614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147">
                                            <p:txEl>
                                              <p:pRg st="1" end="1"/>
                                            </p:txEl>
                                          </p:spTgt>
                                        </p:tgtEl>
                                        <p:attrNameLst>
                                          <p:attrName>style.visibility</p:attrName>
                                        </p:attrNameLst>
                                      </p:cBhvr>
                                      <p:to>
                                        <p:strVal val="visible"/>
                                      </p:to>
                                    </p:set>
                                    <p:animEffect transition="in" filter="wipe(left)">
                                      <p:cBhvr>
                                        <p:cTn id="21" dur="500"/>
                                        <p:tgtEl>
                                          <p:spTgt spid="614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147">
                                            <p:txEl>
                                              <p:pRg st="2" end="2"/>
                                            </p:txEl>
                                          </p:spTgt>
                                        </p:tgtEl>
                                        <p:attrNameLst>
                                          <p:attrName>style.visibility</p:attrName>
                                        </p:attrNameLst>
                                      </p:cBhvr>
                                      <p:to>
                                        <p:strVal val="visible"/>
                                      </p:to>
                                    </p:set>
                                    <p:animEffect transition="in" filter="wipe(left)">
                                      <p:cBhvr>
                                        <p:cTn id="26" dur="500"/>
                                        <p:tgtEl>
                                          <p:spTgt spid="614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Effect transition="in" filter="wipe(left)">
                                      <p:cBhvr>
                                        <p:cTn id="31" dur="500"/>
                                        <p:tgtEl>
                                          <p:spTgt spid="614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147">
                                            <p:txEl>
                                              <p:pRg st="4" end="4"/>
                                            </p:txEl>
                                          </p:spTgt>
                                        </p:tgtEl>
                                        <p:attrNameLst>
                                          <p:attrName>style.visibility</p:attrName>
                                        </p:attrNameLst>
                                      </p:cBhvr>
                                      <p:to>
                                        <p:strVal val="visible"/>
                                      </p:to>
                                    </p:set>
                                    <p:animEffect transition="in" filter="wipe(left)">
                                      <p:cBhvr>
                                        <p:cTn id="36"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Cash in Bank </a:t>
            </a:r>
            <a:endParaRPr lang="id-ID" dirty="0"/>
          </a:p>
        </p:txBody>
      </p:sp>
      <p:sp>
        <p:nvSpPr>
          <p:cNvPr id="3" name="Content Placeholder 2"/>
          <p:cNvSpPr>
            <a:spLocks noGrp="1"/>
          </p:cNvSpPr>
          <p:nvPr>
            <p:ph idx="1"/>
          </p:nvPr>
        </p:nvSpPr>
        <p:spPr/>
        <p:txBody>
          <a:bodyPr/>
          <a:lstStyle/>
          <a:p>
            <a:r>
              <a:rPr lang="id-ID" dirty="0" smtClean="0"/>
              <a:t>Bank mencatat semua transaksi yang terjadi </a:t>
            </a:r>
          </a:p>
          <a:p>
            <a:r>
              <a:rPr lang="id-ID" dirty="0" smtClean="0"/>
              <a:t>Pada akhir bulan, catatan yang dicatat perusahaan dengan bank, tidak sama </a:t>
            </a:r>
          </a:p>
          <a:p>
            <a:endParaRPr lang="id-ID"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11</a:t>
            </a:fld>
            <a:endParaRPr lang="id-ID"/>
          </a:p>
        </p:txBody>
      </p:sp>
    </p:spTree>
    <p:extLst>
      <p:ext uri="{BB962C8B-B14F-4D97-AF65-F5344CB8AC3E}">
        <p14:creationId xmlns:p14="http://schemas.microsoft.com/office/powerpoint/2010/main" val="1129350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algn="ctr"/>
            <a:r>
              <a:rPr lang="en-US" b="1" dirty="0"/>
              <a:t>REKONSILIASI BANK</a:t>
            </a:r>
          </a:p>
        </p:txBody>
      </p:sp>
      <p:sp>
        <p:nvSpPr>
          <p:cNvPr id="7171" name="Rectangle 3"/>
          <p:cNvSpPr>
            <a:spLocks noGrp="1" noRot="1" noChangeArrowheads="1"/>
          </p:cNvSpPr>
          <p:nvPr>
            <p:ph idx="1"/>
          </p:nvPr>
        </p:nvSpPr>
        <p:spPr>
          <a:xfrm>
            <a:off x="457200" y="1484784"/>
            <a:ext cx="8229600" cy="3760770"/>
          </a:xfrm>
        </p:spPr>
        <p:txBody>
          <a:bodyPr>
            <a:normAutofit fontScale="77500" lnSpcReduction="20000"/>
          </a:bodyPr>
          <a:lstStyle/>
          <a:p>
            <a:pPr algn="ctr">
              <a:lnSpc>
                <a:spcPct val="150000"/>
              </a:lnSpc>
              <a:spcBef>
                <a:spcPts val="0"/>
              </a:spcBef>
              <a:buFont typeface="Wingdings" pitchFamily="2" charset="2"/>
              <a:buNone/>
            </a:pPr>
            <a:r>
              <a:rPr lang="en-US" dirty="0"/>
              <a:t>	</a:t>
            </a:r>
          </a:p>
          <a:p>
            <a:pPr algn="ctr">
              <a:lnSpc>
                <a:spcPct val="150000"/>
              </a:lnSpc>
              <a:spcBef>
                <a:spcPts val="0"/>
              </a:spcBef>
              <a:buFont typeface="Wingdings" pitchFamily="2" charset="2"/>
              <a:buNone/>
            </a:pPr>
            <a:endParaRPr lang="en-US" dirty="0"/>
          </a:p>
          <a:p>
            <a:pPr algn="ctr">
              <a:lnSpc>
                <a:spcPct val="150000"/>
              </a:lnSpc>
              <a:spcBef>
                <a:spcPts val="0"/>
              </a:spcBef>
              <a:buFont typeface="Wingdings" pitchFamily="2" charset="2"/>
              <a:buNone/>
            </a:pPr>
            <a:r>
              <a:rPr lang="en-US" dirty="0" err="1"/>
              <a:t>Yaitu</a:t>
            </a:r>
            <a:r>
              <a:rPr lang="en-US" dirty="0"/>
              <a:t> </a:t>
            </a:r>
            <a:r>
              <a:rPr lang="id-ID" dirty="0" smtClean="0"/>
              <a:t>analisa hal-hal yang menimbulkan perbedaan antara catatan perusahaan mengenai simpanan nya dibank, dengan catatan yang disajikan oleh petugas bank. </a:t>
            </a:r>
          </a:p>
          <a:p>
            <a:pPr algn="ctr">
              <a:lnSpc>
                <a:spcPct val="150000"/>
              </a:lnSpc>
              <a:spcBef>
                <a:spcPts val="0"/>
              </a:spcBef>
              <a:buFont typeface="Wingdings" pitchFamily="2" charset="2"/>
              <a:buNone/>
            </a:pPr>
            <a:r>
              <a:rPr lang="en-US" dirty="0" err="1" smtClean="0"/>
              <a:t>perbandingan</a:t>
            </a:r>
            <a:r>
              <a:rPr lang="en-US" dirty="0" smtClean="0"/>
              <a:t> </a:t>
            </a:r>
            <a:r>
              <a:rPr lang="en-US" dirty="0" err="1"/>
              <a:t>antara</a:t>
            </a:r>
            <a:r>
              <a:rPr lang="en-US" dirty="0"/>
              <a:t> </a:t>
            </a:r>
            <a:r>
              <a:rPr lang="en-US" dirty="0" err="1"/>
              <a:t>saldo</a:t>
            </a:r>
            <a:r>
              <a:rPr lang="en-US" dirty="0"/>
              <a:t> bank </a:t>
            </a:r>
            <a:r>
              <a:rPr lang="en-US" dirty="0" err="1"/>
              <a:t>dengan</a:t>
            </a:r>
            <a:r>
              <a:rPr lang="en-US" dirty="0"/>
              <a:t> </a:t>
            </a:r>
            <a:r>
              <a:rPr lang="en-US" dirty="0" err="1"/>
              <a:t>saldo</a:t>
            </a:r>
            <a:r>
              <a:rPr lang="en-US" dirty="0"/>
              <a:t> </a:t>
            </a:r>
            <a:r>
              <a:rPr lang="en-US" dirty="0" err="1"/>
              <a:t>buku</a:t>
            </a:r>
            <a:r>
              <a:rPr lang="en-US" dirty="0"/>
              <a:t> </a:t>
            </a:r>
            <a:r>
              <a:rPr lang="en-US" dirty="0" err="1"/>
              <a:t>perusahaan</a:t>
            </a:r>
            <a:r>
              <a:rPr lang="en-US" dirty="0"/>
              <a:t> </a:t>
            </a:r>
            <a:r>
              <a:rPr lang="en-US" dirty="0" err="1"/>
              <a:t>biasanya</a:t>
            </a:r>
            <a:r>
              <a:rPr lang="en-US" dirty="0"/>
              <a:t> </a:t>
            </a:r>
            <a:r>
              <a:rPr lang="en-US" dirty="0" err="1"/>
              <a:t>dilakukan</a:t>
            </a:r>
            <a:r>
              <a:rPr lang="en-US" dirty="0"/>
              <a:t> </a:t>
            </a:r>
            <a:r>
              <a:rPr lang="en-US" dirty="0" err="1"/>
              <a:t>bulanan</a:t>
            </a:r>
            <a:endParaRPr lang="en-US"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12</a:t>
            </a:fld>
            <a:endParaRPr lang="id-ID"/>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2000" fill="hold"/>
                                        <p:tgtEl>
                                          <p:spTgt spid="7170"/>
                                        </p:tgtEl>
                                        <p:attrNameLst>
                                          <p:attrName>ppt_w</p:attrName>
                                        </p:attrNameLst>
                                      </p:cBhvr>
                                      <p:tavLst>
                                        <p:tav tm="0">
                                          <p:val>
                                            <p:strVal val="#ppt_w*2.5"/>
                                          </p:val>
                                        </p:tav>
                                        <p:tav tm="100000">
                                          <p:val>
                                            <p:strVal val="#ppt_w"/>
                                          </p:val>
                                        </p:tav>
                                      </p:tavLst>
                                    </p:anim>
                                    <p:anim calcmode="lin" valueType="num">
                                      <p:cBhvr>
                                        <p:cTn id="8" dur="2000" fill="hold"/>
                                        <p:tgtEl>
                                          <p:spTgt spid="7170"/>
                                        </p:tgtEl>
                                        <p:attrNameLst>
                                          <p:attrName>ppt_h</p:attrName>
                                        </p:attrNameLst>
                                      </p:cBhvr>
                                      <p:tavLst>
                                        <p:tav tm="0">
                                          <p:val>
                                            <p:strVal val="#ppt_h"/>
                                          </p:val>
                                        </p:tav>
                                        <p:tav tm="100000">
                                          <p:val>
                                            <p:strVal val="#ppt_h"/>
                                          </p:val>
                                        </p:tav>
                                      </p:tavLst>
                                    </p:anim>
                                    <p:anim calcmode="lin" valueType="num">
                                      <p:cBhvr>
                                        <p:cTn id="9" dur="2000" fill="hold"/>
                                        <p:tgtEl>
                                          <p:spTgt spid="717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717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171">
                                            <p:txEl>
                                              <p:pRg st="0" end="0"/>
                                            </p:txEl>
                                          </p:spTgt>
                                        </p:tgtEl>
                                        <p:attrNameLst>
                                          <p:attrName>style.visibility</p:attrName>
                                        </p:attrNameLst>
                                      </p:cBhvr>
                                      <p:to>
                                        <p:strVal val="visible"/>
                                      </p:to>
                                    </p:set>
                                    <p:animEffect transition="in" filter="wipe(left)">
                                      <p:cBhvr>
                                        <p:cTn id="16" dur="500"/>
                                        <p:tgtEl>
                                          <p:spTgt spid="717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wipe(left)">
                                      <p:cBhvr>
                                        <p:cTn id="21" dur="500"/>
                                        <p:tgtEl>
                                          <p:spTgt spid="717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171">
                                            <p:txEl>
                                              <p:pRg st="3" end="3"/>
                                            </p:txEl>
                                          </p:spTgt>
                                        </p:tgtEl>
                                        <p:attrNameLst>
                                          <p:attrName>style.visibility</p:attrName>
                                        </p:attrNameLst>
                                      </p:cBhvr>
                                      <p:to>
                                        <p:strVal val="visible"/>
                                      </p:to>
                                    </p:set>
                                    <p:animEffect transition="in" filter="wipe(left)">
                                      <p:cBhvr>
                                        <p:cTn id="26"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457200" y="-24"/>
            <a:ext cx="8385175" cy="1419225"/>
          </a:xfrm>
        </p:spPr>
        <p:txBody>
          <a:bodyPr>
            <a:normAutofit/>
          </a:bodyPr>
          <a:lstStyle/>
          <a:p>
            <a:pPr marL="93663" algn="ctr"/>
            <a:r>
              <a:rPr lang="en-US" sz="3600" dirty="0"/>
              <a:t>BEBERAPA PENYEBAB PERBEDAAN </a:t>
            </a:r>
          </a:p>
        </p:txBody>
      </p:sp>
      <p:sp>
        <p:nvSpPr>
          <p:cNvPr id="8195" name="Rectangle 3"/>
          <p:cNvSpPr>
            <a:spLocks noGrp="1" noRot="1" noChangeArrowheads="1"/>
          </p:cNvSpPr>
          <p:nvPr>
            <p:ph idx="1"/>
          </p:nvPr>
        </p:nvSpPr>
        <p:spPr>
          <a:xfrm>
            <a:off x="457200" y="1357298"/>
            <a:ext cx="8229600" cy="5097510"/>
          </a:xfrm>
        </p:spPr>
        <p:txBody>
          <a:bodyPr>
            <a:normAutofit/>
          </a:bodyPr>
          <a:lstStyle/>
          <a:p>
            <a:pPr marL="578358" indent="-514350">
              <a:spcBef>
                <a:spcPts val="600"/>
              </a:spcBef>
              <a:buSzPct val="100000"/>
              <a:buFont typeface="+mj-lt"/>
              <a:buAutoNum type="alphaLcParenR"/>
            </a:pPr>
            <a:r>
              <a:rPr lang="en-US" dirty="0" err="1" smtClean="0"/>
              <a:t>Setoran</a:t>
            </a:r>
            <a:r>
              <a:rPr lang="en-US" dirty="0" smtClean="0"/>
              <a:t> </a:t>
            </a:r>
            <a:r>
              <a:rPr lang="en-US" dirty="0" err="1"/>
              <a:t>dalam</a:t>
            </a:r>
            <a:r>
              <a:rPr lang="en-US" dirty="0"/>
              <a:t> </a:t>
            </a:r>
            <a:r>
              <a:rPr lang="en-US" dirty="0" err="1"/>
              <a:t>perjalanan</a:t>
            </a:r>
            <a:r>
              <a:rPr lang="en-US" dirty="0"/>
              <a:t> (deposit </a:t>
            </a:r>
            <a:r>
              <a:rPr lang="en-US" dirty="0" err="1" smtClean="0"/>
              <a:t>intransit</a:t>
            </a:r>
            <a:r>
              <a:rPr lang="en-US" dirty="0" smtClean="0"/>
              <a:t>)</a:t>
            </a:r>
            <a:r>
              <a:rPr lang="id-ID" dirty="0"/>
              <a:t> </a:t>
            </a:r>
            <a:r>
              <a:rPr lang="id-ID" dirty="0" smtClean="0"/>
              <a:t>ex: proses kliring transfer beda kota dan bank </a:t>
            </a:r>
          </a:p>
          <a:p>
            <a:pPr marL="578358" indent="-514350">
              <a:spcBef>
                <a:spcPts val="600"/>
              </a:spcBef>
              <a:buSzPct val="100000"/>
              <a:buFont typeface="+mj-lt"/>
              <a:buAutoNum type="alphaLcParenR"/>
            </a:pPr>
            <a:r>
              <a:rPr lang="id-ID" dirty="0" smtClean="0"/>
              <a:t>Inkaso (hasil penagihan oleh bank) : </a:t>
            </a:r>
          </a:p>
          <a:p>
            <a:pPr marL="64008" indent="0">
              <a:spcBef>
                <a:spcPts val="600"/>
              </a:spcBef>
              <a:buSzPct val="100000"/>
              <a:buNone/>
            </a:pPr>
            <a:r>
              <a:rPr lang="id-ID" dirty="0" smtClean="0"/>
              <a:t>c) Cek Kosong (Non Sufficient Fund) </a:t>
            </a:r>
          </a:p>
          <a:p>
            <a:pPr marL="64008" indent="0">
              <a:spcBef>
                <a:spcPts val="600"/>
              </a:spcBef>
              <a:buSzPct val="100000"/>
              <a:buNone/>
            </a:pPr>
            <a:r>
              <a:rPr lang="id-ID" dirty="0" smtClean="0"/>
              <a:t>d) Outstanding Cheque (Cek yang belum </a:t>
            </a:r>
            <a:r>
              <a:rPr lang="id-ID" dirty="0"/>
              <a:t> </a:t>
            </a:r>
            <a:r>
              <a:rPr lang="id-ID" dirty="0" smtClean="0"/>
              <a:t> 	dicairkan oleh pemegangnya)</a:t>
            </a:r>
          </a:p>
          <a:p>
            <a:pPr marL="64008" indent="0">
              <a:spcBef>
                <a:spcPts val="600"/>
              </a:spcBef>
              <a:buSzPct val="100000"/>
              <a:buNone/>
            </a:pPr>
            <a:r>
              <a:rPr lang="id-ID" dirty="0" smtClean="0"/>
              <a:t>e) Kesalahan pencatatan.</a:t>
            </a:r>
          </a:p>
        </p:txBody>
      </p:sp>
      <p:sp>
        <p:nvSpPr>
          <p:cNvPr id="4" name="Slide Number Placeholder 3"/>
          <p:cNvSpPr>
            <a:spLocks noGrp="1"/>
          </p:cNvSpPr>
          <p:nvPr>
            <p:ph type="sldNum" sz="quarter" idx="12"/>
          </p:nvPr>
        </p:nvSpPr>
        <p:spPr/>
        <p:txBody>
          <a:bodyPr/>
          <a:lstStyle/>
          <a:p>
            <a:fld id="{4B097162-631F-4DD4-919E-E5E3E4A11386}" type="slidenum">
              <a:rPr lang="id-ID" smtClean="0"/>
              <a:pPr/>
              <a:t>13</a:t>
            </a:fld>
            <a:endParaRPr lang="id-ID"/>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2000" fill="hold"/>
                                        <p:tgtEl>
                                          <p:spTgt spid="8194"/>
                                        </p:tgtEl>
                                        <p:attrNameLst>
                                          <p:attrName>ppt_w</p:attrName>
                                        </p:attrNameLst>
                                      </p:cBhvr>
                                      <p:tavLst>
                                        <p:tav tm="0">
                                          <p:val>
                                            <p:strVal val="#ppt_w*2.5"/>
                                          </p:val>
                                        </p:tav>
                                        <p:tav tm="100000">
                                          <p:val>
                                            <p:strVal val="#ppt_w"/>
                                          </p:val>
                                        </p:tav>
                                      </p:tavLst>
                                    </p:anim>
                                    <p:anim calcmode="lin" valueType="num">
                                      <p:cBhvr>
                                        <p:cTn id="8" dur="2000" fill="hold"/>
                                        <p:tgtEl>
                                          <p:spTgt spid="8194"/>
                                        </p:tgtEl>
                                        <p:attrNameLst>
                                          <p:attrName>ppt_h</p:attrName>
                                        </p:attrNameLst>
                                      </p:cBhvr>
                                      <p:tavLst>
                                        <p:tav tm="0">
                                          <p:val>
                                            <p:strVal val="#ppt_h"/>
                                          </p:val>
                                        </p:tav>
                                        <p:tav tm="100000">
                                          <p:val>
                                            <p:strVal val="#ppt_h"/>
                                          </p:val>
                                        </p:tav>
                                      </p:tavLst>
                                    </p:anim>
                                    <p:anim calcmode="lin" valueType="num">
                                      <p:cBhvr>
                                        <p:cTn id="9" dur="2000" fill="hold"/>
                                        <p:tgtEl>
                                          <p:spTgt spid="819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819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195">
                                            <p:txEl>
                                              <p:pRg st="0" end="0"/>
                                            </p:txEl>
                                          </p:spTgt>
                                        </p:tgtEl>
                                        <p:attrNameLst>
                                          <p:attrName>style.visibility</p:attrName>
                                        </p:attrNameLst>
                                      </p:cBhvr>
                                      <p:to>
                                        <p:strVal val="visible"/>
                                      </p:to>
                                    </p:set>
                                    <p:animEffect transition="in" filter="wipe(left)">
                                      <p:cBhvr>
                                        <p:cTn id="16" dur="500"/>
                                        <p:tgtEl>
                                          <p:spTgt spid="819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195">
                                            <p:txEl>
                                              <p:pRg st="1" end="1"/>
                                            </p:txEl>
                                          </p:spTgt>
                                        </p:tgtEl>
                                        <p:attrNameLst>
                                          <p:attrName>style.visibility</p:attrName>
                                        </p:attrNameLst>
                                      </p:cBhvr>
                                      <p:to>
                                        <p:strVal val="visible"/>
                                      </p:to>
                                    </p:set>
                                    <p:animEffect transition="in" filter="wipe(left)">
                                      <p:cBhvr>
                                        <p:cTn id="21" dur="500"/>
                                        <p:tgtEl>
                                          <p:spTgt spid="819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195">
                                            <p:txEl>
                                              <p:pRg st="2" end="2"/>
                                            </p:txEl>
                                          </p:spTgt>
                                        </p:tgtEl>
                                        <p:attrNameLst>
                                          <p:attrName>style.visibility</p:attrName>
                                        </p:attrNameLst>
                                      </p:cBhvr>
                                      <p:to>
                                        <p:strVal val="visible"/>
                                      </p:to>
                                    </p:set>
                                    <p:animEffect transition="in" filter="wipe(left)">
                                      <p:cBhvr>
                                        <p:cTn id="26" dur="500"/>
                                        <p:tgtEl>
                                          <p:spTgt spid="819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195">
                                            <p:txEl>
                                              <p:pRg st="3" end="3"/>
                                            </p:txEl>
                                          </p:spTgt>
                                        </p:tgtEl>
                                        <p:attrNameLst>
                                          <p:attrName>style.visibility</p:attrName>
                                        </p:attrNameLst>
                                      </p:cBhvr>
                                      <p:to>
                                        <p:strVal val="visible"/>
                                      </p:to>
                                    </p:set>
                                    <p:animEffect transition="in" filter="wipe(left)">
                                      <p:cBhvr>
                                        <p:cTn id="31" dur="500"/>
                                        <p:tgtEl>
                                          <p:spTgt spid="819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195">
                                            <p:txEl>
                                              <p:pRg st="4" end="4"/>
                                            </p:txEl>
                                          </p:spTgt>
                                        </p:tgtEl>
                                        <p:attrNameLst>
                                          <p:attrName>style.visibility</p:attrName>
                                        </p:attrNameLst>
                                      </p:cBhvr>
                                      <p:to>
                                        <p:strVal val="visible"/>
                                      </p:to>
                                    </p:set>
                                    <p:animEffect transition="in" filter="wipe(left)">
                                      <p:cBhvr>
                                        <p:cTn id="36" dur="5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457200" y="71414"/>
            <a:ext cx="8229600" cy="928694"/>
          </a:xfrm>
        </p:spPr>
        <p:txBody>
          <a:bodyPr/>
          <a:lstStyle/>
          <a:p>
            <a:pPr algn="ctr"/>
            <a:r>
              <a:rPr lang="en-US" dirty="0" smtClean="0"/>
              <a:t>REKONSILIASI </a:t>
            </a:r>
            <a:r>
              <a:rPr lang="en-US" dirty="0"/>
              <a:t>BANK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407873"/>
              </p:ext>
            </p:extLst>
          </p:nvPr>
        </p:nvGraphicFramePr>
        <p:xfrm>
          <a:off x="142844" y="1000108"/>
          <a:ext cx="8858312" cy="6126480"/>
        </p:xfrm>
        <a:graphic>
          <a:graphicData uri="http://schemas.openxmlformats.org/drawingml/2006/table">
            <a:tbl>
              <a:tblPr firstRow="1" bandRow="1">
                <a:tableStyleId>{5C22544A-7EE6-4342-B048-85BDC9FD1C3A}</a:tableStyleId>
              </a:tblPr>
              <a:tblGrid>
                <a:gridCol w="542900"/>
                <a:gridCol w="4814950"/>
                <a:gridCol w="1471594"/>
                <a:gridCol w="2028868"/>
              </a:tblGrid>
              <a:tr h="370840">
                <a:tc>
                  <a:txBody>
                    <a:bodyPr/>
                    <a:lstStyle/>
                    <a:p>
                      <a:pPr algn="ctr"/>
                      <a:endParaRPr lang="id-ID" sz="2400" dirty="0"/>
                    </a:p>
                  </a:txBody>
                  <a:tcPr/>
                </a:tc>
                <a:tc>
                  <a:txBody>
                    <a:bodyPr/>
                    <a:lstStyle/>
                    <a:p>
                      <a:pPr algn="ctr"/>
                      <a:endParaRPr lang="id-ID" sz="2400"/>
                    </a:p>
                  </a:txBody>
                  <a:tcPr/>
                </a:tc>
                <a:tc>
                  <a:txBody>
                    <a:bodyPr/>
                    <a:lstStyle/>
                    <a:p>
                      <a:pPr algn="ctr"/>
                      <a:r>
                        <a:rPr lang="id-ID" sz="2400" dirty="0" smtClean="0"/>
                        <a:t>Bank</a:t>
                      </a:r>
                      <a:endParaRPr lang="id-ID" sz="2400" dirty="0"/>
                    </a:p>
                  </a:txBody>
                  <a:tcPr/>
                </a:tc>
                <a:tc>
                  <a:txBody>
                    <a:bodyPr/>
                    <a:lstStyle/>
                    <a:p>
                      <a:pPr algn="ctr"/>
                      <a:r>
                        <a:rPr lang="id-ID" sz="2400" dirty="0" smtClean="0"/>
                        <a:t>Perusahaan</a:t>
                      </a:r>
                      <a:endParaRPr lang="id-ID" sz="2400" dirty="0"/>
                    </a:p>
                  </a:txBody>
                  <a:tcPr/>
                </a:tc>
              </a:tr>
              <a:tr h="370840">
                <a:tc>
                  <a:txBody>
                    <a:bodyPr/>
                    <a:lstStyle/>
                    <a:p>
                      <a:endParaRPr lang="id-ID" sz="2400" dirty="0"/>
                    </a:p>
                  </a:txBody>
                  <a:tcPr/>
                </a:tc>
                <a:tc>
                  <a:txBody>
                    <a:bodyPr/>
                    <a:lstStyle/>
                    <a:p>
                      <a:endParaRPr lang="id-ID" sz="2400" dirty="0"/>
                    </a:p>
                  </a:txBody>
                  <a:tcPr/>
                </a:tc>
                <a:tc>
                  <a:txBody>
                    <a:bodyPr/>
                    <a:lstStyle/>
                    <a:p>
                      <a:pPr algn="ctr"/>
                      <a:endParaRPr lang="id-ID" sz="2400" dirty="0"/>
                    </a:p>
                  </a:txBody>
                  <a:tcPr/>
                </a:tc>
                <a:tc>
                  <a:txBody>
                    <a:bodyPr/>
                    <a:lstStyle/>
                    <a:p>
                      <a:pPr algn="ctr"/>
                      <a:endParaRPr lang="id-ID" sz="2400" dirty="0"/>
                    </a:p>
                  </a:txBody>
                  <a:tcPr/>
                </a:tc>
              </a:tr>
              <a:tr h="370840">
                <a:tc>
                  <a:txBody>
                    <a:bodyPr/>
                    <a:lstStyle/>
                    <a:p>
                      <a:r>
                        <a:rPr lang="id-ID" sz="2400" dirty="0" smtClean="0"/>
                        <a:t>a.</a:t>
                      </a:r>
                      <a:endParaRPr lang="id-ID" sz="2400" dirty="0"/>
                    </a:p>
                  </a:txBody>
                  <a:tcPr/>
                </a:tc>
                <a:tc>
                  <a:txBody>
                    <a:bodyPr/>
                    <a:lstStyle/>
                    <a:p>
                      <a:r>
                        <a:rPr lang="en-US" sz="2400" dirty="0" smtClean="0"/>
                        <a:t>deposit </a:t>
                      </a:r>
                      <a:r>
                        <a:rPr lang="id-ID" sz="2400" dirty="0" smtClean="0"/>
                        <a:t>in </a:t>
                      </a:r>
                      <a:r>
                        <a:rPr lang="en-US" sz="2400" dirty="0" smtClean="0"/>
                        <a:t>transit</a:t>
                      </a:r>
                      <a:endParaRPr lang="id-ID" sz="2400" dirty="0"/>
                    </a:p>
                  </a:txBody>
                  <a:tcPr/>
                </a:tc>
                <a:tc>
                  <a:txBody>
                    <a:bodyPr/>
                    <a:lstStyle/>
                    <a:p>
                      <a:pPr algn="ctr"/>
                      <a:r>
                        <a:rPr lang="id-ID" sz="2400" dirty="0" smtClean="0"/>
                        <a:t>Belum</a:t>
                      </a:r>
                      <a:endParaRPr lang="id-ID" sz="2400" dirty="0"/>
                    </a:p>
                  </a:txBody>
                  <a:tcPr/>
                </a:tc>
                <a:tc>
                  <a:txBody>
                    <a:bodyPr/>
                    <a:lstStyle/>
                    <a:p>
                      <a:pPr algn="ctr"/>
                      <a:r>
                        <a:rPr lang="id-ID" sz="2400" dirty="0" smtClean="0"/>
                        <a:t>Sudah</a:t>
                      </a:r>
                      <a:endParaRPr lang="id-ID" sz="2400" dirty="0"/>
                    </a:p>
                  </a:txBody>
                  <a:tcPr/>
                </a:tc>
              </a:tr>
              <a:tr h="370840">
                <a:tc>
                  <a:txBody>
                    <a:bodyPr/>
                    <a:lstStyle/>
                    <a:p>
                      <a:r>
                        <a:rPr lang="id-ID" sz="2400" dirty="0" smtClean="0"/>
                        <a:t>b.</a:t>
                      </a:r>
                      <a:endParaRPr lang="id-ID" sz="2400" dirty="0"/>
                    </a:p>
                  </a:txBody>
                  <a:tcPr/>
                </a:tc>
                <a:tc>
                  <a:txBody>
                    <a:bodyPr/>
                    <a:lstStyle/>
                    <a:p>
                      <a:r>
                        <a:rPr lang="id-ID" sz="2400" dirty="0" smtClean="0"/>
                        <a:t>Hasil penagihan</a:t>
                      </a:r>
                      <a:endParaRPr lang="id-ID" sz="2400" dirty="0"/>
                    </a:p>
                  </a:txBody>
                  <a:tcPr/>
                </a:tc>
                <a:tc>
                  <a:txBody>
                    <a:bodyPr/>
                    <a:lstStyle/>
                    <a:p>
                      <a:pPr algn="ctr"/>
                      <a:r>
                        <a:rPr lang="id-ID" sz="2400" dirty="0" smtClean="0"/>
                        <a:t>sudah</a:t>
                      </a:r>
                      <a:endParaRPr lang="id-ID" sz="2400" dirty="0"/>
                    </a:p>
                  </a:txBody>
                  <a:tcPr/>
                </a:tc>
                <a:tc>
                  <a:txBody>
                    <a:bodyPr/>
                    <a:lstStyle/>
                    <a:p>
                      <a:pPr algn="ctr"/>
                      <a:r>
                        <a:rPr lang="id-ID" sz="2400" dirty="0" smtClean="0"/>
                        <a:t>Belum</a:t>
                      </a:r>
                      <a:endParaRPr lang="id-ID" sz="2400" dirty="0"/>
                    </a:p>
                  </a:txBody>
                  <a:tcPr/>
                </a:tc>
              </a:tr>
              <a:tr h="370840">
                <a:tc>
                  <a:txBody>
                    <a:bodyPr/>
                    <a:lstStyle/>
                    <a:p>
                      <a:endParaRPr lang="id-ID" sz="2400" dirty="0"/>
                    </a:p>
                  </a:txBody>
                  <a:tcPr/>
                </a:tc>
                <a:tc>
                  <a:txBody>
                    <a:bodyPr/>
                    <a:lstStyle/>
                    <a:p>
                      <a:endParaRPr lang="id-ID" sz="2400" dirty="0"/>
                    </a:p>
                  </a:txBody>
                  <a:tcPr/>
                </a:tc>
                <a:tc>
                  <a:txBody>
                    <a:bodyPr/>
                    <a:lstStyle/>
                    <a:p>
                      <a:pPr algn="ctr"/>
                      <a:endParaRPr lang="id-ID" sz="2400" dirty="0"/>
                    </a:p>
                  </a:txBody>
                  <a:tcPr/>
                </a:tc>
                <a:tc>
                  <a:txBody>
                    <a:bodyPr/>
                    <a:lstStyle/>
                    <a:p>
                      <a:pPr algn="ctr"/>
                      <a:endParaRPr lang="id-ID" sz="2400" dirty="0"/>
                    </a:p>
                  </a:txBody>
                  <a:tcPr/>
                </a:tc>
              </a:tr>
              <a:tr h="370840">
                <a:tc>
                  <a:txBody>
                    <a:bodyPr/>
                    <a:lstStyle/>
                    <a:p>
                      <a:r>
                        <a:rPr lang="id-ID" sz="2400" dirty="0" smtClean="0"/>
                        <a:t>c.</a:t>
                      </a:r>
                      <a:endParaRPr lang="id-ID" sz="2400" dirty="0"/>
                    </a:p>
                  </a:txBody>
                  <a:tcPr/>
                </a:tc>
                <a:tc>
                  <a:txBody>
                    <a:bodyPr/>
                    <a:lstStyle/>
                    <a:p>
                      <a:r>
                        <a:rPr lang="id-ID" sz="2400" dirty="0" smtClean="0"/>
                        <a:t>Cek</a:t>
                      </a:r>
                      <a:r>
                        <a:rPr lang="id-ID" sz="2400" baseline="0" dirty="0" smtClean="0"/>
                        <a:t> kosong </a:t>
                      </a:r>
                      <a:endParaRPr lang="id-ID" sz="2400" dirty="0"/>
                    </a:p>
                  </a:txBody>
                  <a:tcPr/>
                </a:tc>
                <a:tc>
                  <a:txBody>
                    <a:bodyPr/>
                    <a:lstStyle/>
                    <a:p>
                      <a:pPr algn="ctr"/>
                      <a:r>
                        <a:rPr lang="id-ID" sz="2400" dirty="0" smtClean="0"/>
                        <a:t>Belum</a:t>
                      </a:r>
                      <a:r>
                        <a:rPr lang="id-ID" sz="2400" baseline="0" dirty="0" smtClean="0"/>
                        <a:t> </a:t>
                      </a:r>
                      <a:endParaRPr lang="id-ID" sz="2400" dirty="0"/>
                    </a:p>
                  </a:txBody>
                  <a:tcPr/>
                </a:tc>
                <a:tc>
                  <a:txBody>
                    <a:bodyPr/>
                    <a:lstStyle/>
                    <a:p>
                      <a:pPr algn="ctr"/>
                      <a:r>
                        <a:rPr lang="id-ID" sz="2400" dirty="0" smtClean="0"/>
                        <a:t>Sudah</a:t>
                      </a:r>
                      <a:r>
                        <a:rPr lang="id-ID" sz="2400" baseline="0" dirty="0" smtClean="0"/>
                        <a:t> </a:t>
                      </a:r>
                      <a:endParaRPr lang="id-ID" sz="2400" dirty="0"/>
                    </a:p>
                  </a:txBody>
                  <a:tcPr/>
                </a:tc>
              </a:tr>
              <a:tr h="370840">
                <a:tc>
                  <a:txBody>
                    <a:bodyPr/>
                    <a:lstStyle/>
                    <a:p>
                      <a:r>
                        <a:rPr lang="id-ID" sz="2400" dirty="0" smtClean="0"/>
                        <a:t>d.</a:t>
                      </a:r>
                      <a:endParaRPr lang="id-ID" sz="2400" dirty="0"/>
                    </a:p>
                  </a:txBody>
                  <a:tcPr/>
                </a:tc>
                <a:tc>
                  <a:txBody>
                    <a:bodyPr/>
                    <a:lstStyle/>
                    <a:p>
                      <a:r>
                        <a:rPr lang="id-ID" sz="2400" dirty="0" smtClean="0"/>
                        <a:t>Outstanding</a:t>
                      </a:r>
                      <a:r>
                        <a:rPr lang="id-ID" sz="2400" baseline="0" dirty="0" smtClean="0"/>
                        <a:t> cheque (cek belum dicairkan) </a:t>
                      </a:r>
                      <a:endParaRPr lang="id-ID" sz="2400" dirty="0"/>
                    </a:p>
                  </a:txBody>
                  <a:tcPr/>
                </a:tc>
                <a:tc>
                  <a:txBody>
                    <a:bodyPr/>
                    <a:lstStyle/>
                    <a:p>
                      <a:pPr algn="ctr"/>
                      <a:r>
                        <a:rPr lang="id-ID" sz="2400" baseline="0" dirty="0" smtClean="0"/>
                        <a:t>belum  </a:t>
                      </a:r>
                      <a:endParaRPr lang="id-ID" sz="2400" dirty="0"/>
                    </a:p>
                  </a:txBody>
                  <a:tcPr/>
                </a:tc>
                <a:tc>
                  <a:txBody>
                    <a:bodyPr/>
                    <a:lstStyle/>
                    <a:p>
                      <a:pPr algn="ctr"/>
                      <a:r>
                        <a:rPr lang="id-ID" sz="2400" dirty="0" smtClean="0"/>
                        <a:t>Sudah</a:t>
                      </a:r>
                      <a:r>
                        <a:rPr lang="id-ID" sz="2400" baseline="0" dirty="0" smtClean="0"/>
                        <a:t> </a:t>
                      </a:r>
                      <a:endParaRPr lang="id-ID" sz="2400" dirty="0"/>
                    </a:p>
                  </a:txBody>
                  <a:tcPr/>
                </a:tc>
              </a:tr>
              <a:tr h="370840">
                <a:tc>
                  <a:txBody>
                    <a:bodyPr/>
                    <a:lstStyle/>
                    <a:p>
                      <a:r>
                        <a:rPr lang="id-ID" sz="2400" dirty="0" smtClean="0"/>
                        <a:t>e.</a:t>
                      </a:r>
                      <a:endParaRPr lang="id-ID" sz="2400" dirty="0"/>
                    </a:p>
                  </a:txBody>
                  <a:tcPr/>
                </a:tc>
                <a:tc>
                  <a:txBody>
                    <a:bodyPr/>
                    <a:lstStyle/>
                    <a:p>
                      <a:r>
                        <a:rPr lang="id-ID" sz="2400" dirty="0" smtClean="0"/>
                        <a:t>Jasa Giro </a:t>
                      </a:r>
                      <a:endParaRPr lang="id-ID" sz="2400" dirty="0"/>
                    </a:p>
                  </a:txBody>
                  <a:tcPr/>
                </a:tc>
                <a:tc>
                  <a:txBody>
                    <a:bodyPr/>
                    <a:lstStyle/>
                    <a:p>
                      <a:pPr algn="ctr"/>
                      <a:r>
                        <a:rPr lang="id-ID" sz="2400" dirty="0" smtClean="0"/>
                        <a:t>Sudah </a:t>
                      </a:r>
                      <a:endParaRPr lang="id-ID" sz="2400" dirty="0"/>
                    </a:p>
                  </a:txBody>
                  <a:tcPr/>
                </a:tc>
                <a:tc>
                  <a:txBody>
                    <a:bodyPr/>
                    <a:lstStyle/>
                    <a:p>
                      <a:pPr algn="ctr"/>
                      <a:r>
                        <a:rPr lang="id-ID" sz="2400" dirty="0" smtClean="0"/>
                        <a:t>Belum</a:t>
                      </a:r>
                      <a:r>
                        <a:rPr lang="id-ID" sz="2400" baseline="0" dirty="0" smtClean="0"/>
                        <a:t> </a:t>
                      </a:r>
                      <a:endParaRPr lang="id-ID" sz="2400" dirty="0"/>
                    </a:p>
                  </a:txBody>
                  <a:tcPr/>
                </a:tc>
              </a:tr>
              <a:tr h="370840">
                <a:tc>
                  <a:txBody>
                    <a:bodyPr/>
                    <a:lstStyle/>
                    <a:p>
                      <a:r>
                        <a:rPr lang="id-ID" sz="2400" dirty="0" smtClean="0"/>
                        <a:t>f.</a:t>
                      </a:r>
                      <a:endParaRPr lang="id-ID" sz="2400" dirty="0"/>
                    </a:p>
                  </a:txBody>
                  <a:tcPr/>
                </a:tc>
                <a:tc>
                  <a:txBody>
                    <a:bodyPr/>
                    <a:lstStyle/>
                    <a:p>
                      <a:r>
                        <a:rPr lang="id-ID" sz="2400" dirty="0" smtClean="0"/>
                        <a:t>Biaya administrasi</a:t>
                      </a:r>
                      <a:r>
                        <a:rPr lang="id-ID" sz="2400" baseline="0" dirty="0" smtClean="0"/>
                        <a:t> Bank </a:t>
                      </a:r>
                      <a:endParaRPr lang="id-ID"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2400" dirty="0" smtClean="0"/>
                        <a:t>Sudah</a:t>
                      </a:r>
                      <a:r>
                        <a:rPr lang="id-ID" sz="2400" baseline="0" dirty="0" smtClean="0"/>
                        <a:t> </a:t>
                      </a:r>
                      <a:endParaRPr lang="id-ID" sz="2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2400" dirty="0" smtClean="0"/>
                        <a:t>Belum</a:t>
                      </a:r>
                      <a:r>
                        <a:rPr lang="id-ID" sz="2400" baseline="0" dirty="0" smtClean="0"/>
                        <a:t> </a:t>
                      </a:r>
                      <a:endParaRPr lang="id-ID" sz="2400" dirty="0" smtClean="0"/>
                    </a:p>
                  </a:txBody>
                  <a:tcPr/>
                </a:tc>
              </a:tr>
              <a:tr h="370840">
                <a:tc>
                  <a:txBody>
                    <a:bodyPr/>
                    <a:lstStyle/>
                    <a:p>
                      <a:r>
                        <a:rPr lang="id-ID" sz="2400" dirty="0" smtClean="0"/>
                        <a:t>g.</a:t>
                      </a:r>
                      <a:endParaRPr lang="id-ID" sz="2400" dirty="0"/>
                    </a:p>
                  </a:txBody>
                  <a:tcPr/>
                </a:tc>
                <a:tc>
                  <a:txBody>
                    <a:bodyPr/>
                    <a:lstStyle/>
                    <a:p>
                      <a:r>
                        <a:rPr lang="id-ID" sz="2400" dirty="0" smtClean="0"/>
                        <a:t>Kesalahan</a:t>
                      </a:r>
                      <a:r>
                        <a:rPr lang="id-ID" sz="2400" baseline="0" dirty="0" smtClean="0"/>
                        <a:t> pencatatan di bank </a:t>
                      </a:r>
                      <a:endParaRPr lang="id-ID"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2400" dirty="0" smtClean="0"/>
                        <a:t>Koreksi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2400" dirty="0" smtClean="0"/>
                    </a:p>
                  </a:txBody>
                  <a:tcPr/>
                </a:tc>
              </a:tr>
              <a:tr h="370840">
                <a:tc>
                  <a:txBody>
                    <a:bodyPr/>
                    <a:lstStyle/>
                    <a:p>
                      <a:r>
                        <a:rPr lang="id-ID" sz="2400" dirty="0" smtClean="0"/>
                        <a:t>h. </a:t>
                      </a:r>
                      <a:endParaRPr lang="id-ID" sz="2400" dirty="0"/>
                    </a:p>
                  </a:txBody>
                  <a:tcPr/>
                </a:tc>
                <a:tc>
                  <a:txBody>
                    <a:bodyPr/>
                    <a:lstStyle/>
                    <a:p>
                      <a:r>
                        <a:rPr lang="id-ID" sz="2400" dirty="0" smtClean="0"/>
                        <a:t>Kesalahan</a:t>
                      </a:r>
                      <a:r>
                        <a:rPr lang="id-ID" sz="2400" baseline="0" dirty="0" smtClean="0"/>
                        <a:t> pencatan di perusahaan </a:t>
                      </a:r>
                      <a:endParaRPr lang="id-ID"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2400" dirty="0" smtClean="0"/>
                        <a:t>Koreksi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2400" dirty="0" smtClean="0"/>
                    </a:p>
                  </a:txBody>
                  <a:tcPr/>
                </a:tc>
              </a:tr>
            </a:tbl>
          </a:graphicData>
        </a:graphic>
      </p:graphicFrame>
      <p:sp>
        <p:nvSpPr>
          <p:cNvPr id="5" name="Slide Number Placeholder 4"/>
          <p:cNvSpPr>
            <a:spLocks noGrp="1"/>
          </p:cNvSpPr>
          <p:nvPr>
            <p:ph type="sldNum" sz="quarter" idx="12"/>
          </p:nvPr>
        </p:nvSpPr>
        <p:spPr/>
        <p:txBody>
          <a:bodyPr/>
          <a:lstStyle/>
          <a:p>
            <a:fld id="{4B097162-631F-4DD4-919E-E5E3E4A11386}" type="slidenum">
              <a:rPr lang="id-ID" smtClean="0"/>
              <a:pPr/>
              <a:t>14</a:t>
            </a:fld>
            <a:endParaRPr lang="id-ID"/>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2000" fill="hold"/>
                                        <p:tgtEl>
                                          <p:spTgt spid="9218"/>
                                        </p:tgtEl>
                                        <p:attrNameLst>
                                          <p:attrName>ppt_w</p:attrName>
                                        </p:attrNameLst>
                                      </p:cBhvr>
                                      <p:tavLst>
                                        <p:tav tm="0">
                                          <p:val>
                                            <p:strVal val="#ppt_w*2.5"/>
                                          </p:val>
                                        </p:tav>
                                        <p:tav tm="100000">
                                          <p:val>
                                            <p:strVal val="#ppt_w"/>
                                          </p:val>
                                        </p:tav>
                                      </p:tavLst>
                                    </p:anim>
                                    <p:anim calcmode="lin" valueType="num">
                                      <p:cBhvr>
                                        <p:cTn id="8" dur="2000" fill="hold"/>
                                        <p:tgtEl>
                                          <p:spTgt spid="9218"/>
                                        </p:tgtEl>
                                        <p:attrNameLst>
                                          <p:attrName>ppt_h</p:attrName>
                                        </p:attrNameLst>
                                      </p:cBhvr>
                                      <p:tavLst>
                                        <p:tav tm="0">
                                          <p:val>
                                            <p:strVal val="#ppt_h"/>
                                          </p:val>
                                        </p:tav>
                                        <p:tav tm="100000">
                                          <p:val>
                                            <p:strVal val="#ppt_h"/>
                                          </p:val>
                                        </p:tav>
                                      </p:tavLst>
                                    </p:anim>
                                    <p:anim calcmode="lin" valueType="num">
                                      <p:cBhvr>
                                        <p:cTn id="9" dur="2000" fill="hold"/>
                                        <p:tgtEl>
                                          <p:spTgt spid="921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921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13234"/>
          </a:xfrm>
        </p:spPr>
        <p:txBody>
          <a:bodyPr>
            <a:normAutofit fontScale="90000"/>
          </a:bodyPr>
          <a:lstStyle/>
          <a:p>
            <a:r>
              <a:rPr lang="id-ID" dirty="0" smtClean="0"/>
              <a:t>Jurnal rekonsiliasi </a:t>
            </a:r>
            <a:endParaRPr lang="id-ID" dirty="0"/>
          </a:p>
        </p:txBody>
      </p:sp>
      <p:sp>
        <p:nvSpPr>
          <p:cNvPr id="3" name="Content Placeholder 2"/>
          <p:cNvSpPr>
            <a:spLocks noGrp="1"/>
          </p:cNvSpPr>
          <p:nvPr>
            <p:ph idx="1"/>
          </p:nvPr>
        </p:nvSpPr>
        <p:spPr>
          <a:xfrm>
            <a:off x="457200" y="1124744"/>
            <a:ext cx="8229600" cy="5330064"/>
          </a:xfrm>
        </p:spPr>
        <p:txBody>
          <a:bodyPr>
            <a:normAutofit fontScale="92500" lnSpcReduction="10000"/>
          </a:bodyPr>
          <a:lstStyle/>
          <a:p>
            <a:r>
              <a:rPr lang="id-ID" dirty="0" smtClean="0"/>
              <a:t>Cash </a:t>
            </a:r>
          </a:p>
          <a:p>
            <a:pPr marL="537210" lvl="1" indent="0">
              <a:buNone/>
            </a:pPr>
            <a:r>
              <a:rPr lang="id-ID" dirty="0"/>
              <a:t>	</a:t>
            </a:r>
            <a:r>
              <a:rPr lang="id-ID" dirty="0" smtClean="0"/>
              <a:t>acc.receivable </a:t>
            </a:r>
          </a:p>
          <a:p>
            <a:pPr marL="537210" lvl="1" indent="0">
              <a:buNone/>
            </a:pPr>
            <a:endParaRPr lang="id-ID" dirty="0"/>
          </a:p>
          <a:p>
            <a:pPr marL="537210" lvl="1" indent="0">
              <a:buNone/>
            </a:pPr>
            <a:r>
              <a:rPr lang="id-ID" dirty="0" smtClean="0"/>
              <a:t>Expense </a:t>
            </a:r>
          </a:p>
          <a:p>
            <a:pPr marL="537210" lvl="1" indent="0">
              <a:buNone/>
            </a:pPr>
            <a:r>
              <a:rPr lang="id-ID" dirty="0"/>
              <a:t>	</a:t>
            </a:r>
            <a:r>
              <a:rPr lang="id-ID" dirty="0" smtClean="0"/>
              <a:t>	cash </a:t>
            </a:r>
          </a:p>
          <a:p>
            <a:pPr marL="537210" lvl="1" indent="0">
              <a:buNone/>
            </a:pPr>
            <a:endParaRPr lang="id-ID" dirty="0" smtClean="0"/>
          </a:p>
          <a:p>
            <a:pPr marL="537210" lvl="1" indent="0">
              <a:buNone/>
            </a:pPr>
            <a:r>
              <a:rPr lang="id-ID" dirty="0" smtClean="0"/>
              <a:t>Acc.recivable </a:t>
            </a:r>
          </a:p>
          <a:p>
            <a:pPr marL="537210" lvl="1" indent="0">
              <a:buNone/>
            </a:pPr>
            <a:r>
              <a:rPr lang="id-ID" dirty="0"/>
              <a:t>	</a:t>
            </a:r>
            <a:r>
              <a:rPr lang="id-ID" dirty="0" smtClean="0"/>
              <a:t>	cash </a:t>
            </a:r>
          </a:p>
          <a:p>
            <a:pPr marL="537210" lvl="1" indent="0">
              <a:buNone/>
            </a:pPr>
            <a:r>
              <a:rPr lang="id-ID" dirty="0" smtClean="0"/>
              <a:t>Cash </a:t>
            </a:r>
          </a:p>
          <a:p>
            <a:pPr marL="537210" lvl="1" indent="0">
              <a:buNone/>
            </a:pPr>
            <a:r>
              <a:rPr lang="id-ID" dirty="0" smtClean="0"/>
              <a:t>	</a:t>
            </a:r>
            <a:r>
              <a:rPr lang="id-ID" dirty="0"/>
              <a:t>	</a:t>
            </a:r>
            <a:r>
              <a:rPr lang="id-ID" dirty="0" smtClean="0"/>
              <a:t>interest income</a:t>
            </a:r>
          </a:p>
          <a:p>
            <a:pPr marL="537210" lvl="1" indent="0">
              <a:buNone/>
            </a:pPr>
            <a:r>
              <a:rPr lang="id-ID" dirty="0" smtClean="0"/>
              <a:t>Expense </a:t>
            </a:r>
          </a:p>
          <a:p>
            <a:pPr marL="537210" lvl="1" indent="0">
              <a:buNone/>
            </a:pPr>
            <a:r>
              <a:rPr lang="id-ID" dirty="0"/>
              <a:t>		</a:t>
            </a:r>
            <a:r>
              <a:rPr lang="id-ID" dirty="0" smtClean="0"/>
              <a:t>cash  </a:t>
            </a:r>
          </a:p>
          <a:p>
            <a:pPr marL="537210" lvl="1" indent="0">
              <a:buNone/>
            </a:pPr>
            <a:r>
              <a:rPr lang="id-ID" dirty="0"/>
              <a:t>	</a:t>
            </a:r>
          </a:p>
        </p:txBody>
      </p:sp>
      <p:sp>
        <p:nvSpPr>
          <p:cNvPr id="4" name="Slide Number Placeholder 3"/>
          <p:cNvSpPr>
            <a:spLocks noGrp="1"/>
          </p:cNvSpPr>
          <p:nvPr>
            <p:ph type="sldNum" sz="quarter" idx="12"/>
          </p:nvPr>
        </p:nvSpPr>
        <p:spPr/>
        <p:txBody>
          <a:bodyPr/>
          <a:lstStyle/>
          <a:p>
            <a:fld id="{4B097162-631F-4DD4-919E-E5E3E4A11386}" type="slidenum">
              <a:rPr lang="id-ID" smtClean="0"/>
              <a:pPr/>
              <a:t>15</a:t>
            </a:fld>
            <a:endParaRPr lang="id-ID"/>
          </a:p>
        </p:txBody>
      </p:sp>
    </p:spTree>
    <p:extLst>
      <p:ext uri="{BB962C8B-B14F-4D97-AF65-F5344CB8AC3E}">
        <p14:creationId xmlns:p14="http://schemas.microsoft.com/office/powerpoint/2010/main" val="4266926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algn="ctr"/>
            <a:r>
              <a:rPr lang="en-US"/>
              <a:t>TUJUAN REKONSILIASI</a:t>
            </a:r>
          </a:p>
        </p:txBody>
      </p:sp>
      <p:sp>
        <p:nvSpPr>
          <p:cNvPr id="10243" name="Rectangle 3"/>
          <p:cNvSpPr>
            <a:spLocks noGrp="1" noRot="1" noChangeArrowheads="1"/>
          </p:cNvSpPr>
          <p:nvPr>
            <p:ph idx="1"/>
          </p:nvPr>
        </p:nvSpPr>
        <p:spPr/>
        <p:txBody>
          <a:bodyPr/>
          <a:lstStyle/>
          <a:p>
            <a:pPr algn="ctr"/>
            <a:endParaRPr lang="en-US"/>
          </a:p>
          <a:p>
            <a:pPr algn="ctr"/>
            <a:r>
              <a:rPr lang="en-US"/>
              <a:t>Untuk mencari saldo yang benar</a:t>
            </a:r>
          </a:p>
          <a:p>
            <a:pPr algn="ctr"/>
            <a:endParaRPr lang="en-US"/>
          </a:p>
          <a:p>
            <a:pPr algn="ctr">
              <a:buFont typeface="Wingdings" pitchFamily="2" charset="2"/>
              <a:buNone/>
            </a:pPr>
            <a:endParaRPr lang="en-US"/>
          </a:p>
          <a:p>
            <a:pPr algn="ctr"/>
            <a:r>
              <a:rPr lang="en-US"/>
              <a:t>Untuk mencari penyebab perbedaan</a:t>
            </a:r>
          </a:p>
        </p:txBody>
      </p:sp>
      <p:sp>
        <p:nvSpPr>
          <p:cNvPr id="4" name="Slide Number Placeholder 3"/>
          <p:cNvSpPr>
            <a:spLocks noGrp="1"/>
          </p:cNvSpPr>
          <p:nvPr>
            <p:ph type="sldNum" sz="quarter" idx="12"/>
          </p:nvPr>
        </p:nvSpPr>
        <p:spPr/>
        <p:txBody>
          <a:bodyPr/>
          <a:lstStyle/>
          <a:p>
            <a:fld id="{4B097162-631F-4DD4-919E-E5E3E4A11386}" type="slidenum">
              <a:rPr lang="id-ID" smtClean="0"/>
              <a:pPr/>
              <a:t>16</a:t>
            </a:fld>
            <a:endParaRPr lang="id-ID"/>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2000" fill="hold"/>
                                        <p:tgtEl>
                                          <p:spTgt spid="10242"/>
                                        </p:tgtEl>
                                        <p:attrNameLst>
                                          <p:attrName>ppt_w</p:attrName>
                                        </p:attrNameLst>
                                      </p:cBhvr>
                                      <p:tavLst>
                                        <p:tav tm="0">
                                          <p:val>
                                            <p:strVal val="#ppt_w*2.5"/>
                                          </p:val>
                                        </p:tav>
                                        <p:tav tm="100000">
                                          <p:val>
                                            <p:strVal val="#ppt_w"/>
                                          </p:val>
                                        </p:tav>
                                      </p:tavLst>
                                    </p:anim>
                                    <p:anim calcmode="lin" valueType="num">
                                      <p:cBhvr>
                                        <p:cTn id="8" dur="2000" fill="hold"/>
                                        <p:tgtEl>
                                          <p:spTgt spid="10242"/>
                                        </p:tgtEl>
                                        <p:attrNameLst>
                                          <p:attrName>ppt_h</p:attrName>
                                        </p:attrNameLst>
                                      </p:cBhvr>
                                      <p:tavLst>
                                        <p:tav tm="0">
                                          <p:val>
                                            <p:strVal val="#ppt_h"/>
                                          </p:val>
                                        </p:tav>
                                        <p:tav tm="100000">
                                          <p:val>
                                            <p:strVal val="#ppt_h"/>
                                          </p:val>
                                        </p:tav>
                                      </p:tavLst>
                                    </p:anim>
                                    <p:anim calcmode="lin" valueType="num">
                                      <p:cBhvr>
                                        <p:cTn id="9" dur="2000" fill="hold"/>
                                        <p:tgtEl>
                                          <p:spTgt spid="1024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024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024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243">
                                            <p:txEl>
                                              <p:pRg st="1" end="1"/>
                                            </p:txEl>
                                          </p:spTgt>
                                        </p:tgtEl>
                                        <p:attrNameLst>
                                          <p:attrName>style.visibility</p:attrName>
                                        </p:attrNameLst>
                                      </p:cBhvr>
                                      <p:to>
                                        <p:strVal val="visible"/>
                                      </p:to>
                                    </p:set>
                                    <p:animEffect transition="in" filter="wipe(left)">
                                      <p:cBhvr>
                                        <p:cTn id="16" dur="500"/>
                                        <p:tgtEl>
                                          <p:spTgt spid="1024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243">
                                            <p:txEl>
                                              <p:pRg st="4" end="4"/>
                                            </p:txEl>
                                          </p:spTgt>
                                        </p:tgtEl>
                                        <p:attrNameLst>
                                          <p:attrName>style.visibility</p:attrName>
                                        </p:attrNameLst>
                                      </p:cBhvr>
                                      <p:to>
                                        <p:strVal val="visible"/>
                                      </p:to>
                                    </p:set>
                                    <p:animEffect transition="in" filter="wipe(left)">
                                      <p:cBhvr>
                                        <p:cTn id="21"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304800" y="304800"/>
            <a:ext cx="8229600" cy="1384300"/>
          </a:xfrm>
        </p:spPr>
        <p:txBody>
          <a:bodyPr/>
          <a:lstStyle/>
          <a:p>
            <a:pPr algn="ctr"/>
            <a:r>
              <a:rPr lang="id-ID" dirty="0" smtClean="0"/>
              <a:t>BENTUK</a:t>
            </a:r>
            <a:r>
              <a:rPr lang="en-US" dirty="0" smtClean="0"/>
              <a:t> REKONSILIASI</a:t>
            </a:r>
            <a:r>
              <a:rPr lang="id-ID" dirty="0" smtClean="0"/>
              <a:t> BANK</a:t>
            </a:r>
            <a:endParaRPr lang="en-US" dirty="0"/>
          </a:p>
        </p:txBody>
      </p:sp>
      <p:sp>
        <p:nvSpPr>
          <p:cNvPr id="11267" name="Rectangle 3"/>
          <p:cNvSpPr>
            <a:spLocks noGrp="1" noRot="1" noChangeArrowheads="1"/>
          </p:cNvSpPr>
          <p:nvPr>
            <p:ph idx="1"/>
          </p:nvPr>
        </p:nvSpPr>
        <p:spPr/>
        <p:txBody>
          <a:bodyPr/>
          <a:lstStyle/>
          <a:p>
            <a:pPr algn="ctr"/>
            <a:endParaRPr lang="en-US" dirty="0"/>
          </a:p>
          <a:p>
            <a:pPr algn="ctr"/>
            <a:r>
              <a:rPr lang="id-ID" dirty="0" smtClean="0"/>
              <a:t>T. ACCOUNT</a:t>
            </a:r>
            <a:endParaRPr lang="en-US" dirty="0"/>
          </a:p>
          <a:p>
            <a:pPr algn="ctr">
              <a:buFont typeface="Wingdings" pitchFamily="2" charset="2"/>
              <a:buNone/>
            </a:pPr>
            <a:endParaRPr lang="en-US" dirty="0"/>
          </a:p>
          <a:p>
            <a:pPr algn="ctr"/>
            <a:r>
              <a:rPr lang="id-ID" dirty="0" smtClean="0"/>
              <a:t>REPORT</a:t>
            </a:r>
            <a:endParaRPr lang="en-US"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17</a:t>
            </a:fld>
            <a:endParaRPr lang="id-ID"/>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2000" fill="hold"/>
                                        <p:tgtEl>
                                          <p:spTgt spid="11266"/>
                                        </p:tgtEl>
                                        <p:attrNameLst>
                                          <p:attrName>ppt_w</p:attrName>
                                        </p:attrNameLst>
                                      </p:cBhvr>
                                      <p:tavLst>
                                        <p:tav tm="0">
                                          <p:val>
                                            <p:strVal val="#ppt_w*2.5"/>
                                          </p:val>
                                        </p:tav>
                                        <p:tav tm="100000">
                                          <p:val>
                                            <p:strVal val="#ppt_w"/>
                                          </p:val>
                                        </p:tav>
                                      </p:tavLst>
                                    </p:anim>
                                    <p:anim calcmode="lin" valueType="num">
                                      <p:cBhvr>
                                        <p:cTn id="8" dur="2000" fill="hold"/>
                                        <p:tgtEl>
                                          <p:spTgt spid="11266"/>
                                        </p:tgtEl>
                                        <p:attrNameLst>
                                          <p:attrName>ppt_h</p:attrName>
                                        </p:attrNameLst>
                                      </p:cBhvr>
                                      <p:tavLst>
                                        <p:tav tm="0">
                                          <p:val>
                                            <p:strVal val="#ppt_h"/>
                                          </p:val>
                                        </p:tav>
                                        <p:tav tm="100000">
                                          <p:val>
                                            <p:strVal val="#ppt_h"/>
                                          </p:val>
                                        </p:tav>
                                      </p:tavLst>
                                    </p:anim>
                                    <p:anim calcmode="lin" valueType="num">
                                      <p:cBhvr>
                                        <p:cTn id="9" dur="2000" fill="hold"/>
                                        <p:tgtEl>
                                          <p:spTgt spid="1126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126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126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267">
                                            <p:txEl>
                                              <p:pRg st="1" end="1"/>
                                            </p:txEl>
                                          </p:spTgt>
                                        </p:tgtEl>
                                        <p:attrNameLst>
                                          <p:attrName>style.visibility</p:attrName>
                                        </p:attrNameLst>
                                      </p:cBhvr>
                                      <p:to>
                                        <p:strVal val="visible"/>
                                      </p:to>
                                    </p:set>
                                    <p:animEffect transition="in" filter="wipe(left)">
                                      <p:cBhvr>
                                        <p:cTn id="16" dur="500"/>
                                        <p:tgtEl>
                                          <p:spTgt spid="1126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267">
                                            <p:txEl>
                                              <p:pRg st="3" end="3"/>
                                            </p:txEl>
                                          </p:spTgt>
                                        </p:tgtEl>
                                        <p:attrNameLst>
                                          <p:attrName>style.visibility</p:attrName>
                                        </p:attrNameLst>
                                      </p:cBhvr>
                                      <p:to>
                                        <p:strVal val="visible"/>
                                      </p:to>
                                    </p:set>
                                    <p:animEffect transition="in" filter="wipe(left)">
                                      <p:cBhvr>
                                        <p:cTn id="21"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pPr algn="ctr"/>
            <a:r>
              <a:rPr lang="en-US"/>
              <a:t>LANGKAH LANGKAH PENYELESAIAN</a:t>
            </a:r>
          </a:p>
        </p:txBody>
      </p:sp>
      <p:sp>
        <p:nvSpPr>
          <p:cNvPr id="30723" name="Rectangle 3"/>
          <p:cNvSpPr>
            <a:spLocks noGrp="1" noRot="1" noChangeArrowheads="1"/>
          </p:cNvSpPr>
          <p:nvPr>
            <p:ph idx="1"/>
          </p:nvPr>
        </p:nvSpPr>
        <p:spPr/>
        <p:txBody>
          <a:bodyPr/>
          <a:lstStyle/>
          <a:p>
            <a:r>
              <a:rPr lang="en-US" dirty="0"/>
              <a:t>TENTUKAN SIAPA YANG BELUM </a:t>
            </a:r>
            <a:r>
              <a:rPr lang="id-ID" dirty="0" smtClean="0"/>
              <a:t>MEN</a:t>
            </a:r>
            <a:r>
              <a:rPr lang="en-US" dirty="0" smtClean="0"/>
              <a:t>CATAT</a:t>
            </a:r>
            <a:endParaRPr lang="en-US" dirty="0"/>
          </a:p>
          <a:p>
            <a:r>
              <a:rPr lang="en-US" dirty="0"/>
              <a:t>APA DAMPAKNYA BAGI YANG BELUM MENCATAT</a:t>
            </a:r>
          </a:p>
          <a:p>
            <a:r>
              <a:rPr lang="en-US" dirty="0"/>
              <a:t>BAGAIMANA PENYELESAIANNYA SUPAYA SAMA DENGAN YANG SUDAH MENCATAT</a:t>
            </a:r>
          </a:p>
          <a:p>
            <a:r>
              <a:rPr lang="en-US" dirty="0"/>
              <a:t>HARUS DITAMBAH ATAU DIKURANG</a:t>
            </a:r>
          </a:p>
        </p:txBody>
      </p:sp>
      <p:sp>
        <p:nvSpPr>
          <p:cNvPr id="4" name="Slide Number Placeholder 3"/>
          <p:cNvSpPr>
            <a:spLocks noGrp="1"/>
          </p:cNvSpPr>
          <p:nvPr>
            <p:ph type="sldNum" sz="quarter" idx="12"/>
          </p:nvPr>
        </p:nvSpPr>
        <p:spPr/>
        <p:txBody>
          <a:bodyPr/>
          <a:lstStyle/>
          <a:p>
            <a:fld id="{4B097162-631F-4DD4-919E-E5E3E4A11386}" type="slidenum">
              <a:rPr lang="id-ID" smtClean="0"/>
              <a:pPr/>
              <a:t>18</a:t>
            </a:fld>
            <a:endParaRPr lang="id-ID"/>
          </a:p>
        </p:txBody>
      </p:sp>
    </p:spTree>
  </p:cSld>
  <p:clrMapOvr>
    <a:masterClrMapping/>
  </p:clrMapOvr>
  <p:transition>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algn="ctr"/>
            <a:r>
              <a:rPr lang="en-US"/>
              <a:t>CONTOH</a:t>
            </a:r>
          </a:p>
        </p:txBody>
      </p:sp>
      <p:sp>
        <p:nvSpPr>
          <p:cNvPr id="16387" name="Rectangle 3"/>
          <p:cNvSpPr>
            <a:spLocks noGrp="1" noRot="1" noChangeArrowheads="1"/>
          </p:cNvSpPr>
          <p:nvPr>
            <p:ph idx="1"/>
          </p:nvPr>
        </p:nvSpPr>
        <p:spPr>
          <a:xfrm>
            <a:off x="457200" y="1643050"/>
            <a:ext cx="8435280" cy="5139671"/>
          </a:xfrm>
        </p:spPr>
        <p:txBody>
          <a:bodyPr/>
          <a:lstStyle/>
          <a:p>
            <a:pPr>
              <a:lnSpc>
                <a:spcPct val="80000"/>
              </a:lnSpc>
            </a:pPr>
            <a:r>
              <a:rPr lang="en-US" sz="2400" dirty="0" err="1"/>
              <a:t>Saldo</a:t>
            </a:r>
            <a:r>
              <a:rPr lang="en-US" sz="2400" dirty="0"/>
              <a:t> </a:t>
            </a:r>
            <a:r>
              <a:rPr lang="en-US" sz="2400" dirty="0" err="1"/>
              <a:t>kas</a:t>
            </a:r>
            <a:r>
              <a:rPr lang="en-US" sz="2400" dirty="0"/>
              <a:t> </a:t>
            </a:r>
            <a:r>
              <a:rPr lang="en-US" sz="2400" dirty="0" err="1"/>
              <a:t>menurut</a:t>
            </a:r>
            <a:r>
              <a:rPr lang="en-US" sz="2400" dirty="0"/>
              <a:t> bank </a:t>
            </a:r>
            <a:r>
              <a:rPr lang="en-US" sz="2400" dirty="0" err="1"/>
              <a:t>Rp</a:t>
            </a:r>
            <a:r>
              <a:rPr lang="en-US" sz="2400" dirty="0"/>
              <a:t>. 1.515.000 </a:t>
            </a:r>
            <a:r>
              <a:rPr lang="en-US" sz="2400" dirty="0" err="1"/>
              <a:t>sedangkan</a:t>
            </a:r>
            <a:r>
              <a:rPr lang="en-US" sz="2400" dirty="0"/>
              <a:t> </a:t>
            </a:r>
            <a:r>
              <a:rPr lang="en-US" sz="2400" dirty="0" err="1"/>
              <a:t>saldo</a:t>
            </a:r>
            <a:r>
              <a:rPr lang="en-US" sz="2400" dirty="0"/>
              <a:t> </a:t>
            </a:r>
            <a:r>
              <a:rPr lang="en-US" sz="2400" dirty="0" err="1"/>
              <a:t>kas</a:t>
            </a:r>
            <a:r>
              <a:rPr lang="en-US" sz="2400" dirty="0"/>
              <a:t> </a:t>
            </a:r>
            <a:r>
              <a:rPr lang="en-US" sz="2400" dirty="0" err="1"/>
              <a:t>menurut</a:t>
            </a:r>
            <a:r>
              <a:rPr lang="en-US" sz="2400" dirty="0"/>
              <a:t> </a:t>
            </a:r>
            <a:r>
              <a:rPr lang="en-US" sz="2400" dirty="0" err="1"/>
              <a:t>perusahaan</a:t>
            </a:r>
            <a:r>
              <a:rPr lang="en-US" sz="2400" dirty="0"/>
              <a:t> </a:t>
            </a:r>
            <a:r>
              <a:rPr lang="id-ID" sz="2400" dirty="0" smtClean="0"/>
              <a:t>X </a:t>
            </a:r>
            <a:r>
              <a:rPr lang="en-US" sz="2400" dirty="0" err="1" smtClean="0"/>
              <a:t>Rp</a:t>
            </a:r>
            <a:r>
              <a:rPr lang="en-US" sz="2400" dirty="0"/>
              <a:t>. </a:t>
            </a:r>
            <a:r>
              <a:rPr lang="en-US" sz="2400" dirty="0" smtClean="0"/>
              <a:t>331.000</a:t>
            </a:r>
            <a:endParaRPr lang="id-ID" sz="2400" smtClean="0"/>
          </a:p>
          <a:p>
            <a:pPr marL="64008" indent="0">
              <a:lnSpc>
                <a:spcPct val="80000"/>
              </a:lnSpc>
              <a:buNone/>
            </a:pPr>
            <a:endParaRPr lang="en-US" sz="2400" dirty="0"/>
          </a:p>
          <a:p>
            <a:pPr marL="521208" indent="-457200">
              <a:lnSpc>
                <a:spcPct val="80000"/>
              </a:lnSpc>
              <a:buSzPct val="100000"/>
              <a:buFont typeface="+mj-lt"/>
              <a:buAutoNum type="alphaLcPeriod"/>
            </a:pPr>
            <a:r>
              <a:rPr lang="en-US" sz="2400" dirty="0" err="1"/>
              <a:t>Biaya</a:t>
            </a:r>
            <a:r>
              <a:rPr lang="en-US" sz="2400" dirty="0"/>
              <a:t> </a:t>
            </a:r>
            <a:r>
              <a:rPr lang="en-US" sz="2400" dirty="0" err="1"/>
              <a:t>telp</a:t>
            </a:r>
            <a:r>
              <a:rPr lang="en-US" sz="2400" dirty="0"/>
              <a:t> </a:t>
            </a:r>
            <a:r>
              <a:rPr lang="en-US" sz="2400" dirty="0" err="1"/>
              <a:t>dan</a:t>
            </a:r>
            <a:r>
              <a:rPr lang="en-US" sz="2400" dirty="0"/>
              <a:t> </a:t>
            </a:r>
            <a:r>
              <a:rPr lang="en-US" sz="2400" dirty="0" err="1"/>
              <a:t>listrik</a:t>
            </a:r>
            <a:r>
              <a:rPr lang="en-US" sz="2400" dirty="0"/>
              <a:t> yang </a:t>
            </a:r>
            <a:r>
              <a:rPr lang="en-US" sz="2400" dirty="0" err="1"/>
              <a:t>dibayar</a:t>
            </a:r>
            <a:r>
              <a:rPr lang="en-US" sz="2400" dirty="0"/>
              <a:t> </a:t>
            </a:r>
            <a:r>
              <a:rPr lang="en-US" sz="2400" dirty="0" err="1"/>
              <a:t>oleh</a:t>
            </a:r>
            <a:r>
              <a:rPr lang="en-US" sz="2400" dirty="0"/>
              <a:t> bank </a:t>
            </a:r>
            <a:r>
              <a:rPr lang="en-US" sz="2400" dirty="0" err="1" smtClean="0"/>
              <a:t>Rp</a:t>
            </a:r>
            <a:r>
              <a:rPr lang="id-ID" sz="2400" dirty="0" smtClean="0"/>
              <a:t>105</a:t>
            </a:r>
            <a:r>
              <a:rPr lang="en-US" sz="2400" dirty="0" smtClean="0"/>
              <a:t>.000</a:t>
            </a:r>
            <a:endParaRPr lang="en-US" sz="2400" dirty="0"/>
          </a:p>
          <a:p>
            <a:pPr marL="521208" indent="-457200">
              <a:lnSpc>
                <a:spcPct val="80000"/>
              </a:lnSpc>
              <a:buSzPct val="100000"/>
              <a:buFont typeface="+mj-lt"/>
              <a:buAutoNum type="alphaLcPeriod"/>
            </a:pPr>
            <a:r>
              <a:rPr lang="en-US" sz="2400" dirty="0" err="1"/>
              <a:t>Cek</a:t>
            </a:r>
            <a:r>
              <a:rPr lang="en-US" sz="2400" dirty="0"/>
              <a:t> yang </a:t>
            </a:r>
            <a:r>
              <a:rPr lang="en-US" sz="2400" dirty="0" err="1"/>
              <a:t>masih</a:t>
            </a:r>
            <a:r>
              <a:rPr lang="en-US" sz="2400" dirty="0"/>
              <a:t> </a:t>
            </a:r>
            <a:r>
              <a:rPr lang="en-US" sz="2400" dirty="0" err="1"/>
              <a:t>beredar</a:t>
            </a:r>
            <a:r>
              <a:rPr lang="en-US" sz="2400" dirty="0"/>
              <a:t> </a:t>
            </a:r>
            <a:r>
              <a:rPr lang="en-US" sz="2400" dirty="0" smtClean="0"/>
              <a:t>Rp150.000</a:t>
            </a:r>
            <a:endParaRPr lang="en-US" sz="2400" dirty="0"/>
          </a:p>
          <a:p>
            <a:pPr marL="521208" indent="-457200">
              <a:lnSpc>
                <a:spcPct val="80000"/>
              </a:lnSpc>
              <a:buSzPct val="100000"/>
              <a:buFont typeface="+mj-lt"/>
              <a:buAutoNum type="alphaLcPeriod"/>
            </a:pPr>
            <a:r>
              <a:rPr lang="en-US" sz="2400" dirty="0" err="1"/>
              <a:t>Pelanggan</a:t>
            </a:r>
            <a:r>
              <a:rPr lang="en-US" sz="2400" dirty="0"/>
              <a:t> </a:t>
            </a:r>
            <a:r>
              <a:rPr lang="en-US" sz="2400" dirty="0" err="1"/>
              <a:t>melunasi</a:t>
            </a:r>
            <a:r>
              <a:rPr lang="en-US" sz="2400" dirty="0"/>
              <a:t> </a:t>
            </a:r>
            <a:r>
              <a:rPr lang="en-US" sz="2400" dirty="0" err="1"/>
              <a:t>kewajiban</a:t>
            </a:r>
            <a:r>
              <a:rPr lang="en-US" sz="2400" dirty="0"/>
              <a:t> </a:t>
            </a:r>
            <a:r>
              <a:rPr lang="en-US" sz="2400" dirty="0" err="1"/>
              <a:t>dengan</a:t>
            </a:r>
            <a:r>
              <a:rPr lang="en-US" sz="2400" dirty="0"/>
              <a:t> </a:t>
            </a:r>
            <a:r>
              <a:rPr lang="en-US" sz="2400" dirty="0" err="1"/>
              <a:t>menyetor</a:t>
            </a:r>
            <a:r>
              <a:rPr lang="en-US" sz="2400" dirty="0"/>
              <a:t> </a:t>
            </a:r>
            <a:r>
              <a:rPr lang="en-US" sz="2400" dirty="0" err="1"/>
              <a:t>langsung</a:t>
            </a:r>
            <a:r>
              <a:rPr lang="en-US" sz="2400" dirty="0"/>
              <a:t> </a:t>
            </a:r>
            <a:r>
              <a:rPr lang="en-US" sz="2400" dirty="0" err="1"/>
              <a:t>ke</a:t>
            </a:r>
            <a:r>
              <a:rPr lang="en-US" sz="2400" dirty="0"/>
              <a:t> bank </a:t>
            </a:r>
            <a:r>
              <a:rPr lang="en-US" sz="2400" dirty="0" err="1" smtClean="0"/>
              <a:t>Rp</a:t>
            </a:r>
            <a:r>
              <a:rPr lang="en-US" sz="2400" dirty="0" smtClean="0"/>
              <a:t> </a:t>
            </a:r>
            <a:r>
              <a:rPr lang="en-US" sz="2400" dirty="0"/>
              <a:t>675.000</a:t>
            </a:r>
          </a:p>
          <a:p>
            <a:pPr marL="521208" indent="-457200">
              <a:lnSpc>
                <a:spcPct val="80000"/>
              </a:lnSpc>
              <a:buSzPct val="100000"/>
              <a:buFont typeface="+mj-lt"/>
              <a:buAutoNum type="alphaLcPeriod"/>
            </a:pPr>
            <a:r>
              <a:rPr lang="en-US" sz="2400" dirty="0" err="1"/>
              <a:t>Mengeluarkan</a:t>
            </a:r>
            <a:r>
              <a:rPr lang="en-US" sz="2400" dirty="0"/>
              <a:t> </a:t>
            </a:r>
            <a:r>
              <a:rPr lang="en-US" sz="2400" dirty="0" err="1"/>
              <a:t>biaya</a:t>
            </a:r>
            <a:r>
              <a:rPr lang="en-US" sz="2400" dirty="0"/>
              <a:t> bank </a:t>
            </a:r>
            <a:r>
              <a:rPr lang="en-US" sz="2400" dirty="0" err="1" smtClean="0"/>
              <a:t>Rp</a:t>
            </a:r>
            <a:r>
              <a:rPr lang="en-US" sz="2400" dirty="0" smtClean="0"/>
              <a:t> </a:t>
            </a:r>
            <a:r>
              <a:rPr lang="en-US" sz="2400" dirty="0"/>
              <a:t>2.500</a:t>
            </a:r>
          </a:p>
          <a:p>
            <a:pPr marL="521208" indent="-457200">
              <a:lnSpc>
                <a:spcPct val="80000"/>
              </a:lnSpc>
              <a:buSzPct val="100000"/>
              <a:buFont typeface="+mj-lt"/>
              <a:buAutoNum type="alphaLcPeriod"/>
            </a:pPr>
            <a:r>
              <a:rPr lang="en-US" sz="2400" dirty="0" err="1"/>
              <a:t>Mendapat</a:t>
            </a:r>
            <a:r>
              <a:rPr lang="en-US" sz="2400" dirty="0"/>
              <a:t> </a:t>
            </a:r>
            <a:r>
              <a:rPr lang="en-US" sz="2400" dirty="0" err="1"/>
              <a:t>bunga</a:t>
            </a:r>
            <a:r>
              <a:rPr lang="en-US" sz="2400" dirty="0"/>
              <a:t> bank </a:t>
            </a:r>
            <a:r>
              <a:rPr lang="en-US" sz="2400" dirty="0" err="1" smtClean="0"/>
              <a:t>Rp</a:t>
            </a:r>
            <a:r>
              <a:rPr lang="en-US" sz="2400" dirty="0" smtClean="0"/>
              <a:t> </a:t>
            </a:r>
            <a:r>
              <a:rPr lang="en-US" sz="2400" dirty="0"/>
              <a:t>1.500</a:t>
            </a:r>
          </a:p>
          <a:p>
            <a:pPr marL="521208" indent="-457200">
              <a:lnSpc>
                <a:spcPct val="80000"/>
              </a:lnSpc>
              <a:buSzPct val="100000"/>
              <a:buFont typeface="+mj-lt"/>
              <a:buAutoNum type="alphaLcPeriod"/>
            </a:pPr>
            <a:r>
              <a:rPr lang="en-US" sz="2400" dirty="0"/>
              <a:t>Bank </a:t>
            </a:r>
            <a:r>
              <a:rPr lang="en-US" sz="2400" dirty="0" err="1"/>
              <a:t>salah</a:t>
            </a:r>
            <a:r>
              <a:rPr lang="en-US" sz="2400" dirty="0"/>
              <a:t> </a:t>
            </a:r>
            <a:r>
              <a:rPr lang="en-US" sz="2400" dirty="0" err="1"/>
              <a:t>membukukan</a:t>
            </a:r>
            <a:r>
              <a:rPr lang="en-US" sz="2400" dirty="0"/>
              <a:t> </a:t>
            </a:r>
            <a:r>
              <a:rPr lang="en-US" sz="2400" dirty="0" err="1"/>
              <a:t>setoran</a:t>
            </a:r>
            <a:r>
              <a:rPr lang="en-US" sz="2400" dirty="0"/>
              <a:t> </a:t>
            </a:r>
            <a:r>
              <a:rPr lang="en-US" sz="2400" dirty="0" err="1"/>
              <a:t>pihak</a:t>
            </a:r>
            <a:r>
              <a:rPr lang="en-US" sz="2400" dirty="0"/>
              <a:t> lain </a:t>
            </a:r>
            <a:r>
              <a:rPr lang="en-US" sz="2400" dirty="0" err="1"/>
              <a:t>sebagai</a:t>
            </a:r>
            <a:r>
              <a:rPr lang="en-US" sz="2400" dirty="0"/>
              <a:t> </a:t>
            </a:r>
            <a:r>
              <a:rPr lang="en-US" sz="2400" dirty="0" err="1"/>
              <a:t>setoran</a:t>
            </a:r>
            <a:r>
              <a:rPr lang="en-US" sz="2400" dirty="0"/>
              <a:t> </a:t>
            </a:r>
            <a:r>
              <a:rPr lang="en-US" sz="2400" dirty="0" err="1"/>
              <a:t>nasabah</a:t>
            </a:r>
            <a:r>
              <a:rPr lang="en-US" sz="2400" dirty="0"/>
              <a:t> x 600.000</a:t>
            </a:r>
          </a:p>
          <a:p>
            <a:pPr marL="521208" indent="-457200">
              <a:lnSpc>
                <a:spcPct val="80000"/>
              </a:lnSpc>
              <a:buSzPct val="100000"/>
              <a:buFont typeface="+mj-lt"/>
              <a:buAutoNum type="alphaLcPeriod"/>
            </a:pPr>
            <a:r>
              <a:rPr lang="en-US" sz="2400" dirty="0"/>
              <a:t>Perusahaan </a:t>
            </a:r>
            <a:r>
              <a:rPr lang="en-US" sz="2400" dirty="0" err="1"/>
              <a:t>salah</a:t>
            </a:r>
            <a:r>
              <a:rPr lang="en-US" sz="2400" dirty="0"/>
              <a:t> </a:t>
            </a:r>
            <a:r>
              <a:rPr lang="en-US" sz="2400" dirty="0" err="1"/>
              <a:t>mencatat</a:t>
            </a:r>
            <a:r>
              <a:rPr lang="en-US" sz="2400" dirty="0"/>
              <a:t> </a:t>
            </a:r>
            <a:r>
              <a:rPr lang="en-US" sz="2400" dirty="0" err="1"/>
              <a:t>pengeluaran</a:t>
            </a:r>
            <a:r>
              <a:rPr lang="en-US" sz="2400" dirty="0"/>
              <a:t> </a:t>
            </a:r>
            <a:r>
              <a:rPr lang="en-US" sz="2400" dirty="0" err="1"/>
              <a:t>cek</a:t>
            </a:r>
            <a:r>
              <a:rPr lang="en-US" sz="2400" dirty="0"/>
              <a:t> </a:t>
            </a:r>
            <a:r>
              <a:rPr lang="en-US" sz="2400" dirty="0" err="1" smtClean="0"/>
              <a:t>sebesar</a:t>
            </a:r>
            <a:r>
              <a:rPr lang="id-ID" sz="2400" dirty="0" smtClean="0"/>
              <a:t> Rp</a:t>
            </a:r>
            <a:r>
              <a:rPr lang="en-US" sz="2400" dirty="0" smtClean="0"/>
              <a:t>150.000 </a:t>
            </a:r>
            <a:r>
              <a:rPr lang="en-US" sz="2400" dirty="0" err="1"/>
              <a:t>di</a:t>
            </a:r>
            <a:r>
              <a:rPr lang="en-US" sz="2400" dirty="0"/>
              <a:t> </a:t>
            </a:r>
            <a:r>
              <a:rPr lang="en-US" sz="2400" dirty="0" err="1"/>
              <a:t>catat</a:t>
            </a:r>
            <a:r>
              <a:rPr lang="en-US" sz="2400" dirty="0"/>
              <a:t> </a:t>
            </a:r>
            <a:r>
              <a:rPr lang="id-ID" sz="2400" dirty="0" smtClean="0"/>
              <a:t>Rp</a:t>
            </a:r>
            <a:r>
              <a:rPr lang="en-US" sz="2400" dirty="0" smtClean="0"/>
              <a:t>15.000</a:t>
            </a:r>
            <a:endParaRPr lang="en-US" sz="2400" dirty="0"/>
          </a:p>
          <a:p>
            <a:pPr>
              <a:lnSpc>
                <a:spcPct val="80000"/>
              </a:lnSpc>
            </a:pPr>
            <a:endParaRPr lang="en-US" sz="2400"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19</a:t>
            </a:fld>
            <a:endParaRPr lang="id-ID"/>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2000" fill="hold"/>
                                        <p:tgtEl>
                                          <p:spTgt spid="16386"/>
                                        </p:tgtEl>
                                        <p:attrNameLst>
                                          <p:attrName>ppt_w</p:attrName>
                                        </p:attrNameLst>
                                      </p:cBhvr>
                                      <p:tavLst>
                                        <p:tav tm="0">
                                          <p:val>
                                            <p:strVal val="#ppt_w*2.5"/>
                                          </p:val>
                                        </p:tav>
                                        <p:tav tm="100000">
                                          <p:val>
                                            <p:strVal val="#ppt_w"/>
                                          </p:val>
                                        </p:tav>
                                      </p:tavLst>
                                    </p:anim>
                                    <p:anim calcmode="lin" valueType="num">
                                      <p:cBhvr>
                                        <p:cTn id="8" dur="2000" fill="hold"/>
                                        <p:tgtEl>
                                          <p:spTgt spid="16386"/>
                                        </p:tgtEl>
                                        <p:attrNameLst>
                                          <p:attrName>ppt_h</p:attrName>
                                        </p:attrNameLst>
                                      </p:cBhvr>
                                      <p:tavLst>
                                        <p:tav tm="0">
                                          <p:val>
                                            <p:strVal val="#ppt_h"/>
                                          </p:val>
                                        </p:tav>
                                        <p:tav tm="100000">
                                          <p:val>
                                            <p:strVal val="#ppt_h"/>
                                          </p:val>
                                        </p:tav>
                                      </p:tavLst>
                                    </p:anim>
                                    <p:anim calcmode="lin" valueType="num">
                                      <p:cBhvr>
                                        <p:cTn id="9" dur="2000" fill="hold"/>
                                        <p:tgtEl>
                                          <p:spTgt spid="1638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638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63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387">
                                            <p:txEl>
                                              <p:pRg st="0" end="0"/>
                                            </p:txEl>
                                          </p:spTgt>
                                        </p:tgtEl>
                                        <p:attrNameLst>
                                          <p:attrName>style.visibility</p:attrName>
                                        </p:attrNameLst>
                                      </p:cBhvr>
                                      <p:to>
                                        <p:strVal val="visible"/>
                                      </p:to>
                                    </p:set>
                                    <p:animEffect transition="in" filter="wipe(left)">
                                      <p:cBhvr>
                                        <p:cTn id="16" dur="500"/>
                                        <p:tgtEl>
                                          <p:spTgt spid="1638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wipe(left)">
                                      <p:cBhvr>
                                        <p:cTn id="21" dur="500"/>
                                        <p:tgtEl>
                                          <p:spTgt spid="1638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387">
                                            <p:txEl>
                                              <p:pRg st="3" end="3"/>
                                            </p:txEl>
                                          </p:spTgt>
                                        </p:tgtEl>
                                        <p:attrNameLst>
                                          <p:attrName>style.visibility</p:attrName>
                                        </p:attrNameLst>
                                      </p:cBhvr>
                                      <p:to>
                                        <p:strVal val="visible"/>
                                      </p:to>
                                    </p:set>
                                    <p:animEffect transition="in" filter="wipe(left)">
                                      <p:cBhvr>
                                        <p:cTn id="26" dur="500"/>
                                        <p:tgtEl>
                                          <p:spTgt spid="1638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Effect transition="in" filter="wipe(left)">
                                      <p:cBhvr>
                                        <p:cTn id="31" dur="500"/>
                                        <p:tgtEl>
                                          <p:spTgt spid="16387">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6387">
                                            <p:txEl>
                                              <p:pRg st="5" end="5"/>
                                            </p:txEl>
                                          </p:spTgt>
                                        </p:tgtEl>
                                        <p:attrNameLst>
                                          <p:attrName>style.visibility</p:attrName>
                                        </p:attrNameLst>
                                      </p:cBhvr>
                                      <p:to>
                                        <p:strVal val="visible"/>
                                      </p:to>
                                    </p:set>
                                    <p:animEffect transition="in" filter="wipe(left)">
                                      <p:cBhvr>
                                        <p:cTn id="36" dur="500"/>
                                        <p:tgtEl>
                                          <p:spTgt spid="16387">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6387">
                                            <p:txEl>
                                              <p:pRg st="6" end="6"/>
                                            </p:txEl>
                                          </p:spTgt>
                                        </p:tgtEl>
                                        <p:attrNameLst>
                                          <p:attrName>style.visibility</p:attrName>
                                        </p:attrNameLst>
                                      </p:cBhvr>
                                      <p:to>
                                        <p:strVal val="visible"/>
                                      </p:to>
                                    </p:set>
                                    <p:animEffect transition="in" filter="wipe(left)">
                                      <p:cBhvr>
                                        <p:cTn id="41" dur="500"/>
                                        <p:tgtEl>
                                          <p:spTgt spid="16387">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6387">
                                            <p:txEl>
                                              <p:pRg st="7" end="7"/>
                                            </p:txEl>
                                          </p:spTgt>
                                        </p:tgtEl>
                                        <p:attrNameLst>
                                          <p:attrName>style.visibility</p:attrName>
                                        </p:attrNameLst>
                                      </p:cBhvr>
                                      <p:to>
                                        <p:strVal val="visible"/>
                                      </p:to>
                                    </p:set>
                                    <p:animEffect transition="in" filter="wipe(left)">
                                      <p:cBhvr>
                                        <p:cTn id="46" dur="500"/>
                                        <p:tgtEl>
                                          <p:spTgt spid="16387">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6387">
                                            <p:txEl>
                                              <p:pRg st="8" end="8"/>
                                            </p:txEl>
                                          </p:spTgt>
                                        </p:tgtEl>
                                        <p:attrNameLst>
                                          <p:attrName>style.visibility</p:attrName>
                                        </p:attrNameLst>
                                      </p:cBhvr>
                                      <p:to>
                                        <p:strVal val="visible"/>
                                      </p:to>
                                    </p:set>
                                    <p:animEffect transition="in" filter="wipe(left)">
                                      <p:cBhvr>
                                        <p:cTn id="51" dur="500"/>
                                        <p:tgtEl>
                                          <p:spTgt spid="163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p:cNvGraphicFramePr>
            <a:graphicFrameLocks noGrp="1"/>
          </p:cNvGraphicFramePr>
          <p:nvPr>
            <p:ph type="tbl" idx="1"/>
            <p:extLst>
              <p:ext uri="{D42A27DB-BD31-4B8C-83A1-F6EECF244321}">
                <p14:modId xmlns:p14="http://schemas.microsoft.com/office/powerpoint/2010/main" val="3133430299"/>
              </p:ext>
            </p:extLst>
          </p:nvPr>
        </p:nvGraphicFramePr>
        <p:xfrm>
          <a:off x="247620" y="1905000"/>
          <a:ext cx="8715436" cy="4754880"/>
        </p:xfrm>
        <a:graphic>
          <a:graphicData uri="http://schemas.openxmlformats.org/drawingml/2006/table">
            <a:tbl>
              <a:tblPr firstRow="1" bandRow="1">
                <a:tableStyleId>{5C22544A-7EE6-4342-B048-85BDC9FD1C3A}</a:tableStyleId>
              </a:tblPr>
              <a:tblGrid>
                <a:gridCol w="2786082"/>
                <a:gridCol w="1493834"/>
                <a:gridCol w="2935322"/>
                <a:gridCol w="1500198"/>
              </a:tblGrid>
              <a:tr h="37084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dirty="0" err="1" smtClean="0">
                          <a:ln>
                            <a:noFill/>
                          </a:ln>
                          <a:solidFill>
                            <a:schemeClr val="tx1"/>
                          </a:solidFill>
                          <a:effectLst>
                            <a:outerShdw blurRad="38100" dist="38100" dir="2700000" algn="tl">
                              <a:srgbClr val="000000"/>
                            </a:outerShdw>
                          </a:effectLst>
                          <a:latin typeface="Arial" charset="0"/>
                          <a:cs typeface="Arial" charset="0"/>
                        </a:rPr>
                        <a:t>Saldo</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 </a:t>
                      </a:r>
                      <a:r>
                        <a:rPr kumimoji="0" lang="en-US" sz="2000" b="1" i="0" u="none" strike="noStrike" cap="none" normalizeH="0" baseline="0" dirty="0" err="1" smtClean="0">
                          <a:ln>
                            <a:noFill/>
                          </a:ln>
                          <a:solidFill>
                            <a:schemeClr val="tx1"/>
                          </a:solidFill>
                          <a:effectLst>
                            <a:outerShdw blurRad="38100" dist="38100" dir="2700000" algn="tl">
                              <a:srgbClr val="000000"/>
                            </a:outerShdw>
                          </a:effectLst>
                          <a:latin typeface="Arial" charset="0"/>
                          <a:cs typeface="Arial" charset="0"/>
                        </a:rPr>
                        <a:t>menurut</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 bank</a:t>
                      </a:r>
                    </a:p>
                  </a:txBody>
                  <a:tcP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1.515.000</a:t>
                      </a: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Saldo menurut perusahaan</a:t>
                      </a:r>
                    </a:p>
                  </a:txBody>
                  <a:tcP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3</a:t>
                      </a:r>
                      <a:r>
                        <a:rPr kumimoji="0" lang="id-ID"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31</a:t>
                      </a: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.000</a:t>
                      </a:r>
                    </a:p>
                  </a:txBody>
                  <a:tcPr horzOverflow="overflow"/>
                </a:tc>
              </a:tr>
              <a:tr h="370840">
                <a:tc>
                  <a:txBody>
                    <a:bodyPr/>
                    <a:lstStyle/>
                    <a:p>
                      <a:r>
                        <a:rPr lang="id-ID" sz="2000" dirty="0" smtClean="0"/>
                        <a:t>Penambahan:</a:t>
                      </a:r>
                      <a:endParaRPr lang="id-ID" sz="2000" dirty="0"/>
                    </a:p>
                  </a:txBody>
                  <a:tcPr/>
                </a:tc>
                <a:tc>
                  <a:txBody>
                    <a:bodyPr/>
                    <a:lstStyle/>
                    <a:p>
                      <a:pPr algn="r"/>
                      <a:endParaRPr lang="id-ID" sz="2000" dirty="0"/>
                    </a:p>
                  </a:txBody>
                  <a:tcPr/>
                </a:tc>
                <a:tc>
                  <a:txBody>
                    <a:bodyPr/>
                    <a:lstStyle/>
                    <a:p>
                      <a:r>
                        <a:rPr lang="id-ID" sz="2000" dirty="0" smtClean="0"/>
                        <a:t>Penambahan:</a:t>
                      </a:r>
                      <a:endParaRPr lang="id-ID" sz="2000" dirty="0"/>
                    </a:p>
                  </a:txBody>
                  <a:tcPr/>
                </a:tc>
                <a:tc>
                  <a:txBody>
                    <a:bodyPr/>
                    <a:lstStyle/>
                    <a:p>
                      <a:pPr algn="r"/>
                      <a:endParaRPr lang="id-ID" sz="2000" dirty="0"/>
                    </a:p>
                  </a:txBody>
                  <a:tcPr/>
                </a:tc>
              </a:tr>
              <a:tr h="370840">
                <a:tc>
                  <a:txBody>
                    <a:bodyPr/>
                    <a:lstStyle/>
                    <a:p>
                      <a:endParaRPr lang="id-ID" sz="2000" dirty="0"/>
                    </a:p>
                  </a:txBody>
                  <a:tcPr/>
                </a:tc>
                <a:tc>
                  <a:txBody>
                    <a:bodyPr/>
                    <a:lstStyle/>
                    <a:p>
                      <a:pPr algn="r"/>
                      <a:endParaRPr lang="id-ID" sz="2000"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c)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Setoran</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o</a:t>
                      </a: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pihak</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lain</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e) Bunga Simp. Bank</a:t>
                      </a:r>
                      <a:endPar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endParaRPr>
                    </a:p>
                  </a:txBody>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675.000  </a:t>
                      </a:r>
                      <a:endPar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endParaRPr>
                    </a:p>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1.500</a:t>
                      </a:r>
                      <a:endParaRPr lang="id-ID" sz="2000" dirty="0">
                        <a:solidFill>
                          <a:schemeClr val="accent3">
                            <a:lumMod val="75000"/>
                          </a:schemeClr>
                        </a:solidFill>
                      </a:endParaRPr>
                    </a:p>
                  </a:txBody>
                  <a:tcPr/>
                </a:tc>
              </a:tr>
              <a:tr h="370840">
                <a:tc>
                  <a:txBody>
                    <a:bodyPr/>
                    <a:lstStyle/>
                    <a:p>
                      <a:r>
                        <a:rPr lang="id-ID" sz="2000" b="0" dirty="0" smtClean="0"/>
                        <a:t>Jumlah</a:t>
                      </a:r>
                      <a:endParaRPr lang="id-ID" sz="2000" b="0" dirty="0"/>
                    </a:p>
                  </a:txBody>
                  <a:tcPr/>
                </a:tc>
                <a:tc>
                  <a:txBody>
                    <a:bodyPr/>
                    <a:lstStyle/>
                    <a:p>
                      <a:pPr algn="r"/>
                      <a:r>
                        <a:rPr lang="id-ID" sz="2000" b="0" dirty="0" smtClean="0"/>
                        <a:t>1.515.000</a:t>
                      </a:r>
                      <a:endParaRPr lang="id-ID" sz="2000" b="0" dirty="0"/>
                    </a:p>
                  </a:txBody>
                  <a:tcPr/>
                </a:tc>
                <a:tc>
                  <a:txBody>
                    <a:bodyPr/>
                    <a:lstStyle/>
                    <a:p>
                      <a:endParaRPr lang="id-ID" sz="2000" b="0" dirty="0"/>
                    </a:p>
                  </a:txBody>
                  <a:tcPr/>
                </a:tc>
                <a:tc>
                  <a:txBody>
                    <a:bodyPr/>
                    <a:lstStyle/>
                    <a:p>
                      <a:pPr algn="r"/>
                      <a:r>
                        <a:rPr lang="id-ID" sz="2000" b="0" dirty="0" smtClean="0"/>
                        <a:t>1.007.500</a:t>
                      </a:r>
                      <a:endParaRPr lang="id-ID" sz="2000" b="0" dirty="0"/>
                    </a:p>
                  </a:txBody>
                  <a:tcPr/>
                </a:tc>
              </a:tr>
              <a:tr h="370840">
                <a:tc>
                  <a:txBody>
                    <a:bodyPr/>
                    <a:lstStyle/>
                    <a:p>
                      <a:r>
                        <a:rPr lang="id-ID" sz="2000" dirty="0" smtClean="0"/>
                        <a:t>Pengurangan:</a:t>
                      </a:r>
                      <a:endParaRPr lang="id-ID" sz="2000" dirty="0"/>
                    </a:p>
                  </a:txBody>
                  <a:tcPr/>
                </a:tc>
                <a:tc>
                  <a:txBody>
                    <a:bodyPr/>
                    <a:lstStyle/>
                    <a:p>
                      <a:pPr algn="r"/>
                      <a:endParaRPr lang="id-ID" sz="2000" dirty="0"/>
                    </a:p>
                  </a:txBody>
                  <a:tcPr/>
                </a:tc>
                <a:tc>
                  <a:txBody>
                    <a:bodyPr/>
                    <a:lstStyle/>
                    <a:p>
                      <a:r>
                        <a:rPr lang="id-ID" sz="2000" dirty="0" smtClean="0"/>
                        <a:t>Pengurangan:</a:t>
                      </a:r>
                      <a:endParaRPr lang="id-ID" sz="2000" dirty="0"/>
                    </a:p>
                  </a:txBody>
                  <a:tcPr/>
                </a:tc>
                <a:tc>
                  <a:txBody>
                    <a:bodyPr/>
                    <a:lstStyle/>
                    <a:p>
                      <a:pPr algn="r"/>
                      <a:endParaRPr lang="id-ID" sz="2000" dirty="0"/>
                    </a:p>
                  </a:txBody>
                  <a:tcPr/>
                </a:tc>
              </a:tr>
              <a:tr h="370840">
                <a:tc>
                  <a:txBody>
                    <a:bodyPr/>
                    <a:lstStyle/>
                    <a:p>
                      <a:pPr marL="360363" indent="-360363"/>
                      <a:r>
                        <a:rPr lang="id-ID" sz="2000" dirty="0" smtClean="0"/>
                        <a:t>b) Outstanding cheque</a:t>
                      </a:r>
                    </a:p>
                    <a:p>
                      <a:pPr marL="360363" indent="-360363"/>
                      <a:r>
                        <a:rPr lang="id-ID" sz="2000" dirty="0" smtClean="0"/>
                        <a:t>f) Kesalahan Bank (koreksi)</a:t>
                      </a:r>
                    </a:p>
                  </a:txBody>
                  <a:tcPr/>
                </a:tc>
                <a:tc>
                  <a:txBody>
                    <a:bodyPr/>
                    <a:lstStyle/>
                    <a:p>
                      <a:pPr algn="r"/>
                      <a:r>
                        <a:rPr lang="id-ID" sz="2000" dirty="0" smtClean="0"/>
                        <a:t>150.000</a:t>
                      </a:r>
                    </a:p>
                    <a:p>
                      <a:pPr algn="r"/>
                      <a:endParaRPr lang="id-ID" sz="2000" smtClean="0"/>
                    </a:p>
                    <a:p>
                      <a:pPr algn="r"/>
                      <a:r>
                        <a:rPr lang="id-ID" sz="2000" smtClean="0"/>
                        <a:t>600.000</a:t>
                      </a:r>
                      <a:endParaRPr lang="id-ID" sz="2000"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a)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Biaya</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telp</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&amp;</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listrik</a:t>
                      </a:r>
                      <a:endPar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d)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Biaya</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Adm. Bak</a:t>
                      </a:r>
                      <a:endPar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g) </a:t>
                      </a:r>
                      <a:r>
                        <a:rPr kumimoji="0" lang="en-US" sz="2000" b="0" i="0" u="none" strike="noStrike" cap="none" normalizeH="0" baseline="0" dirty="0" err="1" smtClean="0">
                          <a:ln>
                            <a:noFill/>
                          </a:ln>
                          <a:solidFill>
                            <a:schemeClr val="accent3">
                              <a:lumMod val="75000"/>
                            </a:schemeClr>
                          </a:solidFill>
                          <a:effectLst>
                            <a:outerShdw blurRad="38100" dist="38100" dir="2700000" algn="tl">
                              <a:srgbClr val="000000"/>
                            </a:outerShdw>
                          </a:effectLst>
                          <a:latin typeface="Arial" charset="0"/>
                          <a:cs typeface="Arial" charset="0"/>
                        </a:rPr>
                        <a:t>Kesalahan</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mencatat</a:t>
                      </a:r>
                      <a:endPar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endParaRPr>
                    </a:p>
                  </a:txBody>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105.000</a:t>
                      </a:r>
                    </a:p>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2.500</a:t>
                      </a:r>
                    </a:p>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 </a:t>
                      </a: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1</a:t>
                      </a:r>
                      <a:r>
                        <a:rPr kumimoji="0" lang="en-US"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35.000</a:t>
                      </a:r>
                      <a:endPar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endParaRPr>
                    </a:p>
                  </a:txBody>
                  <a:tcPr/>
                </a:tc>
              </a:tr>
              <a:tr h="370840">
                <a:tc>
                  <a:txBody>
                    <a:bodyPr/>
                    <a:lstStyle/>
                    <a:p>
                      <a:r>
                        <a:rPr lang="id-ID" sz="2000" dirty="0" smtClean="0"/>
                        <a:t>Jumlah</a:t>
                      </a:r>
                      <a:endParaRPr lang="id-ID" sz="2000" dirty="0"/>
                    </a:p>
                  </a:txBody>
                  <a:tcPr/>
                </a:tc>
                <a:tc>
                  <a:txBody>
                    <a:bodyPr/>
                    <a:lstStyle/>
                    <a:p>
                      <a:pPr algn="r"/>
                      <a:r>
                        <a:rPr lang="id-ID" sz="2000" dirty="0" smtClean="0"/>
                        <a:t>750.000</a:t>
                      </a:r>
                      <a:endParaRPr lang="id-ID" sz="2000" dirty="0"/>
                    </a:p>
                  </a:txBody>
                  <a:tcPr/>
                </a:tc>
                <a:tc>
                  <a:txBody>
                    <a:bodyPr/>
                    <a:lstStyle/>
                    <a:p>
                      <a:endParaRPr lang="id-ID" sz="2000" dirty="0">
                        <a:solidFill>
                          <a:schemeClr val="accent3">
                            <a:lumMod val="75000"/>
                          </a:schemeClr>
                        </a:solidFill>
                      </a:endParaRPr>
                    </a:p>
                  </a:txBody>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id-ID" sz="2000" b="0"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242.500</a:t>
                      </a:r>
                    </a:p>
                  </a:txBody>
                  <a:tcPr/>
                </a:tc>
              </a:tr>
              <a:tr h="370840">
                <a:tc>
                  <a:txBody>
                    <a:bodyPr/>
                    <a:lstStyle/>
                    <a:p>
                      <a:r>
                        <a:rPr lang="id-ID" sz="2000" b="1" dirty="0" smtClean="0"/>
                        <a:t>Saldo</a:t>
                      </a:r>
                      <a:r>
                        <a:rPr lang="id-ID" sz="2000" b="1" baseline="0" dirty="0" smtClean="0"/>
                        <a:t> yang benar</a:t>
                      </a:r>
                      <a:endParaRPr lang="id-ID" sz="2000" b="1" dirty="0"/>
                    </a:p>
                  </a:txBody>
                  <a:tcPr/>
                </a:tc>
                <a:tc>
                  <a:txBody>
                    <a:bodyPr/>
                    <a:lstStyle/>
                    <a:p>
                      <a:pPr algn="r"/>
                      <a:r>
                        <a:rPr lang="id-ID" sz="2000" b="1" dirty="0" smtClean="0"/>
                        <a:t>765.000</a:t>
                      </a:r>
                      <a:endParaRPr lang="id-ID" sz="20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000" b="1" dirty="0" smtClean="0"/>
                        <a:t>Saldo</a:t>
                      </a:r>
                      <a:r>
                        <a:rPr lang="id-ID" sz="2000" b="1" baseline="0" dirty="0" smtClean="0"/>
                        <a:t> yang benar</a:t>
                      </a:r>
                      <a:endParaRPr lang="id-ID" sz="2000" b="1" dirty="0" smtClean="0"/>
                    </a:p>
                  </a:txBody>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id-ID" sz="2000" b="1" i="0" u="none" strike="noStrike" cap="none" normalizeH="0" baseline="0" dirty="0" smtClean="0">
                          <a:ln>
                            <a:noFill/>
                          </a:ln>
                          <a:solidFill>
                            <a:schemeClr val="accent3">
                              <a:lumMod val="75000"/>
                            </a:schemeClr>
                          </a:solidFill>
                          <a:effectLst>
                            <a:outerShdw blurRad="38100" dist="38100" dir="2700000" algn="tl">
                              <a:srgbClr val="000000"/>
                            </a:outerShdw>
                          </a:effectLst>
                          <a:latin typeface="Arial" charset="0"/>
                          <a:cs typeface="Arial" charset="0"/>
                        </a:rPr>
                        <a:t>765.000</a:t>
                      </a:r>
                    </a:p>
                  </a:txBody>
                  <a:tcPr/>
                </a:tc>
              </a:tr>
            </a:tbl>
          </a:graphicData>
        </a:graphic>
      </p:graphicFrame>
      <p:sp>
        <p:nvSpPr>
          <p:cNvPr id="4" name="Rectangle 2"/>
          <p:cNvSpPr>
            <a:spLocks noGrp="1" noRot="1" noChangeArrowheads="1"/>
          </p:cNvSpPr>
          <p:nvPr>
            <p:ph type="title"/>
          </p:nvPr>
        </p:nvSpPr>
        <p:spPr/>
        <p:txBody>
          <a:bodyPr>
            <a:noAutofit/>
          </a:bodyPr>
          <a:lstStyle/>
          <a:p>
            <a:pPr algn="ctr"/>
            <a:r>
              <a:rPr lang="id-ID" sz="3200" dirty="0" smtClean="0"/>
              <a:t>Perusahaan X</a:t>
            </a:r>
            <a:br>
              <a:rPr lang="id-ID" sz="3200" dirty="0" smtClean="0"/>
            </a:br>
            <a:r>
              <a:rPr lang="id-ID" sz="3200" dirty="0" smtClean="0"/>
              <a:t>Bank Rekonsiliasi</a:t>
            </a:r>
            <a:br>
              <a:rPr lang="id-ID" sz="3200" dirty="0" smtClean="0"/>
            </a:br>
            <a:r>
              <a:rPr lang="id-ID" sz="3200" dirty="0" smtClean="0"/>
              <a:t>periode......</a:t>
            </a:r>
            <a:endParaRPr lang="en-US" sz="3200" dirty="0"/>
          </a:p>
        </p:txBody>
      </p:sp>
      <p:sp>
        <p:nvSpPr>
          <p:cNvPr id="6" name="Slide Number Placeholder 5"/>
          <p:cNvSpPr>
            <a:spLocks noGrp="1"/>
          </p:cNvSpPr>
          <p:nvPr>
            <p:ph type="sldNum" sz="quarter" idx="12"/>
          </p:nvPr>
        </p:nvSpPr>
        <p:spPr/>
        <p:txBody>
          <a:bodyPr/>
          <a:lstStyle/>
          <a:p>
            <a:fld id="{5FC7C8EE-F326-462C-BBAD-0BB7774CFED6}" type="slidenum">
              <a:rPr lang="en-US" smtClean="0"/>
              <a:pPr/>
              <a:t>20</a:t>
            </a:fld>
            <a:endParaRPr lang="en-US"/>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strVal val="#ppt_w*2.5"/>
                                          </p:val>
                                        </p:tav>
                                        <p:tav tm="100000">
                                          <p:val>
                                            <p:strVal val="#ppt_w"/>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anim calcmode="lin" valueType="num">
                                      <p:cBhvr>
                                        <p:cTn id="9" dur="2000" fill="hold"/>
                                        <p:tgtEl>
                                          <p:spTgt spid="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Jurnal </a:t>
            </a:r>
            <a:endParaRPr lang="id-ID" dirty="0"/>
          </a:p>
        </p:txBody>
      </p:sp>
      <p:graphicFrame>
        <p:nvGraphicFramePr>
          <p:cNvPr id="6" name="Table Placeholder 5"/>
          <p:cNvGraphicFramePr>
            <a:graphicFrameLocks noGrp="1"/>
          </p:cNvGraphicFramePr>
          <p:nvPr>
            <p:ph type="tbl" idx="1"/>
            <p:extLst>
              <p:ext uri="{D42A27DB-BD31-4B8C-83A1-F6EECF244321}">
                <p14:modId xmlns:p14="http://schemas.microsoft.com/office/powerpoint/2010/main" val="2073937206"/>
              </p:ext>
            </p:extLst>
          </p:nvPr>
        </p:nvGraphicFramePr>
        <p:xfrm>
          <a:off x="323528" y="1844826"/>
          <a:ext cx="8496944" cy="4536504"/>
        </p:xfrm>
        <a:graphic>
          <a:graphicData uri="http://schemas.openxmlformats.org/drawingml/2006/table">
            <a:tbl>
              <a:tblPr firstRow="1" bandRow="1">
                <a:tableStyleId>{5C22544A-7EE6-4342-B048-85BDC9FD1C3A}</a:tableStyleId>
              </a:tblPr>
              <a:tblGrid>
                <a:gridCol w="8496944"/>
              </a:tblGrid>
              <a:tr h="756084">
                <a:tc>
                  <a:txBody>
                    <a:bodyPr/>
                    <a:lstStyle/>
                    <a:p>
                      <a:r>
                        <a:rPr lang="id-ID" dirty="0" smtClean="0"/>
                        <a:t>Kas 675.000</a:t>
                      </a:r>
                    </a:p>
                    <a:p>
                      <a:pPr algn="r"/>
                      <a:r>
                        <a:rPr lang="id-ID" dirty="0" smtClean="0"/>
                        <a:t>Piutang 675.000</a:t>
                      </a:r>
                      <a:endParaRPr lang="id-ID" dirty="0"/>
                    </a:p>
                  </a:txBody>
                  <a:tcPr/>
                </a:tc>
              </a:tr>
              <a:tr h="756084">
                <a:tc>
                  <a:txBody>
                    <a:bodyPr/>
                    <a:lstStyle/>
                    <a:p>
                      <a:r>
                        <a:rPr lang="id-ID" dirty="0" smtClean="0"/>
                        <a:t>Kas  1.500</a:t>
                      </a:r>
                    </a:p>
                    <a:p>
                      <a:pPr algn="r"/>
                      <a:r>
                        <a:rPr lang="id-ID" dirty="0" smtClean="0"/>
                        <a:t>Pendapatan</a:t>
                      </a:r>
                      <a:r>
                        <a:rPr lang="id-ID" baseline="0" dirty="0" smtClean="0"/>
                        <a:t> bunga 1.500 </a:t>
                      </a:r>
                      <a:endParaRPr lang="id-ID" dirty="0"/>
                    </a:p>
                  </a:txBody>
                  <a:tcPr/>
                </a:tc>
              </a:tr>
              <a:tr h="756084">
                <a:tc>
                  <a:txBody>
                    <a:bodyPr/>
                    <a:lstStyle/>
                    <a:p>
                      <a:r>
                        <a:rPr lang="id-ID" dirty="0" smtClean="0"/>
                        <a:t>Beban telp, istrik 105.000</a:t>
                      </a:r>
                    </a:p>
                    <a:p>
                      <a:pPr algn="r"/>
                      <a:r>
                        <a:rPr lang="id-ID" dirty="0" smtClean="0"/>
                        <a:t>Kas 105.000</a:t>
                      </a:r>
                      <a:endParaRPr lang="id-ID" dirty="0"/>
                    </a:p>
                  </a:txBody>
                  <a:tcPr/>
                </a:tc>
              </a:tr>
              <a:tr h="756084">
                <a:tc>
                  <a:txBody>
                    <a:bodyPr/>
                    <a:lstStyle/>
                    <a:p>
                      <a:r>
                        <a:rPr lang="id-ID" dirty="0" smtClean="0"/>
                        <a:t>Beban adm bank 2.500</a:t>
                      </a:r>
                    </a:p>
                    <a:p>
                      <a:pPr algn="r"/>
                      <a:r>
                        <a:rPr lang="id-ID" dirty="0" smtClean="0"/>
                        <a:t>Kas 2.500</a:t>
                      </a:r>
                      <a:endParaRPr lang="id-ID" dirty="0"/>
                    </a:p>
                  </a:txBody>
                  <a:tcPr/>
                </a:tc>
              </a:tr>
              <a:tr h="756084">
                <a:tc>
                  <a:txBody>
                    <a:bodyPr/>
                    <a:lstStyle/>
                    <a:p>
                      <a:r>
                        <a:rPr lang="id-ID" dirty="0" smtClean="0"/>
                        <a:t>Hutang/ cek</a:t>
                      </a:r>
                      <a:r>
                        <a:rPr lang="id-ID" baseline="0" dirty="0" smtClean="0"/>
                        <a:t> 135.000</a:t>
                      </a:r>
                    </a:p>
                    <a:p>
                      <a:pPr algn="r"/>
                      <a:r>
                        <a:rPr lang="id-ID" baseline="0" dirty="0" smtClean="0"/>
                        <a:t>Kas 135.000</a:t>
                      </a:r>
                      <a:endParaRPr lang="id-ID" dirty="0"/>
                    </a:p>
                  </a:txBody>
                  <a:tcPr/>
                </a:tc>
              </a:tr>
              <a:tr h="756084">
                <a:tc>
                  <a:txBody>
                    <a:bodyPr/>
                    <a:lstStyle/>
                    <a:p>
                      <a:r>
                        <a:rPr lang="id-ID" baseline="0" dirty="0" smtClean="0"/>
                        <a:t>Piutang 600.000</a:t>
                      </a:r>
                    </a:p>
                    <a:p>
                      <a:pPr algn="r"/>
                      <a:r>
                        <a:rPr lang="id-ID" baseline="0" dirty="0" smtClean="0"/>
                        <a:t>Kas  600.000</a:t>
                      </a:r>
                      <a:endParaRPr lang="id-ID" dirty="0"/>
                    </a:p>
                  </a:txBody>
                  <a:tcPr/>
                </a:tc>
              </a:tr>
            </a:tbl>
          </a:graphicData>
        </a:graphic>
      </p:graphicFrame>
      <p:sp>
        <p:nvSpPr>
          <p:cNvPr id="4" name="Slide Number Placeholder 3"/>
          <p:cNvSpPr>
            <a:spLocks noGrp="1"/>
          </p:cNvSpPr>
          <p:nvPr>
            <p:ph type="sldNum" sz="quarter" idx="12"/>
          </p:nvPr>
        </p:nvSpPr>
        <p:spPr/>
        <p:txBody>
          <a:bodyPr/>
          <a:lstStyle/>
          <a:p>
            <a:fld id="{5FC7C8EE-F326-462C-BBAD-0BB7774CFED6}" type="slidenum">
              <a:rPr lang="en-US" smtClean="0"/>
              <a:pPr/>
              <a:t>21</a:t>
            </a:fld>
            <a:endParaRPr lang="en-US"/>
          </a:p>
        </p:txBody>
      </p:sp>
    </p:spTree>
    <p:extLst>
      <p:ext uri="{BB962C8B-B14F-4D97-AF65-F5344CB8AC3E}">
        <p14:creationId xmlns:p14="http://schemas.microsoft.com/office/powerpoint/2010/main" val="38279239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d-ID" dirty="0" smtClean="0"/>
              <a:t>Tugas </a:t>
            </a:r>
            <a:endParaRPr lang="id-ID" dirty="0"/>
          </a:p>
        </p:txBody>
      </p:sp>
      <p:sp>
        <p:nvSpPr>
          <p:cNvPr id="6" name="Content Placeholder 5"/>
          <p:cNvSpPr>
            <a:spLocks noGrp="1"/>
          </p:cNvSpPr>
          <p:nvPr>
            <p:ph idx="1"/>
          </p:nvPr>
        </p:nvSpPr>
        <p:spPr>
          <a:xfrm>
            <a:off x="457200" y="1412776"/>
            <a:ext cx="8229600" cy="5042032"/>
          </a:xfrm>
        </p:spPr>
        <p:txBody>
          <a:bodyPr/>
          <a:lstStyle/>
          <a:p>
            <a:r>
              <a:rPr lang="id-ID" dirty="0" smtClean="0"/>
              <a:t>PT. Lancar Jaya menyimpan dananya di Bank Dana Asia. Pada awal bulan Februari 2016, saat menerima rekening koran dari Bank pada tanggal 31 Februari 2016, akuntan PT. Lancar Jaya melihat perbedaan antara saldo kas perusahaan dan saldo kas di bank. </a:t>
            </a:r>
          </a:p>
          <a:p>
            <a:r>
              <a:rPr lang="id-ID" dirty="0" smtClean="0"/>
              <a:t>Saldo kas perusahaan Rp 45.500.000, sedangkan saldo di bank Rp 54.400.000 </a:t>
            </a:r>
            <a:endParaRPr lang="id-ID" dirty="0"/>
          </a:p>
        </p:txBody>
      </p:sp>
      <p:sp>
        <p:nvSpPr>
          <p:cNvPr id="4" name="Slide Number Placeholder 3"/>
          <p:cNvSpPr>
            <a:spLocks noGrp="1"/>
          </p:cNvSpPr>
          <p:nvPr>
            <p:ph type="sldNum" sz="quarter" idx="12"/>
          </p:nvPr>
        </p:nvSpPr>
        <p:spPr/>
        <p:txBody>
          <a:bodyPr/>
          <a:lstStyle/>
          <a:p>
            <a:fld id="{5FC7C8EE-F326-462C-BBAD-0BB7774CFED6}" type="slidenum">
              <a:rPr lang="en-US" smtClean="0"/>
              <a:pPr/>
              <a:t>22</a:t>
            </a:fld>
            <a:endParaRPr lang="en-US"/>
          </a:p>
        </p:txBody>
      </p:sp>
    </p:spTree>
    <p:extLst>
      <p:ext uri="{BB962C8B-B14F-4D97-AF65-F5344CB8AC3E}">
        <p14:creationId xmlns:p14="http://schemas.microsoft.com/office/powerpoint/2010/main" val="2684450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857250"/>
          </a:xfrm>
        </p:spPr>
        <p:txBody>
          <a:bodyPr>
            <a:normAutofit/>
          </a:bodyPr>
          <a:lstStyle/>
          <a:p>
            <a:r>
              <a:rPr lang="id-ID" sz="3600" dirty="0" smtClean="0"/>
              <a:t>Lanjutan...</a:t>
            </a:r>
            <a:endParaRPr lang="id-ID" sz="3600" dirty="0"/>
          </a:p>
        </p:txBody>
      </p:sp>
      <p:sp>
        <p:nvSpPr>
          <p:cNvPr id="3" name="Content Placeholder 2"/>
          <p:cNvSpPr>
            <a:spLocks noGrp="1"/>
          </p:cNvSpPr>
          <p:nvPr>
            <p:ph idx="1"/>
          </p:nvPr>
        </p:nvSpPr>
        <p:spPr>
          <a:xfrm>
            <a:off x="179512" y="908720"/>
            <a:ext cx="8507288" cy="5949280"/>
          </a:xfrm>
        </p:spPr>
        <p:txBody>
          <a:bodyPr>
            <a:normAutofit fontScale="85000" lnSpcReduction="20000"/>
          </a:bodyPr>
          <a:lstStyle/>
          <a:p>
            <a:r>
              <a:rPr lang="id-ID" dirty="0" smtClean="0"/>
              <a:t>Beberapa informasi tambahan : </a:t>
            </a:r>
          </a:p>
          <a:p>
            <a:r>
              <a:rPr lang="id-ID" dirty="0" smtClean="0"/>
              <a:t>Setoran kas ke bank Rp 15.200.000 belum di catat oleh bank </a:t>
            </a:r>
          </a:p>
          <a:p>
            <a:r>
              <a:rPr lang="id-ID" dirty="0" smtClean="0"/>
              <a:t>Tagihan Pt. Lanvar Jaya kepada PT. Sukses Rp 9.600.000 yang dilakukan Bank telah berhasil, tetapi Pt. Lancar Jaya tidak mengetahuinya </a:t>
            </a:r>
          </a:p>
          <a:p>
            <a:r>
              <a:rPr lang="id-ID" dirty="0" smtClean="0"/>
              <a:t>Pendapatan bunga bank Rp 1.200.000</a:t>
            </a:r>
          </a:p>
          <a:p>
            <a:r>
              <a:rPr lang="id-ID" dirty="0" smtClean="0"/>
              <a:t>Cek yang diterima PT. Lancar Jaya Rp 4.000.000 ternyata tidak ada dananya </a:t>
            </a:r>
          </a:p>
          <a:p>
            <a:r>
              <a:rPr lang="id-ID" dirty="0" smtClean="0"/>
              <a:t>Cek yg telah dikeluatkan PT. Lancar Jaya RP 13.600.000 belum dicairkan pemiliknya </a:t>
            </a:r>
          </a:p>
          <a:p>
            <a:r>
              <a:rPr lang="id-ID" dirty="0" smtClean="0"/>
              <a:t>Cek Rp 7.500.000 yg diterima PT. Lancar Jaya salah dicatat oleh akuntan sebesar Rp 2.500.000</a:t>
            </a:r>
          </a:p>
          <a:p>
            <a:r>
              <a:rPr lang="id-ID" dirty="0" smtClean="0"/>
              <a:t>Cek Rp 3.500.000 yg dikeluarkan PT. Lancar Jaya untuk membayat beban perbaikan salah di catat oleh akuntan sebesar Rp 2.500.000 </a:t>
            </a:r>
            <a:endParaRPr lang="id-ID" dirty="0"/>
          </a:p>
        </p:txBody>
      </p:sp>
      <p:sp>
        <p:nvSpPr>
          <p:cNvPr id="4" name="Slide Number Placeholder 3"/>
          <p:cNvSpPr>
            <a:spLocks noGrp="1"/>
          </p:cNvSpPr>
          <p:nvPr>
            <p:ph type="sldNum" sz="quarter" idx="12"/>
          </p:nvPr>
        </p:nvSpPr>
        <p:spPr/>
        <p:txBody>
          <a:bodyPr/>
          <a:lstStyle/>
          <a:p>
            <a:fld id="{4B097162-631F-4DD4-919E-E5E3E4A11386}" type="slidenum">
              <a:rPr lang="id-ID" smtClean="0"/>
              <a:pPr/>
              <a:t>23</a:t>
            </a:fld>
            <a:endParaRPr lang="id-ID"/>
          </a:p>
        </p:txBody>
      </p:sp>
    </p:spTree>
    <p:extLst>
      <p:ext uri="{BB962C8B-B14F-4D97-AF65-F5344CB8AC3E}">
        <p14:creationId xmlns:p14="http://schemas.microsoft.com/office/powerpoint/2010/main" val="2793406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2808"/>
            <a:ext cx="8229600" cy="2122256"/>
          </a:xfrm>
        </p:spPr>
        <p:txBody>
          <a:bodyPr>
            <a:normAutofit/>
          </a:bodyPr>
          <a:lstStyle/>
          <a:p>
            <a:pPr algn="ctr"/>
            <a:r>
              <a:rPr lang="id-ID" sz="4000" dirty="0" smtClean="0"/>
              <a:t>Buatlah Rekonsiliasi Bank </a:t>
            </a:r>
          </a:p>
          <a:p>
            <a:pPr algn="ctr"/>
            <a:r>
              <a:rPr lang="id-ID" sz="4000" dirty="0"/>
              <a:t> </a:t>
            </a:r>
            <a:r>
              <a:rPr lang="id-ID" sz="4000" dirty="0" smtClean="0"/>
              <a:t>Jurnal penyesuaian yang diperlukan </a:t>
            </a:r>
          </a:p>
        </p:txBody>
      </p:sp>
      <p:sp>
        <p:nvSpPr>
          <p:cNvPr id="4" name="Slide Number Placeholder 3"/>
          <p:cNvSpPr>
            <a:spLocks noGrp="1"/>
          </p:cNvSpPr>
          <p:nvPr>
            <p:ph type="sldNum" sz="quarter" idx="12"/>
          </p:nvPr>
        </p:nvSpPr>
        <p:spPr/>
        <p:txBody>
          <a:bodyPr/>
          <a:lstStyle/>
          <a:p>
            <a:fld id="{4B097162-631F-4DD4-919E-E5E3E4A11386}" type="slidenum">
              <a:rPr lang="id-ID" smtClean="0"/>
              <a:pPr/>
              <a:t>24</a:t>
            </a:fld>
            <a:endParaRPr lang="id-ID"/>
          </a:p>
        </p:txBody>
      </p:sp>
    </p:spTree>
    <p:extLst>
      <p:ext uri="{BB962C8B-B14F-4D97-AF65-F5344CB8AC3E}">
        <p14:creationId xmlns:p14="http://schemas.microsoft.com/office/powerpoint/2010/main" val="11600908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810</TotalTime>
  <Words>954</Words>
  <Application>Microsoft Office PowerPoint</Application>
  <PresentationFormat>On-screen Show (4:3)</PresentationFormat>
  <Paragraphs>276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Verve</vt:lpstr>
      <vt:lpstr>KAS (CASH) </vt:lpstr>
      <vt:lpstr>DEFINISI KAS</vt:lpstr>
      <vt:lpstr>MENGAPA KAS PENTING?</vt:lpstr>
      <vt:lpstr>KLASIFIKASI KAS</vt:lpstr>
      <vt:lpstr>PowerPoint Presentation</vt:lpstr>
      <vt:lpstr>DANA KAS KECIL (PETTY CASH)</vt:lpstr>
      <vt:lpstr>Sistem penyimpanan cash on hand : petty cash (Dana Kas Kecil)</vt:lpstr>
      <vt:lpstr>PowerPoint Presentation</vt:lpstr>
      <vt:lpstr>PowerPoint Presentation</vt:lpstr>
      <vt:lpstr>MANAJEMEN DAN PENGENDALIAN KAS</vt:lpstr>
      <vt:lpstr>Cash in Bank </vt:lpstr>
      <vt:lpstr>REKONSILIASI BANK</vt:lpstr>
      <vt:lpstr>BEBERAPA PENYEBAB PERBEDAAN </vt:lpstr>
      <vt:lpstr>REKONSILIASI BANK</vt:lpstr>
      <vt:lpstr>Jurnal rekonsiliasi </vt:lpstr>
      <vt:lpstr>TUJUAN REKONSILIASI</vt:lpstr>
      <vt:lpstr>BENTUK REKONSILIASI BANK</vt:lpstr>
      <vt:lpstr>LANGKAH LANGKAH PENYELESAIAN</vt:lpstr>
      <vt:lpstr>CONTOH</vt:lpstr>
      <vt:lpstr>Perusahaan X Bank Rekonsiliasi periode......</vt:lpstr>
      <vt:lpstr>Jurnal </vt:lpstr>
      <vt:lpstr>Tugas </vt:lpstr>
      <vt:lpstr>Lanjutan...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KAS</dc:title>
  <dc:creator>dedeh_sri</dc:creator>
  <cp:lastModifiedBy>DEASY</cp:lastModifiedBy>
  <cp:revision>39</cp:revision>
  <dcterms:created xsi:type="dcterms:W3CDTF">2011-02-24T22:14:17Z</dcterms:created>
  <dcterms:modified xsi:type="dcterms:W3CDTF">2018-01-27T14:43:15Z</dcterms:modified>
</cp:coreProperties>
</file>