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70" r:id="rId6"/>
    <p:sldId id="259" r:id="rId7"/>
    <p:sldId id="272" r:id="rId8"/>
    <p:sldId id="260" r:id="rId9"/>
    <p:sldId id="261" r:id="rId10"/>
    <p:sldId id="262" r:id="rId11"/>
    <p:sldId id="273" r:id="rId12"/>
    <p:sldId id="263" r:id="rId13"/>
    <p:sldId id="264" r:id="rId14"/>
    <p:sldId id="265" r:id="rId15"/>
    <p:sldId id="266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85BB9-55A1-4F2C-87AB-E1CDA71C528E}" type="datetimeFigureOut">
              <a:rPr lang="en-US" smtClean="0"/>
              <a:pPr/>
              <a:t>9/7/2018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25DF9-1C6E-43BC-9F0C-66BF23E9E2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6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25DF9-1C6E-43BC-9F0C-66BF23E9E2D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99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04AE-9CDD-424B-BFC4-16B0EFD71B1E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06E-08DD-4235-B775-FE0665E28245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37CD-D7A7-463F-B4E3-9E9613EADC04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4C61-F15E-4683-8AB5-4C54DF5971FD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ADB6-9BD4-4C13-B4F7-A5B2FE91D5E2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EBD1-C3F2-4E97-B0D6-7EF0804962EB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3BE31-8DA6-497D-BB76-35679C597636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C651-70D0-4BD2-BB14-F4E9B72EF605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ED6E-7E72-450F-98DF-80A80AE90DA0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C40C-454F-4926-8B68-635D3C78C49A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317E-9D6E-4EF5-B3C7-0B6B53276857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89E56-7E9D-4223-A0B8-CBC312B7E3A6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Deasy Lestary Kusnandar,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DE40E-4410-47A5-8B48-70C5E8E48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Pengantar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ILMU :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bersangkutan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unit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berkepentingan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pengambilan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PROSES :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Pencatatan</a:t>
            </a:r>
            <a:r>
              <a:rPr lang="en-US" dirty="0" smtClean="0"/>
              <a:t>, </a:t>
            </a:r>
            <a:r>
              <a:rPr lang="en-US" dirty="0" err="1" smtClean="0"/>
              <a:t>Penyortiran</a:t>
            </a:r>
            <a:r>
              <a:rPr lang="en-US" dirty="0" smtClean="0"/>
              <a:t>, </a:t>
            </a:r>
            <a:r>
              <a:rPr lang="en-US" dirty="0" err="1" smtClean="0"/>
              <a:t>penggolongan</a:t>
            </a:r>
            <a:r>
              <a:rPr lang="en-US" dirty="0" smtClean="0"/>
              <a:t>, </a:t>
            </a:r>
            <a:r>
              <a:rPr lang="en-US" dirty="0" err="1" smtClean="0"/>
              <a:t>pengikhtisaran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penyajian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unit </a:t>
            </a:r>
            <a:r>
              <a:rPr lang="en-US" dirty="0" err="1" smtClean="0"/>
              <a:t>organisasi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57600" cy="365125"/>
          </a:xfrm>
        </p:spPr>
        <p:txBody>
          <a:bodyPr/>
          <a:lstStyle/>
          <a:p>
            <a:r>
              <a:rPr lang="en-US" dirty="0" err="1" smtClean="0"/>
              <a:t>Deasy</a:t>
            </a:r>
            <a:r>
              <a:rPr lang="en-US" dirty="0" smtClean="0"/>
              <a:t> </a:t>
            </a:r>
            <a:r>
              <a:rPr lang="en-US" dirty="0" err="1" smtClean="0"/>
              <a:t>Lestary</a:t>
            </a:r>
            <a:r>
              <a:rPr lang="en-US" dirty="0" smtClean="0"/>
              <a:t> </a:t>
            </a:r>
            <a:r>
              <a:rPr lang="en-US" dirty="0" err="1" smtClean="0"/>
              <a:t>Kusnandar</a:t>
            </a:r>
            <a:r>
              <a:rPr lang="en-US" dirty="0" smtClean="0"/>
              <a:t>, SE., </a:t>
            </a:r>
            <a:r>
              <a:rPr lang="en-US" dirty="0" err="1" smtClean="0"/>
              <a:t>M.Si</a:t>
            </a:r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SIKLUS KERJA AKUNTANSI </a:t>
            </a:r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 err="1"/>
              <a:t>Deasy</a:t>
            </a:r>
            <a:r>
              <a:rPr lang="en-US" sz="1100" dirty="0"/>
              <a:t> </a:t>
            </a:r>
            <a:r>
              <a:rPr lang="en-US" sz="1100" dirty="0" err="1"/>
              <a:t>Lestary</a:t>
            </a:r>
            <a:r>
              <a:rPr lang="en-US" sz="1100" dirty="0"/>
              <a:t> </a:t>
            </a:r>
            <a:r>
              <a:rPr lang="en-US" sz="1100" dirty="0" err="1"/>
              <a:t>Kusnandar</a:t>
            </a:r>
            <a:r>
              <a:rPr lang="en-US" sz="1100" dirty="0"/>
              <a:t>, SE., </a:t>
            </a:r>
            <a:r>
              <a:rPr lang="en-US" sz="1100" dirty="0" err="1"/>
              <a:t>M.Si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752600"/>
            <a:ext cx="1600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IDETIFIKASI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200400"/>
            <a:ext cx="16764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TRANSAKSI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3200400"/>
            <a:ext cx="1752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PENCATATAN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91000" y="3200400"/>
            <a:ext cx="2209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PENGGOLONGAN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3124200"/>
            <a:ext cx="15240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IKHTISAR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4419600"/>
            <a:ext cx="1524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PEMAKAI INFORMASI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95600" y="4495800"/>
            <a:ext cx="20574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ANALISA INTERPRETASI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572000"/>
            <a:ext cx="16002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LAPORAN KEUANGAN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6096000"/>
            <a:ext cx="4114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PENGKOMUNIKASIAN INFORMAL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00400" y="1752600"/>
            <a:ext cx="4876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PEMROSESAN DAN PELAPORAN 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914400" y="23622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66800" y="2514600"/>
            <a:ext cx="9906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1904206" y="2362200"/>
            <a:ext cx="3055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257300" y="27813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1506" y="2324100"/>
            <a:ext cx="3817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352800" y="2514600"/>
            <a:ext cx="46482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7772400" y="2286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3429000" y="2667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5143500" y="27051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7086600" y="2743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295400" y="5638800"/>
            <a:ext cx="51054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1104900" y="54483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3619500" y="5524500"/>
            <a:ext cx="228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 flipH="1" flipV="1">
            <a:off x="6248400" y="54864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1371600" y="2895600"/>
            <a:ext cx="1524000" cy="762000"/>
          </a:xfrm>
          <a:prstGeom prst="flowChartDocumen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d-ID" sz="2400" b="1" dirty="0">
                <a:solidFill>
                  <a:srgbClr val="FF0000"/>
                </a:solidFill>
                <a:latin typeface="Arial" charset="0"/>
              </a:rPr>
              <a:t>Formulir  </a:t>
            </a:r>
            <a:r>
              <a:rPr lang="id-ID" sz="1800" b="1" dirty="0">
                <a:solidFill>
                  <a:srgbClr val="FF0000"/>
                </a:solidFill>
                <a:latin typeface="Arial" charset="0"/>
              </a:rPr>
              <a:t>   </a:t>
            </a:r>
            <a:r>
              <a:rPr lang="id-ID" sz="1200" b="1" dirty="0">
                <a:solidFill>
                  <a:srgbClr val="FF0000"/>
                </a:solidFill>
                <a:latin typeface="Arial" charset="0"/>
              </a:rPr>
              <a:t>              </a:t>
            </a:r>
            <a:endParaRPr lang="id-ID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3124200" y="2971800"/>
            <a:ext cx="1828800" cy="6096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d-ID" sz="2400" b="1" dirty="0">
                <a:solidFill>
                  <a:srgbClr val="FF0000"/>
                </a:solidFill>
                <a:latin typeface="Arial" charset="0"/>
              </a:rPr>
              <a:t>Jurnal</a:t>
            </a:r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auto">
          <a:xfrm>
            <a:off x="7315200" y="2819400"/>
            <a:ext cx="1524000" cy="838200"/>
          </a:xfrm>
          <a:prstGeom prst="flowChartDocumen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d-ID" b="1" dirty="0">
                <a:solidFill>
                  <a:srgbClr val="FF0000"/>
                </a:solidFill>
                <a:latin typeface="Arial" charset="0"/>
              </a:rPr>
              <a:t>Laporan Keuangan</a:t>
            </a:r>
            <a:r>
              <a:rPr lang="id-ID" sz="1100" dirty="0">
                <a:latin typeface="Arial" charset="0"/>
              </a:rPr>
              <a:t>                    </a:t>
            </a:r>
            <a:endParaRPr lang="id-ID" sz="1800" dirty="0">
              <a:latin typeface="Arial" charset="0"/>
            </a:endParaRPr>
          </a:p>
        </p:txBody>
      </p:sp>
      <p:sp>
        <p:nvSpPr>
          <p:cNvPr id="57349" name="AutoShape 5"/>
          <p:cNvSpPr>
            <a:spLocks noChangeArrowheads="1"/>
          </p:cNvSpPr>
          <p:nvPr/>
        </p:nvSpPr>
        <p:spPr bwMode="auto">
          <a:xfrm>
            <a:off x="4114800" y="4724400"/>
            <a:ext cx="2362200" cy="8382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d-ID" sz="1800" b="1">
                <a:solidFill>
                  <a:srgbClr val="FF0000"/>
                </a:solidFill>
                <a:latin typeface="Arial" charset="0"/>
              </a:rPr>
              <a:t>Buku Pembantu</a:t>
            </a:r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>
            <a:off x="2895600" y="3200400"/>
            <a:ext cx="4953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>
            <a:off x="4800600" y="3200400"/>
            <a:ext cx="7048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6391275" y="3219450"/>
            <a:ext cx="9334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2590800" y="5181600"/>
            <a:ext cx="1905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>
            <a:off x="6143625" y="5191125"/>
            <a:ext cx="304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2209800" y="3657600"/>
            <a:ext cx="381000" cy="1524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 flipV="1">
            <a:off x="6438900" y="3209925"/>
            <a:ext cx="866775" cy="19907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1676400" y="1143000"/>
            <a:ext cx="5638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lvl="1">
              <a:tabLst>
                <a:tab pos="-114300" algn="l"/>
                <a:tab pos="685800" algn="l"/>
              </a:tabLst>
            </a:pPr>
            <a:endParaRPr lang="id-ID" sz="1400">
              <a:latin typeface="Tahoma" pitchFamily="34" charset="0"/>
            </a:endParaRPr>
          </a:p>
          <a:p>
            <a:pPr eaLnBrk="0" hangingPunct="0">
              <a:tabLst>
                <a:tab pos="-114300" algn="l"/>
                <a:tab pos="685800" algn="l"/>
              </a:tabLst>
            </a:pPr>
            <a:endParaRPr lang="id-ID" sz="1800">
              <a:latin typeface="Arial" charset="0"/>
            </a:endParaRPr>
          </a:p>
        </p:txBody>
      </p:sp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228600" y="2817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d-ID" sz="1800">
              <a:latin typeface="Arial" charset="0"/>
            </a:endParaRPr>
          </a:p>
        </p:txBody>
      </p:sp>
      <p:sp>
        <p:nvSpPr>
          <p:cNvPr id="57359" name="AutoShape 15"/>
          <p:cNvSpPr>
            <a:spLocks noChangeArrowheads="1"/>
          </p:cNvSpPr>
          <p:nvPr/>
        </p:nvSpPr>
        <p:spPr bwMode="auto">
          <a:xfrm>
            <a:off x="5257800" y="2819400"/>
            <a:ext cx="1524000" cy="7620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d-ID" b="1" dirty="0">
                <a:solidFill>
                  <a:srgbClr val="FF0000"/>
                </a:solidFill>
                <a:latin typeface="Arial" charset="0"/>
              </a:rPr>
              <a:t>Buku Besar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57400" y="6492875"/>
            <a:ext cx="5562600" cy="365125"/>
          </a:xfrm>
        </p:spPr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  <p:sp>
        <p:nvSpPr>
          <p:cNvPr id="57360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685800"/>
            <a:ext cx="7772400" cy="1143000"/>
          </a:xfrm>
        </p:spPr>
        <p:txBody>
          <a:bodyPr/>
          <a:lstStyle/>
          <a:p>
            <a:pPr algn="ctr"/>
            <a:r>
              <a:rPr lang="id-ID" dirty="0"/>
              <a:t>Siklus Akuntansi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7" grpId="1" animBg="1"/>
      <p:bldP spid="57348" grpId="0" animBg="1"/>
      <p:bldP spid="57349" grpId="0" animBg="1"/>
      <p:bldP spid="573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id-ID"/>
              <a:t>Pemakai Laporan Keuangan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19200" y="1849438"/>
            <a:ext cx="3810000" cy="3330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d-ID"/>
              <a:t>investor/pemilik</a:t>
            </a:r>
          </a:p>
          <a:p>
            <a:pPr>
              <a:lnSpc>
                <a:spcPct val="90000"/>
              </a:lnSpc>
            </a:pPr>
            <a:r>
              <a:rPr lang="id-ID"/>
              <a:t>kreditor</a:t>
            </a:r>
          </a:p>
          <a:p>
            <a:pPr>
              <a:lnSpc>
                <a:spcPct val="90000"/>
              </a:lnSpc>
            </a:pPr>
            <a:r>
              <a:rPr lang="id-ID"/>
              <a:t>kustomer/pelanggan</a:t>
            </a:r>
          </a:p>
          <a:p>
            <a:pPr>
              <a:lnSpc>
                <a:spcPct val="90000"/>
              </a:lnSpc>
            </a:pPr>
            <a:r>
              <a:rPr lang="id-ID"/>
              <a:t>pemasok</a:t>
            </a:r>
          </a:p>
          <a:p>
            <a:pPr>
              <a:lnSpc>
                <a:spcPct val="90000"/>
              </a:lnSpc>
            </a:pPr>
            <a:r>
              <a:rPr lang="id-ID"/>
              <a:t>pemerintah</a:t>
            </a:r>
          </a:p>
          <a:p>
            <a:pPr>
              <a:lnSpc>
                <a:spcPct val="90000"/>
              </a:lnSpc>
            </a:pPr>
            <a:r>
              <a:rPr lang="id-ID"/>
              <a:t>lembaga pendidikan</a:t>
            </a:r>
          </a:p>
          <a:p>
            <a:pPr>
              <a:lnSpc>
                <a:spcPct val="90000"/>
              </a:lnSpc>
            </a:pPr>
            <a:r>
              <a:rPr lang="id-ID"/>
              <a:t>masyarakat umum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00600" y="1828800"/>
            <a:ext cx="3810000" cy="3048000"/>
          </a:xfrm>
        </p:spPr>
        <p:txBody>
          <a:bodyPr>
            <a:normAutofit/>
          </a:bodyPr>
          <a:lstStyle/>
          <a:p>
            <a:r>
              <a:rPr lang="id-ID" sz="2400"/>
              <a:t>manajemen puncak</a:t>
            </a:r>
          </a:p>
          <a:p>
            <a:r>
              <a:rPr lang="id-ID" sz="2400"/>
              <a:t>manajer divisi</a:t>
            </a:r>
          </a:p>
          <a:p>
            <a:r>
              <a:rPr lang="id-ID" sz="2400"/>
              <a:t>staf akuntansi</a:t>
            </a:r>
          </a:p>
          <a:p>
            <a:r>
              <a:rPr lang="id-ID" sz="2400"/>
              <a:t>karyawan</a:t>
            </a:r>
          </a:p>
          <a:p>
            <a:endParaRPr lang="id-ID" sz="240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40075" y="6248400"/>
            <a:ext cx="2895600" cy="365125"/>
          </a:xfrm>
        </p:spPr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1371600"/>
            <a:ext cx="167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id-ID" sz="2400" b="1" dirty="0">
                <a:solidFill>
                  <a:srgbClr val="33CCFF"/>
                </a:solidFill>
              </a:rPr>
              <a:t>Eksternal</a:t>
            </a:r>
            <a:endParaRPr lang="id-ID" sz="2400" dirty="0">
              <a:solidFill>
                <a:srgbClr val="33CCFF"/>
              </a:solidFill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410200" y="1371600"/>
            <a:ext cx="125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id-ID" sz="2400" b="1">
                <a:solidFill>
                  <a:srgbClr val="33CCFF"/>
                </a:solidFill>
              </a:rPr>
              <a:t>Internal</a:t>
            </a:r>
            <a:endParaRPr lang="id-ID" sz="2400">
              <a:solidFill>
                <a:srgbClr val="33CCFF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524000"/>
            <a:ext cx="6019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PERSAMAAN AKUNTANSI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ASSET = LIABILITIES + CAPITAL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Ket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*asset =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*Liabilities =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*Capital = modal  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LAPORAN AKUNTANSI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Balance Sheet (NERACA)  : </a:t>
            </a:r>
            <a:r>
              <a:rPr lang="en-US" dirty="0" err="1" smtClean="0"/>
              <a:t>Harta</a:t>
            </a:r>
            <a:r>
              <a:rPr lang="en-US" dirty="0" smtClean="0"/>
              <a:t>, </a:t>
            </a:r>
            <a:r>
              <a:rPr lang="en-US" dirty="0" err="1" smtClean="0"/>
              <a:t>Hutang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Modal </a:t>
            </a:r>
          </a:p>
          <a:p>
            <a:r>
              <a:rPr lang="en-US" dirty="0" smtClean="0"/>
              <a:t>Income Statement (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Rugi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) : </a:t>
            </a:r>
          </a:p>
          <a:p>
            <a:pPr>
              <a:buNone/>
            </a:pPr>
            <a:r>
              <a:rPr lang="en-US" dirty="0" smtClean="0"/>
              <a:t>	Total Income – Total Expense </a:t>
            </a:r>
          </a:p>
          <a:p>
            <a:r>
              <a:rPr lang="en-US" dirty="0" smtClean="0"/>
              <a:t>Capital Statement (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Modal)</a:t>
            </a:r>
          </a:p>
          <a:p>
            <a:r>
              <a:rPr lang="en-US" dirty="0" smtClean="0"/>
              <a:t>Retained Earning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239000" cy="1143000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816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 smtClean="0"/>
              <a:t>Taufik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mendepositokan</a:t>
            </a:r>
            <a:r>
              <a:rPr lang="en-US" dirty="0" smtClean="0"/>
              <a:t> </a:t>
            </a:r>
            <a:r>
              <a:rPr lang="en-US" dirty="0" err="1" smtClean="0"/>
              <a:t>uangnya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20.000.000 </a:t>
            </a:r>
            <a:r>
              <a:rPr lang="en-US" dirty="0" err="1" smtClean="0"/>
              <a:t>ke</a:t>
            </a:r>
            <a:r>
              <a:rPr lang="en-US" dirty="0" smtClean="0"/>
              <a:t> Bank </a:t>
            </a:r>
          </a:p>
          <a:p>
            <a:pPr marL="514350" indent="-514350">
              <a:buAutoNum type="alphaLcParenR"/>
            </a:pPr>
            <a:r>
              <a:rPr lang="en-US" dirty="0" err="1" smtClean="0"/>
              <a:t>Setia</a:t>
            </a:r>
            <a:r>
              <a:rPr lang="en-US" dirty="0" smtClean="0"/>
              <a:t> Taxi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mobil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(equipment)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12.000.000 </a:t>
            </a:r>
          </a:p>
          <a:p>
            <a:pPr marL="514350" indent="-514350">
              <a:buAutoNum type="alphaLcParenR"/>
            </a:pP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bensin</a:t>
            </a:r>
            <a:r>
              <a:rPr lang="en-US" dirty="0" smtClean="0"/>
              <a:t>, </a:t>
            </a:r>
            <a:r>
              <a:rPr lang="en-US" dirty="0" err="1" smtClean="0"/>
              <a:t>olie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macam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(supplies)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200.000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berikutnya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534400" cy="6096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d)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120.000 </a:t>
            </a:r>
          </a:p>
          <a:p>
            <a:pPr>
              <a:buNone/>
            </a:pPr>
            <a:r>
              <a:rPr lang="en-US" dirty="0" smtClean="0"/>
              <a:t>e)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setoran</a:t>
            </a:r>
            <a:r>
              <a:rPr lang="en-US" dirty="0" smtClean="0"/>
              <a:t> (fares earned)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1.650.000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f) </a:t>
            </a:r>
            <a:r>
              <a:rPr lang="en-US" dirty="0" err="1" smtClean="0"/>
              <a:t>bermacam-macam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lain: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- wage expense (</a:t>
            </a:r>
            <a:r>
              <a:rPr lang="en-US" dirty="0" err="1" smtClean="0"/>
              <a:t>upah</a:t>
            </a:r>
            <a:r>
              <a:rPr lang="en-US" dirty="0" smtClean="0"/>
              <a:t>)            </a:t>
            </a:r>
            <a:r>
              <a:rPr lang="en-US" dirty="0" err="1" smtClean="0"/>
              <a:t>Rp</a:t>
            </a:r>
            <a:r>
              <a:rPr lang="en-US" dirty="0" smtClean="0"/>
              <a:t> 540.000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- rent expense (</a:t>
            </a:r>
            <a:r>
              <a:rPr lang="en-US" dirty="0" err="1" smtClean="0"/>
              <a:t>sewa</a:t>
            </a:r>
            <a:r>
              <a:rPr lang="en-US" dirty="0" smtClean="0"/>
              <a:t>)              </a:t>
            </a:r>
            <a:r>
              <a:rPr lang="en-US" dirty="0" err="1" smtClean="0"/>
              <a:t>Rp</a:t>
            </a:r>
            <a:r>
              <a:rPr lang="en-US" dirty="0" smtClean="0"/>
              <a:t> 160.000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- utilities (</a:t>
            </a:r>
            <a:r>
              <a:rPr lang="en-US" dirty="0" err="1" smtClean="0"/>
              <a:t>jasa</a:t>
            </a:r>
            <a:r>
              <a:rPr lang="en-US" dirty="0" smtClean="0"/>
              <a:t>) 		        </a:t>
            </a:r>
            <a:r>
              <a:rPr lang="en-US" dirty="0" err="1" smtClean="0"/>
              <a:t>Rp</a:t>
            </a:r>
            <a:r>
              <a:rPr lang="en-US" dirty="0" smtClean="0"/>
              <a:t>   20.000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- miscellaneous (</a:t>
            </a:r>
            <a:r>
              <a:rPr lang="en-US" dirty="0" err="1" smtClean="0"/>
              <a:t>rupa-rupa</a:t>
            </a:r>
            <a:r>
              <a:rPr lang="en-US" dirty="0" smtClean="0"/>
              <a:t>)     </a:t>
            </a:r>
            <a:r>
              <a:rPr lang="en-US" dirty="0" err="1" smtClean="0"/>
              <a:t>Rp</a:t>
            </a:r>
            <a:r>
              <a:rPr lang="en-US" dirty="0" smtClean="0"/>
              <a:t>    30.000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3820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g)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90.000 </a:t>
            </a:r>
          </a:p>
          <a:p>
            <a:pPr>
              <a:buNone/>
            </a:pPr>
            <a:r>
              <a:rPr lang="en-US" dirty="0" smtClean="0"/>
              <a:t>h)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penyusutan</a:t>
            </a:r>
            <a:r>
              <a:rPr lang="en-US" dirty="0" smtClean="0"/>
              <a:t> (depreciation expense) yang </a:t>
            </a:r>
            <a:r>
              <a:rPr lang="en-US" dirty="0" err="1" smtClean="0"/>
              <a:t>ditaksir</a:t>
            </a:r>
            <a:r>
              <a:rPr lang="en-US" dirty="0" smtClean="0"/>
              <a:t> 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200.000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pengambilan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150.000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perusahaaan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 </a:t>
            </a:r>
          </a:p>
          <a:p>
            <a:pPr marL="571500" indent="-571500">
              <a:buNone/>
            </a:pPr>
            <a:endParaRPr lang="en-US" dirty="0" smtClean="0"/>
          </a:p>
          <a:p>
            <a:pPr marL="571500" indent="-571500">
              <a:buNone/>
            </a:pPr>
            <a:r>
              <a:rPr lang="en-US" dirty="0" smtClean="0"/>
              <a:t>TASK !</a:t>
            </a:r>
          </a:p>
          <a:p>
            <a:pPr marL="571500" indent="-571500">
              <a:buNone/>
            </a:pPr>
            <a:r>
              <a:rPr lang="en-US" dirty="0" err="1" smtClean="0"/>
              <a:t>Catatlah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tentukanlah</a:t>
            </a:r>
            <a:endParaRPr lang="en-US" dirty="0"/>
          </a:p>
          <a:p>
            <a:pPr marL="571500" indent="-571500">
              <a:buNone/>
            </a:pP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NOVI\NOVI ANDRIANY KUSNANDAR\DOC TUGAS\ppt background\professional-background-for-powerpoint-presentation-640x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14350" y="-216694"/>
            <a:ext cx="9886950" cy="7074694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0" y="1447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971800" y="2895600"/>
            <a:ext cx="6400800" cy="1752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Deasy</a:t>
            </a:r>
            <a:r>
              <a:rPr lang="en-US" dirty="0" smtClean="0"/>
              <a:t> </a:t>
            </a:r>
            <a:r>
              <a:rPr lang="en-US" dirty="0" err="1" smtClean="0"/>
              <a:t>Lestary</a:t>
            </a:r>
            <a:r>
              <a:rPr lang="en-US" dirty="0" smtClean="0"/>
              <a:t> </a:t>
            </a:r>
            <a:r>
              <a:rPr lang="en-US" dirty="0" err="1" smtClean="0"/>
              <a:t>Kusnandar</a:t>
            </a:r>
            <a:r>
              <a:rPr lang="en-US" dirty="0" smtClean="0"/>
              <a:t>, SE., </a:t>
            </a:r>
            <a:r>
              <a:rPr lang="en-US" dirty="0" err="1" smtClean="0"/>
              <a:t>M.Si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652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Reyhan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/>
              <a:t> </a:t>
            </a:r>
            <a:r>
              <a:rPr lang="en-US" dirty="0" smtClean="0"/>
              <a:t>01 September 2013</a:t>
            </a:r>
          </a:p>
          <a:p>
            <a:pPr>
              <a:buNone/>
            </a:pPr>
            <a:r>
              <a:rPr lang="en-US" dirty="0" err="1" smtClean="0"/>
              <a:t>mendirikan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endParaRPr lang="en-US" dirty="0"/>
          </a:p>
          <a:p>
            <a:pPr>
              <a:buNone/>
            </a:pPr>
            <a:r>
              <a:rPr lang="en-US" dirty="0" err="1" smtClean="0"/>
              <a:t>Reyhan’s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</a:p>
          <a:p>
            <a:pPr marL="514350" indent="-514350">
              <a:buAutoNum type="alphaLcParenR"/>
            </a:pPr>
            <a:r>
              <a:rPr lang="en-US" dirty="0" err="1" smtClean="0"/>
              <a:t>Memulai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menyetorkan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Bank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9.000.000</a:t>
            </a:r>
          </a:p>
          <a:p>
            <a:pPr marL="514350" indent="-514350">
              <a:buAutoNum type="alphaLcParenR"/>
            </a:pPr>
            <a:r>
              <a:rPr lang="en-US" dirty="0" smtClean="0"/>
              <a:t>Perusahaan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microphone, speaker, LCD, </a:t>
            </a:r>
            <a:r>
              <a:rPr lang="en-US" dirty="0" err="1" smtClean="0"/>
              <a:t>dll</a:t>
            </a:r>
            <a:r>
              <a:rPr lang="en-US" dirty="0" smtClean="0"/>
              <a:t> (</a:t>
            </a:r>
            <a:r>
              <a:rPr lang="en-US" dirty="0" err="1" smtClean="0"/>
              <a:t>perlengkapan</a:t>
            </a:r>
            <a:r>
              <a:rPr lang="en-US" dirty="0" smtClean="0"/>
              <a:t>)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250.000 </a:t>
            </a:r>
          </a:p>
          <a:p>
            <a:pPr marL="514350" indent="-514350">
              <a:buNone/>
            </a:pPr>
            <a:r>
              <a:rPr lang="en-US" dirty="0" smtClean="0"/>
              <a:t>c) 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monitor (</a:t>
            </a:r>
            <a:r>
              <a:rPr lang="en-US" dirty="0" err="1" smtClean="0"/>
              <a:t>peralatan</a:t>
            </a:r>
            <a:r>
              <a:rPr lang="en-US" dirty="0" smtClean="0"/>
              <a:t>) </a:t>
            </a:r>
            <a:r>
              <a:rPr lang="en-US" dirty="0" err="1" smtClean="0"/>
              <a:t>dari</a:t>
            </a:r>
            <a:r>
              <a:rPr lang="en-US" dirty="0" smtClean="0"/>
              <a:t> PT. </a:t>
            </a:r>
            <a:r>
              <a:rPr lang="en-US" dirty="0" err="1" smtClean="0"/>
              <a:t>Perintis</a:t>
            </a:r>
            <a:r>
              <a:rPr lang="en-US" dirty="0" smtClean="0"/>
              <a:t> </a:t>
            </a:r>
            <a:r>
              <a:rPr lang="en-US" dirty="0" err="1" smtClean="0"/>
              <a:t>seharga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1.200.000.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700.000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sisanya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kali </a:t>
            </a:r>
            <a:r>
              <a:rPr lang="en-US" dirty="0" err="1" smtClean="0"/>
              <a:t>cicilan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0"/>
            <a:ext cx="9909514" cy="7359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d)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beberap</a:t>
            </a:r>
            <a:r>
              <a:rPr lang="en-US" dirty="0" smtClean="0"/>
              <a:t> set sofa </a:t>
            </a:r>
            <a:r>
              <a:rPr lang="en-US" dirty="0" err="1" smtClean="0"/>
              <a:t>meja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600.000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e)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(rent expense)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2013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300.000</a:t>
            </a:r>
          </a:p>
          <a:p>
            <a:pPr>
              <a:buNone/>
            </a:pPr>
            <a:r>
              <a:rPr lang="en-US" dirty="0" smtClean="0"/>
              <a:t>f)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PT. </a:t>
            </a:r>
            <a:r>
              <a:rPr lang="en-US" dirty="0" err="1" smtClean="0"/>
              <a:t>Perintis</a:t>
            </a:r>
            <a:r>
              <a:rPr lang="en-US" dirty="0" smtClean="0"/>
              <a:t> </a:t>
            </a:r>
            <a:r>
              <a:rPr lang="en-US" dirty="0" err="1" smtClean="0"/>
              <a:t>cicilan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200.000</a:t>
            </a:r>
          </a:p>
          <a:p>
            <a:pPr>
              <a:buNone/>
            </a:pPr>
            <a:r>
              <a:rPr lang="en-US" dirty="0" smtClean="0"/>
              <a:t>g)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upah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420.000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5100" y="-133651"/>
            <a:ext cx="9309100" cy="699165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305800" cy="5791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arenR" startAt="8"/>
            </a:pP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konsumen</a:t>
            </a:r>
            <a:r>
              <a:rPr lang="en-US" dirty="0" smtClean="0"/>
              <a:t> (fees) </a:t>
            </a:r>
            <a:r>
              <a:rPr lang="en-US" dirty="0" err="1" smtClean="0"/>
              <a:t>selama</a:t>
            </a:r>
            <a:r>
              <a:rPr lang="en-US" dirty="0" smtClean="0"/>
              <a:t>  </a:t>
            </a:r>
          </a:p>
          <a:p>
            <a:pPr marL="514350" indent="-51435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bulan</a:t>
            </a:r>
            <a:r>
              <a:rPr lang="en-US" dirty="0" smtClean="0"/>
              <a:t> April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1.750.000 </a:t>
            </a:r>
          </a:p>
          <a:p>
            <a:pPr marL="571500" indent="-571500">
              <a:buAutoNum type="romanLcParenR"/>
            </a:pP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pemasangan</a:t>
            </a:r>
            <a:r>
              <a:rPr lang="en-US" dirty="0" smtClean="0"/>
              <a:t> </a:t>
            </a:r>
            <a:r>
              <a:rPr lang="en-US" dirty="0" err="1" smtClean="0"/>
              <a:t>iklan</a:t>
            </a:r>
            <a:r>
              <a:rPr lang="en-US" dirty="0" smtClean="0"/>
              <a:t> (advertising expense)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180.000 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rupa-rupa</a:t>
            </a:r>
            <a:r>
              <a:rPr lang="en-US" dirty="0" smtClean="0"/>
              <a:t> (Miscellaneous expense)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150.000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Sisa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phisik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September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90.000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Reyhan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280.000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pribadinya</a:t>
            </a:r>
            <a:r>
              <a:rPr lang="en-US" dirty="0" smtClean="0"/>
              <a:t> (drawing/personal used)</a:t>
            </a:r>
          </a:p>
          <a:p>
            <a:pPr marL="571500" indent="-571500">
              <a:buAutoNum type="alphaLcParenR" startAt="10"/>
            </a:pP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penyusutan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karouke</a:t>
            </a:r>
            <a:r>
              <a:rPr lang="en-US" dirty="0" smtClean="0"/>
              <a:t> </a:t>
            </a:r>
            <a:r>
              <a:rPr lang="en-US" dirty="0" err="1" smtClean="0"/>
              <a:t>ditaksir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90.000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NOVI\NOVI ANDRIANY KUSNANDAR\DOC TUGAS\ppt background\stock-photo-1754682-background-for-present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6498" y="0"/>
            <a:ext cx="927049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!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catatlah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tentukanlah</a:t>
            </a:r>
            <a:r>
              <a:rPr lang="en-US" dirty="0" smtClean="0"/>
              <a:t> 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 yang </a:t>
            </a:r>
            <a:r>
              <a:rPr lang="en-US" dirty="0" err="1" smtClean="0"/>
              <a:t>dikerjakan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Buatlah Jurnal Umum (General Journal), Jurnal 2 kolom dan Jurnal 4 Kolom </a:t>
            </a:r>
          </a:p>
          <a:p>
            <a:pPr>
              <a:buNone/>
            </a:pPr>
            <a:r>
              <a:rPr lang="id-ID" dirty="0"/>
              <a:t> </a:t>
            </a:r>
            <a:r>
              <a:rPr lang="id-ID" dirty="0" smtClean="0"/>
              <a:t>   Posting ke setiap Perkiraan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attentio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0"/>
            <a:ext cx="77755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990600" y="4419600"/>
            <a:ext cx="66976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200" b="1" dirty="0" smtClean="0">
              <a:solidFill>
                <a:schemeClr val="hlink"/>
              </a:solidFill>
              <a:latin typeface="Calibri" pitchFamily="34" charset="0"/>
            </a:endParaRPr>
          </a:p>
          <a:p>
            <a:r>
              <a:rPr lang="id-ID" sz="3200" b="1" dirty="0" smtClean="0">
                <a:solidFill>
                  <a:schemeClr val="hlink"/>
                </a:solidFill>
                <a:latin typeface="Calibri" pitchFamily="34" charset="0"/>
              </a:rPr>
              <a:t>Learn </a:t>
            </a:r>
            <a:r>
              <a:rPr lang="id-ID" sz="3200" b="1" dirty="0">
                <a:solidFill>
                  <a:schemeClr val="hlink"/>
                </a:solidFill>
                <a:latin typeface="Calibri" pitchFamily="34" charset="0"/>
              </a:rPr>
              <a:t>to listen in class ....................... </a:t>
            </a:r>
            <a:r>
              <a:rPr lang="id-ID" sz="3200" b="1" dirty="0">
                <a:solidFill>
                  <a:schemeClr val="accent1"/>
                </a:solidFill>
                <a:latin typeface="Calibri" pitchFamily="34" charset="0"/>
              </a:rPr>
              <a:t>It makes your homework a lot easer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Deasy</a:t>
            </a:r>
            <a:r>
              <a:rPr lang="en-US" dirty="0"/>
              <a:t> </a:t>
            </a:r>
            <a:r>
              <a:rPr lang="en-US" dirty="0" err="1"/>
              <a:t>Lestary</a:t>
            </a:r>
            <a:r>
              <a:rPr lang="en-US" dirty="0"/>
              <a:t> </a:t>
            </a:r>
            <a:r>
              <a:rPr lang="en-US" dirty="0" err="1"/>
              <a:t>Kusnandar</a:t>
            </a:r>
            <a:r>
              <a:rPr lang="en-US" dirty="0"/>
              <a:t>, SE., </a:t>
            </a:r>
            <a:r>
              <a:rPr lang="en-US" dirty="0" err="1"/>
              <a:t>M.Si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585</Words>
  <Application>Microsoft Office PowerPoint</Application>
  <PresentationFormat>On-screen Show (4:3)</PresentationFormat>
  <Paragraphs>108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Pengantar Akuntansi </vt:lpstr>
      <vt:lpstr>DEFINISI </vt:lpstr>
      <vt:lpstr>SIKLUS KERJA AKUNTANSI </vt:lpstr>
      <vt:lpstr>Siklus Akuntansi</vt:lpstr>
      <vt:lpstr>Pemakai Laporan Keuangan</vt:lpstr>
      <vt:lpstr>PERSAMAAN AKUNTANSI </vt:lpstr>
      <vt:lpstr>LAPORAN AKUNTANSI </vt:lpstr>
      <vt:lpstr>Contoh Soal 1 </vt:lpstr>
      <vt:lpstr>PowerPoint Presentation</vt:lpstr>
      <vt:lpstr>PowerPoint Presentation</vt:lpstr>
      <vt:lpstr>                                </vt:lpstr>
      <vt:lpstr>Contoh soal 2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Akuntansi</dc:title>
  <dc:creator>admin</dc:creator>
  <cp:lastModifiedBy>DEASY</cp:lastModifiedBy>
  <cp:revision>32</cp:revision>
  <dcterms:created xsi:type="dcterms:W3CDTF">2013-09-15T13:32:13Z</dcterms:created>
  <dcterms:modified xsi:type="dcterms:W3CDTF">2018-09-07T00:55:17Z</dcterms:modified>
</cp:coreProperties>
</file>