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8" r:id="rId3"/>
    <p:sldId id="259" r:id="rId4"/>
    <p:sldId id="260" r:id="rId5"/>
    <p:sldId id="261" r:id="rId6"/>
    <p:sldId id="264" r:id="rId7"/>
    <p:sldId id="266" r:id="rId8"/>
    <p:sldId id="270" r:id="rId9"/>
    <p:sldId id="271" r:id="rId10"/>
    <p:sldId id="273" r:id="rId11"/>
    <p:sldId id="274" r:id="rId12"/>
    <p:sldId id="275" r:id="rId13"/>
    <p:sldId id="272" r:id="rId14"/>
    <p:sldId id="276" r:id="rId15"/>
    <p:sldId id="278" r:id="rId16"/>
    <p:sldId id="279" r:id="rId17"/>
    <p:sldId id="277" r:id="rId18"/>
    <p:sldId id="280" r:id="rId19"/>
    <p:sldId id="281" r:id="rId20"/>
    <p:sldId id="282" r:id="rId21"/>
    <p:sldId id="283" r:id="rId22"/>
    <p:sldId id="284" r:id="rId23"/>
    <p:sldId id="267" r:id="rId24"/>
    <p:sldId id="268" r:id="rId25"/>
    <p:sldId id="269" r:id="rId26"/>
    <p:sldId id="285" r:id="rId27"/>
    <p:sldId id="286" r:id="rId28"/>
    <p:sldId id="287" r:id="rId29"/>
    <p:sldId id="288" r:id="rId30"/>
    <p:sldId id="291" r:id="rId31"/>
    <p:sldId id="290" r:id="rId32"/>
    <p:sldId id="292" r:id="rId3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7E672-672D-4137-A511-12BA7612970F}" type="datetimeFigureOut">
              <a:rPr lang="id-ID" smtClean="0"/>
              <a:pPr/>
              <a:t>04/03/2019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D30EBD-C894-4C0A-94DD-CE80CAA889C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4178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E5B8A-AA1F-42A1-B9C1-C1532F09F564}" type="datetimeFigureOut">
              <a:rPr lang="id-ID" smtClean="0"/>
              <a:pPr/>
              <a:t>04/03/2019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67225-3995-4972-899E-00916CE1EA8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5210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767225-3995-4972-899E-00916CE1EA88}" type="slidenum">
              <a:rPr lang="id-ID" smtClean="0"/>
              <a:pPr/>
              <a:t>21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8782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B065-9403-4B59-8E96-84895D40DE27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687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6EB4-B982-42FB-BC19-7DFC2BA3F1A3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0414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DEE97-1104-4D17-8A6F-0E3749DB76B3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362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C8F41-F835-44B0-A22F-C75197CFF545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910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C45FD-6314-4CD2-8E2A-1EC439373B34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8435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67D3-C6C4-417A-8E6B-39EEC9E92EED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8242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9FC62-FFE9-457B-B6A8-9710F2D70537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6225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F49D8-40A1-428D-BE8F-9E5CE23CFB6C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5217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96CE-F244-4948-837B-9B275E899369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6757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0EB9E-4A34-4126-A16A-41FA337FBCE1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324505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0EB9E-4A34-4126-A16A-41FA337FBCE1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44652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0EB9E-4A34-4126-A16A-41FA337FBCE1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502992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0EB9E-4A34-4126-A16A-41FA337FBCE1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980080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0EB9E-4A34-4126-A16A-41FA337FBCE1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390456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0EB9E-4A34-4126-A16A-41FA337FBCE1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893149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85E11-7EDB-45D1-9202-AB88B17EB1BB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02223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5299F-C024-47AC-B3D4-428CBD760362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84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AF0EB9E-4A34-4126-A16A-41FA337FBCE1}" type="datetime1">
              <a:rPr lang="id-ID" smtClean="0"/>
              <a:pPr/>
              <a:t>04/03/2019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D2A97-8AC8-4887-B892-E74C11CD7B2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20698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dirty="0"/>
              <a:t>PIUTANG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DEFINISI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42910" y="1648798"/>
            <a:ext cx="7929618" cy="470916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Font typeface="Wingdings" pitchFamily="2" charset="2"/>
              <a:buNone/>
            </a:pPr>
            <a:r>
              <a:rPr lang="en-US" sz="3600" dirty="0" err="1" smtClean="0"/>
              <a:t>Hak</a:t>
            </a:r>
            <a:r>
              <a:rPr lang="en-US" sz="3600" dirty="0" smtClean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klaim</a:t>
            </a:r>
            <a:r>
              <a:rPr lang="en-US" sz="3600" dirty="0"/>
              <a:t> </a:t>
            </a:r>
            <a:r>
              <a:rPr lang="en-US" sz="3600" dirty="0" err="1"/>
              <a:t>terhadap</a:t>
            </a:r>
            <a:r>
              <a:rPr lang="en-US" sz="3600" dirty="0"/>
              <a:t> </a:t>
            </a:r>
            <a:r>
              <a:rPr lang="en-US" sz="3600" dirty="0" err="1"/>
              <a:t>pihak</a:t>
            </a:r>
            <a:r>
              <a:rPr lang="en-US" sz="3600" dirty="0"/>
              <a:t> lain </a:t>
            </a:r>
            <a:r>
              <a:rPr lang="en-US" sz="3600" dirty="0" err="1" smtClean="0"/>
              <a:t>atas</a:t>
            </a:r>
            <a:r>
              <a:rPr lang="id-ID" sz="3600" dirty="0" smtClean="0"/>
              <a:t> </a:t>
            </a:r>
            <a:r>
              <a:rPr lang="en-US" sz="3600" dirty="0" err="1" smtClean="0"/>
              <a:t>uang</a:t>
            </a:r>
            <a:r>
              <a:rPr lang="en-US" sz="3600" dirty="0"/>
              <a:t>, </a:t>
            </a:r>
            <a:r>
              <a:rPr lang="en-US" sz="3600" dirty="0" err="1"/>
              <a:t>barang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jasa</a:t>
            </a:r>
            <a:r>
              <a:rPr lang="en-US" sz="3600" dirty="0"/>
              <a:t>,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tujuan</a:t>
            </a:r>
            <a:r>
              <a:rPr lang="en-US" sz="3600" dirty="0"/>
              <a:t> </a:t>
            </a:r>
            <a:r>
              <a:rPr lang="en-US" sz="3600" dirty="0" err="1"/>
              <a:t>akuntansi</a:t>
            </a:r>
            <a:r>
              <a:rPr lang="en-US" sz="3600" dirty="0"/>
              <a:t> </a:t>
            </a:r>
            <a:r>
              <a:rPr lang="en-US" sz="3600" dirty="0" err="1"/>
              <a:t>pengertian</a:t>
            </a:r>
            <a:r>
              <a:rPr lang="en-US" sz="3600" dirty="0"/>
              <a:t> </a:t>
            </a:r>
            <a:r>
              <a:rPr lang="en-US" sz="3600" dirty="0" err="1"/>
              <a:t>menjadi</a:t>
            </a:r>
            <a:r>
              <a:rPr lang="en-US" sz="3600" dirty="0"/>
              <a:t> </a:t>
            </a:r>
            <a:r>
              <a:rPr lang="en-US" sz="3600" dirty="0" err="1"/>
              <a:t>sempit</a:t>
            </a:r>
            <a:r>
              <a:rPr lang="en-US" sz="3600" dirty="0"/>
              <a:t> </a:t>
            </a:r>
            <a:r>
              <a:rPr lang="en-US" sz="3600" dirty="0" err="1"/>
              <a:t>yaitu</a:t>
            </a:r>
            <a:r>
              <a:rPr lang="en-US" sz="3600" dirty="0"/>
              <a:t> </a:t>
            </a:r>
            <a:r>
              <a:rPr lang="en-US" sz="3600" dirty="0" err="1"/>
              <a:t>berupa</a:t>
            </a:r>
            <a:r>
              <a:rPr lang="en-US" sz="3600" dirty="0"/>
              <a:t> </a:t>
            </a:r>
            <a:r>
              <a:rPr lang="en-US" sz="3600" dirty="0" err="1"/>
              <a:t>hak</a:t>
            </a:r>
            <a:r>
              <a:rPr lang="en-US" sz="3600" dirty="0"/>
              <a:t> yang </a:t>
            </a:r>
            <a:r>
              <a:rPr lang="en-US" sz="3600" dirty="0" err="1"/>
              <a:t>diharapkan</a:t>
            </a:r>
            <a:r>
              <a:rPr lang="en-US" sz="3600" dirty="0"/>
              <a:t> </a:t>
            </a:r>
            <a:r>
              <a:rPr lang="en-US" sz="3600" dirty="0" err="1"/>
              <a:t>akan</a:t>
            </a:r>
            <a:r>
              <a:rPr lang="en-US" sz="3600" dirty="0"/>
              <a:t> </a:t>
            </a:r>
            <a:r>
              <a:rPr lang="en-US" sz="3600" dirty="0" err="1"/>
              <a:t>diselesaikan</a:t>
            </a:r>
            <a:r>
              <a:rPr lang="en-US" sz="3600" dirty="0"/>
              <a:t> </a:t>
            </a:r>
            <a:r>
              <a:rPr lang="en-US" sz="3600" dirty="0" err="1"/>
              <a:t>melalui</a:t>
            </a:r>
            <a:r>
              <a:rPr lang="en-US" sz="3600" dirty="0"/>
              <a:t> </a:t>
            </a:r>
            <a:r>
              <a:rPr lang="en-US" sz="3600" dirty="0" err="1"/>
              <a:t>penerimaan</a:t>
            </a:r>
            <a:r>
              <a:rPr lang="en-US" sz="3600" dirty="0"/>
              <a:t> </a:t>
            </a:r>
            <a:r>
              <a:rPr lang="en-US" sz="3600" dirty="0" err="1" smtClean="0"/>
              <a:t>kas</a:t>
            </a:r>
            <a:r>
              <a:rPr lang="id-ID" sz="3600" dirty="0" smtClean="0"/>
              <a:t>.</a:t>
            </a:r>
          </a:p>
          <a:p>
            <a:pPr algn="ctr">
              <a:buFont typeface="Wingdings" pitchFamily="2" charset="2"/>
              <a:buNone/>
            </a:pPr>
            <a:endParaRPr lang="id-ID" sz="3600" dirty="0" smtClean="0"/>
          </a:p>
          <a:p>
            <a:pPr algn="ctr">
              <a:buFont typeface="Wingdings" pitchFamily="2" charset="2"/>
              <a:buNone/>
            </a:pPr>
            <a:r>
              <a:rPr lang="id-ID" sz="3600" dirty="0" smtClean="0"/>
              <a:t>PIUTANG timbul karena ada transaksi secara KREDIT.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/>
              <a:t>	</a:t>
            </a:r>
          </a:p>
          <a:p>
            <a:pPr algn="ctr">
              <a:buFont typeface="Wingdings" pitchFamily="2" charset="2"/>
              <a:buNone/>
            </a:pPr>
            <a:endParaRPr lang="en-US" dirty="0"/>
          </a:p>
          <a:p>
            <a:pPr algn="ctr">
              <a:buFont typeface="Wingdings" pitchFamily="2" charset="2"/>
              <a:buNone/>
            </a:pPr>
            <a:endParaRPr lang="en-US" dirty="0"/>
          </a:p>
          <a:p>
            <a:pPr algn="ctr">
              <a:buFont typeface="Wingdings" pitchFamily="2" charset="2"/>
              <a:buNone/>
            </a:pPr>
            <a:r>
              <a:rPr lang="en-US" sz="4400" dirty="0"/>
              <a:t>KLASIFIKASI PIUTANG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BERDASARKAN AKTIVITAS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63112"/>
            <a:ext cx="8229600" cy="4709160"/>
          </a:xfrm>
        </p:spPr>
        <p:txBody>
          <a:bodyPr>
            <a:normAutofit/>
          </a:bodyPr>
          <a:lstStyle/>
          <a:p>
            <a:r>
              <a:rPr lang="en-US" sz="3200" dirty="0"/>
              <a:t>PIUTANG USAHA/PIUTANG DAGANG, YAITU PIUTANG YANG TIMBUL DARI AKTIVITAS NORMAL PERUSAHAAN</a:t>
            </a:r>
          </a:p>
          <a:p>
            <a:endParaRPr lang="en-US" sz="3200" dirty="0"/>
          </a:p>
          <a:p>
            <a:r>
              <a:rPr lang="en-US" sz="3200" dirty="0"/>
              <a:t>PIUTANG NON DAGANG, YAITU PIUTANG YANG TIMBUL DILUAR AKTIVITAS NORMAL PERUSAHAAN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BERDASARKAN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en-US" sz="4000" dirty="0" smtClean="0"/>
              <a:t>WAKTU </a:t>
            </a:r>
            <a:r>
              <a:rPr lang="en-US" sz="4000" dirty="0"/>
              <a:t>JATUH TEMPO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34550"/>
            <a:ext cx="8229600" cy="470916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PIUTANG LANCAR, YAITU PIUTANG YANG JATUH TEMPO KURANG DARI 1 TAHUN ATAU I KALI SIKLUS NORMAL PERUSAHAAN (AKTIVA LANCAR)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PIUTANG TAK LANCAR, YAITU PIUTANG YANG JATUH TEMPO LEBIH DARI 1 TAHUN ATAU I KALI SIKLUS NORMAL PERUSAHAAN (INVESTASI)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5</a:t>
            </a:fld>
            <a:endParaRPr lang="id-ID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PENGAKUAN PIUTANG USAHA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81844"/>
            <a:ext cx="8229600" cy="2757494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en-US" sz="3200" dirty="0"/>
              <a:t>	</a:t>
            </a:r>
            <a:r>
              <a:rPr lang="en-US" sz="3200" dirty="0" err="1" smtClean="0"/>
              <a:t>Piutang</a:t>
            </a:r>
            <a:r>
              <a:rPr lang="en-US" sz="3200" dirty="0" smtClean="0"/>
              <a:t> </a:t>
            </a:r>
            <a:r>
              <a:rPr lang="en-US" sz="3200" dirty="0" err="1"/>
              <a:t>diakui</a:t>
            </a:r>
            <a:r>
              <a:rPr lang="en-US" sz="3200" dirty="0"/>
              <a:t> </a:t>
            </a:r>
            <a:r>
              <a:rPr lang="en-US" sz="3200" dirty="0" err="1"/>
              <a:t>berkaitan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pengakuan</a:t>
            </a:r>
            <a:r>
              <a:rPr lang="en-US" sz="3200" dirty="0"/>
              <a:t> </a:t>
            </a:r>
            <a:r>
              <a:rPr lang="en-US" sz="3200" dirty="0" err="1"/>
              <a:t>pendapatan</a:t>
            </a:r>
            <a:r>
              <a:rPr lang="en-US" sz="3200" dirty="0"/>
              <a:t>, </a:t>
            </a:r>
            <a:r>
              <a:rPr lang="en-US" sz="3200" dirty="0" err="1"/>
              <a:t>maka</a:t>
            </a:r>
            <a:r>
              <a:rPr lang="en-US" sz="3200" dirty="0"/>
              <a:t> </a:t>
            </a:r>
            <a:r>
              <a:rPr lang="en-US" sz="3200" dirty="0" err="1"/>
              <a:t>piutang</a:t>
            </a:r>
            <a:r>
              <a:rPr lang="en-US" sz="3200" dirty="0"/>
              <a:t>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en-US" sz="3200" dirty="0" err="1"/>
              <a:t>penjualan</a:t>
            </a:r>
            <a:r>
              <a:rPr lang="en-US" sz="3200" dirty="0"/>
              <a:t> </a:t>
            </a:r>
            <a:r>
              <a:rPr lang="en-US" sz="3200" dirty="0" err="1"/>
              <a:t>barang</a:t>
            </a:r>
            <a:r>
              <a:rPr lang="en-US" sz="3200" dirty="0"/>
              <a:t> </a:t>
            </a:r>
            <a:r>
              <a:rPr lang="en-US" sz="3200" dirty="0" err="1"/>
              <a:t>umumnya</a:t>
            </a:r>
            <a:r>
              <a:rPr lang="en-US" sz="3200" dirty="0"/>
              <a:t> </a:t>
            </a:r>
            <a:r>
              <a:rPr lang="en-US" sz="3200" dirty="0" err="1"/>
              <a:t>diakui</a:t>
            </a:r>
            <a:r>
              <a:rPr lang="en-US" sz="3200" dirty="0"/>
              <a:t>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saat</a:t>
            </a:r>
            <a:r>
              <a:rPr lang="en-US" sz="3200" dirty="0"/>
              <a:t> </a:t>
            </a:r>
            <a:r>
              <a:rPr lang="en-US" sz="3200" dirty="0" err="1"/>
              <a:t>hak</a:t>
            </a:r>
            <a:r>
              <a:rPr lang="en-US" sz="3200" dirty="0"/>
              <a:t> </a:t>
            </a:r>
            <a:r>
              <a:rPr lang="en-US" sz="3200" dirty="0" err="1"/>
              <a:t>milik</a:t>
            </a:r>
            <a:r>
              <a:rPr lang="en-US" sz="3200" dirty="0"/>
              <a:t> </a:t>
            </a:r>
            <a:r>
              <a:rPr lang="en-US" sz="3200" dirty="0" err="1"/>
              <a:t>atas</a:t>
            </a:r>
            <a:r>
              <a:rPr lang="en-US" sz="3200" dirty="0"/>
              <a:t> </a:t>
            </a:r>
            <a:r>
              <a:rPr lang="en-US" sz="3200" dirty="0" err="1"/>
              <a:t>barang</a:t>
            </a:r>
            <a:r>
              <a:rPr lang="en-US" sz="3200" dirty="0"/>
              <a:t> </a:t>
            </a:r>
            <a:r>
              <a:rPr lang="en-US" sz="3200" dirty="0" err="1"/>
              <a:t>beralih</a:t>
            </a:r>
            <a:r>
              <a:rPr lang="en-US" sz="3200" dirty="0"/>
              <a:t> </a:t>
            </a:r>
            <a:r>
              <a:rPr lang="en-US" sz="3200" dirty="0" err="1"/>
              <a:t>kepada</a:t>
            </a:r>
            <a:r>
              <a:rPr lang="en-US" sz="3200" dirty="0"/>
              <a:t> </a:t>
            </a:r>
            <a:r>
              <a:rPr lang="en-US" sz="3200" dirty="0" err="1"/>
              <a:t>pihak</a:t>
            </a:r>
            <a:r>
              <a:rPr lang="en-US" sz="3200" dirty="0"/>
              <a:t> </a:t>
            </a:r>
            <a:r>
              <a:rPr lang="en-US" sz="3200" dirty="0" err="1"/>
              <a:t>pembeli</a:t>
            </a:r>
            <a:endParaRPr lang="en-US" sz="3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6</a:t>
            </a:fld>
            <a:endParaRPr lang="id-ID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14348" y="5000636"/>
            <a:ext cx="7800972" cy="150019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sz="3200" dirty="0" err="1" smtClean="0"/>
              <a:t>Piutang</a:t>
            </a:r>
            <a:r>
              <a:rPr lang="en-US" sz="3200" dirty="0" smtClean="0"/>
              <a:t> Usaha (acc receivable)</a:t>
            </a:r>
          </a:p>
          <a:p>
            <a:pPr>
              <a:buFont typeface="Wingdings" pitchFamily="2" charset="2"/>
              <a:buNone/>
            </a:pPr>
            <a:r>
              <a:rPr lang="en-US" sz="3200" dirty="0" smtClean="0"/>
              <a:t>               </a:t>
            </a:r>
            <a:r>
              <a:rPr lang="en-US" sz="3200" dirty="0" err="1" smtClean="0"/>
              <a:t>Penjualan</a:t>
            </a:r>
            <a:r>
              <a:rPr lang="en-US" sz="3200" dirty="0" smtClean="0"/>
              <a:t> (sales)    </a:t>
            </a:r>
          </a:p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500034" y="4000504"/>
            <a:ext cx="8229600" cy="1143000"/>
          </a:xfrm>
          <a:prstGeom prst="rect">
            <a:avLst/>
          </a:prstGeom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2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JURNAL UNTUK</a:t>
            </a:r>
            <a:r>
              <a:rPr kumimoji="0" lang="id-ID" sz="3200" b="1" i="0" u="none" strike="noStrike" kern="1200" cap="none" spc="0" normalizeH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MENGAKUI PIUTANG</a:t>
            </a:r>
            <a:endParaRPr kumimoji="0" lang="en-US" sz="32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  <p:bldP spid="4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err="1" smtClean="0"/>
              <a:t>Jurnal</a:t>
            </a:r>
            <a:r>
              <a:rPr lang="en-US" sz="4000" dirty="0" smtClean="0"/>
              <a:t> </a:t>
            </a:r>
            <a:r>
              <a:rPr lang="id-ID" sz="4000" dirty="0" smtClean="0"/>
              <a:t>u</a:t>
            </a:r>
            <a:r>
              <a:rPr lang="en-US" sz="4000" dirty="0" err="1" smtClean="0"/>
              <a:t>ntuk</a:t>
            </a:r>
            <a:r>
              <a:rPr lang="en-US" sz="4000" dirty="0" smtClean="0"/>
              <a:t> </a:t>
            </a:r>
            <a:r>
              <a:rPr lang="en-US" sz="4000" dirty="0" err="1" smtClean="0"/>
              <a:t>Mencatat</a:t>
            </a:r>
            <a:r>
              <a:rPr lang="en-US" sz="4000" dirty="0" smtClean="0"/>
              <a:t>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en-US" sz="4000" dirty="0" err="1" smtClean="0"/>
              <a:t>Pelunasan</a:t>
            </a:r>
            <a:r>
              <a:rPr lang="en-US" sz="4000" dirty="0" smtClean="0"/>
              <a:t> </a:t>
            </a:r>
            <a:r>
              <a:rPr lang="en-US" sz="4000" dirty="0" err="1" smtClean="0"/>
              <a:t>Piutang</a:t>
            </a:r>
            <a:endParaRPr lang="en-US" sz="40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71678"/>
            <a:ext cx="8229600" cy="423768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sz="2000" dirty="0"/>
              <a:t>		</a:t>
            </a:r>
            <a:r>
              <a:rPr lang="en-US" sz="3200" dirty="0" err="1" smtClean="0"/>
              <a:t>Kas</a:t>
            </a:r>
            <a:r>
              <a:rPr lang="id-ID" sz="3200" dirty="0" smtClean="0"/>
              <a:t> (Cash)</a:t>
            </a:r>
            <a:endParaRPr lang="en-US" sz="3200" dirty="0"/>
          </a:p>
          <a:p>
            <a:pPr>
              <a:buFont typeface="Wingdings" pitchFamily="2" charset="2"/>
              <a:buNone/>
            </a:pPr>
            <a:r>
              <a:rPr lang="en-US" sz="3200" dirty="0"/>
              <a:t>             </a:t>
            </a:r>
            <a:r>
              <a:rPr lang="en-US" sz="3200" dirty="0" err="1"/>
              <a:t>Piutang</a:t>
            </a:r>
            <a:r>
              <a:rPr lang="en-US" sz="3200" dirty="0"/>
              <a:t> </a:t>
            </a:r>
            <a:r>
              <a:rPr lang="en-US" sz="3200" dirty="0" smtClean="0"/>
              <a:t>Usaha</a:t>
            </a:r>
            <a:r>
              <a:rPr lang="id-ID" sz="3200" dirty="0" smtClean="0"/>
              <a:t> (Acc Receivable)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7</a:t>
            </a:fld>
            <a:endParaRPr lang="id-ID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PROMESSORRY NOTES</a:t>
            </a:r>
            <a:br>
              <a:rPr lang="id-ID" dirty="0" smtClean="0"/>
            </a:br>
            <a:r>
              <a:rPr lang="id-ID" dirty="0" smtClean="0"/>
              <a:t>(SURAT KESANGGUPAN)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4550"/>
            <a:ext cx="8229600" cy="470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dirty="0" smtClean="0"/>
              <a:t>Adalah suatu janji tertulis untuk membayar sejumlah uang tertentu pada suatu waktu yang ditetapkan.</a:t>
            </a:r>
          </a:p>
          <a:p>
            <a:pPr marL="0" indent="0">
              <a:buNone/>
            </a:pPr>
            <a:endParaRPr lang="id-ID" dirty="0" smtClean="0"/>
          </a:p>
          <a:p>
            <a:pPr marL="539750" indent="-403225">
              <a:tabLst>
                <a:tab pos="539750" algn="l"/>
              </a:tabLst>
            </a:pPr>
            <a:r>
              <a:rPr lang="id-ID" dirty="0" smtClean="0"/>
              <a:t>PEMILIK : NOTES RECEIVABLE (WESEL TAGIH)</a:t>
            </a:r>
          </a:p>
          <a:p>
            <a:r>
              <a:rPr lang="id-ID" dirty="0" smtClean="0"/>
              <a:t>PEMBUAT : NOTES PAYABLE (WESEL BAYAR).</a:t>
            </a:r>
            <a:endParaRPr lang="id-ID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8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Jenis Notes (Wesel)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1720236"/>
            <a:ext cx="7929618" cy="449484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id-ID" sz="4000" dirty="0" smtClean="0"/>
              <a:t>Wesel Tidak Berbunga </a:t>
            </a:r>
          </a:p>
          <a:p>
            <a:pPr algn="ctr">
              <a:buNone/>
            </a:pPr>
            <a:r>
              <a:rPr lang="id-ID" sz="4000" dirty="0" smtClean="0"/>
              <a:t>(Non Interest Bearing Notes)</a:t>
            </a:r>
          </a:p>
          <a:p>
            <a:pPr algn="ctr">
              <a:buNone/>
            </a:pPr>
            <a:endParaRPr lang="id-ID" sz="4000" i="1" dirty="0" smtClean="0"/>
          </a:p>
          <a:p>
            <a:pPr algn="ctr"/>
            <a:r>
              <a:rPr lang="id-ID" sz="4000" dirty="0" smtClean="0"/>
              <a:t>Wesel Berbunga </a:t>
            </a:r>
          </a:p>
          <a:p>
            <a:pPr algn="ctr">
              <a:buNone/>
            </a:pPr>
            <a:r>
              <a:rPr lang="id-ID" sz="4000" dirty="0" smtClean="0"/>
              <a:t>(Interest Bearing Notes):</a:t>
            </a:r>
          </a:p>
          <a:p>
            <a:pPr algn="ctr">
              <a:buNone/>
            </a:pPr>
            <a:r>
              <a:rPr lang="id-ID" sz="4000" dirty="0" smtClean="0"/>
              <a:t>ada </a:t>
            </a:r>
            <a:r>
              <a:rPr lang="id-ID" sz="4000" i="1" dirty="0" smtClean="0"/>
              <a:t>Interest Expense </a:t>
            </a:r>
            <a:r>
              <a:rPr lang="id-ID" sz="4000" dirty="0" smtClean="0"/>
              <a:t>dan </a:t>
            </a:r>
            <a:r>
              <a:rPr lang="id-ID" sz="4000" i="1" dirty="0" smtClean="0"/>
              <a:t>Interest Income</a:t>
            </a:r>
            <a:endParaRPr lang="id-ID" sz="4000" dirty="0" smtClean="0"/>
          </a:p>
          <a:p>
            <a:pPr algn="ctr">
              <a:buNone/>
            </a:pPr>
            <a:endParaRPr lang="id-ID" sz="4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9</a:t>
            </a:fld>
            <a:endParaRPr lang="id-ID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214446"/>
          </a:xfrm>
        </p:spPr>
        <p:txBody>
          <a:bodyPr>
            <a:noAutofit/>
          </a:bodyPr>
          <a:lstStyle/>
          <a:p>
            <a:r>
              <a:rPr lang="id-ID" sz="3600" dirty="0" smtClean="0"/>
              <a:t>Wesel Tidak Berbunga </a:t>
            </a:r>
            <a:br>
              <a:rPr lang="id-ID" sz="3600" dirty="0" smtClean="0"/>
            </a:br>
            <a:r>
              <a:rPr lang="id-ID" sz="3600" dirty="0" smtClean="0"/>
              <a:t>(Non Interest Bearing Notes)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380558"/>
          </a:xfrm>
        </p:spPr>
        <p:txBody>
          <a:bodyPr/>
          <a:lstStyle/>
          <a:p>
            <a:r>
              <a:rPr lang="id-ID" dirty="0" smtClean="0"/>
              <a:t>Uang yang diterima pada saat jatuh tempo wesel sama dengan nilai nominal wesel tsb.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Contoh:</a:t>
            </a:r>
          </a:p>
          <a:p>
            <a:pPr>
              <a:buNone/>
            </a:pPr>
            <a:r>
              <a:rPr lang="id-ID" dirty="0" smtClean="0"/>
              <a:t>1/3  Dijual barang kepada Tn. A sebesar Rp100.000</a:t>
            </a:r>
          </a:p>
          <a:p>
            <a:pPr>
              <a:buNone/>
            </a:pPr>
            <a:r>
              <a:rPr lang="id-ID" dirty="0" smtClean="0"/>
              <a:t>10/5  Diterima wesel dari Tn. A selama 90 hari</a:t>
            </a:r>
          </a:p>
          <a:p>
            <a:pPr>
              <a:buNone/>
            </a:pPr>
            <a:r>
              <a:rPr lang="id-ID" dirty="0" smtClean="0"/>
              <a:t>10/8  Dicairkan wesel Tn. A sebesar Rp100.000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10</a:t>
            </a:fld>
            <a:endParaRPr lang="id-ID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600" dirty="0" smtClean="0"/>
              <a:t>Contoh</a:t>
            </a:r>
            <a:br>
              <a:rPr lang="id-ID" sz="3600" dirty="0" smtClean="0"/>
            </a:br>
            <a:r>
              <a:rPr lang="id-ID" sz="3600" dirty="0" smtClean="0"/>
              <a:t>di jurnal: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23434"/>
          </a:xfrm>
        </p:spPr>
        <p:txBody>
          <a:bodyPr/>
          <a:lstStyle/>
          <a:p>
            <a:r>
              <a:rPr lang="id-ID" b="1" dirty="0" smtClean="0"/>
              <a:t>Ditinjau dari PENJUAL</a:t>
            </a:r>
            <a:r>
              <a:rPr lang="id-ID" dirty="0" smtClean="0"/>
              <a:t>:</a:t>
            </a:r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1/3  Account Receivable  </a:t>
            </a:r>
            <a:r>
              <a:rPr lang="en-US" dirty="0" smtClean="0"/>
              <a:t>(</a:t>
            </a:r>
            <a:r>
              <a:rPr lang="en-US" dirty="0" err="1" smtClean="0"/>
              <a:t>piutang</a:t>
            </a:r>
            <a:r>
              <a:rPr lang="en-US" dirty="0" smtClean="0"/>
              <a:t>)</a:t>
            </a:r>
            <a:r>
              <a:rPr lang="id-ID" dirty="0" smtClean="0"/>
              <a:t>  	100.000</a:t>
            </a:r>
          </a:p>
          <a:p>
            <a:pPr>
              <a:buNone/>
            </a:pPr>
            <a:r>
              <a:rPr lang="id-ID" dirty="0" smtClean="0"/>
              <a:t>			Sales</a:t>
            </a:r>
            <a:r>
              <a:rPr lang="en-US" dirty="0" smtClean="0"/>
              <a:t> (</a:t>
            </a:r>
            <a:r>
              <a:rPr lang="en-US" dirty="0" err="1" smtClean="0"/>
              <a:t>penjualan</a:t>
            </a:r>
            <a:r>
              <a:rPr lang="en-US" dirty="0" smtClean="0"/>
              <a:t>)</a:t>
            </a:r>
            <a:r>
              <a:rPr lang="id-ID" dirty="0" smtClean="0"/>
              <a:t>					</a:t>
            </a:r>
            <a:r>
              <a:rPr lang="en-US" dirty="0" smtClean="0"/>
              <a:t>		</a:t>
            </a:r>
            <a:r>
              <a:rPr lang="id-ID" dirty="0" smtClean="0"/>
              <a:t>100.000</a:t>
            </a:r>
            <a:endParaRPr lang="en-US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10/5  Notes Receivable </a:t>
            </a:r>
            <a:r>
              <a:rPr lang="en-US" dirty="0" smtClean="0"/>
              <a:t> 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tagih</a:t>
            </a:r>
            <a:r>
              <a:rPr lang="en-US" dirty="0" smtClean="0"/>
              <a:t>)</a:t>
            </a:r>
            <a:r>
              <a:rPr lang="en-US" dirty="0"/>
              <a:t> </a:t>
            </a:r>
            <a:r>
              <a:rPr lang="id-ID" dirty="0" smtClean="0"/>
              <a:t>100.000</a:t>
            </a:r>
          </a:p>
          <a:p>
            <a:pPr>
              <a:buNone/>
            </a:pPr>
            <a:r>
              <a:rPr lang="id-ID" dirty="0" smtClean="0"/>
              <a:t>			Acc Receivable</a:t>
            </a:r>
            <a:r>
              <a:rPr lang="en-US" dirty="0" smtClean="0"/>
              <a:t> (</a:t>
            </a:r>
            <a:r>
              <a:rPr lang="en-US" dirty="0" err="1" smtClean="0"/>
              <a:t>piutang</a:t>
            </a:r>
            <a:r>
              <a:rPr lang="en-US" dirty="0" smtClean="0"/>
              <a:t>)</a:t>
            </a:r>
            <a:r>
              <a:rPr lang="id-ID" dirty="0" smtClean="0"/>
              <a:t>			</a:t>
            </a:r>
            <a:r>
              <a:rPr lang="en-US" dirty="0" smtClean="0"/>
              <a:t>	</a:t>
            </a:r>
            <a:r>
              <a:rPr lang="id-ID" dirty="0" smtClean="0"/>
              <a:t>100.000</a:t>
            </a:r>
            <a:endParaRPr lang="en-US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10/8  Cash </a:t>
            </a:r>
            <a:r>
              <a:rPr lang="en-US" dirty="0" smtClean="0"/>
              <a:t>(</a:t>
            </a:r>
            <a:r>
              <a:rPr lang="en-US" dirty="0" err="1" smtClean="0"/>
              <a:t>kas</a:t>
            </a:r>
            <a:r>
              <a:rPr lang="en-US" dirty="0"/>
              <a:t>)</a:t>
            </a:r>
            <a:r>
              <a:rPr lang="id-ID" dirty="0" smtClean="0"/>
              <a:t>			</a:t>
            </a:r>
            <a:r>
              <a:rPr lang="en-US" dirty="0" smtClean="0"/>
              <a:t>				</a:t>
            </a:r>
            <a:r>
              <a:rPr lang="id-ID" dirty="0" smtClean="0"/>
              <a:t>100.000</a:t>
            </a:r>
          </a:p>
          <a:p>
            <a:pPr>
              <a:buNone/>
            </a:pPr>
            <a:r>
              <a:rPr lang="id-ID" dirty="0" smtClean="0"/>
              <a:t>			Notes Receivable	</a:t>
            </a:r>
            <a:r>
              <a:rPr lang="en-US" dirty="0" smtClean="0"/>
              <a:t>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tagih</a:t>
            </a:r>
            <a:r>
              <a:rPr lang="en-US" dirty="0" smtClean="0"/>
              <a:t>)</a:t>
            </a:r>
            <a:r>
              <a:rPr lang="id-ID" dirty="0" smtClean="0"/>
              <a:t>	</a:t>
            </a:r>
            <a:r>
              <a:rPr lang="en-US" dirty="0" smtClean="0"/>
              <a:t>		</a:t>
            </a:r>
            <a:r>
              <a:rPr lang="id-ID" dirty="0" smtClean="0"/>
              <a:t>100.000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11</a:t>
            </a:fld>
            <a:endParaRPr lang="id-ID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600" dirty="0" smtClean="0"/>
              <a:t>Contoh</a:t>
            </a:r>
            <a:br>
              <a:rPr lang="id-ID" sz="3600" dirty="0" smtClean="0"/>
            </a:br>
            <a:r>
              <a:rPr lang="id-ID" sz="3600" dirty="0" smtClean="0"/>
              <a:t>di jurnal: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23434"/>
          </a:xfrm>
        </p:spPr>
        <p:txBody>
          <a:bodyPr>
            <a:normAutofit/>
          </a:bodyPr>
          <a:lstStyle/>
          <a:p>
            <a:r>
              <a:rPr lang="id-ID" b="1" dirty="0" smtClean="0"/>
              <a:t>Ditinjau dari PEMBELI</a:t>
            </a:r>
            <a:r>
              <a:rPr lang="id-ID" dirty="0" smtClean="0"/>
              <a:t>:</a:t>
            </a:r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1/3  Purchases	</a:t>
            </a:r>
            <a:r>
              <a:rPr lang="en-US" dirty="0" smtClean="0"/>
              <a:t>(</a:t>
            </a:r>
            <a:r>
              <a:rPr lang="en-US" dirty="0" err="1" smtClean="0"/>
              <a:t>pembelian</a:t>
            </a:r>
            <a:r>
              <a:rPr lang="en-US" dirty="0" smtClean="0"/>
              <a:t>)</a:t>
            </a:r>
            <a:r>
              <a:rPr lang="id-ID" dirty="0" smtClean="0"/>
              <a:t>	    	100.000</a:t>
            </a:r>
          </a:p>
          <a:p>
            <a:pPr>
              <a:buNone/>
            </a:pPr>
            <a:r>
              <a:rPr lang="id-ID" dirty="0" smtClean="0"/>
              <a:t>			Account Payable	</a:t>
            </a:r>
            <a:r>
              <a:rPr lang="en-US" dirty="0" smtClean="0"/>
              <a:t>(</a:t>
            </a:r>
            <a:r>
              <a:rPr lang="en-US" dirty="0" err="1" smtClean="0"/>
              <a:t>hutang</a:t>
            </a:r>
            <a:r>
              <a:rPr lang="en-US" dirty="0" smtClean="0"/>
              <a:t>)</a:t>
            </a:r>
            <a:r>
              <a:rPr lang="id-ID" dirty="0" smtClean="0"/>
              <a:t>		</a:t>
            </a:r>
            <a:r>
              <a:rPr lang="en-US" dirty="0" smtClean="0"/>
              <a:t>	</a:t>
            </a:r>
            <a:r>
              <a:rPr lang="id-ID" dirty="0" smtClean="0"/>
              <a:t>100.000</a:t>
            </a:r>
            <a:endParaRPr lang="en-US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10/5 Account Payable </a:t>
            </a:r>
            <a:r>
              <a:rPr lang="en-US" dirty="0" smtClean="0"/>
              <a:t>(</a:t>
            </a:r>
            <a:r>
              <a:rPr lang="en-US" dirty="0" err="1" smtClean="0"/>
              <a:t>hutang</a:t>
            </a:r>
            <a:r>
              <a:rPr lang="en-US" dirty="0" smtClean="0"/>
              <a:t>)</a:t>
            </a:r>
            <a:r>
              <a:rPr lang="id-ID" dirty="0" smtClean="0"/>
              <a:t>	100.000</a:t>
            </a:r>
          </a:p>
          <a:p>
            <a:pPr>
              <a:buNone/>
            </a:pPr>
            <a:r>
              <a:rPr lang="id-ID" dirty="0" smtClean="0"/>
              <a:t>			Notes Payable	</a:t>
            </a:r>
            <a:r>
              <a:rPr lang="en-US" dirty="0" smtClean="0"/>
              <a:t> 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bayar</a:t>
            </a:r>
            <a:r>
              <a:rPr lang="en-US" dirty="0" smtClean="0"/>
              <a:t>)</a:t>
            </a:r>
            <a:r>
              <a:rPr lang="id-ID" dirty="0" smtClean="0"/>
              <a:t>		</a:t>
            </a:r>
            <a:r>
              <a:rPr lang="en-US" dirty="0" smtClean="0"/>
              <a:t>	</a:t>
            </a:r>
            <a:r>
              <a:rPr lang="id-ID" dirty="0" smtClean="0"/>
              <a:t>100.000</a:t>
            </a:r>
            <a:endParaRPr lang="en-US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10/8 Notes Payable </a:t>
            </a:r>
            <a:r>
              <a:rPr lang="en-US" dirty="0" smtClean="0"/>
              <a:t>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bayar</a:t>
            </a:r>
            <a:r>
              <a:rPr lang="en-US" dirty="0" smtClean="0"/>
              <a:t>)</a:t>
            </a:r>
            <a:r>
              <a:rPr lang="id-ID" dirty="0" smtClean="0"/>
              <a:t>		100.000</a:t>
            </a:r>
          </a:p>
          <a:p>
            <a:pPr>
              <a:buNone/>
            </a:pPr>
            <a:r>
              <a:rPr lang="id-ID" dirty="0" smtClean="0"/>
              <a:t>			Cash</a:t>
            </a:r>
            <a:r>
              <a:rPr lang="en-US" dirty="0" smtClean="0"/>
              <a:t> (</a:t>
            </a:r>
            <a:r>
              <a:rPr lang="en-US" dirty="0" err="1" smtClean="0"/>
              <a:t>kas</a:t>
            </a:r>
            <a:r>
              <a:rPr lang="en-US" dirty="0" smtClean="0"/>
              <a:t>)</a:t>
            </a:r>
            <a:r>
              <a:rPr lang="id-ID" dirty="0" smtClean="0"/>
              <a:t>					</a:t>
            </a:r>
            <a:r>
              <a:rPr lang="en-US" dirty="0" smtClean="0"/>
              <a:t>			</a:t>
            </a:r>
            <a:r>
              <a:rPr lang="id-ID" dirty="0" smtClean="0"/>
              <a:t> 100.000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12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z="4400" dirty="0" smtClean="0"/>
              <a:t>Wesel Berbunga </a:t>
            </a:r>
            <a:br>
              <a:rPr lang="id-ID" sz="4400" dirty="0" smtClean="0"/>
            </a:br>
            <a:r>
              <a:rPr lang="id-ID" sz="4400" dirty="0" smtClean="0"/>
              <a:t>(</a:t>
            </a:r>
            <a:r>
              <a:rPr lang="id-ID" sz="4400" i="1" dirty="0" smtClean="0"/>
              <a:t>Interest Bearing Notes</a:t>
            </a:r>
            <a:r>
              <a:rPr lang="id-ID" sz="4400" dirty="0" smtClean="0"/>
              <a:t>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Uang yang diterima pada saat jatuh tempo lebih besar dari nilai nominal wesel tsb.</a:t>
            </a:r>
          </a:p>
          <a:p>
            <a:endParaRPr lang="id-ID" dirty="0" smtClean="0"/>
          </a:p>
          <a:p>
            <a:pPr>
              <a:buNone/>
            </a:pPr>
            <a:r>
              <a:rPr lang="id-I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Contoh:</a:t>
            </a:r>
          </a:p>
          <a:p>
            <a:pPr>
              <a:buNone/>
            </a:pPr>
            <a:r>
              <a:rPr lang="id-ID" dirty="0" smtClean="0"/>
              <a:t>1/3  Dijual barang kepada Tn. A sebesar Rp100.000</a:t>
            </a:r>
          </a:p>
          <a:p>
            <a:pPr>
              <a:buNone/>
            </a:pPr>
            <a:r>
              <a:rPr lang="id-ID" dirty="0" smtClean="0"/>
              <a:t>10/5  Diterima wesel dari Tn. A selama 90 hari 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dengan bunga 24% per tahun.</a:t>
            </a:r>
          </a:p>
          <a:p>
            <a:pPr>
              <a:buNone/>
            </a:pPr>
            <a:r>
              <a:rPr lang="id-ID" dirty="0" smtClean="0"/>
              <a:t>10/8  Dicairkan wesel Tn. A sebesar Rp100.000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13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Perhitungan Bunga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sz="3600" dirty="0" smtClean="0"/>
              <a:t>Bunga = Pokok X  Tarif X Waktu</a:t>
            </a:r>
          </a:p>
          <a:p>
            <a:pPr algn="ctr">
              <a:buNone/>
            </a:pPr>
            <a:endParaRPr lang="id-ID" sz="3600" dirty="0" smtClean="0"/>
          </a:p>
          <a:p>
            <a:pPr algn="ctr">
              <a:buNone/>
            </a:pPr>
            <a:r>
              <a:rPr lang="id-ID" sz="3600" dirty="0" smtClean="0"/>
              <a:t>Perhitungan Contoh:</a:t>
            </a:r>
          </a:p>
          <a:p>
            <a:pPr algn="just"/>
            <a:r>
              <a:rPr lang="id-ID" dirty="0" smtClean="0"/>
              <a:t>Nominal wesel				                 100.000</a:t>
            </a:r>
          </a:p>
          <a:p>
            <a:pPr algn="just"/>
            <a:r>
              <a:rPr lang="id-ID" dirty="0" smtClean="0"/>
              <a:t>Bunga: </a:t>
            </a:r>
            <a:r>
              <a:rPr lang="id-ID" dirty="0" smtClean="0"/>
              <a:t>100.000 </a:t>
            </a:r>
            <a:r>
              <a:rPr lang="id-ID" dirty="0" smtClean="0"/>
              <a:t>X (24/100 ) X (90/360</a:t>
            </a:r>
            <a:r>
              <a:rPr lang="id-ID" u="sng" dirty="0" smtClean="0"/>
              <a:t>) =     6.000</a:t>
            </a:r>
          </a:p>
          <a:p>
            <a:pPr algn="just"/>
            <a:endParaRPr lang="id-ID" dirty="0" smtClean="0"/>
          </a:p>
          <a:p>
            <a:pPr algn="just"/>
            <a:r>
              <a:rPr lang="id-ID" dirty="0" smtClean="0"/>
              <a:t>Jumlah Uang yang diterima		= 106.000	</a:t>
            </a:r>
          </a:p>
          <a:p>
            <a:pPr algn="ctr">
              <a:buNone/>
            </a:pPr>
            <a:endParaRPr lang="id-ID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14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600" dirty="0" smtClean="0"/>
              <a:t>Contoh</a:t>
            </a:r>
            <a:br>
              <a:rPr lang="id-ID" sz="3600" dirty="0" smtClean="0"/>
            </a:br>
            <a:r>
              <a:rPr lang="id-ID" sz="3600" dirty="0" smtClean="0"/>
              <a:t>di jurnal: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23434"/>
          </a:xfrm>
        </p:spPr>
        <p:txBody>
          <a:bodyPr>
            <a:normAutofit lnSpcReduction="10000"/>
          </a:bodyPr>
          <a:lstStyle/>
          <a:p>
            <a:r>
              <a:rPr lang="id-ID" b="1" dirty="0" smtClean="0"/>
              <a:t>Ditinjau dari PENJUAL</a:t>
            </a:r>
            <a:r>
              <a:rPr lang="id-ID" dirty="0" smtClean="0"/>
              <a:t>:</a:t>
            </a:r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1/3  Account Receivable </a:t>
            </a:r>
            <a:r>
              <a:rPr lang="en-US" dirty="0" smtClean="0"/>
              <a:t>(</a:t>
            </a:r>
            <a:r>
              <a:rPr lang="en-US" dirty="0" err="1" smtClean="0"/>
              <a:t>piutang</a:t>
            </a:r>
            <a:r>
              <a:rPr lang="en-US" dirty="0" smtClean="0"/>
              <a:t>)</a:t>
            </a:r>
            <a:r>
              <a:rPr lang="id-ID" dirty="0" smtClean="0"/>
              <a:t>   	100.000</a:t>
            </a:r>
          </a:p>
          <a:p>
            <a:pPr>
              <a:buNone/>
            </a:pPr>
            <a:r>
              <a:rPr lang="id-ID" dirty="0" smtClean="0"/>
              <a:t>			Sales</a:t>
            </a:r>
            <a:r>
              <a:rPr lang="en-US" dirty="0" smtClean="0"/>
              <a:t> (</a:t>
            </a:r>
            <a:r>
              <a:rPr lang="en-US" dirty="0" err="1" smtClean="0"/>
              <a:t>penjualan</a:t>
            </a:r>
            <a:r>
              <a:rPr lang="en-US" dirty="0" smtClean="0"/>
              <a:t>)</a:t>
            </a:r>
            <a:r>
              <a:rPr lang="id-ID" dirty="0" smtClean="0"/>
              <a:t>					</a:t>
            </a:r>
            <a:r>
              <a:rPr lang="en-US" dirty="0" smtClean="0"/>
              <a:t>			</a:t>
            </a:r>
            <a:r>
              <a:rPr lang="id-ID" dirty="0" smtClean="0"/>
              <a:t>100.000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10/5  Notes Receivable</a:t>
            </a:r>
            <a:r>
              <a:rPr lang="en-US" dirty="0" smtClean="0"/>
              <a:t> 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tagih</a:t>
            </a:r>
            <a:r>
              <a:rPr lang="en-US" dirty="0" smtClean="0"/>
              <a:t>)</a:t>
            </a:r>
            <a:r>
              <a:rPr lang="id-ID" dirty="0" smtClean="0"/>
              <a:t>	100.000</a:t>
            </a:r>
          </a:p>
          <a:p>
            <a:pPr>
              <a:buNone/>
            </a:pPr>
            <a:r>
              <a:rPr lang="id-ID" dirty="0" smtClean="0"/>
              <a:t>			Acc Receivable</a:t>
            </a:r>
            <a:r>
              <a:rPr lang="en-US" dirty="0" smtClean="0"/>
              <a:t> (</a:t>
            </a:r>
            <a:r>
              <a:rPr lang="en-US" dirty="0" err="1" smtClean="0"/>
              <a:t>piutang</a:t>
            </a:r>
            <a:r>
              <a:rPr lang="en-US" dirty="0" smtClean="0"/>
              <a:t>)</a:t>
            </a:r>
            <a:r>
              <a:rPr lang="id-ID" dirty="0" smtClean="0"/>
              <a:t>			</a:t>
            </a:r>
            <a:r>
              <a:rPr lang="en-US" dirty="0" smtClean="0"/>
              <a:t>		</a:t>
            </a:r>
            <a:r>
              <a:rPr lang="id-ID" dirty="0" smtClean="0"/>
              <a:t>100.000</a:t>
            </a:r>
            <a:endParaRPr lang="en-US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10/8  Cash </a:t>
            </a:r>
            <a:r>
              <a:rPr lang="en-US" dirty="0" smtClean="0"/>
              <a:t>(</a:t>
            </a:r>
            <a:r>
              <a:rPr lang="en-US" dirty="0" err="1" smtClean="0"/>
              <a:t>kas</a:t>
            </a:r>
            <a:r>
              <a:rPr lang="en-US" dirty="0" smtClean="0"/>
              <a:t>)</a:t>
            </a:r>
            <a:r>
              <a:rPr lang="id-ID" dirty="0" smtClean="0"/>
              <a:t>			</a:t>
            </a: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id-ID" dirty="0" smtClean="0"/>
              <a:t>106.000</a:t>
            </a:r>
          </a:p>
          <a:p>
            <a:pPr>
              <a:buNone/>
            </a:pPr>
            <a:r>
              <a:rPr lang="id-ID" dirty="0" smtClean="0"/>
              <a:t>			Notes Receivable	</a:t>
            </a:r>
            <a:r>
              <a:rPr lang="en-US" dirty="0" smtClean="0"/>
              <a:t>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bayar</a:t>
            </a:r>
            <a:r>
              <a:rPr lang="en-US" dirty="0" smtClean="0"/>
              <a:t>)</a:t>
            </a:r>
            <a:r>
              <a:rPr lang="id-ID" dirty="0" smtClean="0"/>
              <a:t>		 </a:t>
            </a:r>
            <a:r>
              <a:rPr lang="en-US" dirty="0" smtClean="0"/>
              <a:t>		</a:t>
            </a:r>
            <a:r>
              <a:rPr lang="id-ID" dirty="0" smtClean="0"/>
              <a:t>100.000</a:t>
            </a:r>
          </a:p>
          <a:p>
            <a:pPr>
              <a:buNone/>
            </a:pPr>
            <a:r>
              <a:rPr lang="id-ID" dirty="0" smtClean="0"/>
              <a:t>			Interest Income	</a:t>
            </a:r>
            <a:r>
              <a:rPr lang="en-US" dirty="0" smtClean="0"/>
              <a:t>(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bunga</a:t>
            </a:r>
            <a:r>
              <a:rPr lang="en-US" dirty="0" smtClean="0"/>
              <a:t>)</a:t>
            </a:r>
            <a:r>
              <a:rPr lang="id-ID" dirty="0" smtClean="0"/>
              <a:t>		     6.000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15</a:t>
            </a:fld>
            <a:endParaRPr lang="id-ID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600" dirty="0" smtClean="0"/>
              <a:t>Contoh</a:t>
            </a:r>
            <a:br>
              <a:rPr lang="id-ID" sz="3600" dirty="0" smtClean="0"/>
            </a:br>
            <a:r>
              <a:rPr lang="id-ID" sz="3600" dirty="0" smtClean="0"/>
              <a:t>di jurnal: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23434"/>
          </a:xfrm>
        </p:spPr>
        <p:txBody>
          <a:bodyPr>
            <a:normAutofit lnSpcReduction="10000"/>
          </a:bodyPr>
          <a:lstStyle/>
          <a:p>
            <a:r>
              <a:rPr lang="id-ID" b="1" dirty="0" smtClean="0"/>
              <a:t>Ditinjau dari PEMBELI</a:t>
            </a:r>
            <a:r>
              <a:rPr lang="id-ID" dirty="0" smtClean="0"/>
              <a:t>:</a:t>
            </a:r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1/3  Purchases	</a:t>
            </a:r>
            <a:r>
              <a:rPr lang="en-US" dirty="0" smtClean="0"/>
              <a:t>(</a:t>
            </a:r>
            <a:r>
              <a:rPr lang="en-US" dirty="0" err="1" smtClean="0"/>
              <a:t>pembelian</a:t>
            </a:r>
            <a:r>
              <a:rPr lang="en-US" dirty="0" smtClean="0"/>
              <a:t>)</a:t>
            </a:r>
            <a:r>
              <a:rPr lang="id-ID" dirty="0" smtClean="0"/>
              <a:t>	    	</a:t>
            </a:r>
            <a:r>
              <a:rPr lang="en-US" dirty="0" smtClean="0"/>
              <a:t>	</a:t>
            </a:r>
            <a:r>
              <a:rPr lang="id-ID" dirty="0" smtClean="0"/>
              <a:t>100.000</a:t>
            </a:r>
          </a:p>
          <a:p>
            <a:pPr>
              <a:buNone/>
            </a:pPr>
            <a:r>
              <a:rPr lang="id-ID" dirty="0" smtClean="0"/>
              <a:t>			Account Payable	</a:t>
            </a:r>
            <a:r>
              <a:rPr lang="en-US" dirty="0" smtClean="0"/>
              <a:t>(</a:t>
            </a:r>
            <a:r>
              <a:rPr lang="en-US" dirty="0" err="1" smtClean="0"/>
              <a:t>hutang</a:t>
            </a:r>
            <a:r>
              <a:rPr lang="en-US" dirty="0" smtClean="0"/>
              <a:t>)</a:t>
            </a:r>
            <a:r>
              <a:rPr lang="id-ID" dirty="0" smtClean="0"/>
              <a:t>		</a:t>
            </a:r>
            <a:r>
              <a:rPr lang="en-US" dirty="0" smtClean="0"/>
              <a:t>		</a:t>
            </a:r>
            <a:r>
              <a:rPr lang="id-ID" dirty="0" smtClean="0"/>
              <a:t>100.000</a:t>
            </a:r>
            <a:endParaRPr lang="en-US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10/5 Account Payable </a:t>
            </a:r>
            <a:r>
              <a:rPr lang="en-US" dirty="0" smtClean="0"/>
              <a:t>(</a:t>
            </a:r>
            <a:r>
              <a:rPr lang="en-US" dirty="0" err="1" smtClean="0"/>
              <a:t>hutang</a:t>
            </a:r>
            <a:r>
              <a:rPr lang="en-US" dirty="0" smtClean="0"/>
              <a:t>)</a:t>
            </a:r>
            <a:r>
              <a:rPr lang="id-ID" dirty="0" smtClean="0"/>
              <a:t>	</a:t>
            </a:r>
            <a:r>
              <a:rPr lang="en-US" dirty="0" smtClean="0"/>
              <a:t>	</a:t>
            </a:r>
            <a:r>
              <a:rPr lang="id-ID" dirty="0" smtClean="0"/>
              <a:t>100.000</a:t>
            </a:r>
          </a:p>
          <a:p>
            <a:pPr>
              <a:buNone/>
            </a:pPr>
            <a:r>
              <a:rPr lang="id-ID" dirty="0" smtClean="0"/>
              <a:t>			Notes Payable	</a:t>
            </a:r>
            <a:r>
              <a:rPr lang="en-US" dirty="0" smtClean="0"/>
              <a:t> 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bayar</a:t>
            </a:r>
            <a:r>
              <a:rPr lang="en-US" dirty="0" smtClean="0"/>
              <a:t>)			</a:t>
            </a:r>
            <a:r>
              <a:rPr lang="id-ID" dirty="0" smtClean="0"/>
              <a:t>	100.000</a:t>
            </a:r>
            <a:endParaRPr lang="en-US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10/8 Notes Payable </a:t>
            </a:r>
            <a:r>
              <a:rPr lang="en-US" dirty="0" smtClean="0"/>
              <a:t>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bayar</a:t>
            </a:r>
            <a:r>
              <a:rPr lang="en-US" dirty="0" smtClean="0"/>
              <a:t>)</a:t>
            </a:r>
            <a:r>
              <a:rPr lang="id-ID" dirty="0" smtClean="0"/>
              <a:t>	100.000</a:t>
            </a:r>
          </a:p>
          <a:p>
            <a:pPr>
              <a:buNone/>
            </a:pPr>
            <a:r>
              <a:rPr lang="id-ID" dirty="0" smtClean="0"/>
              <a:t>		</a:t>
            </a:r>
            <a:r>
              <a:rPr lang="en-US" dirty="0" smtClean="0"/>
              <a:t>  </a:t>
            </a:r>
            <a:r>
              <a:rPr lang="id-ID" dirty="0" smtClean="0"/>
              <a:t>Interest Expense</a:t>
            </a:r>
            <a:r>
              <a:rPr lang="en-US" dirty="0" smtClean="0"/>
              <a:t> (</a:t>
            </a:r>
            <a:r>
              <a:rPr lang="en-US" dirty="0" err="1" smtClean="0"/>
              <a:t>beban</a:t>
            </a:r>
            <a:r>
              <a:rPr lang="en-US" dirty="0" smtClean="0"/>
              <a:t> </a:t>
            </a:r>
            <a:r>
              <a:rPr lang="en-US" dirty="0" err="1" smtClean="0"/>
              <a:t>bunga</a:t>
            </a:r>
            <a:r>
              <a:rPr lang="en-US" dirty="0" smtClean="0"/>
              <a:t>)	 </a:t>
            </a:r>
            <a:r>
              <a:rPr lang="id-ID" dirty="0" smtClean="0"/>
              <a:t>6.000</a:t>
            </a:r>
          </a:p>
          <a:p>
            <a:pPr>
              <a:buNone/>
            </a:pPr>
            <a:r>
              <a:rPr lang="id-ID" dirty="0" smtClean="0"/>
              <a:t>			Cash					 </a:t>
            </a:r>
            <a:r>
              <a:rPr lang="en-US" dirty="0" smtClean="0"/>
              <a:t>					</a:t>
            </a:r>
            <a:r>
              <a:rPr lang="id-ID" dirty="0" smtClean="0"/>
              <a:t>106.000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16</a:t>
            </a:fld>
            <a:endParaRPr lang="id-ID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i="1" dirty="0" smtClean="0"/>
              <a:t>Discounting Notes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(Pendiskontoan Wesel)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d-ID" sz="3200" dirty="0" smtClean="0"/>
              <a:t>Menjual/memindahtangankan wesel tagih (</a:t>
            </a:r>
            <a:r>
              <a:rPr lang="id-ID" sz="3200" i="1" dirty="0" smtClean="0"/>
              <a:t>notes receivable</a:t>
            </a:r>
            <a:r>
              <a:rPr lang="id-ID" sz="3200" dirty="0" smtClean="0"/>
              <a:t>) sebelum jatuh tempo.</a:t>
            </a:r>
          </a:p>
          <a:p>
            <a:endParaRPr lang="id-ID" dirty="0" smtClean="0"/>
          </a:p>
          <a:p>
            <a:pPr>
              <a:buNone/>
            </a:pPr>
            <a:r>
              <a:rPr lang="id-I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Contoh:</a:t>
            </a:r>
          </a:p>
          <a:p>
            <a:pPr>
              <a:buNone/>
            </a:pPr>
            <a:r>
              <a:rPr lang="id-ID" dirty="0" smtClean="0"/>
              <a:t>1/4  Dijual barang kepada Tn. A sebesar Rp20.000</a:t>
            </a:r>
          </a:p>
          <a:p>
            <a:pPr marL="890588" indent="-754063">
              <a:buNone/>
            </a:pPr>
            <a:r>
              <a:rPr lang="id-ID" dirty="0" smtClean="0"/>
              <a:t>5/4  Diterima wesel tagih dari Tn. A selama 90 hari 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dengan bunga 36% per tahun.</a:t>
            </a:r>
          </a:p>
          <a:p>
            <a:pPr marL="890588" indent="-754063">
              <a:buNone/>
            </a:pPr>
            <a:r>
              <a:rPr lang="id-ID" b="1" dirty="0" smtClean="0"/>
              <a:t>5/6   Didiskontokan wesel Tn. A kepada Bank Mandiri dengan diskonto 24% per tahun.</a:t>
            </a:r>
          </a:p>
          <a:p>
            <a:pPr marL="890588" indent="-754063">
              <a:buNone/>
            </a:pPr>
            <a:r>
              <a:rPr lang="id-ID" dirty="0" smtClean="0"/>
              <a:t>5/7  Diterima pelunasan wesel  dari Tn. A.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17</a:t>
            </a:fld>
            <a:endParaRPr lang="id-ID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Perhitungan Diskonto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3200" dirty="0" smtClean="0"/>
              <a:t>Jika Wesel yang didiskontokan wesel tidak berbunga:</a:t>
            </a:r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Nominal Wesel 					    		20.000</a:t>
            </a:r>
          </a:p>
          <a:p>
            <a:pPr>
              <a:buNone/>
            </a:pPr>
            <a:r>
              <a:rPr lang="id-ID" dirty="0" smtClean="0"/>
              <a:t>Diskonto: 20.000 X (24/100) X (30/360</a:t>
            </a:r>
            <a:r>
              <a:rPr lang="id-ID" u="sng" dirty="0" smtClean="0"/>
              <a:t>) =         400 -</a:t>
            </a:r>
          </a:p>
          <a:p>
            <a:pPr>
              <a:buNone/>
            </a:pPr>
            <a:r>
              <a:rPr lang="id-ID" dirty="0" smtClean="0"/>
              <a:t>Uang yang diterima				    		19.600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18</a:t>
            </a:fld>
            <a:endParaRPr lang="id-ID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200" dirty="0" smtClean="0"/>
              <a:t>diJurnal</a:t>
            </a:r>
            <a:br>
              <a:rPr lang="id-ID" sz="3200" dirty="0" smtClean="0"/>
            </a:br>
            <a:r>
              <a:rPr lang="id-ID" sz="3200" dirty="0" smtClean="0"/>
              <a:t>(Contoh Wesel Tidak Berbunga)</a:t>
            </a: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2052925"/>
            <a:ext cx="7848756" cy="4400411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d-ID" dirty="0" smtClean="0"/>
              <a:t>Wesel Tidak Berbunga:</a:t>
            </a:r>
          </a:p>
          <a:p>
            <a:pPr>
              <a:buNone/>
            </a:pPr>
            <a:r>
              <a:rPr lang="id-ID" dirty="0" smtClean="0"/>
              <a:t>1/4  Acc Receivable</a:t>
            </a:r>
            <a:r>
              <a:rPr lang="en-US" dirty="0" smtClean="0"/>
              <a:t> (</a:t>
            </a:r>
            <a:r>
              <a:rPr lang="en-US" dirty="0" err="1" smtClean="0"/>
              <a:t>piutang</a:t>
            </a:r>
            <a:r>
              <a:rPr lang="en-US" dirty="0" smtClean="0"/>
              <a:t>)</a:t>
            </a:r>
            <a:r>
              <a:rPr lang="id-ID" dirty="0" smtClean="0"/>
              <a:t>		</a:t>
            </a:r>
            <a:r>
              <a:rPr lang="en-US" dirty="0" smtClean="0"/>
              <a:t>		</a:t>
            </a:r>
            <a:r>
              <a:rPr lang="id-ID" dirty="0" smtClean="0"/>
              <a:t>20.000</a:t>
            </a:r>
          </a:p>
          <a:p>
            <a:pPr>
              <a:buNone/>
            </a:pPr>
            <a:r>
              <a:rPr lang="id-ID" dirty="0" smtClean="0"/>
              <a:t>			Sales</a:t>
            </a:r>
            <a:r>
              <a:rPr lang="en-US" dirty="0" smtClean="0"/>
              <a:t> (</a:t>
            </a:r>
            <a:r>
              <a:rPr lang="en-US" dirty="0" err="1" smtClean="0"/>
              <a:t>penjualan</a:t>
            </a:r>
            <a:r>
              <a:rPr lang="en-US" dirty="0" smtClean="0"/>
              <a:t>)</a:t>
            </a:r>
            <a:r>
              <a:rPr lang="id-ID" dirty="0" smtClean="0"/>
              <a:t>					</a:t>
            </a:r>
            <a:r>
              <a:rPr lang="en-US" dirty="0" smtClean="0"/>
              <a:t>			</a:t>
            </a:r>
            <a:r>
              <a:rPr lang="id-ID" dirty="0" smtClean="0"/>
              <a:t>20.000</a:t>
            </a:r>
            <a:endParaRPr lang="en-US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5/4  Notes Receivable </a:t>
            </a:r>
            <a:r>
              <a:rPr lang="en-US" dirty="0" smtClean="0"/>
              <a:t>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tagih</a:t>
            </a:r>
            <a:r>
              <a:rPr lang="en-US" dirty="0" smtClean="0"/>
              <a:t>)</a:t>
            </a:r>
            <a:r>
              <a:rPr lang="id-ID" dirty="0" smtClean="0"/>
              <a:t>	</a:t>
            </a:r>
            <a:r>
              <a:rPr lang="en-US" dirty="0" smtClean="0"/>
              <a:t>	</a:t>
            </a:r>
            <a:r>
              <a:rPr lang="id-ID" dirty="0" smtClean="0"/>
              <a:t>20.000</a:t>
            </a:r>
          </a:p>
          <a:p>
            <a:pPr>
              <a:buNone/>
            </a:pPr>
            <a:r>
              <a:rPr lang="id-ID" dirty="0" smtClean="0"/>
              <a:t>			Acc Receivable</a:t>
            </a:r>
            <a:r>
              <a:rPr lang="en-US" dirty="0" smtClean="0"/>
              <a:t> (</a:t>
            </a:r>
            <a:r>
              <a:rPr lang="en-US" dirty="0" err="1" smtClean="0"/>
              <a:t>piutang</a:t>
            </a:r>
            <a:r>
              <a:rPr lang="en-US" dirty="0" smtClean="0"/>
              <a:t>)</a:t>
            </a:r>
            <a:r>
              <a:rPr lang="id-ID" dirty="0" smtClean="0"/>
              <a:t>			</a:t>
            </a:r>
            <a:r>
              <a:rPr lang="en-US" dirty="0" smtClean="0"/>
              <a:t>			</a:t>
            </a:r>
            <a:r>
              <a:rPr lang="id-ID" dirty="0" smtClean="0"/>
              <a:t>20.000</a:t>
            </a:r>
            <a:endParaRPr lang="en-US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5/6 Cash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19.600</a:t>
            </a:r>
          </a:p>
          <a:p>
            <a:pPr>
              <a:buNone/>
            </a:pP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Interest Expense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bunga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400</a:t>
            </a:r>
          </a:p>
          <a:p>
            <a:pPr>
              <a:buNone/>
            </a:pP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Notes Receivable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wesel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tagih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discounted	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20.000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id-ID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id-ID" dirty="0" smtClean="0"/>
              <a:t>5/7  Notes Rec</a:t>
            </a:r>
            <a:r>
              <a:rPr lang="en-US" dirty="0" smtClean="0"/>
              <a:t> 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tagih</a:t>
            </a:r>
            <a:r>
              <a:rPr lang="en-US" dirty="0" smtClean="0"/>
              <a:t>)</a:t>
            </a:r>
            <a:r>
              <a:rPr lang="id-ID" dirty="0" smtClean="0"/>
              <a:t> Discounted 	20.000</a:t>
            </a:r>
          </a:p>
          <a:p>
            <a:pPr>
              <a:buNone/>
            </a:pPr>
            <a:r>
              <a:rPr lang="id-ID" dirty="0" smtClean="0"/>
              <a:t>			Notes Receivable</a:t>
            </a:r>
            <a:r>
              <a:rPr lang="en-US" dirty="0" smtClean="0"/>
              <a:t> 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tagih</a:t>
            </a:r>
            <a:r>
              <a:rPr lang="en-US" dirty="0" smtClean="0"/>
              <a:t>)</a:t>
            </a:r>
            <a:r>
              <a:rPr lang="id-ID" dirty="0" smtClean="0"/>
              <a:t>			</a:t>
            </a:r>
            <a:r>
              <a:rPr lang="en-US" dirty="0" smtClean="0"/>
              <a:t>	</a:t>
            </a:r>
            <a:r>
              <a:rPr lang="id-ID" dirty="0" smtClean="0"/>
              <a:t>20.000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19</a:t>
            </a:fld>
            <a:endParaRPr lang="id-ID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Perhitungan Diskonto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3200" dirty="0" smtClean="0"/>
              <a:t>Jika Wesel yang didiskontokan wesel berbunga:</a:t>
            </a:r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Nominal Wesel 					    		20.000</a:t>
            </a:r>
          </a:p>
          <a:p>
            <a:pPr>
              <a:buNone/>
            </a:pPr>
            <a:r>
              <a:rPr lang="id-ID" dirty="0" smtClean="0"/>
              <a:t>Bunga: 20.000 X (36/100) X (90/360) </a:t>
            </a:r>
            <a:r>
              <a:rPr lang="id-ID" u="sng" dirty="0" smtClean="0"/>
              <a:t>=	      1.800 +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								  				  21.800</a:t>
            </a:r>
          </a:p>
          <a:p>
            <a:pPr>
              <a:buNone/>
            </a:pPr>
            <a:r>
              <a:rPr lang="id-ID" dirty="0" smtClean="0"/>
              <a:t>Diskonto: 21.800 X (24/100) X (30/360</a:t>
            </a:r>
            <a:r>
              <a:rPr lang="id-ID" u="sng" dirty="0" smtClean="0"/>
              <a:t>) =     	  436 -</a:t>
            </a:r>
          </a:p>
          <a:p>
            <a:pPr>
              <a:buNone/>
            </a:pPr>
            <a:r>
              <a:rPr lang="id-ID" dirty="0" smtClean="0"/>
              <a:t>Proceed(uang tunai yg dibayarkan)	    		21.364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20</a:t>
            </a:fld>
            <a:endParaRPr lang="id-ID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diJurnal</a:t>
            </a:r>
            <a:br>
              <a:rPr lang="id-ID" dirty="0" smtClean="0"/>
            </a:br>
            <a:r>
              <a:rPr lang="id-ID" dirty="0" smtClean="0"/>
              <a:t>(Contoh Wesel Berbunga)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844824"/>
            <a:ext cx="7704740" cy="4608511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d-ID" dirty="0" smtClean="0"/>
              <a:t>Wesel Berbunga:</a:t>
            </a:r>
          </a:p>
          <a:p>
            <a:pPr>
              <a:buNone/>
            </a:pPr>
            <a:r>
              <a:rPr lang="id-ID" dirty="0" smtClean="0"/>
              <a:t>1/4  Acc Receivable</a:t>
            </a:r>
            <a:r>
              <a:rPr lang="en-US" dirty="0" smtClean="0"/>
              <a:t> (</a:t>
            </a:r>
            <a:r>
              <a:rPr lang="en-US" dirty="0" err="1" smtClean="0"/>
              <a:t>piutang</a:t>
            </a:r>
            <a:r>
              <a:rPr lang="en-US" dirty="0" smtClean="0"/>
              <a:t>)</a:t>
            </a:r>
            <a:r>
              <a:rPr lang="id-ID" dirty="0" smtClean="0"/>
              <a:t>		</a:t>
            </a:r>
            <a:r>
              <a:rPr lang="en-US" dirty="0" smtClean="0"/>
              <a:t>		</a:t>
            </a:r>
            <a:r>
              <a:rPr lang="id-ID" dirty="0" smtClean="0"/>
              <a:t>20.000</a:t>
            </a:r>
          </a:p>
          <a:p>
            <a:pPr>
              <a:buNone/>
            </a:pPr>
            <a:r>
              <a:rPr lang="id-ID" dirty="0" smtClean="0"/>
              <a:t>			Sales</a:t>
            </a:r>
            <a:r>
              <a:rPr lang="en-US" dirty="0" smtClean="0"/>
              <a:t> (</a:t>
            </a:r>
            <a:r>
              <a:rPr lang="en-US" dirty="0" err="1" smtClean="0"/>
              <a:t>penjualan</a:t>
            </a:r>
            <a:r>
              <a:rPr lang="en-US" dirty="0" smtClean="0"/>
              <a:t>)</a:t>
            </a:r>
            <a:r>
              <a:rPr lang="id-ID" dirty="0" smtClean="0"/>
              <a:t>					</a:t>
            </a:r>
            <a:r>
              <a:rPr lang="en-US" dirty="0" smtClean="0"/>
              <a:t>		</a:t>
            </a:r>
            <a:r>
              <a:rPr lang="id-ID" dirty="0" smtClean="0"/>
              <a:t>20.000</a:t>
            </a:r>
            <a:endParaRPr lang="en-US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5/4  Notes Receivable </a:t>
            </a:r>
            <a:r>
              <a:rPr lang="en-US" dirty="0" smtClean="0"/>
              <a:t>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tagih</a:t>
            </a:r>
            <a:r>
              <a:rPr lang="en-US" dirty="0" smtClean="0"/>
              <a:t>)</a:t>
            </a:r>
            <a:r>
              <a:rPr lang="id-ID" dirty="0" smtClean="0"/>
              <a:t>		20.000</a:t>
            </a:r>
          </a:p>
          <a:p>
            <a:pPr>
              <a:buNone/>
            </a:pPr>
            <a:r>
              <a:rPr lang="id-ID" dirty="0" smtClean="0"/>
              <a:t>			Acc Receivable</a:t>
            </a:r>
            <a:r>
              <a:rPr lang="en-US" dirty="0" smtClean="0"/>
              <a:t> (</a:t>
            </a:r>
            <a:r>
              <a:rPr lang="en-US" dirty="0" err="1" smtClean="0"/>
              <a:t>piutang</a:t>
            </a:r>
            <a:r>
              <a:rPr lang="en-US" dirty="0" smtClean="0"/>
              <a:t>)</a:t>
            </a:r>
            <a:r>
              <a:rPr lang="id-ID" dirty="0" smtClean="0"/>
              <a:t>			</a:t>
            </a:r>
            <a:r>
              <a:rPr lang="en-US" dirty="0" smtClean="0"/>
              <a:t>		</a:t>
            </a:r>
            <a:r>
              <a:rPr lang="id-ID" dirty="0" smtClean="0"/>
              <a:t>20.000</a:t>
            </a:r>
            <a:endParaRPr lang="en-US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5/6 Cash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	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21.364</a:t>
            </a:r>
          </a:p>
          <a:p>
            <a:pPr>
              <a:buNone/>
            </a:pP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		Notes Receivable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wesel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tagih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discounted	  20.000</a:t>
            </a:r>
          </a:p>
          <a:p>
            <a:pPr>
              <a:buNone/>
            </a:pP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Interest Income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pendapatan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bunga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1.364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id-ID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id-ID" dirty="0" smtClean="0"/>
              <a:t>5/7  Notes Rec </a:t>
            </a:r>
            <a:r>
              <a:rPr lang="en-US" dirty="0" smtClean="0"/>
              <a:t>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tagih</a:t>
            </a:r>
            <a:r>
              <a:rPr lang="en-US" dirty="0" smtClean="0"/>
              <a:t>) </a:t>
            </a:r>
            <a:r>
              <a:rPr lang="id-ID" dirty="0" smtClean="0"/>
              <a:t>Discounted 	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id-ID" dirty="0" smtClean="0"/>
              <a:t>20.000</a:t>
            </a:r>
          </a:p>
          <a:p>
            <a:pPr>
              <a:buNone/>
            </a:pPr>
            <a:r>
              <a:rPr lang="id-ID" dirty="0" smtClean="0"/>
              <a:t>			Notes Receivable</a:t>
            </a:r>
            <a:r>
              <a:rPr lang="en-US" dirty="0" smtClean="0"/>
              <a:t> (</a:t>
            </a:r>
            <a:r>
              <a:rPr lang="en-US" dirty="0" err="1" smtClean="0"/>
              <a:t>wesel</a:t>
            </a:r>
            <a:r>
              <a:rPr lang="en-US" dirty="0" smtClean="0"/>
              <a:t> </a:t>
            </a:r>
            <a:r>
              <a:rPr lang="en-US" dirty="0" err="1" smtClean="0"/>
              <a:t>tagih</a:t>
            </a:r>
            <a:r>
              <a:rPr lang="en-US" dirty="0" smtClean="0"/>
              <a:t>)</a:t>
            </a:r>
            <a:r>
              <a:rPr lang="id-ID" dirty="0" smtClean="0"/>
              <a:t>			</a:t>
            </a:r>
            <a:r>
              <a:rPr lang="en-US" dirty="0" smtClean="0"/>
              <a:t>		</a:t>
            </a:r>
            <a:r>
              <a:rPr lang="id-ID" dirty="0" smtClean="0"/>
              <a:t>20.000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21</a:t>
            </a:fld>
            <a:endParaRPr lang="id-ID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PIUTANG TAK TERTAGIH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700808"/>
            <a:ext cx="6711654" cy="4195481"/>
          </a:xfrm>
        </p:spPr>
        <p:txBody>
          <a:bodyPr>
            <a:normAutofit lnSpcReduction="10000"/>
          </a:bodyPr>
          <a:lstStyle/>
          <a:p>
            <a:pPr algn="just"/>
            <a:r>
              <a:rPr lang="id-ID" dirty="0" smtClean="0"/>
              <a:t>Beban operasi yang timbul karena tidak tertagihnya piutang, disebut beban atau kerugian dari piutang tak tertagih (</a:t>
            </a:r>
            <a:r>
              <a:rPr lang="id-ID" i="1" dirty="0" smtClean="0"/>
              <a:t>uncollectible accounts</a:t>
            </a:r>
            <a:r>
              <a:rPr lang="id-ID" dirty="0" smtClean="0"/>
              <a:t>), piutang ragu-ragu (</a:t>
            </a:r>
            <a:r>
              <a:rPr lang="id-ID" i="1" dirty="0" smtClean="0"/>
              <a:t>doubtful accounts</a:t>
            </a:r>
            <a:r>
              <a:rPr lang="id-ID" dirty="0" smtClean="0"/>
              <a:t>), atau piutang macet (</a:t>
            </a:r>
            <a:r>
              <a:rPr lang="id-ID" i="1" dirty="0" smtClean="0"/>
              <a:t>bad debts</a:t>
            </a:r>
            <a:r>
              <a:rPr lang="id-ID" dirty="0" smtClean="0"/>
              <a:t>). </a:t>
            </a:r>
          </a:p>
          <a:p>
            <a:pPr algn="just"/>
            <a:r>
              <a:rPr lang="id-ID" dirty="0" smtClean="0"/>
              <a:t>2 Metode akuntansi mengenai piutang tak tertagih:</a:t>
            </a:r>
          </a:p>
          <a:p>
            <a:pPr marL="984250" indent="-444500" algn="just">
              <a:buSzPct val="100000"/>
              <a:buAutoNum type="arabicPeriod"/>
            </a:pPr>
            <a:r>
              <a:rPr lang="id-ID" b="1" dirty="0" smtClean="0"/>
              <a:t>Metode Penghapusan Langsung</a:t>
            </a:r>
            <a:r>
              <a:rPr lang="id-ID" dirty="0" smtClean="0"/>
              <a:t> (</a:t>
            </a:r>
            <a:r>
              <a:rPr lang="id-ID" i="1" dirty="0" smtClean="0"/>
              <a:t>direct write-off method</a:t>
            </a:r>
            <a:r>
              <a:rPr lang="id-ID" dirty="0" smtClean="0"/>
              <a:t>) atau Metode Pembebanan Langsung (</a:t>
            </a:r>
            <a:r>
              <a:rPr lang="id-ID" i="1" dirty="0" smtClean="0"/>
              <a:t>direct charge-off method</a:t>
            </a:r>
            <a:r>
              <a:rPr lang="id-ID" dirty="0" smtClean="0"/>
              <a:t>).</a:t>
            </a:r>
          </a:p>
          <a:p>
            <a:pPr marL="984250" indent="-444500" algn="just">
              <a:buSzPct val="100000"/>
              <a:buAutoNum type="arabicPeriod"/>
            </a:pPr>
            <a:r>
              <a:rPr lang="id-ID" dirty="0" smtClean="0"/>
              <a:t> </a:t>
            </a:r>
            <a:r>
              <a:rPr lang="id-ID" b="1" dirty="0" smtClean="0"/>
              <a:t>Metode Penyisihan </a:t>
            </a:r>
            <a:r>
              <a:rPr lang="id-ID" dirty="0" smtClean="0"/>
              <a:t>(</a:t>
            </a:r>
            <a:r>
              <a:rPr lang="id-ID" i="1" dirty="0" smtClean="0"/>
              <a:t>allowance method</a:t>
            </a:r>
            <a:r>
              <a:rPr lang="id-ID" dirty="0" smtClean="0"/>
              <a:t>) atau Metode Cadangan (</a:t>
            </a:r>
            <a:r>
              <a:rPr lang="id-ID" i="1" dirty="0" smtClean="0"/>
              <a:t>reserve method</a:t>
            </a:r>
            <a:r>
              <a:rPr lang="id-ID" dirty="0" smtClean="0"/>
              <a:t>)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22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Piutang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Tertagih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700808"/>
            <a:ext cx="6711654" cy="4195481"/>
          </a:xfrm>
        </p:spPr>
        <p:txBody>
          <a:bodyPr/>
          <a:lstStyle/>
          <a:p>
            <a:pPr marL="651510" indent="-514350">
              <a:buFont typeface="Wingdings" pitchFamily="2" charset="2"/>
              <a:buAutoNum type="arabicPeriod"/>
            </a:pPr>
            <a:r>
              <a:rPr lang="en-US" b="1" dirty="0" err="1" smtClean="0"/>
              <a:t>Metode</a:t>
            </a:r>
            <a:r>
              <a:rPr lang="en-US" b="1" dirty="0" smtClean="0"/>
              <a:t> </a:t>
            </a:r>
            <a:r>
              <a:rPr lang="en-US" b="1" dirty="0" err="1"/>
              <a:t>penghapusan</a:t>
            </a:r>
            <a:r>
              <a:rPr lang="en-US" b="1" dirty="0"/>
              <a:t> </a:t>
            </a:r>
            <a:r>
              <a:rPr lang="en-US" b="1" dirty="0" err="1" smtClean="0"/>
              <a:t>langsung</a:t>
            </a:r>
            <a:r>
              <a:rPr lang="id-ID" b="1" dirty="0" smtClean="0"/>
              <a:t>:</a:t>
            </a:r>
            <a:r>
              <a:rPr lang="en-US" b="1" dirty="0" smtClean="0"/>
              <a:t> </a:t>
            </a:r>
            <a:endParaRPr lang="id-ID" b="1" dirty="0" smtClean="0"/>
          </a:p>
          <a:p>
            <a:pPr marL="651510" indent="-514350" algn="just">
              <a:buNone/>
            </a:pPr>
            <a:r>
              <a:rPr lang="id-ID" dirty="0" smtClean="0"/>
              <a:t>	</a:t>
            </a:r>
            <a:r>
              <a:rPr lang="en-US" dirty="0" err="1" smtClean="0"/>
              <a:t>pencatatan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penghapusan</a:t>
            </a:r>
            <a:r>
              <a:rPr lang="en-US" dirty="0"/>
              <a:t> </a:t>
            </a:r>
            <a:r>
              <a:rPr lang="en-US" dirty="0" err="1"/>
              <a:t>piutang</a:t>
            </a:r>
            <a:r>
              <a:rPr lang="en-US" dirty="0"/>
              <a:t> </a:t>
            </a:r>
            <a:r>
              <a:rPr lang="en-US" dirty="0" err="1"/>
              <a:t>tertagih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piutang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tertagih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menjurnal</a:t>
            </a:r>
            <a:r>
              <a:rPr lang="en-US" dirty="0"/>
              <a:t>: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  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piutang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 smtClean="0"/>
              <a:t>tertagih</a:t>
            </a:r>
            <a:r>
              <a:rPr lang="id-ID" dirty="0" smtClean="0"/>
              <a:t> </a:t>
            </a:r>
            <a:r>
              <a:rPr lang="id-ID" i="1" dirty="0" smtClean="0"/>
              <a:t>(Bad debt expense</a:t>
            </a:r>
            <a:r>
              <a:rPr lang="id-ID" dirty="0" smtClean="0"/>
              <a:t>)</a:t>
            </a: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         </a:t>
            </a:r>
            <a:r>
              <a:rPr lang="id-ID" dirty="0" smtClean="0"/>
              <a:t>		</a:t>
            </a:r>
            <a:r>
              <a:rPr lang="en-US" dirty="0" smtClean="0"/>
              <a:t> </a:t>
            </a:r>
            <a:r>
              <a:rPr lang="en-US" dirty="0" err="1"/>
              <a:t>Piutang</a:t>
            </a:r>
            <a:r>
              <a:rPr lang="en-US" dirty="0"/>
              <a:t> </a:t>
            </a:r>
            <a:r>
              <a:rPr lang="en-US" dirty="0" smtClean="0"/>
              <a:t>Usaha</a:t>
            </a:r>
            <a:r>
              <a:rPr lang="id-ID" dirty="0" smtClean="0"/>
              <a:t> (</a:t>
            </a:r>
            <a:r>
              <a:rPr lang="id-ID" i="1" dirty="0" smtClean="0"/>
              <a:t>Acc Receivable</a:t>
            </a:r>
            <a:r>
              <a:rPr lang="id-ID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23</a:t>
            </a:fld>
            <a:endParaRPr lang="id-ID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id-ID" dirty="0" smtClean="0"/>
              <a:t>2.  Metode Penyisihan (Allowance Method) :</a:t>
            </a:r>
          </a:p>
          <a:p>
            <a:pPr algn="just">
              <a:buFont typeface="Wingdings" pitchFamily="2" charset="2"/>
              <a:buNone/>
            </a:pPr>
            <a:r>
              <a:rPr lang="id-ID" dirty="0" smtClean="0"/>
              <a:t>	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mengestimasi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menyisihkan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yang </a:t>
            </a:r>
            <a:r>
              <a:rPr lang="en-US" dirty="0" err="1"/>
              <a:t>diperkirakan</a:t>
            </a:r>
            <a:r>
              <a:rPr lang="en-US" dirty="0"/>
              <a:t> </a:t>
            </a:r>
            <a:r>
              <a:rPr lang="en-US" dirty="0" err="1"/>
              <a:t>tdk</a:t>
            </a:r>
            <a:r>
              <a:rPr lang="en-US" dirty="0"/>
              <a:t> </a:t>
            </a:r>
            <a:r>
              <a:rPr lang="en-US" dirty="0" err="1"/>
              <a:t>tertagih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menjurnal</a:t>
            </a:r>
            <a:r>
              <a:rPr lang="en-US" dirty="0"/>
              <a:t>: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dirty="0" err="1" smtClean="0"/>
              <a:t>Beba</a:t>
            </a:r>
            <a:r>
              <a:rPr lang="id-ID" dirty="0" smtClean="0"/>
              <a:t>n</a:t>
            </a:r>
            <a:r>
              <a:rPr lang="en-US" dirty="0" smtClean="0"/>
              <a:t> </a:t>
            </a:r>
            <a:r>
              <a:rPr lang="en-US" dirty="0" err="1"/>
              <a:t>piutang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 smtClean="0"/>
              <a:t>tertagih</a:t>
            </a:r>
            <a:r>
              <a:rPr lang="id-ID" dirty="0" smtClean="0"/>
              <a:t> </a:t>
            </a:r>
            <a:r>
              <a:rPr lang="id-ID" i="1" dirty="0" smtClean="0"/>
              <a:t>(bad debt expense</a:t>
            </a:r>
            <a:r>
              <a:rPr lang="id-ID" dirty="0" smtClean="0"/>
              <a:t>)</a:t>
            </a:r>
            <a:endParaRPr lang="en-US" dirty="0"/>
          </a:p>
          <a:p>
            <a:pPr marL="1171575" indent="-1035050">
              <a:buFont typeface="Wingdings" pitchFamily="2" charset="2"/>
              <a:buNone/>
            </a:pPr>
            <a:r>
              <a:rPr lang="en-US" dirty="0"/>
              <a:t>           </a:t>
            </a:r>
            <a:r>
              <a:rPr lang="id-ID" dirty="0" smtClean="0"/>
              <a:t>	</a:t>
            </a:r>
            <a:r>
              <a:rPr lang="en-US" dirty="0" err="1" smtClean="0"/>
              <a:t>Penyisihan</a:t>
            </a:r>
            <a:r>
              <a:rPr lang="en-US" dirty="0" smtClean="0"/>
              <a:t> </a:t>
            </a:r>
            <a:r>
              <a:rPr lang="en-US" dirty="0" err="1"/>
              <a:t>Piutang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 smtClean="0"/>
              <a:t>tertagih</a:t>
            </a:r>
            <a:r>
              <a:rPr lang="id-ID" dirty="0" smtClean="0"/>
              <a:t> </a:t>
            </a:r>
            <a:r>
              <a:rPr lang="id-ID" i="1" dirty="0" smtClean="0"/>
              <a:t>(allowance for bad debt)</a:t>
            </a:r>
            <a:endParaRPr lang="en-US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24</a:t>
            </a:fld>
            <a:endParaRPr lang="id-ID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500042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0" dirty="0" err="1"/>
              <a:t>Penghapusan</a:t>
            </a:r>
            <a:r>
              <a:rPr lang="en-US" sz="4000" b="0" dirty="0"/>
              <a:t> </a:t>
            </a:r>
            <a:r>
              <a:rPr lang="en-US" sz="4000" b="0" dirty="0" err="1"/>
              <a:t>Piutang</a:t>
            </a:r>
            <a:r>
              <a:rPr lang="en-US" sz="4000" b="0" dirty="0"/>
              <a:t> </a:t>
            </a:r>
            <a:r>
              <a:rPr lang="en-US" sz="4000" b="0" dirty="0" err="1"/>
              <a:t>Menurut</a:t>
            </a:r>
            <a:r>
              <a:rPr lang="en-US" sz="4000" b="0" dirty="0"/>
              <a:t> </a:t>
            </a:r>
            <a:r>
              <a:rPr lang="en-US" sz="4000" b="0" dirty="0" err="1"/>
              <a:t>Metode</a:t>
            </a:r>
            <a:r>
              <a:rPr lang="en-US" sz="4000" b="0" dirty="0"/>
              <a:t> </a:t>
            </a:r>
            <a:r>
              <a:rPr lang="en-US" sz="4000" b="0" dirty="0" err="1"/>
              <a:t>Penyisihan</a:t>
            </a:r>
            <a:endParaRPr lang="en-US" sz="4000" b="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988840"/>
            <a:ext cx="8229600" cy="47091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sz="2400" dirty="0"/>
              <a:t>	</a:t>
            </a:r>
            <a:r>
              <a:rPr lang="en-US" sz="3600" dirty="0" err="1"/>
              <a:t>Kalau</a:t>
            </a:r>
            <a:r>
              <a:rPr lang="en-US" sz="3600" dirty="0"/>
              <a:t> </a:t>
            </a:r>
            <a:r>
              <a:rPr lang="en-US" sz="3600" dirty="0" err="1"/>
              <a:t>sudah</a:t>
            </a:r>
            <a:r>
              <a:rPr lang="en-US" sz="3600" dirty="0"/>
              <a:t> </a:t>
            </a:r>
            <a:r>
              <a:rPr lang="en-US" sz="3600" dirty="0" err="1"/>
              <a:t>terbukti</a:t>
            </a:r>
            <a:r>
              <a:rPr lang="en-US" sz="3600" dirty="0"/>
              <a:t> </a:t>
            </a:r>
            <a:r>
              <a:rPr lang="en-US" sz="3600" dirty="0" err="1"/>
              <a:t>benar</a:t>
            </a:r>
            <a:r>
              <a:rPr lang="en-US" sz="3600" dirty="0"/>
              <a:t> </a:t>
            </a:r>
            <a:r>
              <a:rPr lang="en-US" sz="3600" dirty="0" err="1"/>
              <a:t>benar</a:t>
            </a:r>
            <a:r>
              <a:rPr lang="en-US" sz="3600" dirty="0"/>
              <a:t> </a:t>
            </a:r>
            <a:r>
              <a:rPr lang="en-US" sz="3600" dirty="0" err="1"/>
              <a:t>tidak</a:t>
            </a:r>
            <a:r>
              <a:rPr lang="en-US" sz="3600" dirty="0"/>
              <a:t> </a:t>
            </a:r>
            <a:r>
              <a:rPr lang="en-US" sz="3600" dirty="0" err="1"/>
              <a:t>tertagih</a:t>
            </a:r>
            <a:r>
              <a:rPr lang="en-US" sz="3600" dirty="0"/>
              <a:t> </a:t>
            </a:r>
            <a:r>
              <a:rPr lang="en-US" sz="3600" dirty="0" err="1"/>
              <a:t>maka</a:t>
            </a:r>
            <a:r>
              <a:rPr lang="en-US" sz="3600" dirty="0"/>
              <a:t> </a:t>
            </a:r>
            <a:r>
              <a:rPr lang="en-US" sz="3600" dirty="0" err="1"/>
              <a:t>dilakukan</a:t>
            </a:r>
            <a:r>
              <a:rPr lang="en-US" sz="3600" dirty="0"/>
              <a:t> </a:t>
            </a:r>
            <a:r>
              <a:rPr lang="en-US" sz="3600" dirty="0" err="1"/>
              <a:t>penghapusan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menjurnal</a:t>
            </a:r>
            <a:r>
              <a:rPr lang="en-US" sz="3600" dirty="0"/>
              <a:t>:</a:t>
            </a:r>
          </a:p>
          <a:p>
            <a:pPr>
              <a:buFont typeface="Wingdings" pitchFamily="2" charset="2"/>
              <a:buNone/>
            </a:pPr>
            <a:endParaRPr lang="en-US" sz="3600" dirty="0"/>
          </a:p>
          <a:p>
            <a:pPr>
              <a:buFont typeface="Wingdings" pitchFamily="2" charset="2"/>
              <a:buNone/>
            </a:pPr>
            <a:r>
              <a:rPr lang="en-US" sz="3200" dirty="0" err="1" smtClean="0"/>
              <a:t>Penyisihan</a:t>
            </a:r>
            <a:r>
              <a:rPr lang="en-US" sz="3200" dirty="0" smtClean="0"/>
              <a:t> </a:t>
            </a:r>
            <a:r>
              <a:rPr lang="en-US" sz="3200" dirty="0" err="1"/>
              <a:t>piutang</a:t>
            </a:r>
            <a:r>
              <a:rPr lang="en-US" sz="3200" dirty="0"/>
              <a:t> </a:t>
            </a:r>
            <a:r>
              <a:rPr lang="en-US" sz="3200" dirty="0" err="1"/>
              <a:t>tak</a:t>
            </a:r>
            <a:r>
              <a:rPr lang="en-US" sz="3200" dirty="0"/>
              <a:t> </a:t>
            </a:r>
            <a:r>
              <a:rPr lang="en-US" sz="3200" dirty="0" err="1" smtClean="0"/>
              <a:t>tertagih</a:t>
            </a:r>
            <a:r>
              <a:rPr lang="en-US" sz="3200" dirty="0"/>
              <a:t> </a:t>
            </a:r>
            <a:r>
              <a:rPr lang="id-ID" sz="3200" dirty="0" smtClean="0"/>
              <a:t>(allowance for bad debt)</a:t>
            </a:r>
            <a:endParaRPr lang="en-US" sz="3200" dirty="0"/>
          </a:p>
          <a:p>
            <a:pPr>
              <a:buFont typeface="Wingdings" pitchFamily="2" charset="2"/>
              <a:buNone/>
            </a:pPr>
            <a:r>
              <a:rPr lang="en-US" sz="3200" dirty="0"/>
              <a:t>        </a:t>
            </a:r>
            <a:r>
              <a:rPr lang="id-ID" sz="3200" dirty="0" smtClean="0"/>
              <a:t>   </a:t>
            </a:r>
            <a:r>
              <a:rPr lang="en-US" sz="3200" dirty="0" smtClean="0"/>
              <a:t> 	</a:t>
            </a:r>
            <a:r>
              <a:rPr lang="en-US" sz="3200" dirty="0" err="1" smtClean="0"/>
              <a:t>Piutang</a:t>
            </a:r>
            <a:r>
              <a:rPr lang="en-US" sz="3200" dirty="0" smtClean="0"/>
              <a:t> Usaha</a:t>
            </a:r>
            <a:r>
              <a:rPr lang="id-ID" sz="3200" dirty="0" smtClean="0"/>
              <a:t> (Acc Receivable)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25</a:t>
            </a:fld>
            <a:endParaRPr lang="id-ID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50"/>
            <a:ext cx="8229600" cy="1143000"/>
          </a:xfrm>
        </p:spPr>
        <p:txBody>
          <a:bodyPr>
            <a:noAutofit/>
          </a:bodyPr>
          <a:lstStyle/>
          <a:p>
            <a:r>
              <a:rPr lang="id-ID" sz="3600" dirty="0" smtClean="0"/>
              <a:t>ESTIMASI (MENAKSIR) </a:t>
            </a:r>
            <a:br>
              <a:rPr lang="id-ID" sz="3600" dirty="0" smtClean="0"/>
            </a:br>
            <a:r>
              <a:rPr lang="id-ID" sz="3600" dirty="0" smtClean="0"/>
              <a:t>JUMLAH PITANG TAK TERTAGIH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451996"/>
          </a:xfrm>
        </p:spPr>
        <p:txBody>
          <a:bodyPr>
            <a:noAutofit/>
          </a:bodyPr>
          <a:lstStyle/>
          <a:p>
            <a:pPr algn="just"/>
            <a:r>
              <a:rPr lang="id-ID" dirty="0" smtClean="0"/>
              <a:t>Estimasi piutang tak tertagih pada akhir periode fiskal didasarkan pada pengalaman yang lampau serta prakiraan terhadap kegiatan perusahaan di masa datang. </a:t>
            </a:r>
          </a:p>
          <a:p>
            <a:pPr algn="just"/>
            <a:r>
              <a:rPr lang="id-ID" dirty="0" smtClean="0"/>
              <a:t>Apabila garis (trend) dari volume penjualan secara umum naik dan secara relatif perusahaan dalam kapasitas penuh, maka jumlah beban biasanya akan lebih kecil dibandingkan dengan bila trend menurun.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26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23500"/>
          </a:xfrm>
        </p:spPr>
        <p:txBody>
          <a:bodyPr>
            <a:normAutofit/>
          </a:bodyPr>
          <a:lstStyle/>
          <a:p>
            <a:r>
              <a:rPr lang="id-ID" sz="3600" dirty="0" smtClean="0"/>
              <a:t>Estimasi Piutang Tak Tertagih biasanya didasarkan atas:</a:t>
            </a:r>
          </a:p>
          <a:p>
            <a:pPr marL="651510" indent="-514350">
              <a:buFont typeface="+mj-lt"/>
              <a:buAutoNum type="arabicPeriod"/>
            </a:pPr>
            <a:r>
              <a:rPr lang="id-ID" sz="3600" dirty="0" smtClean="0"/>
              <a:t>Jumlah Penjualan selama satu tahun perode fiskal</a:t>
            </a:r>
          </a:p>
          <a:p>
            <a:pPr marL="651510" indent="-514350">
              <a:buFont typeface="+mj-lt"/>
              <a:buAutoNum type="arabicPeriod"/>
            </a:pPr>
            <a:r>
              <a:rPr lang="id-ID" sz="3600" dirty="0" smtClean="0"/>
              <a:t>Jumlah dan Umur piutang usaha pada akhir periode fiskal.</a:t>
            </a:r>
            <a:endParaRPr lang="id-ID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27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txBody>
          <a:bodyPr>
            <a:normAutofit/>
          </a:bodyPr>
          <a:lstStyle/>
          <a:p>
            <a:pPr marL="651510" indent="-514350">
              <a:buSzPct val="100000"/>
              <a:buFont typeface="+mj-lt"/>
              <a:buAutoNum type="arabicPeriod"/>
            </a:pPr>
            <a:r>
              <a:rPr lang="id-ID" b="1" dirty="0" smtClean="0"/>
              <a:t>Didasarkan atas Jumlah Penjualan selama satu tahun perode fiskal</a:t>
            </a:r>
          </a:p>
          <a:p>
            <a:pPr>
              <a:buSzPct val="100000"/>
              <a:buNone/>
            </a:pPr>
            <a:r>
              <a:rPr lang="id-ID" b="1" dirty="0" smtClean="0"/>
              <a:t>Contoh:</a:t>
            </a:r>
          </a:p>
          <a:p>
            <a:pPr>
              <a:buSzPct val="100000"/>
              <a:buNone/>
            </a:pPr>
            <a:r>
              <a:rPr lang="id-ID" dirty="0" smtClean="0"/>
              <a:t>Total Penjualan thn.berjalan Rp80.000.000,-</a:t>
            </a:r>
          </a:p>
          <a:p>
            <a:pPr>
              <a:buSzPct val="100000"/>
              <a:buNone/>
            </a:pPr>
            <a:r>
              <a:rPr lang="id-ID" dirty="0" smtClean="0"/>
              <a:t>Ditaksir tidak akan tertagih sebesar : 0,5%</a:t>
            </a:r>
          </a:p>
          <a:p>
            <a:pPr>
              <a:buSzPct val="100000"/>
              <a:buNone/>
            </a:pPr>
            <a:r>
              <a:rPr lang="id-ID" dirty="0" smtClean="0"/>
              <a:t>Maka, Besarnya penghapusan piutang:</a:t>
            </a:r>
          </a:p>
          <a:p>
            <a:pPr>
              <a:buSzPct val="100000"/>
              <a:buNone/>
            </a:pPr>
            <a:r>
              <a:rPr lang="id-ID" dirty="0" smtClean="0"/>
              <a:t>0,5% x Rp80.000.000,- = Rp400.000,-</a:t>
            </a:r>
          </a:p>
          <a:p>
            <a:pPr>
              <a:buSzPct val="100000"/>
              <a:buNone/>
            </a:pPr>
            <a:r>
              <a:rPr lang="id-ID" b="1" dirty="0" smtClean="0"/>
              <a:t>Di Jurnal penyesuaian</a:t>
            </a:r>
            <a:r>
              <a:rPr lang="id-ID" dirty="0" smtClean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28</a:t>
            </a:fld>
            <a:endParaRPr lang="id-ID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653202"/>
              </p:ext>
            </p:extLst>
          </p:nvPr>
        </p:nvGraphicFramePr>
        <p:xfrm>
          <a:off x="467544" y="4581128"/>
          <a:ext cx="821537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  <a:gridCol w="5409150"/>
                <a:gridCol w="173465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31/12 </a:t>
                      </a:r>
                      <a:endParaRPr lang="id-ID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en-US" sz="2400" dirty="0" err="1" smtClean="0"/>
                        <a:t>Beba</a:t>
                      </a:r>
                      <a:r>
                        <a:rPr lang="id-ID" sz="2400" dirty="0" smtClean="0"/>
                        <a:t>n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piutang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tak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tertagih</a:t>
                      </a:r>
                      <a:r>
                        <a:rPr lang="id-ID" sz="2400" dirty="0" smtClean="0"/>
                        <a:t> </a:t>
                      </a:r>
                      <a:r>
                        <a:rPr lang="id-ID" sz="2400" i="1" dirty="0" smtClean="0"/>
                        <a:t>(bad debt expense</a:t>
                      </a:r>
                      <a:r>
                        <a:rPr lang="id-ID" sz="2400" dirty="0" smtClean="0"/>
                        <a:t>)</a:t>
                      </a:r>
                      <a:endParaRPr lang="en-US" sz="2400" dirty="0" smtClean="0"/>
                    </a:p>
                    <a:p>
                      <a:pPr marL="1171575" indent="-1035050">
                        <a:buFont typeface="Wingdings" pitchFamily="2" charset="2"/>
                        <a:buNone/>
                      </a:pPr>
                      <a:r>
                        <a:rPr lang="en-US" sz="2400" dirty="0" smtClean="0"/>
                        <a:t>           </a:t>
                      </a:r>
                      <a:r>
                        <a:rPr lang="id-ID" sz="2400" dirty="0" smtClean="0"/>
                        <a:t>	</a:t>
                      </a:r>
                      <a:r>
                        <a:rPr lang="en-US" sz="2400" dirty="0" err="1" smtClean="0"/>
                        <a:t>Penyisihan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Piutang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tak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tertagih</a:t>
                      </a:r>
                      <a:r>
                        <a:rPr lang="id-ID" sz="2400" dirty="0" smtClean="0"/>
                        <a:t> </a:t>
                      </a:r>
                      <a:r>
                        <a:rPr lang="id-ID" sz="2400" i="1" dirty="0" smtClean="0"/>
                        <a:t>(allowance for bad debt)</a:t>
                      </a:r>
                      <a:endParaRPr lang="en-US" sz="2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b="0" dirty="0" smtClean="0"/>
                        <a:t>400.000</a:t>
                      </a:r>
                    </a:p>
                    <a:p>
                      <a:r>
                        <a:rPr lang="id-ID" sz="2400" b="0" baseline="0" dirty="0" smtClean="0"/>
                        <a:t>              400.000</a:t>
                      </a:r>
                      <a:endParaRPr lang="id-ID" sz="24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txBody>
          <a:bodyPr>
            <a:normAutofit/>
          </a:bodyPr>
          <a:lstStyle/>
          <a:p>
            <a:pPr marL="651510" indent="-514350">
              <a:buSzPct val="100000"/>
              <a:buAutoNum type="arabicPeriod" startAt="2"/>
            </a:pPr>
            <a:r>
              <a:rPr lang="id-ID" b="1" dirty="0" smtClean="0"/>
              <a:t>Didasarkan atas  Jumlah dan Umur piutang usaha pada akhir periode fiskal</a:t>
            </a:r>
            <a:endParaRPr lang="en-US" b="1" dirty="0" smtClean="0"/>
          </a:p>
          <a:p>
            <a:pPr marL="137160" indent="0">
              <a:buSzPct val="100000"/>
              <a:buNone/>
            </a:pPr>
            <a:endParaRPr lang="en-US" b="1" dirty="0" smtClean="0"/>
          </a:p>
          <a:p>
            <a:pPr marL="137160" indent="0">
              <a:buSzPct val="100000"/>
              <a:buNone/>
            </a:pPr>
            <a:r>
              <a:rPr lang="id-ID" dirty="0" smtClean="0"/>
              <a:t>Estimasi ini didasarkan pada analisis piutang. Proses menganalisis piutang usaha ini disebut juga </a:t>
            </a:r>
            <a:r>
              <a:rPr lang="id-ID" b="1" dirty="0" smtClean="0"/>
              <a:t>menentukan umur piutang usaha </a:t>
            </a:r>
            <a:r>
              <a:rPr lang="id-ID" dirty="0" smtClean="0"/>
              <a:t>(</a:t>
            </a:r>
            <a:r>
              <a:rPr lang="id-ID" i="1" dirty="0" smtClean="0"/>
              <a:t>aging the receivables</a:t>
            </a:r>
            <a:r>
              <a:rPr lang="id-ID" dirty="0" smtClean="0"/>
              <a:t>). </a:t>
            </a:r>
            <a:endParaRPr lang="en-US" dirty="0" smtClean="0"/>
          </a:p>
          <a:p>
            <a:pPr marL="137160" indent="0">
              <a:buSzPct val="100000"/>
              <a:buNone/>
            </a:pPr>
            <a:endParaRPr lang="en-US" dirty="0"/>
          </a:p>
          <a:p>
            <a:pPr marL="137160" indent="0">
              <a:buSzPct val="100000"/>
              <a:buNone/>
            </a:pPr>
            <a:r>
              <a:rPr lang="id-ID" dirty="0" smtClean="0"/>
              <a:t>Titik tolak penentuan umur piutang adalah tanggal jatuh tempo piutang usaha tersebut. Banyak dan lamanya batas waktu yang digunakkan akan berbeda-beda tergantung pada ketentuan kredit yang diberikan kepada pelanggan.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29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151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d-ID" b="1" dirty="0" smtClean="0"/>
              <a:t>Contoh :</a:t>
            </a:r>
          </a:p>
          <a:p>
            <a:pPr>
              <a:buNone/>
            </a:pPr>
            <a:r>
              <a:rPr lang="id-ID" b="1" dirty="0" smtClean="0"/>
              <a:t>1) Analisis Piutang Usaha : buat Data Piutang</a:t>
            </a:r>
          </a:p>
          <a:p>
            <a:pPr>
              <a:buNone/>
            </a:pPr>
            <a:endParaRPr lang="id-ID" b="1" dirty="0" smtClean="0"/>
          </a:p>
          <a:p>
            <a:pPr>
              <a:buNone/>
            </a:pPr>
            <a:endParaRPr lang="id-ID" b="1" dirty="0" smtClean="0"/>
          </a:p>
          <a:p>
            <a:pPr>
              <a:buNone/>
            </a:pPr>
            <a:endParaRPr lang="id-ID" b="1" dirty="0" smtClean="0"/>
          </a:p>
          <a:p>
            <a:pPr>
              <a:buNone/>
            </a:pPr>
            <a:endParaRPr lang="id-ID" b="1" dirty="0" smtClean="0"/>
          </a:p>
          <a:p>
            <a:pPr>
              <a:buNone/>
            </a:pPr>
            <a:endParaRPr lang="id-ID" b="1" dirty="0" smtClean="0"/>
          </a:p>
          <a:p>
            <a:pPr>
              <a:buNone/>
            </a:pPr>
            <a:endParaRPr lang="id-ID" b="1" dirty="0" smtClean="0"/>
          </a:p>
          <a:p>
            <a:pPr>
              <a:buNone/>
            </a:pPr>
            <a:endParaRPr lang="id-ID" b="1" dirty="0" smtClean="0"/>
          </a:p>
          <a:p>
            <a:pPr marL="187325" indent="-50800">
              <a:buNone/>
            </a:pPr>
            <a:endParaRPr lang="id-ID" dirty="0" smtClean="0"/>
          </a:p>
          <a:p>
            <a:pPr marL="187325" indent="-50800" algn="just">
              <a:buNone/>
            </a:pPr>
            <a:r>
              <a:rPr lang="id-ID" dirty="0" smtClean="0"/>
              <a:t>Analisis di atas diselesaikan dengan menjumlahkan masing-masing lajur utk mendapatkan jml TOTAL dari setiap kelompok umur piutang usaha. </a:t>
            </a:r>
          </a:p>
          <a:p>
            <a:pPr marL="187325" indent="-50800" algn="just">
              <a:buNone/>
            </a:pPr>
            <a:r>
              <a:rPr lang="id-ID" dirty="0" smtClean="0"/>
              <a:t>Angka</a:t>
            </a:r>
            <a:r>
              <a:rPr lang="en-US" dirty="0" smtClean="0"/>
              <a:t> </a:t>
            </a:r>
            <a:r>
              <a:rPr lang="id-ID" dirty="0" smtClean="0"/>
              <a:t>estimasi piutang tak tertagih dari masing-masing kelompok, diperoleh dari TOTAL dikali % tertentu (yg didasarkan atas pengalaman). Disajikan sbb: </a:t>
            </a:r>
          </a:p>
          <a:p>
            <a:pPr>
              <a:buNone/>
            </a:pPr>
            <a:endParaRPr lang="id-ID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30</a:t>
            </a:fld>
            <a:endParaRPr lang="id-ID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522748"/>
              </p:ext>
            </p:extLst>
          </p:nvPr>
        </p:nvGraphicFramePr>
        <p:xfrm>
          <a:off x="251520" y="1196752"/>
          <a:ext cx="8673783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230"/>
                <a:gridCol w="900018"/>
                <a:gridCol w="1529492"/>
                <a:gridCol w="754380"/>
                <a:gridCol w="773430"/>
                <a:gridCol w="773430"/>
                <a:gridCol w="887730"/>
                <a:gridCol w="1002030"/>
                <a:gridCol w="721043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Pelanggan</a:t>
                      </a:r>
                      <a:endParaRPr lang="id-ID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Saldo</a:t>
                      </a:r>
                      <a:endParaRPr lang="id-ID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Belum</a:t>
                      </a:r>
                    </a:p>
                    <a:p>
                      <a:pPr algn="ctr"/>
                      <a:r>
                        <a:rPr lang="id-ID" dirty="0" smtClean="0"/>
                        <a:t>Jatuh Tempo</a:t>
                      </a:r>
                      <a:endParaRPr lang="id-ID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Sudah Jatuh Tempo</a:t>
                      </a:r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1-30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31-60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61-90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91-180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181-365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&gt;365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Tn. 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21,600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Tn. B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22.740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140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Tn. C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28.200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25.000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2.100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800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Tn. D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13.760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160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Total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86.300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75.000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4.000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3.100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1.900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1.200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800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/>
                        <a:t>300</a:t>
                      </a:r>
                      <a:endParaRPr lang="id-ID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737880"/>
          </a:xfrm>
        </p:spPr>
        <p:txBody>
          <a:bodyPr/>
          <a:lstStyle/>
          <a:p>
            <a:pPr>
              <a:buNone/>
            </a:pPr>
            <a:r>
              <a:rPr lang="id-ID" b="1" dirty="0" smtClean="0"/>
              <a:t>2) Hitung Estimasi Piutang Tak Tertagih</a:t>
            </a:r>
            <a:endParaRPr lang="id-ID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31</a:t>
            </a:fld>
            <a:endParaRPr lang="id-ID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717766"/>
              </p:ext>
            </p:extLst>
          </p:nvPr>
        </p:nvGraphicFramePr>
        <p:xfrm>
          <a:off x="251520" y="1052736"/>
          <a:ext cx="8595678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1233528"/>
                <a:gridCol w="2518762"/>
                <a:gridCol w="1963068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Jangka Waktu</a:t>
                      </a:r>
                      <a:endParaRPr lang="id-ID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Saldo</a:t>
                      </a:r>
                      <a:endParaRPr lang="id-ID" sz="2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Estimasi Piutang Tak Tertagih</a:t>
                      </a:r>
                      <a:endParaRPr lang="id-ID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Prosentase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Jumlah</a:t>
                      </a:r>
                      <a:endParaRPr lang="id-ID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sz="2400" dirty="0" smtClean="0"/>
                        <a:t>Belum Jatuh Tempo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dirty="0" smtClean="0"/>
                        <a:t>75.000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2%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1.500</a:t>
                      </a:r>
                      <a:endParaRPr lang="id-ID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Sudah Jatuh Tempo;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dirty="0" smtClean="0"/>
                        <a:t>1-30</a:t>
                      </a:r>
                    </a:p>
                    <a:p>
                      <a:r>
                        <a:rPr lang="id-ID" sz="2400" dirty="0" smtClean="0"/>
                        <a:t>31-60</a:t>
                      </a:r>
                    </a:p>
                    <a:p>
                      <a:r>
                        <a:rPr lang="id-ID" sz="2400" dirty="0" smtClean="0"/>
                        <a:t>61-90</a:t>
                      </a:r>
                    </a:p>
                    <a:p>
                      <a:r>
                        <a:rPr lang="id-ID" sz="2400" dirty="0" smtClean="0"/>
                        <a:t>91-180</a:t>
                      </a:r>
                    </a:p>
                    <a:p>
                      <a:r>
                        <a:rPr lang="id-ID" sz="2400" dirty="0" smtClean="0"/>
                        <a:t>181-365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&gt;365</a:t>
                      </a:r>
                      <a:endParaRPr lang="id-ID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2400" dirty="0" smtClean="0"/>
                    </a:p>
                    <a:p>
                      <a:pPr algn="r"/>
                      <a:endParaRPr lang="en-US" sz="2400" dirty="0" smtClean="0"/>
                    </a:p>
                    <a:p>
                      <a:pPr algn="r"/>
                      <a:r>
                        <a:rPr lang="id-ID" sz="2400" dirty="0" smtClean="0"/>
                        <a:t>4.000</a:t>
                      </a:r>
                    </a:p>
                    <a:p>
                      <a:pPr algn="r"/>
                      <a:r>
                        <a:rPr lang="id-ID" sz="2400" dirty="0" smtClean="0"/>
                        <a:t>3.100</a:t>
                      </a:r>
                    </a:p>
                    <a:p>
                      <a:pPr algn="r"/>
                      <a:r>
                        <a:rPr lang="id-ID" sz="2400" dirty="0" smtClean="0"/>
                        <a:t>1.900</a:t>
                      </a:r>
                    </a:p>
                    <a:p>
                      <a:pPr algn="r"/>
                      <a:r>
                        <a:rPr lang="id-ID" sz="2400" dirty="0" smtClean="0"/>
                        <a:t>1.200</a:t>
                      </a:r>
                    </a:p>
                    <a:p>
                      <a:pPr algn="r"/>
                      <a:r>
                        <a:rPr lang="id-ID" sz="2400" dirty="0" smtClean="0"/>
                        <a:t>800</a:t>
                      </a:r>
                    </a:p>
                    <a:p>
                      <a:pPr algn="r"/>
                      <a:r>
                        <a:rPr lang="id-ID" sz="2400" dirty="0" smtClean="0"/>
                        <a:t>300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id-ID" sz="2400" dirty="0" smtClean="0"/>
                        <a:t>5%</a:t>
                      </a:r>
                    </a:p>
                    <a:p>
                      <a:pPr algn="ctr"/>
                      <a:r>
                        <a:rPr lang="id-ID" sz="2400" dirty="0" smtClean="0"/>
                        <a:t>10%</a:t>
                      </a:r>
                    </a:p>
                    <a:p>
                      <a:pPr algn="ctr"/>
                      <a:r>
                        <a:rPr lang="id-ID" sz="2400" dirty="0" smtClean="0"/>
                        <a:t>20%</a:t>
                      </a:r>
                    </a:p>
                    <a:p>
                      <a:pPr algn="ctr"/>
                      <a:r>
                        <a:rPr lang="id-ID" sz="2400" dirty="0" smtClean="0"/>
                        <a:t>30%</a:t>
                      </a:r>
                    </a:p>
                    <a:p>
                      <a:pPr algn="ctr"/>
                      <a:r>
                        <a:rPr lang="id-ID" sz="2400" dirty="0" smtClean="0"/>
                        <a:t>50%</a:t>
                      </a:r>
                    </a:p>
                    <a:p>
                      <a:pPr algn="ctr"/>
                      <a:r>
                        <a:rPr lang="id-ID" sz="2400" dirty="0" smtClean="0"/>
                        <a:t>80%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id-ID" sz="2400" dirty="0" smtClean="0"/>
                        <a:t>200</a:t>
                      </a:r>
                    </a:p>
                    <a:p>
                      <a:pPr algn="ctr"/>
                      <a:r>
                        <a:rPr lang="id-ID" sz="2400" dirty="0" smtClean="0"/>
                        <a:t>310</a:t>
                      </a:r>
                    </a:p>
                    <a:p>
                      <a:pPr algn="ctr"/>
                      <a:r>
                        <a:rPr lang="id-ID" sz="2400" dirty="0" smtClean="0"/>
                        <a:t>380</a:t>
                      </a:r>
                    </a:p>
                    <a:p>
                      <a:pPr algn="ctr"/>
                      <a:r>
                        <a:rPr lang="id-ID" sz="2400" dirty="0" smtClean="0"/>
                        <a:t>360</a:t>
                      </a:r>
                    </a:p>
                    <a:p>
                      <a:pPr algn="ctr"/>
                      <a:r>
                        <a:rPr lang="id-ID" sz="2400" dirty="0" smtClean="0"/>
                        <a:t>400</a:t>
                      </a:r>
                    </a:p>
                    <a:p>
                      <a:pPr algn="ctr"/>
                      <a:r>
                        <a:rPr lang="id-ID" sz="2400" dirty="0" smtClean="0"/>
                        <a:t>240</a:t>
                      </a:r>
                      <a:endParaRPr lang="id-ID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400" b="1" dirty="0" smtClean="0"/>
                        <a:t>86.300</a:t>
                      </a:r>
                      <a:endParaRPr lang="id-ID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 smtClean="0"/>
                        <a:t>3.390</a:t>
                      </a:r>
                      <a:endParaRPr lang="id-ID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/>
          <a:lstStyle/>
          <a:p>
            <a:pPr>
              <a:buNone/>
            </a:pPr>
            <a:r>
              <a:rPr lang="id-ID" b="1" dirty="0" smtClean="0"/>
              <a:t>3) Buat Ayat Jurnal Penyesuaian</a:t>
            </a:r>
          </a:p>
          <a:p>
            <a:pPr>
              <a:buNone/>
            </a:pPr>
            <a:endParaRPr lang="id-ID" b="1" dirty="0" smtClean="0"/>
          </a:p>
          <a:p>
            <a:pPr>
              <a:buNone/>
            </a:pPr>
            <a:endParaRPr lang="id-ID" b="1" dirty="0" smtClean="0"/>
          </a:p>
          <a:p>
            <a:pPr>
              <a:buNone/>
            </a:pPr>
            <a:endParaRPr lang="id-ID" b="1" dirty="0" smtClean="0"/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id-ID" dirty="0" smtClean="0"/>
              <a:t>Catatan:</a:t>
            </a:r>
          </a:p>
          <a:p>
            <a:pPr marL="187325" indent="0" algn="just">
              <a:buNone/>
            </a:pPr>
            <a:r>
              <a:rPr lang="id-ID" dirty="0" smtClean="0"/>
              <a:t>bila sebelumnya di Saldo Perkiraan Penyisihan piutang ragu-ragu </a:t>
            </a:r>
            <a:r>
              <a:rPr lang="id-ID" i="1" dirty="0" smtClean="0"/>
              <a:t>(Bad debt expense</a:t>
            </a:r>
            <a:r>
              <a:rPr lang="id-ID" dirty="0" smtClean="0"/>
              <a:t>) tercatat di Kredit sebesar Rp 510, maka ayat jurnal penyesuaiannya: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D2A97-8AC8-4887-B892-E74C11CD7B29}" type="slidenum">
              <a:rPr lang="id-ID" smtClean="0"/>
              <a:pPr/>
              <a:t>32</a:t>
            </a:fld>
            <a:endParaRPr lang="id-ID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49024"/>
              </p:ext>
            </p:extLst>
          </p:nvPr>
        </p:nvGraphicFramePr>
        <p:xfrm>
          <a:off x="433058" y="1063423"/>
          <a:ext cx="8240078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168"/>
                <a:gridCol w="5497830"/>
                <a:gridCol w="178308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31/12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Beban Piutang Tak Tertagih</a:t>
                      </a:r>
                      <a:endParaRPr lang="en-US" sz="2400" dirty="0" smtClean="0"/>
                    </a:p>
                    <a:p>
                      <a:endParaRPr lang="id-ID" sz="2400" dirty="0" smtClean="0"/>
                    </a:p>
                    <a:p>
                      <a:r>
                        <a:rPr lang="id-ID" sz="2400" dirty="0" smtClean="0"/>
                        <a:t>          Penyisihan Piutang Ragu-ragu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3.390</a:t>
                      </a:r>
                    </a:p>
                    <a:p>
                      <a:r>
                        <a:rPr lang="id-ID" sz="2400" dirty="0" smtClean="0"/>
                        <a:t>           3.390</a:t>
                      </a:r>
                      <a:endParaRPr lang="id-ID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696594"/>
              </p:ext>
            </p:extLst>
          </p:nvPr>
        </p:nvGraphicFramePr>
        <p:xfrm>
          <a:off x="611560" y="4509120"/>
          <a:ext cx="8240078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168"/>
                <a:gridCol w="5497830"/>
                <a:gridCol w="178308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31/12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Beban Piutang Tak Tertagih</a:t>
                      </a:r>
                      <a:endParaRPr lang="en-US" sz="2400" dirty="0" smtClean="0"/>
                    </a:p>
                    <a:p>
                      <a:endParaRPr lang="id-ID" sz="2400" dirty="0" smtClean="0"/>
                    </a:p>
                    <a:p>
                      <a:r>
                        <a:rPr lang="id-ID" sz="2400" dirty="0" smtClean="0"/>
                        <a:t>         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id-ID" sz="2400" dirty="0" smtClean="0"/>
                        <a:t>Penyisihan Piutang Ragu-ragu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2.880</a:t>
                      </a:r>
                    </a:p>
                    <a:p>
                      <a:r>
                        <a:rPr lang="id-ID" sz="2400" dirty="0" smtClean="0"/>
                        <a:t>          2.880</a:t>
                      </a:r>
                      <a:endParaRPr lang="id-ID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758</TotalTime>
  <Words>1016</Words>
  <Application>Microsoft Office PowerPoint</Application>
  <PresentationFormat>On-screen Show (4:3)</PresentationFormat>
  <Paragraphs>350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Ion</vt:lpstr>
      <vt:lpstr>PIUTANG</vt:lpstr>
      <vt:lpstr>DEFINISI</vt:lpstr>
      <vt:lpstr>PowerPoint Presentation</vt:lpstr>
      <vt:lpstr>BERDASARKAN AKTIVITAS</vt:lpstr>
      <vt:lpstr>BERDASARKAN  WAKTU JATUH TEMPO</vt:lpstr>
      <vt:lpstr>PENGAKUAN PIUTANG USAHA</vt:lpstr>
      <vt:lpstr>Jurnal untuk Mencatat  Pelunasan Piutang</vt:lpstr>
      <vt:lpstr>PROMESSORRY NOTES (SURAT KESANGGUPAN)</vt:lpstr>
      <vt:lpstr>Jenis Notes (Wesel)</vt:lpstr>
      <vt:lpstr>Wesel Tidak Berbunga  (Non Interest Bearing Notes)</vt:lpstr>
      <vt:lpstr>Contoh di jurnal:</vt:lpstr>
      <vt:lpstr>Contoh di jurnal:</vt:lpstr>
      <vt:lpstr>Wesel Berbunga  (Interest Bearing Notes)</vt:lpstr>
      <vt:lpstr>Perhitungan Bunga</vt:lpstr>
      <vt:lpstr>Contoh di jurnal:</vt:lpstr>
      <vt:lpstr>Contoh di jurnal:</vt:lpstr>
      <vt:lpstr>Discounting Notes (Pendiskontoan Wesel)</vt:lpstr>
      <vt:lpstr>Perhitungan Diskonto</vt:lpstr>
      <vt:lpstr>diJurnal (Contoh Wesel Tidak Berbunga)</vt:lpstr>
      <vt:lpstr>Perhitungan Diskonto</vt:lpstr>
      <vt:lpstr>diJurnal (Contoh Wesel Berbunga)</vt:lpstr>
      <vt:lpstr>PIUTANG TAK TERTAGIH</vt:lpstr>
      <vt:lpstr>Piutang Tak Tertagih</vt:lpstr>
      <vt:lpstr>PowerPoint Presentation</vt:lpstr>
      <vt:lpstr>Penghapusan Piutang Menurut Metode Penyisihan</vt:lpstr>
      <vt:lpstr>ESTIMASI (MENAKSIR)  JUMLAH PITANG TAK TERTAGIH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PIUTANG</dc:title>
  <dc:creator>dedeh_sri</dc:creator>
  <cp:lastModifiedBy>DEASY</cp:lastModifiedBy>
  <cp:revision>76</cp:revision>
  <dcterms:created xsi:type="dcterms:W3CDTF">2011-03-03T20:22:45Z</dcterms:created>
  <dcterms:modified xsi:type="dcterms:W3CDTF">2019-03-04T01:34:19Z</dcterms:modified>
</cp:coreProperties>
</file>