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9"/>
  </p:notesMasterIdLst>
  <p:handoutMasterIdLst>
    <p:handoutMasterId r:id="rId20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94568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2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F137B-BF19-413B-918C-2A9A285561AF}" type="datetimeFigureOut">
              <a:rPr lang="id-ID" smtClean="0"/>
              <a:pPr/>
              <a:t>23/09/2011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D347B-AD42-4D89-BFF9-6BC82418F770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C1BEE-451D-4CD1-83BB-7C34DEFD4766}" type="datetimeFigureOut">
              <a:rPr lang="id-ID" smtClean="0"/>
              <a:pPr/>
              <a:t>23/09/2011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AE36B7-9B57-4DDE-853D-BFE5BB865F88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E36B7-9B57-4DDE-853D-BFE5BB865F88}" type="slidenum">
              <a:rPr lang="id-ID" smtClean="0"/>
              <a:pPr/>
              <a:t>14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27C8-87D3-4291-BB40-04A95F0D7BE5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47219-0D84-4143-BDE6-73861E913FC1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E9B4-C0AB-495E-AA97-B03FD0D1DEF0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05174-87C0-4DEF-833B-B199A0B12A40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81AD-5331-406E-B8F5-9079C53EB98E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7DB63-E737-4A2B-A93D-484694839CDB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30480-CDBC-49C3-9A2B-48D3EA4E1478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664F-C492-46BF-B492-C21F8E376BC9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32919220-45B8-4B0C-A824-69B7E323FF8F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68793-8BDF-4E3E-BE02-8F7F7626D6A2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0B2-1E58-4517-A96B-4BAB6E6714C0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08F2-5E0E-49A7-AF3A-8E35C893E861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B974E-042F-4846-9E2B-9EE552D3D6E1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9143-419E-455C-8C8F-4B81E02D102B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50926-67E1-4B06-9027-1C1772A414A1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7FC25-34B1-47E1-9B71-4BD1F6C4DFB7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78350-B842-471F-B468-5115425AEB01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4675-5B80-4422-8521-18FA4A9C2693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F6B5B-2171-4150-A0AC-E85591E8BA47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5586E-8D79-415C-9EBC-D463C2532822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37DD-068F-409C-B255-B65A449DAEDA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E438-156B-4509-A836-85854F34A4C8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9FA289D-7F88-4C7D-BD06-3B37BAEB218F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A61ACAE-BC3E-47B1-8C84-34C3723C0866}" type="datetime1">
              <a:rPr lang="id-ID" smtClean="0"/>
              <a:pPr/>
              <a:t>23/09/2011</a:t>
            </a:fld>
            <a:endParaRPr lang="id-ID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8B4F5A0-CB67-4D28-BBE1-7777F5747C6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PERSAMAAN DAN LAPORAN AKUNTANSI</a:t>
            </a:r>
            <a:endParaRPr lang="id-ID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49" name="Group 1"/>
          <p:cNvGrpSpPr>
            <a:grpSpLocks/>
          </p:cNvGrpSpPr>
          <p:nvPr/>
        </p:nvGrpSpPr>
        <p:grpSpPr bwMode="auto">
          <a:xfrm>
            <a:off x="786179" y="1785926"/>
            <a:ext cx="7842432" cy="4286280"/>
            <a:chOff x="1104" y="3975"/>
            <a:chExt cx="9509" cy="5356"/>
          </a:xfrm>
        </p:grpSpPr>
        <p:grpSp>
          <p:nvGrpSpPr>
            <p:cNvPr id="2055" name="Group 7"/>
            <p:cNvGrpSpPr>
              <a:grpSpLocks/>
            </p:cNvGrpSpPr>
            <p:nvPr/>
          </p:nvGrpSpPr>
          <p:grpSpPr bwMode="auto">
            <a:xfrm>
              <a:off x="1104" y="5109"/>
              <a:ext cx="9509" cy="4222"/>
              <a:chOff x="1104" y="4448"/>
              <a:chExt cx="9509" cy="4222"/>
            </a:xfrm>
          </p:grpSpPr>
          <p:sp>
            <p:nvSpPr>
              <p:cNvPr id="2070" name="Text Box 22"/>
              <p:cNvSpPr txBox="1">
                <a:spLocks noChangeArrowheads="1"/>
              </p:cNvSpPr>
              <p:nvPr/>
            </p:nvSpPr>
            <p:spPr bwMode="auto">
              <a:xfrm>
                <a:off x="1104" y="4501"/>
                <a:ext cx="1810" cy="7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d-ID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TRANSAKSI</a:t>
                </a:r>
                <a:endParaRPr kumimoji="0" lang="id-ID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9" name="Text Box 21"/>
              <p:cNvSpPr txBox="1">
                <a:spLocks noChangeArrowheads="1"/>
              </p:cNvSpPr>
              <p:nvPr/>
            </p:nvSpPr>
            <p:spPr bwMode="auto">
              <a:xfrm>
                <a:off x="3339" y="4457"/>
                <a:ext cx="2096" cy="7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d-ID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PENCATATAN</a:t>
                </a:r>
                <a:endParaRPr kumimoji="0" lang="id-ID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8" name="Text Box 20"/>
              <p:cNvSpPr txBox="1">
                <a:spLocks noChangeArrowheads="1"/>
              </p:cNvSpPr>
              <p:nvPr/>
            </p:nvSpPr>
            <p:spPr bwMode="auto">
              <a:xfrm>
                <a:off x="5868" y="4448"/>
                <a:ext cx="2557" cy="7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d-ID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PENGGOLONGAN</a:t>
                </a:r>
                <a:endParaRPr kumimoji="0" lang="id-ID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7" name="Text Box 19"/>
              <p:cNvSpPr txBox="1">
                <a:spLocks noChangeArrowheads="1"/>
              </p:cNvSpPr>
              <p:nvPr/>
            </p:nvSpPr>
            <p:spPr bwMode="auto">
              <a:xfrm>
                <a:off x="8808" y="4448"/>
                <a:ext cx="1737" cy="7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d-ID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IKHTISAR</a:t>
                </a:r>
                <a:endParaRPr kumimoji="0" lang="id-ID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6" name="Text Box 18"/>
              <p:cNvSpPr txBox="1">
                <a:spLocks noChangeArrowheads="1"/>
              </p:cNvSpPr>
              <p:nvPr/>
            </p:nvSpPr>
            <p:spPr bwMode="auto">
              <a:xfrm>
                <a:off x="1480" y="6016"/>
                <a:ext cx="1810" cy="10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d-ID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PEMAKAI INFORMASI</a:t>
                </a:r>
                <a:endParaRPr kumimoji="0" lang="id-ID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5" name="Text Box 17"/>
              <p:cNvSpPr txBox="1">
                <a:spLocks noChangeArrowheads="1"/>
              </p:cNvSpPr>
              <p:nvPr/>
            </p:nvSpPr>
            <p:spPr bwMode="auto">
              <a:xfrm>
                <a:off x="4185" y="6061"/>
                <a:ext cx="2655" cy="93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d-ID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ANALISA INTERPRETASI</a:t>
                </a:r>
                <a:endParaRPr kumimoji="0" lang="id-ID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4" name="Text Box 16"/>
              <p:cNvSpPr txBox="1">
                <a:spLocks noChangeArrowheads="1"/>
              </p:cNvSpPr>
              <p:nvPr/>
            </p:nvSpPr>
            <p:spPr bwMode="auto">
              <a:xfrm>
                <a:off x="7833" y="6061"/>
                <a:ext cx="2746" cy="93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d-ID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LAPORAN AKUNTANSI:</a:t>
                </a:r>
                <a:endParaRPr kumimoji="0" lang="id-ID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3" name="Text Box 15"/>
              <p:cNvSpPr txBox="1">
                <a:spLocks noChangeArrowheads="1"/>
              </p:cNvSpPr>
              <p:nvPr/>
            </p:nvSpPr>
            <p:spPr bwMode="auto">
              <a:xfrm>
                <a:off x="6953" y="7095"/>
                <a:ext cx="3660" cy="15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r>
                  <a:rPr kumimoji="0" lang="id-ID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Laporan Laba/Rugi</a:t>
                </a:r>
                <a:endParaRPr kumimoji="0" lang="id-ID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r>
                  <a:rPr kumimoji="0" lang="id-ID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Laporan Neraca</a:t>
                </a:r>
                <a:endParaRPr kumimoji="0" lang="id-ID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r>
                  <a:rPr kumimoji="0" lang="id-ID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Laporan Laba ditahan</a:t>
                </a:r>
                <a:endParaRPr kumimoji="0" lang="id-ID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r>
                  <a:rPr kumimoji="0" lang="id-ID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Laporan Perubahan Modal</a:t>
                </a:r>
                <a:endParaRPr kumimoji="0" lang="id-ID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2" name="AutoShape 14"/>
              <p:cNvSpPr>
                <a:spLocks noChangeShapeType="1"/>
              </p:cNvSpPr>
              <p:nvPr/>
            </p:nvSpPr>
            <p:spPr bwMode="auto">
              <a:xfrm>
                <a:off x="5434" y="4815"/>
                <a:ext cx="340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1" name="AutoShape 13"/>
              <p:cNvSpPr>
                <a:spLocks noChangeShapeType="1"/>
              </p:cNvSpPr>
              <p:nvPr/>
            </p:nvSpPr>
            <p:spPr bwMode="auto">
              <a:xfrm>
                <a:off x="2929" y="4815"/>
                <a:ext cx="340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0" name="AutoShape 12"/>
              <p:cNvSpPr>
                <a:spLocks noChangeShapeType="1"/>
              </p:cNvSpPr>
              <p:nvPr/>
            </p:nvSpPr>
            <p:spPr bwMode="auto">
              <a:xfrm>
                <a:off x="8423" y="4815"/>
                <a:ext cx="340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58" name="AutoShape 10"/>
              <p:cNvSpPr>
                <a:spLocks noChangeShapeType="1"/>
              </p:cNvSpPr>
              <p:nvPr/>
            </p:nvSpPr>
            <p:spPr bwMode="auto">
              <a:xfrm>
                <a:off x="9465" y="5236"/>
                <a:ext cx="0" cy="78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57" name="AutoShape 9"/>
              <p:cNvSpPr>
                <a:spLocks noChangeShapeType="1"/>
              </p:cNvSpPr>
              <p:nvPr/>
            </p:nvSpPr>
            <p:spPr bwMode="auto">
              <a:xfrm flipH="1">
                <a:off x="6968" y="6540"/>
                <a:ext cx="865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56" name="AutoShape 8"/>
              <p:cNvSpPr>
                <a:spLocks noChangeShapeType="1"/>
              </p:cNvSpPr>
              <p:nvPr/>
            </p:nvSpPr>
            <p:spPr bwMode="auto">
              <a:xfrm flipH="1">
                <a:off x="3319" y="6540"/>
                <a:ext cx="865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054" name="AutoShape 6"/>
            <p:cNvSpPr>
              <a:spLocks noChangeShapeType="1"/>
            </p:cNvSpPr>
            <p:nvPr/>
          </p:nvSpPr>
          <p:spPr bwMode="auto">
            <a:xfrm>
              <a:off x="2145" y="3975"/>
              <a:ext cx="0" cy="87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3" name="AutoShape 5"/>
            <p:cNvSpPr>
              <a:spLocks noChangeShapeType="1"/>
            </p:cNvSpPr>
            <p:nvPr/>
          </p:nvSpPr>
          <p:spPr bwMode="auto">
            <a:xfrm>
              <a:off x="4350" y="4080"/>
              <a:ext cx="3780" cy="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2" name="AutoShape 4"/>
            <p:cNvSpPr>
              <a:spLocks noChangeShapeType="1"/>
            </p:cNvSpPr>
            <p:nvPr/>
          </p:nvSpPr>
          <p:spPr bwMode="auto">
            <a:xfrm flipH="1">
              <a:off x="4770" y="4095"/>
              <a:ext cx="1335" cy="76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1" name="AutoShape 3"/>
            <p:cNvSpPr>
              <a:spLocks noChangeShapeType="1"/>
            </p:cNvSpPr>
            <p:nvPr/>
          </p:nvSpPr>
          <p:spPr bwMode="auto">
            <a:xfrm>
              <a:off x="6105" y="4095"/>
              <a:ext cx="3180" cy="9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0" name="AutoShape 2"/>
            <p:cNvSpPr>
              <a:spLocks noChangeShapeType="1"/>
            </p:cNvSpPr>
            <p:nvPr/>
          </p:nvSpPr>
          <p:spPr bwMode="auto">
            <a:xfrm>
              <a:off x="6090" y="4080"/>
              <a:ext cx="780" cy="9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80" name="Rectangle 32"/>
          <p:cNvSpPr>
            <a:spLocks noChangeArrowheads="1"/>
          </p:cNvSpPr>
          <p:nvPr/>
        </p:nvSpPr>
        <p:spPr bwMode="auto">
          <a:xfrm>
            <a:off x="876782" y="1137336"/>
            <a:ext cx="683849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b="1" i="0" u="none" strike="noStrike" cap="none" normalizeH="0" baseline="0" dirty="0" smtClean="0">
              <a:ln>
                <a:noFill/>
              </a:ln>
              <a:solidFill>
                <a:srgbClr val="16180F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b="1" i="0" u="none" strike="noStrike" cap="none" normalizeH="0" baseline="0" dirty="0" smtClean="0">
                <a:ln>
                  <a:noFill/>
                </a:ln>
                <a:solidFill>
                  <a:srgbClr val="16180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IDENTIFIKASI	      </a:t>
            </a:r>
            <a:r>
              <a:rPr kumimoji="0" lang="id-ID" b="1" i="0" u="none" strike="noStrike" cap="none" normalizeH="0" dirty="0" smtClean="0">
                <a:ln>
                  <a:noFill/>
                </a:ln>
                <a:solidFill>
                  <a:srgbClr val="16180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d-ID" b="1" i="0" u="none" strike="noStrike" cap="none" normalizeH="0" baseline="0" dirty="0" smtClean="0">
                <a:ln>
                  <a:noFill/>
                </a:ln>
                <a:solidFill>
                  <a:srgbClr val="16180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PEMROSESAN DAN PELAPORAN</a:t>
            </a:r>
            <a:endParaRPr kumimoji="0" lang="id-ID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2</a:t>
            </a:fld>
            <a:endParaRPr lang="id-ID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428604"/>
            <a:ext cx="7715304" cy="6143668"/>
          </a:xfrm>
        </p:spPr>
        <p:txBody>
          <a:bodyPr>
            <a:normAutofit/>
          </a:bodyPr>
          <a:lstStyle/>
          <a:p>
            <a:r>
              <a:rPr lang="id-ID" sz="2400" dirty="0" smtClean="0"/>
              <a:t>TRANSAKSI:</a:t>
            </a:r>
          </a:p>
          <a:p>
            <a:pPr>
              <a:buNone/>
            </a:pPr>
            <a:r>
              <a:rPr lang="id-ID" sz="2400" dirty="0" smtClean="0"/>
              <a:t>	ADALAH KEJADIAN ATAU SITUASI YANG MEMPENGARUHI KEUANGAN PERUSAHAAN.</a:t>
            </a:r>
          </a:p>
          <a:p>
            <a:pPr>
              <a:buNone/>
            </a:pPr>
            <a:endParaRPr lang="id-ID" sz="2400" dirty="0" smtClean="0"/>
          </a:p>
          <a:p>
            <a:r>
              <a:rPr lang="id-ID" sz="2400" dirty="0" smtClean="0"/>
              <a:t>PERSAMAAN AKUNTANSI:</a:t>
            </a:r>
          </a:p>
          <a:p>
            <a:pPr marL="550926" indent="-514350">
              <a:buNone/>
            </a:pPr>
            <a:r>
              <a:rPr lang="id-ID" sz="2400" dirty="0" smtClean="0"/>
              <a:t>1.   PADA SAAT PERUSAHAAN DIDIRIKAN</a:t>
            </a:r>
          </a:p>
          <a:p>
            <a:pPr marL="550926" indent="-514350">
              <a:buNone/>
            </a:pPr>
            <a:endParaRPr lang="id-ID" sz="2400" dirty="0" smtClean="0"/>
          </a:p>
          <a:p>
            <a:pPr marL="550926" indent="-514350">
              <a:buAutoNum type="arabicPeriod"/>
            </a:pPr>
            <a:endParaRPr lang="id-ID" sz="2400" dirty="0" smtClean="0"/>
          </a:p>
          <a:p>
            <a:pPr marL="550926" indent="-514350">
              <a:buNone/>
            </a:pPr>
            <a:endParaRPr lang="id-ID" sz="2400" dirty="0" smtClean="0"/>
          </a:p>
          <a:p>
            <a:pPr marL="550926" indent="-514350">
              <a:buNone/>
            </a:pPr>
            <a:r>
              <a:rPr lang="id-ID" sz="2400" dirty="0" smtClean="0"/>
              <a:t>2.   PADA SAAT PERUSAHAAN BERJALAN</a:t>
            </a:r>
            <a:endParaRPr lang="id-ID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357290" y="3026631"/>
            <a:ext cx="535785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400" dirty="0" smtClean="0"/>
              <a:t>ASSET = EQUITIES ATAU CAPITAL</a:t>
            </a:r>
          </a:p>
          <a:p>
            <a:r>
              <a:rPr lang="id-ID" sz="2400" dirty="0" smtClean="0"/>
              <a:t>HARTA = MODAL </a:t>
            </a:r>
            <a:endParaRPr lang="id-ID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285852" y="4955457"/>
            <a:ext cx="535785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400" dirty="0" smtClean="0"/>
              <a:t>ASSET = LIABILITIES + CAPITAL</a:t>
            </a:r>
          </a:p>
          <a:p>
            <a:r>
              <a:rPr lang="id-ID" sz="2400" dirty="0" smtClean="0"/>
              <a:t>HARTA = KEWAJIBAN + MODAL </a:t>
            </a:r>
            <a:endParaRPr lang="id-ID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285852" y="6039169"/>
            <a:ext cx="535785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400" dirty="0" smtClean="0"/>
              <a:t>ASSET - LIABILITIES = CAPITAL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3</a:t>
            </a:fld>
            <a:endParaRPr lang="id-ID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85786" y="1142984"/>
          <a:ext cx="7643866" cy="3931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1933"/>
                <a:gridCol w="3821933"/>
              </a:tblGrid>
              <a:tr h="517360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BENTUK PERUSAHAAN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CAPITAL / MODAL</a:t>
                      </a:r>
                      <a:endParaRPr lang="id-ID" sz="2400" dirty="0"/>
                    </a:p>
                  </a:txBody>
                  <a:tcPr/>
                </a:tc>
              </a:tr>
              <a:tr h="51736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sz="2400" dirty="0" smtClean="0"/>
                        <a:t>PERORANGAN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MODAL A</a:t>
                      </a:r>
                      <a:endParaRPr lang="id-ID" sz="2400" dirty="0"/>
                    </a:p>
                  </a:txBody>
                  <a:tcPr/>
                </a:tc>
              </a:tr>
              <a:tr h="517360">
                <a:tc>
                  <a:txBody>
                    <a:bodyPr/>
                    <a:lstStyle/>
                    <a:p>
                      <a:pPr marL="342900" indent="-342900">
                        <a:buAutoNum type="arabicPeriod" startAt="2"/>
                      </a:pPr>
                      <a:r>
                        <a:rPr lang="id-ID" sz="2400" dirty="0" smtClean="0"/>
                        <a:t>FA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MODAL A + MODAL B</a:t>
                      </a:r>
                      <a:endParaRPr lang="id-ID" sz="2400" dirty="0"/>
                    </a:p>
                  </a:txBody>
                  <a:tcPr/>
                </a:tc>
              </a:tr>
              <a:tr h="517360">
                <a:tc>
                  <a:txBody>
                    <a:bodyPr/>
                    <a:lstStyle/>
                    <a:p>
                      <a:pPr marL="342900" indent="-342900">
                        <a:buAutoNum type="arabicPeriod" startAt="3"/>
                      </a:pPr>
                      <a:r>
                        <a:rPr lang="id-ID" sz="2400" dirty="0" smtClean="0"/>
                        <a:t>CV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MODAL A + MODAL B</a:t>
                      </a:r>
                      <a:endParaRPr lang="id-ID" sz="2400" dirty="0"/>
                    </a:p>
                  </a:txBody>
                  <a:tcPr/>
                </a:tc>
              </a:tr>
              <a:tr h="517360">
                <a:tc>
                  <a:txBody>
                    <a:bodyPr/>
                    <a:lstStyle/>
                    <a:p>
                      <a:pPr marL="342900" indent="-342900">
                        <a:buAutoNum type="arabicPeriod" startAt="4"/>
                      </a:pPr>
                      <a:r>
                        <a:rPr lang="id-ID" sz="2400" dirty="0" smtClean="0"/>
                        <a:t>PT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MODAL SAHAM</a:t>
                      </a:r>
                      <a:endParaRPr lang="id-ID" sz="2400" dirty="0"/>
                    </a:p>
                  </a:txBody>
                  <a:tcPr/>
                </a:tc>
              </a:tr>
              <a:tr h="1345136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5.   KOPERASI 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SIMPANAN POKOK</a:t>
                      </a:r>
                    </a:p>
                    <a:p>
                      <a:r>
                        <a:rPr lang="id-ID" sz="2400" dirty="0" smtClean="0"/>
                        <a:t>SIMPANAN WAJIB</a:t>
                      </a:r>
                    </a:p>
                    <a:p>
                      <a:r>
                        <a:rPr lang="id-ID" sz="2400" dirty="0" smtClean="0"/>
                        <a:t>SIMPANAN MANASUKA</a:t>
                      </a:r>
                      <a:endParaRPr lang="id-ID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4</a:t>
            </a:fld>
            <a:endParaRPr lang="id-ID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2600" dirty="0" smtClean="0"/>
              <a:t>CONTOH: TRANSAKSI DAN PERSAMAAN AKUNTANSI</a:t>
            </a:r>
            <a:endParaRPr lang="id-ID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142984"/>
            <a:ext cx="8001056" cy="4983179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id-ID" sz="2400" dirty="0" smtClean="0"/>
              <a:t>Tuan Ahmad mendirikan perusahaan jasa foto copy dengan modal Rp 25.000.000,- terhitung tanggal 01 Maret 2009. berikut transaksi yang dilakukan : </a:t>
            </a:r>
          </a:p>
          <a:p>
            <a:pPr algn="just">
              <a:buNone/>
            </a:pPr>
            <a:r>
              <a:rPr lang="id-ID" sz="2400" dirty="0" smtClean="0"/>
              <a:t>(1) 03/03/09  membeli perlengkapan Rp 1.000.000,- dibayar tunai.</a:t>
            </a:r>
          </a:p>
          <a:p>
            <a:pPr algn="just">
              <a:buNone/>
            </a:pPr>
            <a:r>
              <a:rPr lang="id-ID" sz="2400" dirty="0" smtClean="0"/>
              <a:t>(2) 05/03/09 membeli mesin foto copy 2 unit Rp 20.000.000,- dibayar Rp 5.000.000,- dibayar tunai.</a:t>
            </a:r>
          </a:p>
          <a:p>
            <a:pPr algn="just">
              <a:buNone/>
            </a:pPr>
            <a:r>
              <a:rPr lang="id-ID" sz="2400" dirty="0" smtClean="0"/>
              <a:t>(3) 08/03/09  perusahaan membayar sewa gedung sebesar Rp 500.000,- dibayar tunai.</a:t>
            </a:r>
          </a:p>
          <a:p>
            <a:pPr algn="just">
              <a:buNone/>
            </a:pPr>
            <a:r>
              <a:rPr lang="id-ID" sz="2400" dirty="0" smtClean="0"/>
              <a:t>(4) 10/03/09 diperoleh hasil operasi foto copy Rp 700.000,-</a:t>
            </a:r>
          </a:p>
          <a:p>
            <a:pPr algn="just">
              <a:buNone/>
            </a:pPr>
            <a:r>
              <a:rPr lang="id-ID" sz="2400" dirty="0" smtClean="0"/>
              <a:t>(5) 13/03/09 dibayar gaji pegawai Rp 100.000,-</a:t>
            </a:r>
          </a:p>
          <a:p>
            <a:pPr algn="just">
              <a:buNone/>
            </a:pPr>
            <a:r>
              <a:rPr lang="id-ID" sz="2400" dirty="0" smtClean="0"/>
              <a:t>(6)15/03/09 Dibayar utang kepada bank atas pembelian mesin foto copy Rp 5.000.000,-</a:t>
            </a:r>
            <a:endParaRPr lang="id-ID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5</a:t>
            </a:fld>
            <a:endParaRPr lang="id-ID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1357298"/>
            <a:ext cx="7858180" cy="476886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id-ID" sz="2400" dirty="0" smtClean="0"/>
              <a:t>(7) 20/03/09 diperoleh dari hasil operasi Rp 1.000.000,-</a:t>
            </a:r>
          </a:p>
          <a:p>
            <a:pPr algn="just">
              <a:buNone/>
            </a:pPr>
            <a:r>
              <a:rPr lang="id-ID" sz="2400" dirty="0" smtClean="0"/>
              <a:t>(8) 25/03/09  perlengkapan dipakai Rp 250.000,-</a:t>
            </a:r>
          </a:p>
          <a:p>
            <a:pPr algn="just">
              <a:buNone/>
            </a:pPr>
            <a:r>
              <a:rPr lang="id-ID" sz="2400" dirty="0" smtClean="0"/>
              <a:t>(9) 27/03/09          diperoleh hasil operasi perusahaan Rp 1.500.000,-</a:t>
            </a:r>
          </a:p>
          <a:p>
            <a:pPr algn="just">
              <a:buNone/>
            </a:pPr>
            <a:r>
              <a:rPr lang="id-ID" sz="2400" dirty="0" smtClean="0"/>
              <a:t>(10) 28/03/09 penyusutan mesin foto copy Rp1.000.000,-</a:t>
            </a:r>
          </a:p>
          <a:p>
            <a:pPr algn="just">
              <a:buNone/>
            </a:pPr>
            <a:r>
              <a:rPr lang="id-ID" sz="2400" dirty="0" smtClean="0"/>
              <a:t>(11) 29/03/09 perusahaan membayar beban listrik Rp250.000,-</a:t>
            </a:r>
          </a:p>
          <a:p>
            <a:pPr algn="just">
              <a:buNone/>
            </a:pPr>
            <a:r>
              <a:rPr lang="id-ID" sz="2400" dirty="0" smtClean="0"/>
              <a:t>(12) 30/03/09 Tn. Ahmad mengambil uang untuk keperluan pribadi Rp 500.000,-</a:t>
            </a:r>
            <a:endParaRPr lang="id-ID" sz="24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2600" dirty="0" smtClean="0"/>
              <a:t>CONTOH: TRANSAKSI DAN PERSAMAAN AKUNTANSI</a:t>
            </a:r>
            <a:endParaRPr lang="id-ID" sz="2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6</a:t>
            </a:fld>
            <a:endParaRPr lang="id-ID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r>
              <a:rPr lang="id-ID" sz="2800" b="1" dirty="0" smtClean="0"/>
              <a:t>PERSAMAAN DASAR AKUNTANSI</a:t>
            </a:r>
            <a:endParaRPr lang="id-ID" sz="2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4422"/>
          <a:ext cx="8043888" cy="5394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054"/>
                <a:gridCol w="1000132"/>
                <a:gridCol w="1416272"/>
                <a:gridCol w="1005486"/>
                <a:gridCol w="878674"/>
                <a:gridCol w="1071570"/>
                <a:gridCol w="1066214"/>
                <a:gridCol w="1005486"/>
              </a:tblGrid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TGL</a:t>
                      </a:r>
                      <a:endParaRPr lang="id-ID" sz="16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ASSET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UTANG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MODAL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KET.</a:t>
                      </a:r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KAS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PERLENGKAPAN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MESIN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AKUM.</a:t>
                      </a:r>
                    </a:p>
                    <a:p>
                      <a:pPr algn="ctr"/>
                      <a:r>
                        <a:rPr lang="id-ID" sz="1400" b="1" dirty="0" smtClean="0"/>
                        <a:t>PENYUSUTAN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1/3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25.000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25.000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Modal awal</a:t>
                      </a:r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3/3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(1.000)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1.000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24.000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-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-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-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25.000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5/3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(5.000)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20.000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15.000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19.000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-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15.000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25.000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8/3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(500)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(500)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Beban sewa</a:t>
                      </a:r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18.500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15.000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24.500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773652"/>
            <a:ext cx="2214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Dlm. Rp 000,-</a:t>
            </a:r>
            <a:endParaRPr lang="id-ID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7</a:t>
            </a:fld>
            <a:endParaRPr lang="id-ID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r>
              <a:rPr lang="id-ID" sz="2800" b="1" dirty="0" smtClean="0"/>
              <a:t>PERSAMAAN DASAR AKUNTANSI</a:t>
            </a:r>
            <a:endParaRPr lang="id-ID" sz="2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4422"/>
          <a:ext cx="8134714" cy="5394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880"/>
                <a:gridCol w="1000132"/>
                <a:gridCol w="1416272"/>
                <a:gridCol w="1005486"/>
                <a:gridCol w="878674"/>
                <a:gridCol w="1071570"/>
                <a:gridCol w="1066214"/>
                <a:gridCol w="1005486"/>
              </a:tblGrid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TGL</a:t>
                      </a:r>
                      <a:endParaRPr lang="id-ID" sz="16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ASSET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UTANG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MODAL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KET.</a:t>
                      </a:r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KAS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PERLENGKAPAN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MESIN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AKUM.</a:t>
                      </a:r>
                    </a:p>
                    <a:p>
                      <a:pPr algn="ctr"/>
                      <a:r>
                        <a:rPr lang="id-ID" sz="1400" b="1" dirty="0" smtClean="0"/>
                        <a:t>PENYUSUTAN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18.500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15.000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24.500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10/3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700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700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Hasil operasi</a:t>
                      </a:r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19.200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-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15.000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25.200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13/3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(100)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(100)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Gaji pegwai</a:t>
                      </a:r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19.100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-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15.000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25.100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15/3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(5.000)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(5.000)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14.100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-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25.100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773652"/>
            <a:ext cx="2214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Dlm. Rp 000,-</a:t>
            </a:r>
            <a:endParaRPr lang="id-ID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8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r>
              <a:rPr lang="id-ID" sz="2800" b="1" dirty="0" smtClean="0"/>
              <a:t>PERSAMAAN DASAR AKUNTANSI</a:t>
            </a:r>
            <a:endParaRPr lang="id-ID" sz="2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4422"/>
          <a:ext cx="8134714" cy="5470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880"/>
                <a:gridCol w="1000132"/>
                <a:gridCol w="1416272"/>
                <a:gridCol w="1005486"/>
                <a:gridCol w="878674"/>
                <a:gridCol w="1071570"/>
                <a:gridCol w="1066214"/>
                <a:gridCol w="1005486"/>
              </a:tblGrid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TGL</a:t>
                      </a:r>
                      <a:endParaRPr lang="id-ID" sz="16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ASSET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UTANG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MODAL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KET.</a:t>
                      </a:r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KAS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PERLENGKAPAN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MESIN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AKUM.</a:t>
                      </a:r>
                    </a:p>
                    <a:p>
                      <a:pPr algn="ctr"/>
                      <a:r>
                        <a:rPr lang="id-ID" sz="1400" b="1" dirty="0" smtClean="0"/>
                        <a:t>PENYUSUTAN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14.100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-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25.100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20/3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1.000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1.000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Hasil oprasi</a:t>
                      </a:r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15.100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-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26.100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25/3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(250)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dirty="0" smtClean="0"/>
                        <a:t>(250)</a:t>
                      </a:r>
                    </a:p>
                    <a:p>
                      <a:pPr algn="r"/>
                      <a:endParaRPr lang="id-ID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Beban perlkp.</a:t>
                      </a:r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15.100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750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-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25.850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27/3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1.500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1.500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Hasil oprasi</a:t>
                      </a:r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16.600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750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-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27.350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773652"/>
            <a:ext cx="2214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Dlm. Rp 000,-</a:t>
            </a:r>
            <a:endParaRPr lang="id-ID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9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r>
              <a:rPr lang="id-ID" sz="2800" b="1" dirty="0" smtClean="0"/>
              <a:t>PERSAMAAN DASAR AKUNTANSI</a:t>
            </a:r>
            <a:endParaRPr lang="id-ID" sz="2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4422"/>
          <a:ext cx="8134714" cy="5394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880"/>
                <a:gridCol w="1000132"/>
                <a:gridCol w="1416272"/>
                <a:gridCol w="955466"/>
                <a:gridCol w="928694"/>
                <a:gridCol w="1071570"/>
                <a:gridCol w="1066214"/>
                <a:gridCol w="1005486"/>
              </a:tblGrid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/>
                        <a:t>TGL</a:t>
                      </a:r>
                      <a:endParaRPr lang="id-ID" sz="16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ASSET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UTANG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MODAL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KET.</a:t>
                      </a:r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KAS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PERLENGKAPAN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MESIN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/>
                        <a:t>AKUM.</a:t>
                      </a:r>
                    </a:p>
                    <a:p>
                      <a:pPr algn="ctr"/>
                      <a:r>
                        <a:rPr lang="id-ID" sz="1400" b="1" dirty="0" smtClean="0"/>
                        <a:t>PENYUSUTAN</a:t>
                      </a:r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16.600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750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-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27.350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28/3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(1.000)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(1.000)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Beban</a:t>
                      </a:r>
                      <a:r>
                        <a:rPr lang="id-ID" baseline="0" dirty="0" smtClean="0"/>
                        <a:t> </a:t>
                      </a:r>
                      <a:r>
                        <a:rPr lang="id-ID" dirty="0" smtClean="0"/>
                        <a:t>penystn</a:t>
                      </a:r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16.600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750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(1.000)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26.350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29/3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(250)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(250)</a:t>
                      </a:r>
                      <a:endParaRPr lang="id-ID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Beban listrik</a:t>
                      </a:r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16.350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750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(1.000)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26.100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30/3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(500)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(500)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prive</a:t>
                      </a:r>
                      <a:endParaRPr lang="id-ID" dirty="0"/>
                    </a:p>
                  </a:txBody>
                  <a:tcPr anchor="ctr"/>
                </a:tc>
              </a:tr>
              <a:tr h="563729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15.850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750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(1.000)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10.000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25.600</a:t>
                      </a:r>
                      <a:endParaRPr lang="id-ID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id-ID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773652"/>
            <a:ext cx="2214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Dlm. Rp 000,-</a:t>
            </a:r>
            <a:endParaRPr lang="id-ID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10</a:t>
            </a:fld>
            <a:endParaRPr lang="id-ID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600" dirty="0" smtClean="0"/>
              <a:t>LAPORAN AKUNTANSI (ACCOUNTING STATEMENT)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5926"/>
            <a:ext cx="8115328" cy="434023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id-ID" dirty="0" smtClean="0"/>
              <a:t>PERTANGGUNGAN JAWAB AKUNTANSI YANG HARUS DILAPORKAN KEPADA PIHAK YANG BERKEPENTINGAN, BERUPA:</a:t>
            </a:r>
          </a:p>
          <a:p>
            <a:r>
              <a:rPr lang="id-ID" dirty="0" smtClean="0"/>
              <a:t>BALANCE SHEET (NERACA)</a:t>
            </a:r>
          </a:p>
          <a:p>
            <a:r>
              <a:rPr lang="id-ID" dirty="0" smtClean="0"/>
              <a:t>INCOME STATEMENT (LAP. LABA RUGI)</a:t>
            </a:r>
          </a:p>
          <a:p>
            <a:r>
              <a:rPr lang="id-ID" dirty="0" smtClean="0"/>
              <a:t>CAPITAL STATEMENT (LAP. PERUBAHAN MODAL)</a:t>
            </a:r>
          </a:p>
          <a:p>
            <a:r>
              <a:rPr lang="id-ID" dirty="0" smtClean="0"/>
              <a:t>RETAIRNED EARNING (LAP. LABA DITAHAN)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11</a:t>
            </a:fld>
            <a:endParaRPr lang="id-ID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4000" dirty="0" smtClean="0"/>
              <a:t>PENYAJIAN LAPORAN AKUNTANSI:</a:t>
            </a:r>
            <a:endParaRPr lang="id-ID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NAMA PEMILIK/PERUSAHAAN</a:t>
            </a:r>
          </a:p>
          <a:p>
            <a:r>
              <a:rPr lang="id-ID" dirty="0" smtClean="0"/>
              <a:t>NAMA DARI LAPORAN</a:t>
            </a:r>
          </a:p>
          <a:p>
            <a:r>
              <a:rPr lang="id-ID" dirty="0" smtClean="0"/>
              <a:t>TANGGAL </a:t>
            </a:r>
            <a:r>
              <a:rPr lang="id-ID" dirty="0" smtClean="0"/>
              <a:t>ATAU </a:t>
            </a:r>
            <a:r>
              <a:rPr lang="id-ID" dirty="0" smtClean="0"/>
              <a:t>PERIODE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12</a:t>
            </a:fld>
            <a:endParaRPr lang="id-ID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64"/>
            <a:ext cx="8258204" cy="1143000"/>
          </a:xfrm>
        </p:spPr>
        <p:txBody>
          <a:bodyPr>
            <a:noAutofit/>
          </a:bodyPr>
          <a:lstStyle/>
          <a:p>
            <a:pPr algn="ctr"/>
            <a:r>
              <a:rPr lang="id-ID" sz="2400" b="1" dirty="0" smtClean="0"/>
              <a:t>AHMAD COPY</a:t>
            </a:r>
            <a:br>
              <a:rPr lang="id-ID" sz="2400" b="1" dirty="0" smtClean="0"/>
            </a:br>
            <a:r>
              <a:rPr lang="id-ID" sz="2400" b="1" dirty="0" smtClean="0"/>
              <a:t>BALANCE SHEET (NERACA)</a:t>
            </a:r>
            <a:br>
              <a:rPr lang="id-ID" sz="2400" b="1" dirty="0" smtClean="0"/>
            </a:br>
            <a:r>
              <a:rPr lang="id-ID" sz="2400" b="1" dirty="0" smtClean="0"/>
              <a:t>31-03-2009</a:t>
            </a:r>
            <a:endParaRPr lang="id-ID" sz="24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1746" y="2689554"/>
          <a:ext cx="8858280" cy="238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2151"/>
                <a:gridCol w="4556129"/>
              </a:tblGrid>
              <a:tr h="370840">
                <a:tc>
                  <a:txBody>
                    <a:bodyPr/>
                    <a:lstStyle/>
                    <a:p>
                      <a:r>
                        <a:rPr lang="id-ID" b="1" dirty="0" smtClean="0"/>
                        <a:t>ASSETS (HARTA)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LIABILITIES (UTANG)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Cash                                    Rp</a:t>
                      </a:r>
                      <a:r>
                        <a:rPr lang="id-ID" baseline="0" dirty="0" smtClean="0"/>
                        <a:t> 15.850</a:t>
                      </a:r>
                      <a:endParaRPr lang="id-ID" dirty="0" smtClean="0"/>
                    </a:p>
                    <a:p>
                      <a:r>
                        <a:rPr lang="id-ID" dirty="0" smtClean="0"/>
                        <a:t>Supplies                            </a:t>
                      </a:r>
                      <a:r>
                        <a:rPr lang="id-ID" baseline="0" dirty="0" smtClean="0"/>
                        <a:t>   </a:t>
                      </a:r>
                      <a:r>
                        <a:rPr lang="id-ID" dirty="0" smtClean="0"/>
                        <a:t>Rp</a:t>
                      </a:r>
                      <a:r>
                        <a:rPr lang="id-ID" baseline="0" dirty="0" smtClean="0"/>
                        <a:t>     750</a:t>
                      </a:r>
                      <a:endParaRPr lang="id-ID" dirty="0" smtClean="0"/>
                    </a:p>
                    <a:p>
                      <a:r>
                        <a:rPr lang="id-ID" dirty="0" smtClean="0"/>
                        <a:t>Machine               Rp</a:t>
                      </a:r>
                      <a:r>
                        <a:rPr lang="id-ID" baseline="0" dirty="0" smtClean="0"/>
                        <a:t> 20.000</a:t>
                      </a:r>
                      <a:endParaRPr lang="id-ID" dirty="0" smtClean="0"/>
                    </a:p>
                    <a:p>
                      <a:r>
                        <a:rPr lang="id-ID" dirty="0" smtClean="0"/>
                        <a:t>Accum.Depr.machine </a:t>
                      </a:r>
                      <a:r>
                        <a:rPr lang="id-ID" u="sng" dirty="0" smtClean="0"/>
                        <a:t>Rp (1.000)</a:t>
                      </a:r>
                    </a:p>
                    <a:p>
                      <a:r>
                        <a:rPr lang="id-ID" dirty="0" smtClean="0"/>
                        <a:t>                                            </a:t>
                      </a:r>
                      <a:r>
                        <a:rPr lang="id-ID" u="sng" dirty="0" smtClean="0"/>
                        <a:t>Rp 19.000</a:t>
                      </a:r>
                    </a:p>
                    <a:p>
                      <a:endParaRPr lang="id-ID" dirty="0" smtClean="0"/>
                    </a:p>
                    <a:p>
                      <a:r>
                        <a:rPr lang="id-ID" b="1" dirty="0" smtClean="0"/>
                        <a:t>TOTAL ASSETS                  Rp</a:t>
                      </a:r>
                      <a:r>
                        <a:rPr lang="id-ID" b="1" baseline="0" dirty="0" smtClean="0"/>
                        <a:t> 35.600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Acc.Payable                                Rp</a:t>
                      </a:r>
                      <a:r>
                        <a:rPr lang="id-ID" baseline="0" dirty="0" smtClean="0"/>
                        <a:t> 10.000</a:t>
                      </a:r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r>
                        <a:rPr lang="id-ID" b="1" dirty="0" smtClean="0"/>
                        <a:t>CAPITAL</a:t>
                      </a:r>
                    </a:p>
                    <a:p>
                      <a:r>
                        <a:rPr lang="id-ID" dirty="0" smtClean="0"/>
                        <a:t>Ahmad</a:t>
                      </a:r>
                      <a:r>
                        <a:rPr lang="id-ID" baseline="0" dirty="0" smtClean="0"/>
                        <a:t> capital                             </a:t>
                      </a:r>
                      <a:r>
                        <a:rPr lang="id-ID" u="sng" baseline="0" dirty="0" smtClean="0"/>
                        <a:t>Rp 25.600</a:t>
                      </a:r>
                    </a:p>
                    <a:p>
                      <a:endParaRPr lang="id-ID" baseline="0" dirty="0" smtClean="0"/>
                    </a:p>
                    <a:p>
                      <a:r>
                        <a:rPr lang="id-ID" b="1" baseline="0" dirty="0" smtClean="0"/>
                        <a:t>TOTAL LIABILITIES+CAPITAL Rp 35.600</a:t>
                      </a:r>
                      <a:endParaRPr lang="id-ID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15140" y="2110079"/>
            <a:ext cx="2214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Dlm. Rp 000,-</a:t>
            </a:r>
            <a:endParaRPr lang="id-ID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13</a:t>
            </a:fld>
            <a:endParaRPr lang="id-ID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62" y="1600200"/>
            <a:ext cx="7643866" cy="4525963"/>
          </a:xfrm>
        </p:spPr>
        <p:txBody>
          <a:bodyPr>
            <a:normAutofit fontScale="92500" lnSpcReduction="10000"/>
          </a:bodyPr>
          <a:lstStyle/>
          <a:p>
            <a:r>
              <a:rPr lang="id-ID" sz="2000" dirty="0" smtClean="0"/>
              <a:t>INCOME:</a:t>
            </a:r>
          </a:p>
          <a:p>
            <a:pPr>
              <a:buNone/>
            </a:pPr>
            <a:r>
              <a:rPr lang="id-ID" sz="2000" dirty="0" smtClean="0"/>
              <a:t>Pendapatan jasa foto copy</a:t>
            </a:r>
          </a:p>
          <a:p>
            <a:pPr marL="608076" indent="-571500">
              <a:buAutoNum type="romanUcPeriod"/>
            </a:pPr>
            <a:r>
              <a:rPr lang="id-ID" sz="2000" dirty="0" smtClean="0"/>
              <a:t>Rp    700.000</a:t>
            </a:r>
          </a:p>
          <a:p>
            <a:pPr marL="608076" indent="-571500">
              <a:buAutoNum type="romanUcPeriod"/>
            </a:pPr>
            <a:r>
              <a:rPr lang="id-ID" sz="2000" dirty="0" smtClean="0"/>
              <a:t>Rp 1.000.000</a:t>
            </a:r>
          </a:p>
          <a:p>
            <a:pPr marL="608076" indent="-571500">
              <a:buAutoNum type="romanUcPeriod"/>
            </a:pPr>
            <a:r>
              <a:rPr lang="id-ID" sz="2000" u="sng" dirty="0" smtClean="0"/>
              <a:t>Rp 1.500.000</a:t>
            </a:r>
          </a:p>
          <a:p>
            <a:pPr marL="608076" indent="-571500">
              <a:buNone/>
            </a:pPr>
            <a:r>
              <a:rPr lang="id-ID" sz="2000" dirty="0" smtClean="0"/>
              <a:t>TOTAL INCOME            		     	  Rp  3.200.000,-</a:t>
            </a:r>
          </a:p>
          <a:p>
            <a:r>
              <a:rPr lang="id-ID" sz="2000" dirty="0" smtClean="0"/>
              <a:t>EXPENSES:</a:t>
            </a:r>
          </a:p>
          <a:p>
            <a:pPr>
              <a:buFontTx/>
              <a:buChar char="-"/>
            </a:pPr>
            <a:r>
              <a:rPr lang="id-ID" sz="2000" dirty="0" smtClean="0"/>
              <a:t>Rent expense  	   Rp   500.000,-</a:t>
            </a:r>
          </a:p>
          <a:p>
            <a:pPr>
              <a:buFontTx/>
              <a:buChar char="-"/>
            </a:pPr>
            <a:r>
              <a:rPr lang="id-ID" sz="2000" dirty="0" smtClean="0"/>
              <a:t>Salaries expense 	   Rp   100.000,-</a:t>
            </a:r>
          </a:p>
          <a:p>
            <a:pPr>
              <a:buFontTx/>
              <a:buChar char="-"/>
            </a:pPr>
            <a:r>
              <a:rPr lang="id-ID" sz="2000" dirty="0" smtClean="0"/>
              <a:t>Supplies expense 	   Rp   250.000,-</a:t>
            </a:r>
          </a:p>
          <a:p>
            <a:pPr>
              <a:buFontTx/>
              <a:buChar char="-"/>
            </a:pPr>
            <a:r>
              <a:rPr lang="id-ID" sz="2000" dirty="0" smtClean="0"/>
              <a:t>Depreciation expense Rp 1.000.000,-</a:t>
            </a:r>
          </a:p>
          <a:p>
            <a:pPr>
              <a:buFontTx/>
              <a:buChar char="-"/>
            </a:pPr>
            <a:r>
              <a:rPr lang="id-ID" sz="2000" dirty="0" smtClean="0"/>
              <a:t>Electric expense	</a:t>
            </a:r>
            <a:r>
              <a:rPr lang="id-ID" sz="2000" u="sng" dirty="0" smtClean="0"/>
              <a:t>   Rp    250.000,-</a:t>
            </a:r>
          </a:p>
          <a:p>
            <a:pPr>
              <a:buNone/>
            </a:pPr>
            <a:r>
              <a:rPr lang="id-ID" sz="2000" dirty="0" smtClean="0"/>
              <a:t>TOTAL EXPENSES			 </a:t>
            </a:r>
            <a:r>
              <a:rPr lang="id-ID" sz="2000" u="sng" dirty="0" smtClean="0"/>
              <a:t>  Rp  2.100.000,-</a:t>
            </a:r>
          </a:p>
          <a:p>
            <a:pPr>
              <a:buNone/>
            </a:pPr>
            <a:r>
              <a:rPr lang="id-ID" sz="2000" dirty="0" smtClean="0"/>
              <a:t>LABA 					   Rp  1.100.000,-</a:t>
            </a:r>
            <a:endParaRPr lang="id-ID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143000"/>
          </a:xfrm>
        </p:spPr>
        <p:txBody>
          <a:bodyPr>
            <a:noAutofit/>
          </a:bodyPr>
          <a:lstStyle/>
          <a:p>
            <a:pPr algn="ctr"/>
            <a:r>
              <a:rPr lang="id-ID" sz="2400" b="1" dirty="0" smtClean="0"/>
              <a:t>AHMAD COPY</a:t>
            </a:r>
            <a:br>
              <a:rPr lang="id-ID" sz="2400" b="1" dirty="0" smtClean="0"/>
            </a:br>
            <a:r>
              <a:rPr lang="id-ID" sz="2400" b="1" dirty="0" smtClean="0"/>
              <a:t>INCOME STATEMENT</a:t>
            </a:r>
            <a:br>
              <a:rPr lang="id-ID" sz="2400" b="1" dirty="0" smtClean="0"/>
            </a:br>
            <a:r>
              <a:rPr lang="id-ID" sz="2400" b="1" dirty="0" smtClean="0"/>
              <a:t>31-03-2009</a:t>
            </a:r>
            <a:endParaRPr lang="id-ID" sz="24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00034" y="1498586"/>
            <a:ext cx="8143932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14</a:t>
            </a:fld>
            <a:endParaRPr lang="id-ID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600200"/>
            <a:ext cx="8215370" cy="4525963"/>
          </a:xfrm>
        </p:spPr>
        <p:txBody>
          <a:bodyPr/>
          <a:lstStyle/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Modal Awal			    Rp 25.000.000,-</a:t>
            </a:r>
          </a:p>
          <a:p>
            <a:pPr>
              <a:buNone/>
            </a:pPr>
            <a:r>
              <a:rPr lang="id-ID" dirty="0" smtClean="0"/>
              <a:t>Laba berjalan	Rp 1.100.000</a:t>
            </a:r>
          </a:p>
          <a:p>
            <a:pPr>
              <a:buNone/>
            </a:pPr>
            <a:r>
              <a:rPr lang="id-ID" dirty="0" smtClean="0"/>
              <a:t>Prive			</a:t>
            </a:r>
            <a:r>
              <a:rPr lang="id-ID" u="sng" dirty="0" smtClean="0"/>
              <a:t>(Rp   500.000)</a:t>
            </a:r>
          </a:p>
          <a:p>
            <a:pPr>
              <a:buNone/>
            </a:pPr>
            <a:r>
              <a:rPr lang="id-ID" dirty="0" smtClean="0"/>
              <a:t>						</a:t>
            </a:r>
            <a:r>
              <a:rPr lang="id-ID" u="sng" dirty="0" smtClean="0"/>
              <a:t>    Rp      600.000,-</a:t>
            </a:r>
          </a:p>
          <a:p>
            <a:pPr>
              <a:buNone/>
            </a:pPr>
            <a:r>
              <a:rPr lang="id-ID" dirty="0" smtClean="0"/>
              <a:t>Modal Akhir			    Rp 25.600.000,-</a:t>
            </a:r>
            <a:endParaRPr lang="id-ID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68412"/>
          </a:xfrm>
        </p:spPr>
        <p:txBody>
          <a:bodyPr>
            <a:noAutofit/>
          </a:bodyPr>
          <a:lstStyle/>
          <a:p>
            <a:pPr algn="ctr"/>
            <a:r>
              <a:rPr lang="id-ID" sz="2800" b="1" dirty="0" smtClean="0"/>
              <a:t>AHMAD COPY</a:t>
            </a:r>
            <a:br>
              <a:rPr lang="id-ID" sz="2800" b="1" dirty="0" smtClean="0"/>
            </a:br>
            <a:r>
              <a:rPr lang="id-ID" sz="2800" b="1" dirty="0" smtClean="0"/>
              <a:t>CAPITAL STATEMENT</a:t>
            </a:r>
            <a:br>
              <a:rPr lang="id-ID" sz="2800" b="1" dirty="0" smtClean="0"/>
            </a:br>
            <a:r>
              <a:rPr lang="id-ID" sz="2800" b="1" dirty="0" smtClean="0"/>
              <a:t>31-03-2009</a:t>
            </a:r>
            <a:endParaRPr lang="id-ID" sz="2800" b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43336" y="1714488"/>
            <a:ext cx="8143932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15</a:t>
            </a:fld>
            <a:endParaRPr lang="id-ID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0306"/>
            <a:ext cx="8258204" cy="3625857"/>
          </a:xfrm>
        </p:spPr>
        <p:txBody>
          <a:bodyPr/>
          <a:lstStyle/>
          <a:p>
            <a:pPr>
              <a:buNone/>
            </a:pPr>
            <a:r>
              <a:rPr lang="id-ID" dirty="0" smtClean="0"/>
              <a:t>Laba Berjalan 			Rp 1.100.000,-</a:t>
            </a:r>
          </a:p>
          <a:p>
            <a:pPr>
              <a:buNone/>
            </a:pPr>
            <a:r>
              <a:rPr lang="id-ID" dirty="0" smtClean="0"/>
              <a:t>Deviden/Prive 			</a:t>
            </a:r>
            <a:r>
              <a:rPr lang="id-ID" u="sng" dirty="0" smtClean="0"/>
              <a:t>(Rp   500.000,-)</a:t>
            </a:r>
          </a:p>
          <a:p>
            <a:pPr>
              <a:buNone/>
            </a:pPr>
            <a:r>
              <a:rPr lang="id-ID" dirty="0" smtClean="0"/>
              <a:t>Laba ditahan 			 Rp   600.000</a:t>
            </a:r>
            <a:endParaRPr lang="id-ID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8"/>
            <a:ext cx="8186766" cy="1143000"/>
          </a:xfrm>
        </p:spPr>
        <p:txBody>
          <a:bodyPr>
            <a:noAutofit/>
          </a:bodyPr>
          <a:lstStyle/>
          <a:p>
            <a:pPr algn="ctr"/>
            <a:r>
              <a:rPr lang="id-ID" sz="2800" b="1" dirty="0" smtClean="0"/>
              <a:t>AHMAD COPY</a:t>
            </a:r>
            <a:br>
              <a:rPr lang="id-ID" sz="2800" b="1" dirty="0" smtClean="0"/>
            </a:br>
            <a:r>
              <a:rPr lang="id-ID" sz="2800" b="1" dirty="0" smtClean="0"/>
              <a:t>RETAIRNED EARNING  STATEMENT</a:t>
            </a:r>
            <a:br>
              <a:rPr lang="id-ID" sz="2800" b="1" dirty="0" smtClean="0"/>
            </a:br>
            <a:r>
              <a:rPr lang="id-ID" sz="2800" b="1" dirty="0" smtClean="0"/>
              <a:t>31-03-2009</a:t>
            </a:r>
            <a:endParaRPr lang="id-ID" sz="28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15200" y="1998652"/>
            <a:ext cx="8143932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F5A0-CB67-4D28-BBE1-7777F5747C64}" type="slidenum">
              <a:rPr lang="id-ID" smtClean="0"/>
              <a:pPr/>
              <a:t>16</a:t>
            </a:fld>
            <a:endParaRPr lang="id-ID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146</TotalTime>
  <Words>734</Words>
  <Application>Microsoft Office PowerPoint</Application>
  <PresentationFormat>On-screen Show (4:3)</PresentationFormat>
  <Paragraphs>365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Technic</vt:lpstr>
      <vt:lpstr>Trek</vt:lpstr>
      <vt:lpstr>PERSAMAAN DAN LAPORAN AKUNTANSI</vt:lpstr>
      <vt:lpstr>Slide 2</vt:lpstr>
      <vt:lpstr>Slide 3</vt:lpstr>
      <vt:lpstr>Slide 4</vt:lpstr>
      <vt:lpstr>CONTOH: TRANSAKSI DAN PERSAMAAN AKUNTANSI</vt:lpstr>
      <vt:lpstr>CONTOH: TRANSAKSI DAN PERSAMAAN AKUNTANSI</vt:lpstr>
      <vt:lpstr>PERSAMAAN DASAR AKUNTANSI</vt:lpstr>
      <vt:lpstr>PERSAMAAN DASAR AKUNTANSI</vt:lpstr>
      <vt:lpstr>PERSAMAAN DASAR AKUNTANSI</vt:lpstr>
      <vt:lpstr>PERSAMAAN DASAR AKUNTANSI</vt:lpstr>
      <vt:lpstr>LAPORAN AKUNTANSI (ACCOUNTING STATEMENT)</vt:lpstr>
      <vt:lpstr>PENYAJIAN LAPORAN AKUNTANSI:</vt:lpstr>
      <vt:lpstr>AHMAD COPY BALANCE SHEET (NERACA) 31-03-2009</vt:lpstr>
      <vt:lpstr>AHMAD COPY INCOME STATEMENT 31-03-2009</vt:lpstr>
      <vt:lpstr>AHMAD COPY CAPITAL STATEMENT 31-03-2009</vt:lpstr>
      <vt:lpstr>AHMAD COPY RETAIRNED EARNING  STATEMENT 31-03-2009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PERSAMAAN DAN LAPORAN AKUNTANSI</dc:title>
  <dc:creator>dedeh_sri</dc:creator>
  <cp:lastModifiedBy>dedeh_sri</cp:lastModifiedBy>
  <cp:revision>45</cp:revision>
  <dcterms:created xsi:type="dcterms:W3CDTF">2010-09-26T08:09:44Z</dcterms:created>
  <dcterms:modified xsi:type="dcterms:W3CDTF">2011-09-23T15:00:01Z</dcterms:modified>
</cp:coreProperties>
</file>