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0" r:id="rId7"/>
    <p:sldId id="264" r:id="rId8"/>
    <p:sldId id="265" r:id="rId9"/>
    <p:sldId id="266" r:id="rId10"/>
    <p:sldId id="267" r:id="rId11"/>
    <p:sldId id="270" r:id="rId12"/>
    <p:sldId id="261" r:id="rId13"/>
    <p:sldId id="262" r:id="rId14"/>
    <p:sldId id="263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37" d="100"/>
          <a:sy n="37" d="100"/>
        </p:scale>
        <p:origin x="-108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980A5-11B4-4EB3-B482-DD075AEC3C43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8216A-CE90-42A6-A18D-B9D0340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216A-CE90-42A6-A18D-B9D034025F7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Page 61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216A-CE90-42A6-A18D-B9D034025F7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B2580-41FB-4176-B5EC-21D51EE51101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2DEC6-B304-49DF-A3EF-13463D2E7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OVI\NOVI ANDRIANY KUSNANDAR\DOC TUGAS\WALLPAPER INTERNET\22-May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0" y="0"/>
            <a:ext cx="9525000" cy="71437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90600" y="2514600"/>
            <a:ext cx="7772400" cy="1470025"/>
          </a:xfrm>
        </p:spPr>
        <p:txBody>
          <a:bodyPr/>
          <a:lstStyle/>
          <a:p>
            <a:r>
              <a:rPr lang="en-US" dirty="0" err="1" smtClean="0"/>
              <a:t>Pencatatan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OVI\NOVI ANDRIANY KUSNANDAR\DOC TUGAS\WALLPAPER INTERNET\22-May (2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Penggunaan</a:t>
            </a:r>
            <a:r>
              <a:rPr lang="en-US" sz="3200" dirty="0" smtClean="0"/>
              <a:t> Account (</a:t>
            </a:r>
            <a:r>
              <a:rPr lang="en-US" sz="3200" dirty="0" err="1" smtClean="0"/>
              <a:t>Perkiraan</a:t>
            </a:r>
            <a:r>
              <a:rPr lang="en-US" sz="3200" dirty="0" smtClean="0"/>
              <a:t>/</a:t>
            </a:r>
            <a:r>
              <a:rPr lang="en-US" sz="3200" dirty="0" err="1" smtClean="0"/>
              <a:t>Buku</a:t>
            </a:r>
            <a:r>
              <a:rPr lang="en-US" sz="3200" dirty="0" smtClean="0"/>
              <a:t> </a:t>
            </a:r>
            <a:r>
              <a:rPr lang="en-US" sz="3200" dirty="0" err="1" smtClean="0"/>
              <a:t>Besar</a:t>
            </a:r>
            <a:r>
              <a:rPr lang="en-US" sz="3200" dirty="0" smtClean="0"/>
              <a:t>)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ym typeface="Wingdings"/>
              </a:rPr>
              <a:t> </a:t>
            </a:r>
            <a:r>
              <a:rPr lang="en-US" dirty="0" err="1" smtClean="0"/>
              <a:t>Perkiraan</a:t>
            </a:r>
            <a:r>
              <a:rPr lang="en-US" dirty="0" smtClean="0"/>
              <a:t> :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catatan</a:t>
            </a:r>
            <a:r>
              <a:rPr lang="en-US" dirty="0" smtClean="0"/>
              <a:t> yang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tiap-tiap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</a:p>
          <a:p>
            <a:pPr>
              <a:buFont typeface="Wingdings"/>
              <a:buChar char="J"/>
            </a:pP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: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kumpulan</a:t>
            </a:r>
            <a:r>
              <a:rPr lang="en-US" dirty="0" smtClean="0"/>
              <a:t> – </a:t>
            </a:r>
            <a:r>
              <a:rPr lang="en-US" dirty="0" err="1" smtClean="0"/>
              <a:t>kumpulan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NOVI\NOVI ANDRIANY KUSNANDAR\DOC TUGAS\3D\3D_desktop_wallpaper-115153adamDorman1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" y="0"/>
            <a:ext cx="9201150" cy="73580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 Account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ASSETS ACCOUNT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DEBIT </a:t>
            </a:r>
            <a:r>
              <a:rPr lang="en-US" dirty="0" err="1" smtClean="0"/>
              <a:t>untuk</a:t>
            </a:r>
            <a:r>
              <a:rPr lang="en-US" dirty="0" smtClean="0"/>
              <a:t> 			CREDIT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sz="2800" i="1" dirty="0" err="1" smtClean="0"/>
              <a:t>penambahan</a:t>
            </a:r>
            <a:r>
              <a:rPr lang="en-US" sz="2800" i="1" dirty="0" smtClean="0"/>
              <a:t>/Increase		</a:t>
            </a:r>
            <a:r>
              <a:rPr lang="en-US" sz="2800" i="1" dirty="0" err="1" smtClean="0"/>
              <a:t>Pengurangan</a:t>
            </a:r>
            <a:r>
              <a:rPr lang="en-US" sz="2800" i="1" dirty="0" smtClean="0"/>
              <a:t>/Decrease</a:t>
            </a:r>
            <a:endParaRPr lang="en-US" i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2438400"/>
            <a:ext cx="7696200" cy="158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2400300" y="4609307"/>
            <a:ext cx="4343400" cy="158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NOVI\NOVI ANDRIANY KUSNANDAR\DOC TUGAS\ppt background\cartoon-monkey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0"/>
            <a:ext cx="9753600" cy="7315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Things’re</a:t>
            </a:r>
            <a:r>
              <a:rPr lang="en-US" dirty="0" smtClean="0"/>
              <a:t> Important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Transaksi</a:t>
            </a:r>
            <a:r>
              <a:rPr lang="en-US" dirty="0" smtClean="0"/>
              <a:t> –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aturan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debit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kredit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pencatatan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OVI\NOVI ANDRIANY KUSNANDAR\DOC TUGAS\ppt background\124202641332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9200" y="-152400"/>
            <a:ext cx="10363200" cy="7315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ym typeface="Wingdings"/>
              </a:rPr>
              <a:t> </a:t>
            </a:r>
            <a:r>
              <a:rPr lang="en-US" sz="2800" dirty="0" smtClean="0"/>
              <a:t>DEBIT </a:t>
            </a:r>
            <a:r>
              <a:rPr lang="en-US" sz="2800" dirty="0" err="1" smtClean="0"/>
              <a:t>berarti</a:t>
            </a:r>
            <a:r>
              <a:rPr lang="en-US" sz="2800" dirty="0" smtClean="0"/>
              <a:t> :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Bertambah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perkiraan</a:t>
            </a:r>
            <a:r>
              <a:rPr lang="en-US" sz="2800" dirty="0" smtClean="0"/>
              <a:t> </a:t>
            </a:r>
            <a:r>
              <a:rPr lang="en-US" sz="2800" dirty="0" err="1" smtClean="0"/>
              <a:t>harta</a:t>
            </a:r>
            <a:r>
              <a:rPr lang="en-US" sz="2800" dirty="0" smtClean="0"/>
              <a:t> (Asset Account)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Berkurang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perkiraan</a:t>
            </a:r>
            <a:r>
              <a:rPr lang="en-US" sz="2800" dirty="0" smtClean="0"/>
              <a:t> </a:t>
            </a:r>
            <a:r>
              <a:rPr lang="en-US" sz="2800" dirty="0" err="1" smtClean="0"/>
              <a:t>kewajiban</a:t>
            </a:r>
            <a:r>
              <a:rPr lang="en-US" sz="2800" dirty="0" smtClean="0"/>
              <a:t> (Liabilities Acc)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Berkurang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perkiraan</a:t>
            </a:r>
            <a:r>
              <a:rPr lang="en-US" sz="2800" dirty="0" smtClean="0"/>
              <a:t> modal (Capital Acc)</a:t>
            </a:r>
          </a:p>
          <a:p>
            <a:pPr>
              <a:buFont typeface="Wingdings"/>
              <a:buChar char="à"/>
            </a:pPr>
            <a:r>
              <a:rPr lang="en-US" sz="2800" dirty="0" smtClean="0">
                <a:sym typeface="Wingdings"/>
              </a:rPr>
              <a:t>CREDIT </a:t>
            </a:r>
            <a:r>
              <a:rPr lang="en-US" sz="2800" dirty="0" err="1" smtClean="0">
                <a:sym typeface="Wingdings"/>
              </a:rPr>
              <a:t>berarti</a:t>
            </a:r>
            <a:r>
              <a:rPr lang="en-US" sz="2800" dirty="0" smtClean="0">
                <a:sym typeface="Wingdings"/>
              </a:rPr>
              <a:t> : </a:t>
            </a:r>
          </a:p>
          <a:p>
            <a:pPr>
              <a:buNone/>
            </a:pPr>
            <a:r>
              <a:rPr lang="en-US" sz="2800" dirty="0" smtClean="0">
                <a:sym typeface="Wingdings"/>
              </a:rPr>
              <a:t>	</a:t>
            </a:r>
            <a:r>
              <a:rPr lang="en-US" sz="2800" dirty="0" err="1" smtClean="0">
                <a:sym typeface="Wingdings"/>
              </a:rPr>
              <a:t>Berkurang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untuk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perkiraan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harta</a:t>
            </a:r>
            <a:r>
              <a:rPr lang="en-US" sz="2800" dirty="0" smtClean="0">
                <a:sym typeface="Wingdings"/>
              </a:rPr>
              <a:t> (Asset Acc) </a:t>
            </a:r>
          </a:p>
          <a:p>
            <a:pPr>
              <a:buNone/>
            </a:pPr>
            <a:r>
              <a:rPr lang="en-US" sz="2800" dirty="0" smtClean="0">
                <a:sym typeface="Wingdings"/>
              </a:rPr>
              <a:t>	</a:t>
            </a:r>
            <a:r>
              <a:rPr lang="en-US" sz="2800" dirty="0" err="1" smtClean="0">
                <a:sym typeface="Wingdings"/>
              </a:rPr>
              <a:t>Bertambah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untuk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perkiraan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kewajiban</a:t>
            </a:r>
            <a:r>
              <a:rPr lang="en-US" sz="2800" dirty="0" smtClean="0">
                <a:sym typeface="Wingdings"/>
              </a:rPr>
              <a:t>(Liabilities Acc)</a:t>
            </a:r>
          </a:p>
          <a:p>
            <a:pPr>
              <a:buNone/>
            </a:pPr>
            <a:r>
              <a:rPr lang="en-US" sz="2800" dirty="0" smtClean="0">
                <a:sym typeface="Wingdings"/>
              </a:rPr>
              <a:t>	</a:t>
            </a:r>
            <a:r>
              <a:rPr lang="en-US" sz="2800" dirty="0" err="1" smtClean="0">
                <a:sym typeface="Wingdings"/>
              </a:rPr>
              <a:t>Bertambah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untuk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err="1" smtClean="0">
                <a:sym typeface="Wingdings"/>
              </a:rPr>
              <a:t>perkiraan</a:t>
            </a:r>
            <a:r>
              <a:rPr lang="en-US" sz="2800" dirty="0" smtClean="0">
                <a:sym typeface="Wingdings"/>
              </a:rPr>
              <a:t> modal (Capital Acc)   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NOVI\NOVI ANDRIANY KUSNANDAR\DOC TUGAS\ppt background\presentation-dashed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7562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&amp; Trick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ym typeface="Wingdings"/>
              </a:rPr>
              <a:t> </a:t>
            </a:r>
            <a:r>
              <a:rPr lang="en-US" dirty="0" err="1" smtClean="0">
                <a:sym typeface="Wingdings"/>
              </a:rPr>
              <a:t>Tentukan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bagaimana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pengaruh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transaksi</a:t>
            </a:r>
            <a:r>
              <a:rPr lang="en-US" dirty="0" smtClean="0">
                <a:sym typeface="Wingdings"/>
              </a:rPr>
              <a:t>     </a:t>
            </a:r>
            <a:r>
              <a:rPr lang="en-US" dirty="0" err="1" smtClean="0">
                <a:sym typeface="Wingdings"/>
              </a:rPr>
              <a:t>terhadap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penambahan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atau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pengurangan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untuk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setiap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jenis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perkiraan</a:t>
            </a:r>
            <a:r>
              <a:rPr lang="en-US" dirty="0" smtClean="0">
                <a:sym typeface="Wingdings"/>
              </a:rPr>
              <a:t> 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 </a:t>
            </a:r>
            <a:r>
              <a:rPr lang="en-US" dirty="0" err="1" smtClean="0">
                <a:sym typeface="Wingdings"/>
              </a:rPr>
              <a:t>Tentukan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perkiraan</a:t>
            </a:r>
            <a:r>
              <a:rPr lang="en-US" dirty="0" smtClean="0">
                <a:sym typeface="Wingdings"/>
              </a:rPr>
              <a:t> yang </a:t>
            </a:r>
            <a:r>
              <a:rPr lang="en-US" dirty="0" err="1" smtClean="0">
                <a:sym typeface="Wingdings"/>
              </a:rPr>
              <a:t>akan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dipengaruhi</a:t>
            </a:r>
            <a:r>
              <a:rPr lang="en-US" dirty="0" smtClean="0">
                <a:sym typeface="Wingdings"/>
              </a:rPr>
              <a:t>   </a:t>
            </a:r>
            <a:r>
              <a:rPr lang="en-US" dirty="0" err="1" smtClean="0">
                <a:sym typeface="Wingdings"/>
              </a:rPr>
              <a:t>oleh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transaksi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tersebut</a:t>
            </a:r>
            <a:endParaRPr lang="en-US" dirty="0" smtClean="0">
              <a:sym typeface="Wingdings"/>
            </a:endParaRPr>
          </a:p>
          <a:p>
            <a:pPr>
              <a:buFont typeface="Wingdings"/>
              <a:buChar char="["/>
            </a:pPr>
            <a:r>
              <a:rPr lang="en-US" dirty="0" err="1" smtClean="0">
                <a:sym typeface="Wingdings"/>
              </a:rPr>
              <a:t>Apakah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transaksi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tersebut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harus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di</a:t>
            </a:r>
            <a:r>
              <a:rPr lang="en-US" dirty="0" smtClean="0">
                <a:sym typeface="Wingdings"/>
              </a:rPr>
              <a:t> debit </a:t>
            </a:r>
            <a:r>
              <a:rPr lang="en-US" dirty="0" err="1" smtClean="0">
                <a:sym typeface="Wingdings"/>
              </a:rPr>
              <a:t>atau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kredit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dalam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perkiraan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tertentu</a:t>
            </a:r>
            <a:r>
              <a:rPr lang="en-US" dirty="0" smtClean="0">
                <a:sym typeface="Wingdings"/>
              </a:rPr>
              <a:t> </a:t>
            </a:r>
          </a:p>
          <a:p>
            <a:pPr>
              <a:buFont typeface="Wingdings"/>
              <a:buChar char="["/>
            </a:pPr>
            <a:r>
              <a:rPr lang="en-US" dirty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Jumlah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sisi</a:t>
            </a:r>
            <a:r>
              <a:rPr lang="en-US" dirty="0" smtClean="0">
                <a:sym typeface="Wingdings"/>
              </a:rPr>
              <a:t> debit </a:t>
            </a:r>
            <a:r>
              <a:rPr lang="en-US" dirty="0" err="1" smtClean="0">
                <a:sym typeface="Wingdings"/>
              </a:rPr>
              <a:t>dan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kredit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dicatat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dalam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perkiraan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dengan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jumlah</a:t>
            </a:r>
            <a:r>
              <a:rPr lang="en-US" dirty="0" smtClean="0">
                <a:sym typeface="Wingdings"/>
              </a:rPr>
              <a:t> yang </a:t>
            </a:r>
            <a:r>
              <a:rPr lang="en-US" dirty="0" err="1" smtClean="0">
                <a:sym typeface="Wingdings"/>
              </a:rPr>
              <a:t>seimbang</a:t>
            </a:r>
            <a:r>
              <a:rPr lang="en-US" dirty="0" smtClean="0">
                <a:sym typeface="Wingdings"/>
              </a:rPr>
              <a:t>  </a:t>
            </a:r>
            <a:endParaRPr lang="en-US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NOVI\NOVI ANDRIANY KUSNANDAR\DOC TUGAS\ppt background\presentation-dashed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7562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SHEET ACCOUNT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71500">
              <a:buAutoNum type="romanUcPeriod"/>
            </a:pPr>
            <a:r>
              <a:rPr lang="en-US" b="1" dirty="0" smtClean="0"/>
              <a:t>ASSETS 	</a:t>
            </a:r>
            <a:r>
              <a:rPr lang="en-US" dirty="0" smtClean="0"/>
              <a:t>			II. 	</a:t>
            </a:r>
            <a:r>
              <a:rPr lang="en-US" b="1" dirty="0" smtClean="0"/>
              <a:t>LIABILITIES 	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Cash 					Acc. Payable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Acc. Receivable 			Salaries Payable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Supplies 					Tax Payable </a:t>
            </a:r>
          </a:p>
          <a:p>
            <a:pPr marL="571500" indent="-571500">
              <a:buNone/>
            </a:pPr>
            <a:r>
              <a:rPr lang="en-US" dirty="0" smtClean="0"/>
              <a:t>	Prepaid Rent 			III. 	</a:t>
            </a:r>
            <a:r>
              <a:rPr lang="en-US" b="1" dirty="0" smtClean="0"/>
              <a:t>CAPITAL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Store Equipment 			</a:t>
            </a:r>
            <a:r>
              <a:rPr lang="en-US" dirty="0" err="1" smtClean="0"/>
              <a:t>Rahmat</a:t>
            </a:r>
            <a:r>
              <a:rPr lang="en-US" dirty="0" smtClean="0"/>
              <a:t> Capital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Less : </a:t>
            </a:r>
            <a:r>
              <a:rPr lang="en-US" dirty="0" err="1" smtClean="0"/>
              <a:t>accum</a:t>
            </a:r>
            <a:r>
              <a:rPr lang="en-US" dirty="0" smtClean="0"/>
              <a:t>. Depreciation 		</a:t>
            </a:r>
            <a:r>
              <a:rPr lang="en-US" dirty="0" err="1" smtClean="0"/>
              <a:t>Rahmat</a:t>
            </a:r>
            <a:r>
              <a:rPr lang="en-US" dirty="0" smtClean="0"/>
              <a:t> Drawing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Building					Income Summary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Less : </a:t>
            </a:r>
            <a:r>
              <a:rPr lang="en-US" dirty="0" err="1" smtClean="0"/>
              <a:t>accum.depreciation</a:t>
            </a:r>
            <a:r>
              <a:rPr lang="en-US" dirty="0" smtClean="0"/>
              <a:t> 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Land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2690813" y="3862388"/>
            <a:ext cx="4525963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NOVI\NOVI ANDRIANY KUSNANDAR\DOC TUGAS\ppt background\cartoon-monkey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0"/>
            <a:ext cx="9753600" cy="7315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71500">
              <a:buAutoNum type="romanUcPeriod"/>
            </a:pPr>
            <a:r>
              <a:rPr lang="en-US" b="1" dirty="0" smtClean="0"/>
              <a:t>REVENUE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Sales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Interest Revenue </a:t>
            </a:r>
          </a:p>
          <a:p>
            <a:pPr marL="571500" indent="-571500">
              <a:buNone/>
            </a:pPr>
            <a:endParaRPr lang="en-US" dirty="0"/>
          </a:p>
          <a:p>
            <a:pPr marL="571500" indent="-571500">
              <a:buAutoNum type="romanUcPeriod" startAt="2"/>
            </a:pPr>
            <a:r>
              <a:rPr lang="en-US" b="1" dirty="0" smtClean="0"/>
              <a:t>Expenses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Salary Expense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Rent Expense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Supplies Expense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smtClean="0"/>
              <a:t>Depreciation Expense </a:t>
            </a:r>
          </a:p>
          <a:p>
            <a:pPr marL="571500" indent="-571500">
              <a:buNone/>
            </a:pPr>
            <a:r>
              <a:rPr lang="en-US" dirty="0"/>
              <a:t>	</a:t>
            </a:r>
            <a:r>
              <a:rPr lang="en-US" dirty="0" err="1" smtClean="0"/>
              <a:t>Misscellanous</a:t>
            </a:r>
            <a:r>
              <a:rPr lang="en-US" dirty="0" smtClean="0"/>
              <a:t> Expense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1555" y="0"/>
            <a:ext cx="10195641" cy="67881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NERACA PERCOBAAN (TRIAL BALANCE)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ketetapan</a:t>
            </a:r>
            <a:r>
              <a:rPr lang="en-US" dirty="0" smtClean="0"/>
              <a:t> </a:t>
            </a:r>
            <a:r>
              <a:rPr lang="en-US" dirty="0" err="1" smtClean="0"/>
              <a:t>didalam</a:t>
            </a:r>
            <a:r>
              <a:rPr lang="en-US" dirty="0" smtClean="0"/>
              <a:t> </a:t>
            </a:r>
            <a:r>
              <a:rPr lang="en-US" dirty="0" err="1" smtClean="0"/>
              <a:t>pembukuan</a:t>
            </a:r>
            <a:r>
              <a:rPr lang="en-US" dirty="0" smtClean="0"/>
              <a:t> </a:t>
            </a:r>
            <a:r>
              <a:rPr lang="en-US" dirty="0" err="1" smtClean="0"/>
              <a:t>berpasangan</a:t>
            </a:r>
            <a:r>
              <a:rPr lang="en-US" dirty="0" smtClean="0"/>
              <a:t> (</a:t>
            </a:r>
            <a:r>
              <a:rPr lang="en-US" i="1" dirty="0" smtClean="0"/>
              <a:t>double entry accounting</a:t>
            </a:r>
            <a:r>
              <a:rPr lang="en-US" dirty="0" smtClean="0"/>
              <a:t>),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seimbang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debit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pengecekan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selutuh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NOVI\NOVI ANDRIANY KUSNANDAR\DOC TUGAS\ppt background\124202641332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-304800"/>
            <a:ext cx="9753600" cy="7467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–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43000"/>
            <a:ext cx="8229600" cy="4525963"/>
          </a:xfrm>
        </p:spPr>
        <p:txBody>
          <a:bodyPr/>
          <a:lstStyle/>
          <a:p>
            <a:pPr marL="514350" indent="-514350">
              <a:buAutoNum type="alphaLcPeriod"/>
            </a:pPr>
            <a:r>
              <a:rPr lang="en-US" dirty="0" err="1" smtClean="0"/>
              <a:t>Tetapkanlah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Jumlahkanlah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debit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Jumlahkan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Bandingkanlah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debit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 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ASY LESTARY KUSNANDAR\koko\1197149700505366957Gerald_G_Parchment_Background_or_Border_1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61051"/>
            <a:ext cx="9144000" cy="760478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457200"/>
          <a:ext cx="7367906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193"/>
                <a:gridCol w="406718"/>
                <a:gridCol w="733742"/>
                <a:gridCol w="2530793"/>
                <a:gridCol w="406718"/>
                <a:gridCol w="733742"/>
              </a:tblGrid>
              <a:tr h="252000">
                <a:tc gridSpan="6"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PT. TUNAS HARAPAN</a:t>
                      </a:r>
                    </a:p>
                    <a:p>
                      <a:pPr algn="ctr"/>
                      <a:r>
                        <a:rPr lang="id-ID" sz="1400" dirty="0" smtClean="0"/>
                        <a:t>BALANCE SHEET</a:t>
                      </a:r>
                    </a:p>
                    <a:p>
                      <a:pPr algn="ctr"/>
                      <a:r>
                        <a:rPr lang="id-ID" sz="1400" dirty="0" smtClean="0"/>
                        <a:t>31-12-2010</a:t>
                      </a:r>
                      <a:endParaRPr lang="id-ID" sz="1400" dirty="0"/>
                    </a:p>
                  </a:txBody>
                  <a:tcPr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LIABILITIES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KAS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100" dirty="0" smtClean="0"/>
                        <a:t>Rp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97.800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DAGANG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115.000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SURAT-SURAT BERHARGA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33.000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WESEL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30.500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BUNGA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250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GAJI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3.600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 BRG.</a:t>
                      </a:r>
                      <a:r>
                        <a:rPr lang="id-ID" sz="1100" baseline="0" dirty="0" smtClean="0"/>
                        <a:t> DAG.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PAJAK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</a:t>
                      </a:r>
                      <a:r>
                        <a:rPr lang="id-ID" sz="1100" baseline="0" dirty="0" smtClean="0"/>
                        <a:t>  KEBUTUHAN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155.400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SEWA DITERIMA DI MUKA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Rp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150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ASURANSI DIBAYAR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1.100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LANCAR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180.000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u="none" dirty="0" smtClean="0"/>
                        <a:t>JUMLAH AKTIVA LANCAR</a:t>
                      </a:r>
                      <a:endParaRPr lang="id-ID" sz="1100" b="1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INVESTASI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56.000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LONG</a:t>
                      </a:r>
                      <a:r>
                        <a:rPr lang="id-ID" sz="1100" u="sng" baseline="0" dirty="0" smtClean="0"/>
                        <a:t> TERM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FIXED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HIPOTEK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PERALATAN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OBLIGASI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GEDUNG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JK.PANJANG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TANAH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CAPITAL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AKTIVA TETAP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MODAL SAHAM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INTANGIBLE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LABA DITAHAN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GOODWILL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AKTIVA LAIN-LAIN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LIABILITIES +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NOVI\NOVI ANDRIANY KUSNANDAR\DOC TUGAS\ppt background\blue-flowers-backgrounds-wallpap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25246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Case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Perusahaan “</a:t>
            </a:r>
            <a:r>
              <a:rPr lang="en-US" dirty="0" err="1" smtClean="0"/>
              <a:t>Bakti</a:t>
            </a:r>
            <a:r>
              <a:rPr lang="en-US" dirty="0" smtClean="0"/>
              <a:t> </a:t>
            </a:r>
            <a:r>
              <a:rPr lang="en-US" dirty="0" err="1" smtClean="0"/>
              <a:t>Darma</a:t>
            </a:r>
            <a:r>
              <a:rPr lang="en-US" dirty="0" smtClean="0"/>
              <a:t>”</a:t>
            </a:r>
          </a:p>
          <a:p>
            <a:pPr marL="514350" indent="-514350">
              <a:buAutoNum type="arabicPeriod"/>
            </a:pPr>
            <a:r>
              <a:rPr lang="en-US" dirty="0" smtClean="0"/>
              <a:t>Tn. </a:t>
            </a:r>
            <a:r>
              <a:rPr lang="en-US" dirty="0" err="1" smtClean="0"/>
              <a:t>Yahya</a:t>
            </a:r>
            <a:r>
              <a:rPr lang="en-US" dirty="0" smtClean="0"/>
              <a:t> </a:t>
            </a:r>
            <a:r>
              <a:rPr lang="en-US" dirty="0" err="1" smtClean="0"/>
              <a:t>menginvestasikan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10.000.000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3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60.000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6.000.000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pembelian</a:t>
            </a:r>
            <a:r>
              <a:rPr lang="en-US" dirty="0" smtClean="0"/>
              <a:t> </a:t>
            </a:r>
            <a:r>
              <a:rPr lang="en-US" dirty="0" err="1" smtClean="0"/>
              <a:t>mobil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Dibeli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2.000.000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senilai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700.000 </a:t>
            </a:r>
            <a:r>
              <a:rPr lang="en-US" dirty="0" err="1" smtClean="0"/>
              <a:t>dari</a:t>
            </a:r>
            <a:r>
              <a:rPr lang="en-US" dirty="0" smtClean="0"/>
              <a:t> PT. </a:t>
            </a:r>
            <a:r>
              <a:rPr lang="en-US" dirty="0" err="1" smtClean="0"/>
              <a:t>Bachtera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80613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382000" cy="6248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/>
              <a:t>6.	</a:t>
            </a:r>
            <a:r>
              <a:rPr lang="en-US" sz="2800" dirty="0" err="1" smtClean="0"/>
              <a:t>Dibeli</a:t>
            </a:r>
            <a:r>
              <a:rPr lang="en-US" sz="2800" dirty="0" smtClean="0"/>
              <a:t> </a:t>
            </a:r>
            <a:r>
              <a:rPr lang="en-US" sz="2800" dirty="0" err="1" smtClean="0"/>
              <a:t>perlengkapan</a:t>
            </a:r>
            <a:r>
              <a:rPr lang="en-US" sz="2800" dirty="0" smtClean="0"/>
              <a:t> </a:t>
            </a:r>
            <a:r>
              <a:rPr lang="en-US" sz="2800" dirty="0" err="1" smtClean="0"/>
              <a:t>kantor</a:t>
            </a:r>
            <a:r>
              <a:rPr lang="en-US" sz="2800" dirty="0" smtClean="0"/>
              <a:t> (office Supplies) </a:t>
            </a:r>
            <a:r>
              <a:rPr lang="en-US" sz="2800" dirty="0" err="1" smtClean="0"/>
              <a:t>Rp</a:t>
            </a:r>
            <a:r>
              <a:rPr lang="en-US" sz="2800" dirty="0" smtClean="0"/>
              <a:t> 12.000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kredit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Fa</a:t>
            </a:r>
            <a:r>
              <a:rPr lang="en-US" sz="2800" dirty="0" smtClean="0"/>
              <a:t>. </a:t>
            </a:r>
            <a:r>
              <a:rPr lang="en-US" sz="2800" dirty="0" err="1" smtClean="0"/>
              <a:t>Trisakti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7. </a:t>
            </a:r>
            <a:r>
              <a:rPr lang="en-US" sz="2800" dirty="0" err="1" smtClean="0"/>
              <a:t>Dijual</a:t>
            </a:r>
            <a:r>
              <a:rPr lang="en-US" sz="2800" dirty="0" smtClean="0"/>
              <a:t> 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 smtClean="0"/>
              <a:t>kantor</a:t>
            </a:r>
            <a:r>
              <a:rPr lang="en-US" sz="2800" dirty="0" smtClean="0"/>
              <a:t> (office equipment) yang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terpakai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Bahri</a:t>
            </a:r>
            <a:r>
              <a:rPr lang="en-US" sz="2800" dirty="0" smtClean="0"/>
              <a:t> &amp; Co. </a:t>
            </a:r>
            <a:r>
              <a:rPr lang="en-US" sz="2800" dirty="0" err="1" smtClean="0"/>
              <a:t>Rp</a:t>
            </a:r>
            <a:r>
              <a:rPr lang="en-US" sz="2800" dirty="0" smtClean="0"/>
              <a:t> 200.000 per </a:t>
            </a:r>
            <a:r>
              <a:rPr lang="en-US" sz="2800" dirty="0" err="1" smtClean="0"/>
              <a:t>kas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Rp</a:t>
            </a:r>
            <a:r>
              <a:rPr lang="en-US" sz="2800" dirty="0" smtClean="0"/>
              <a:t> </a:t>
            </a:r>
            <a:r>
              <a:rPr lang="en-US" sz="2800" dirty="0" smtClean="0"/>
              <a:t>1</a:t>
            </a:r>
          </a:p>
          <a:p>
            <a:pPr>
              <a:buNone/>
            </a:pPr>
            <a:r>
              <a:rPr lang="en-US" sz="2800" dirty="0" smtClean="0"/>
              <a:t>0.000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kredit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8.   </a:t>
            </a:r>
            <a:r>
              <a:rPr lang="en-US" sz="2800" dirty="0" err="1" smtClean="0"/>
              <a:t>Diterima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Bahri</a:t>
            </a:r>
            <a:r>
              <a:rPr lang="en-US" sz="2800" dirty="0" smtClean="0"/>
              <a:t> &amp; Co. </a:t>
            </a:r>
            <a:r>
              <a:rPr lang="en-US" sz="2800" dirty="0" err="1" smtClean="0"/>
              <a:t>Rp</a:t>
            </a:r>
            <a:r>
              <a:rPr lang="en-US" sz="2800" dirty="0" smtClean="0"/>
              <a:t> 10.000 </a:t>
            </a:r>
          </a:p>
          <a:p>
            <a:pPr>
              <a:buNone/>
            </a:pPr>
            <a:r>
              <a:rPr lang="en-US" sz="2800" dirty="0" smtClean="0"/>
              <a:t>9.   </a:t>
            </a:r>
            <a:r>
              <a:rPr lang="en-US" sz="2800" dirty="0" err="1" smtClean="0"/>
              <a:t>Dibayar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PT. </a:t>
            </a:r>
            <a:r>
              <a:rPr lang="en-US" sz="2800" dirty="0" err="1" smtClean="0"/>
              <a:t>Bachtera</a:t>
            </a:r>
            <a:r>
              <a:rPr lang="en-US" sz="2800" dirty="0" smtClean="0"/>
              <a:t> </a:t>
            </a:r>
            <a:r>
              <a:rPr lang="en-US" sz="2800" dirty="0" err="1" smtClean="0"/>
              <a:t>Rp</a:t>
            </a:r>
            <a:r>
              <a:rPr lang="en-US" sz="2800" dirty="0" smtClean="0"/>
              <a:t> 350.000</a:t>
            </a:r>
          </a:p>
          <a:p>
            <a:pPr>
              <a:buNone/>
            </a:pPr>
            <a:r>
              <a:rPr lang="en-US" sz="2800" dirty="0" smtClean="0"/>
              <a:t>10. </a:t>
            </a:r>
            <a:r>
              <a:rPr lang="en-US" sz="2800" dirty="0" err="1" smtClean="0"/>
              <a:t>Dijual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rumah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  </a:t>
            </a:r>
            <a:r>
              <a:rPr lang="en-US" sz="2800" dirty="0" err="1" smtClean="0"/>
              <a:t>komisi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	   </a:t>
            </a:r>
            <a:r>
              <a:rPr lang="en-US" sz="2800" dirty="0" err="1" smtClean="0"/>
              <a:t>sejumlah</a:t>
            </a:r>
            <a:r>
              <a:rPr lang="en-US" sz="2800" dirty="0" smtClean="0"/>
              <a:t> </a:t>
            </a:r>
            <a:r>
              <a:rPr lang="en-US" sz="2800" dirty="0" err="1" smtClean="0"/>
              <a:t>Rp</a:t>
            </a:r>
            <a:r>
              <a:rPr lang="en-US" sz="2800" dirty="0" smtClean="0"/>
              <a:t> 1.700.000</a:t>
            </a:r>
          </a:p>
          <a:p>
            <a:pPr>
              <a:buNone/>
            </a:pPr>
            <a:r>
              <a:rPr lang="en-US" sz="2800" dirty="0" smtClean="0"/>
              <a:t>11. </a:t>
            </a:r>
            <a:r>
              <a:rPr lang="en-US" sz="2800" dirty="0" err="1" smtClean="0"/>
              <a:t>Dibayar</a:t>
            </a:r>
            <a:r>
              <a:rPr lang="en-US" sz="2800" dirty="0" smtClean="0"/>
              <a:t> </a:t>
            </a:r>
            <a:r>
              <a:rPr lang="en-US" sz="2800" dirty="0" err="1" smtClean="0"/>
              <a:t>gaji</a:t>
            </a:r>
            <a:r>
              <a:rPr lang="en-US" sz="2800" dirty="0" smtClean="0"/>
              <a:t> </a:t>
            </a:r>
            <a:r>
              <a:rPr lang="en-US" sz="2800" dirty="0" err="1" smtClean="0"/>
              <a:t>sekretaris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2 </a:t>
            </a:r>
            <a:r>
              <a:rPr lang="en-US" sz="2800" dirty="0" err="1" smtClean="0"/>
              <a:t>minggu</a:t>
            </a:r>
            <a:r>
              <a:rPr lang="en-US" sz="2800" dirty="0" smtClean="0"/>
              <a:t> </a:t>
            </a:r>
            <a:r>
              <a:rPr lang="en-US" sz="2800" dirty="0" err="1" smtClean="0"/>
              <a:t>pertama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	   </a:t>
            </a:r>
            <a:r>
              <a:rPr lang="en-US" sz="2800" dirty="0" err="1" smtClean="0"/>
              <a:t>sebesar</a:t>
            </a:r>
            <a:r>
              <a:rPr lang="en-US" sz="2800" dirty="0" smtClean="0"/>
              <a:t> </a:t>
            </a:r>
            <a:r>
              <a:rPr lang="en-US" sz="2800" dirty="0" err="1" smtClean="0"/>
              <a:t>Rp</a:t>
            </a:r>
            <a:r>
              <a:rPr lang="en-US" sz="2800" dirty="0" smtClean="0"/>
              <a:t> 120.000</a:t>
            </a:r>
          </a:p>
          <a:p>
            <a:pPr>
              <a:buNone/>
            </a:pPr>
            <a:r>
              <a:rPr lang="en-US" sz="2800" dirty="0" smtClean="0"/>
              <a:t>12. </a:t>
            </a:r>
            <a:r>
              <a:rPr lang="en-US" sz="2800" dirty="0" err="1" smtClean="0"/>
              <a:t>Dijual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rumah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komisi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	   </a:t>
            </a:r>
            <a:r>
              <a:rPr lang="en-US" sz="2800" dirty="0" err="1" smtClean="0"/>
              <a:t>sejumlah</a:t>
            </a:r>
            <a:r>
              <a:rPr lang="en-US" sz="2800" dirty="0" smtClean="0"/>
              <a:t> </a:t>
            </a:r>
            <a:r>
              <a:rPr lang="en-US" sz="2800" dirty="0" err="1" smtClean="0"/>
              <a:t>Rp</a:t>
            </a:r>
            <a:r>
              <a:rPr lang="en-US" sz="2800" dirty="0" smtClean="0"/>
              <a:t> 150.000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NOVI\NOVI ANDRIANY KUSNANDAR\DOC TUGAS\ppt background\microscopes-fade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525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382000" cy="6248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13. </a:t>
            </a:r>
            <a:r>
              <a:rPr lang="en-US" dirty="0" err="1" smtClean="0"/>
              <a:t>Tn</a:t>
            </a:r>
            <a:r>
              <a:rPr lang="en-US" dirty="0" smtClean="0"/>
              <a:t> </a:t>
            </a:r>
            <a:r>
              <a:rPr lang="en-US" dirty="0" err="1" smtClean="0"/>
              <a:t>Yahya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400.000 </a:t>
            </a:r>
            <a:r>
              <a:rPr lang="en-US" dirty="0" err="1" smtClean="0"/>
              <a:t>untuk</a:t>
            </a:r>
            <a:endParaRPr lang="en-US" dirty="0"/>
          </a:p>
          <a:p>
            <a:pPr>
              <a:buNone/>
            </a:pPr>
            <a:r>
              <a:rPr lang="en-US" dirty="0" smtClean="0"/>
              <a:t>	  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14.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sekretaris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2 </a:t>
            </a:r>
            <a:r>
              <a:rPr lang="en-US" dirty="0" err="1" smtClean="0"/>
              <a:t>minggu</a:t>
            </a:r>
            <a:endParaRPr lang="en-US" dirty="0"/>
          </a:p>
          <a:p>
            <a:pPr>
              <a:buNone/>
            </a:pPr>
            <a:r>
              <a:rPr lang="en-US" dirty="0" smtClean="0"/>
              <a:t>	   </a:t>
            </a:r>
            <a:r>
              <a:rPr lang="en-US" dirty="0" err="1" smtClean="0"/>
              <a:t>terakhir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120.000</a:t>
            </a:r>
          </a:p>
          <a:p>
            <a:pPr>
              <a:buNone/>
            </a:pPr>
            <a:r>
              <a:rPr lang="en-US" dirty="0" smtClean="0"/>
              <a:t>15.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</a:t>
            </a:r>
            <a:r>
              <a:rPr lang="en-US" dirty="0" err="1" smtClean="0"/>
              <a:t>telepon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yang</a:t>
            </a:r>
          </a:p>
          <a:p>
            <a:pPr>
              <a:buNone/>
            </a:pPr>
            <a:r>
              <a:rPr lang="en-US" dirty="0"/>
              <a:t>	 </a:t>
            </a:r>
            <a:r>
              <a:rPr lang="en-US" dirty="0" smtClean="0"/>
              <a:t>  </a:t>
            </a:r>
            <a:r>
              <a:rPr lang="en-US" dirty="0" err="1" smtClean="0"/>
              <a:t>bersangkutan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40.000</a:t>
            </a:r>
          </a:p>
          <a:p>
            <a:pPr>
              <a:buNone/>
            </a:pPr>
            <a:r>
              <a:rPr lang="en-US" dirty="0" smtClean="0"/>
              <a:t>16.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bensin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olie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   Rp150.000</a:t>
            </a:r>
          </a:p>
          <a:p>
            <a:pPr>
              <a:buNone/>
            </a:pPr>
            <a:r>
              <a:rPr lang="en-US" dirty="0" smtClean="0"/>
              <a:t>17.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operasional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12.000  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NOVI\NOVI ANDRIANY KUSNANDAR\DOC TUGAS\WALLPAPER INTERNET\photography_portfolio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14450" y="0"/>
            <a:ext cx="11810360" cy="7696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4 </a:t>
            </a:r>
            <a:r>
              <a:rPr lang="en-US" dirty="0" err="1" smtClean="0"/>
              <a:t>kolom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Buatlah</a:t>
            </a:r>
            <a:r>
              <a:rPr lang="en-US" dirty="0" smtClean="0"/>
              <a:t> Trial Balance </a:t>
            </a:r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Words>309</Words>
  <Application>Microsoft Office PowerPoint</Application>
  <PresentationFormat>On-screen Show (4:3)</PresentationFormat>
  <Paragraphs>191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Pencatatan Transaksi </vt:lpstr>
      <vt:lpstr>Penggunaan Account (Perkiraan/Buku Besar)  </vt:lpstr>
      <vt:lpstr>T Account </vt:lpstr>
      <vt:lpstr>Things’re Important </vt:lpstr>
      <vt:lpstr>Slide 5</vt:lpstr>
      <vt:lpstr>Tips &amp; Trick </vt:lpstr>
      <vt:lpstr>BALANCE SHEET ACCOUNT </vt:lpstr>
      <vt:lpstr>INCOME STATEMENT </vt:lpstr>
      <vt:lpstr>NERACA PERCOBAAN (TRIAL BALANCE)</vt:lpstr>
      <vt:lpstr>Langkah – Langkah </vt:lpstr>
      <vt:lpstr>Slide 11</vt:lpstr>
      <vt:lpstr>Example Case </vt:lpstr>
      <vt:lpstr>Slide 13</vt:lpstr>
      <vt:lpstr>Slide 14</vt:lpstr>
      <vt:lpstr>TASK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Pencatatan Transaksi</dc:title>
  <dc:creator>admin</dc:creator>
  <cp:lastModifiedBy>admin</cp:lastModifiedBy>
  <cp:revision>26</cp:revision>
  <dcterms:created xsi:type="dcterms:W3CDTF">2013-09-29T10:14:02Z</dcterms:created>
  <dcterms:modified xsi:type="dcterms:W3CDTF">2013-10-07T10:12:33Z</dcterms:modified>
</cp:coreProperties>
</file>