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59" r:id="rId4"/>
    <p:sldId id="262" r:id="rId5"/>
    <p:sldId id="264" r:id="rId6"/>
    <p:sldId id="263" r:id="rId7"/>
    <p:sldId id="266" r:id="rId8"/>
    <p:sldId id="265" r:id="rId9"/>
    <p:sldId id="267" r:id="rId10"/>
    <p:sldId id="268" r:id="rId11"/>
    <p:sldId id="270" r:id="rId12"/>
    <p:sldId id="273" r:id="rId13"/>
    <p:sldId id="274" r:id="rId14"/>
    <p:sldId id="279" r:id="rId15"/>
    <p:sldId id="275" r:id="rId16"/>
    <p:sldId id="276" r:id="rId17"/>
    <p:sldId id="277" r:id="rId18"/>
    <p:sldId id="278" r:id="rId19"/>
    <p:sldId id="282" r:id="rId20"/>
    <p:sldId id="283" r:id="rId21"/>
    <p:sldId id="284" r:id="rId22"/>
    <p:sldId id="285" r:id="rId23"/>
  </p:sldIdLst>
  <p:sldSz cx="9144000" cy="6858000" type="screen4x3"/>
  <p:notesSz cx="6881813" cy="1001553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757" autoAdjust="0"/>
  </p:normalViewPr>
  <p:slideViewPr>
    <p:cSldViewPr>
      <p:cViewPr>
        <p:scale>
          <a:sx n="70" d="100"/>
          <a:sy n="70" d="100"/>
        </p:scale>
        <p:origin x="-5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FB474B2A-3B31-4F28-B525-1FAE0C1CCE10}" type="datetimeFigureOut">
              <a:rPr lang="id-ID" smtClean="0"/>
              <a:pPr/>
              <a:t>13/03/2017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4D6866FF-1D28-494F-B49E-63EFF135D24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7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50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B058CD1D-AF5C-4BAE-8C69-350B77B670F9}" type="datetimeFigureOut">
              <a:rPr lang="id-ID" smtClean="0"/>
              <a:pPr/>
              <a:t>13/03/2017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244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500" y="951244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09B7E201-D17E-4339-B279-3781DA57541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365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D0DC-D498-4851-A186-F16C0370BE5F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7267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AE0-A325-4A22-BD6C-1956D27E2D8B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498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37B6-1B52-4DE7-B983-8E75F0F6F9CA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733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37E6-0FC1-4D9D-8CE3-5569D610C11F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698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956A-973A-4FD8-BA6E-A5AD8A1868D7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603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B108A-3DB0-4339-ABDE-F459EAD4D245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049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1A1F2-0CA9-4748-A8C2-B5B303E651D9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31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0B3A-211A-4E60-A81C-7D53B8063D6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655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CD2BC-EE5B-49E4-AC52-1612A17B8C1B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72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257492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4972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40236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621888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528757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227842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572EA-447B-4289-B25C-F2D92B15ABD1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5216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A98F5-66A2-4740-8FF0-5F0859E6A52E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110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EC46CF1-53BB-44DF-BA8C-9B8202FF73E3}" type="datetime1">
              <a:rPr lang="id-ID" smtClean="0"/>
              <a:pPr/>
              <a:t>13/03/2017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87E3573-7258-43AE-8903-BF2F1E16925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090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880" y="3739912"/>
            <a:ext cx="7772400" cy="1975104"/>
          </a:xfrm>
        </p:spPr>
        <p:txBody>
          <a:bodyPr/>
          <a:lstStyle/>
          <a:p>
            <a:r>
              <a:rPr lang="en-US" sz="8000" dirty="0"/>
              <a:t>PERSEDIAAN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sz="3200" dirty="0"/>
              <a:t>	</a:t>
            </a:r>
            <a:r>
              <a:rPr lang="en-US" sz="3200" dirty="0" err="1"/>
              <a:t>Aktiva</a:t>
            </a:r>
            <a:r>
              <a:rPr lang="en-US" sz="3200" dirty="0"/>
              <a:t> </a:t>
            </a:r>
            <a:r>
              <a:rPr lang="en-US" sz="3200" dirty="0" err="1"/>
              <a:t>lancar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dijual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dikonsumsi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rangka</a:t>
            </a:r>
            <a:r>
              <a:rPr lang="en-US" sz="3200" dirty="0"/>
              <a:t> </a:t>
            </a:r>
            <a:r>
              <a:rPr lang="en-US" sz="3200" dirty="0" err="1"/>
              <a:t>menjalankan</a:t>
            </a:r>
            <a:r>
              <a:rPr lang="en-US" sz="3200" dirty="0"/>
              <a:t> </a:t>
            </a:r>
            <a:r>
              <a:rPr lang="en-US" sz="3200" dirty="0" err="1"/>
              <a:t>usaha</a:t>
            </a:r>
            <a:r>
              <a:rPr lang="en-US" sz="3200" dirty="0"/>
              <a:t> normal </a:t>
            </a:r>
            <a:r>
              <a:rPr lang="en-US" sz="3200" dirty="0" err="1"/>
              <a:t>perusahaan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id-ID" dirty="0" smtClean="0"/>
              <a:t>P</a:t>
            </a:r>
            <a:r>
              <a:rPr lang="en-US" dirty="0" err="1" smtClean="0"/>
              <a:t>ersediaan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/>
              <a:t>Perusahaan </a:t>
            </a:r>
            <a:r>
              <a:rPr lang="en-US" sz="3600" dirty="0" err="1"/>
              <a:t>dagang</a:t>
            </a:r>
            <a:r>
              <a:rPr lang="en-US" sz="3600" dirty="0"/>
              <a:t> </a:t>
            </a:r>
            <a:r>
              <a:rPr lang="en-US" sz="3600" dirty="0" err="1"/>
              <a:t>meliputi</a:t>
            </a:r>
            <a:r>
              <a:rPr lang="en-US" sz="3600" dirty="0"/>
              <a:t> </a:t>
            </a:r>
            <a:r>
              <a:rPr lang="en-US" sz="3600" dirty="0" err="1"/>
              <a:t>persediaan</a:t>
            </a:r>
            <a:r>
              <a:rPr lang="en-US" sz="3600" dirty="0"/>
              <a:t> </a:t>
            </a:r>
            <a:r>
              <a:rPr lang="en-US" sz="3600" dirty="0" err="1"/>
              <a:t>barang</a:t>
            </a:r>
            <a:r>
              <a:rPr lang="en-US" sz="3600" dirty="0"/>
              <a:t> </a:t>
            </a:r>
            <a:r>
              <a:rPr lang="en-US" sz="3600" dirty="0" err="1" smtClean="0"/>
              <a:t>dagangan</a:t>
            </a:r>
            <a:r>
              <a:rPr lang="id-ID" sz="3600" dirty="0" smtClean="0"/>
              <a:t> (</a:t>
            </a:r>
            <a:r>
              <a:rPr lang="id-ID" sz="3600" i="1" dirty="0" smtClean="0"/>
              <a:t>merchandise inventory).</a:t>
            </a:r>
          </a:p>
          <a:p>
            <a:endParaRPr lang="en-US" sz="3600" dirty="0"/>
          </a:p>
          <a:p>
            <a:r>
              <a:rPr lang="en-US" sz="3600" dirty="0"/>
              <a:t>Perusahaan </a:t>
            </a:r>
            <a:r>
              <a:rPr lang="en-US" sz="3600" dirty="0" err="1"/>
              <a:t>industri</a:t>
            </a:r>
            <a:r>
              <a:rPr lang="en-US" sz="3600" dirty="0"/>
              <a:t> </a:t>
            </a:r>
            <a:r>
              <a:rPr lang="en-US" sz="3600" dirty="0" err="1"/>
              <a:t>meliputi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</a:t>
            </a:r>
            <a:r>
              <a:rPr lang="en-US" sz="3600" dirty="0" err="1" smtClean="0"/>
              <a:t>baku</a:t>
            </a:r>
            <a:r>
              <a:rPr lang="en-US" sz="3600" dirty="0" smtClean="0"/>
              <a:t>, </a:t>
            </a:r>
            <a:r>
              <a:rPr lang="en-US" sz="3600" dirty="0" err="1"/>
              <a:t>barang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proses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barang</a:t>
            </a:r>
            <a:r>
              <a:rPr lang="en-US" sz="3600" dirty="0"/>
              <a:t> </a:t>
            </a:r>
            <a:r>
              <a:rPr lang="en-US" sz="3600" dirty="0" err="1" smtClean="0"/>
              <a:t>jadi</a:t>
            </a:r>
            <a:r>
              <a:rPr lang="id-ID" sz="3600" dirty="0" smtClean="0"/>
              <a:t>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130986"/>
          </a:xfrm>
        </p:spPr>
        <p:txBody>
          <a:bodyPr/>
          <a:lstStyle/>
          <a:p>
            <a:pPr algn="ctr"/>
            <a:r>
              <a:rPr lang="id-ID" sz="3600" dirty="0" smtClean="0"/>
              <a:t>Persediaan Barang Dagangan</a:t>
            </a:r>
            <a:br>
              <a:rPr lang="id-ID" sz="3600" dirty="0" smtClean="0"/>
            </a:br>
            <a:r>
              <a:rPr lang="id-ID" sz="3600" i="1" dirty="0" smtClean="0"/>
              <a:t>(Merchandise Inventory)</a:t>
            </a:r>
            <a:endParaRPr lang="id-ID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070578"/>
            <a:ext cx="7772400" cy="4355320"/>
          </a:xfrm>
        </p:spPr>
        <p:txBody>
          <a:bodyPr/>
          <a:lstStyle/>
          <a:p>
            <a:pPr algn="just">
              <a:buNone/>
            </a:pPr>
            <a:r>
              <a:rPr lang="id-ID" dirty="0" smtClean="0"/>
              <a:t>Arti Penting:</a:t>
            </a:r>
          </a:p>
          <a:p>
            <a:pPr algn="just"/>
            <a:r>
              <a:rPr lang="id-ID" dirty="0" smtClean="0"/>
              <a:t>Penjualan barang dagangan merupakan sumber pendapatan pokok  bagi perusahaan dagang.</a:t>
            </a:r>
          </a:p>
          <a:p>
            <a:pPr algn="just"/>
            <a:r>
              <a:rPr lang="id-ID" dirty="0" smtClean="0"/>
              <a:t>Persediaan Brg Dagang merupakan penentu perhitungan Laba perusahaan.</a:t>
            </a:r>
          </a:p>
          <a:p>
            <a:pPr algn="just"/>
            <a:r>
              <a:rPr lang="id-ID" dirty="0" smtClean="0"/>
              <a:t>Biasanya merupakan bagian yang cukup besar dari harta lancar.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Menghitung Gross Profit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Total Penjualan 				xxxx</a:t>
            </a:r>
          </a:p>
          <a:p>
            <a:r>
              <a:rPr lang="id-ID" dirty="0" smtClean="0"/>
              <a:t>Harga Pokok Penjualan (cgs)</a:t>
            </a:r>
          </a:p>
          <a:p>
            <a:pPr>
              <a:buNone/>
            </a:pPr>
            <a:r>
              <a:rPr lang="id-ID" dirty="0" smtClean="0"/>
              <a:t>	Persediaan  Awal 		xxxx</a:t>
            </a:r>
          </a:p>
          <a:p>
            <a:pPr>
              <a:buNone/>
            </a:pPr>
            <a:r>
              <a:rPr lang="id-ID" dirty="0" smtClean="0"/>
              <a:t>	Pembelian			</a:t>
            </a:r>
            <a:r>
              <a:rPr lang="id-ID" u="sng" dirty="0" smtClean="0"/>
              <a:t>xxx x(+)</a:t>
            </a:r>
          </a:p>
          <a:p>
            <a:pPr>
              <a:buNone/>
            </a:pPr>
            <a:r>
              <a:rPr lang="id-ID" dirty="0" smtClean="0"/>
              <a:t>	Barang tersedia dijual	xxxx</a:t>
            </a:r>
          </a:p>
          <a:p>
            <a:pPr>
              <a:buNone/>
            </a:pPr>
            <a:r>
              <a:rPr lang="id-ID" dirty="0" smtClean="0"/>
              <a:t>	Persediaan Akhir		</a:t>
            </a:r>
            <a:r>
              <a:rPr lang="id-ID" u="sng" dirty="0" smtClean="0"/>
              <a:t>xxxx (-)</a:t>
            </a:r>
          </a:p>
          <a:p>
            <a:pPr>
              <a:buNone/>
            </a:pPr>
            <a:r>
              <a:rPr lang="id-ID" dirty="0" smtClean="0"/>
              <a:t>	HPP						</a:t>
            </a:r>
            <a:r>
              <a:rPr lang="id-ID" u="sng" dirty="0" smtClean="0"/>
              <a:t>xxxx (-)</a:t>
            </a:r>
            <a:endParaRPr lang="id-ID" dirty="0" smtClean="0"/>
          </a:p>
          <a:p>
            <a:pPr>
              <a:buNone/>
            </a:pPr>
            <a:r>
              <a:rPr lang="id-ID" u="sng" dirty="0" smtClean="0"/>
              <a:t>Laba Kotor (Gross profit)</a:t>
            </a:r>
            <a:r>
              <a:rPr lang="id-ID" dirty="0" smtClean="0"/>
              <a:t>			xxxx</a:t>
            </a:r>
            <a:endParaRPr lang="id-ID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SISTEM PENILAIAN PERSEDIAAN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82930" indent="-514350">
              <a:buSzPct val="100000"/>
              <a:buFont typeface="+mj-lt"/>
              <a:buAutoNum type="arabicPeriod"/>
            </a:pPr>
            <a:r>
              <a:rPr lang="id-ID" sz="3200" dirty="0" smtClean="0"/>
              <a:t>Periodic System (Physical System) </a:t>
            </a:r>
          </a:p>
          <a:p>
            <a:pPr marL="582930" indent="-514350">
              <a:buSzPct val="100000"/>
              <a:buFont typeface="+mj-lt"/>
              <a:buAutoNum type="arabicPeriod"/>
            </a:pPr>
            <a:endParaRPr lang="id-ID" sz="3200" dirty="0" smtClean="0"/>
          </a:p>
          <a:p>
            <a:pPr marL="582930" indent="-514350">
              <a:buSzPct val="100000"/>
              <a:buFont typeface="+mj-lt"/>
              <a:buAutoNum type="arabicPeriod"/>
            </a:pPr>
            <a:r>
              <a:rPr lang="id-ID" sz="3200" dirty="0" smtClean="0"/>
              <a:t>Perpetual System (Sistem Permanensi)</a:t>
            </a:r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3502"/>
            <a:ext cx="7772400" cy="1130986"/>
          </a:xfrm>
        </p:spPr>
        <p:txBody>
          <a:bodyPr/>
          <a:lstStyle/>
          <a:p>
            <a:r>
              <a:rPr lang="id-ID" sz="3600" dirty="0" smtClean="0"/>
              <a:t>Metode yg Digunakan pada kedua sistem: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285992"/>
            <a:ext cx="7772400" cy="4069568"/>
          </a:xfrm>
        </p:spPr>
        <p:txBody>
          <a:bodyPr>
            <a:normAutofit/>
          </a:bodyPr>
          <a:lstStyle/>
          <a:p>
            <a:r>
              <a:rPr lang="id-ID" sz="3200" dirty="0" smtClean="0"/>
              <a:t>LIFO (Last In First Out)</a:t>
            </a:r>
          </a:p>
          <a:p>
            <a:r>
              <a:rPr lang="id-ID" sz="3200" dirty="0" smtClean="0"/>
              <a:t>FIFO (First In First Out)</a:t>
            </a:r>
          </a:p>
          <a:p>
            <a:r>
              <a:rPr lang="id-ID" sz="3200" dirty="0" smtClean="0"/>
              <a:t>AVERAGE (Rata-rata)</a:t>
            </a:r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04" y="285728"/>
            <a:ext cx="77724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200" i="1" dirty="0" smtClean="0"/>
              <a:t>Periodic System </a:t>
            </a:r>
            <a:br>
              <a:rPr lang="id-ID" sz="3200" i="1" dirty="0" smtClean="0"/>
            </a:br>
            <a:r>
              <a:rPr lang="id-ID" sz="3200" i="1" dirty="0" smtClean="0"/>
              <a:t>(Physical System)</a:t>
            </a:r>
            <a:r>
              <a:rPr lang="id-ID" sz="3200" dirty="0" smtClean="0"/>
              <a:t/>
            </a:r>
            <a:br>
              <a:rPr lang="id-ID" sz="3200" dirty="0" smtClean="0"/>
            </a:b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428736"/>
            <a:ext cx="7772400" cy="521497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d-ID" b="1" dirty="0" smtClean="0"/>
              <a:t>Contoh:</a:t>
            </a:r>
          </a:p>
          <a:p>
            <a:pPr marL="95250" indent="-26988">
              <a:buNone/>
            </a:pPr>
            <a:r>
              <a:rPr lang="id-ID" sz="2400" dirty="0" smtClean="0"/>
              <a:t>Diketahui data-data transaksi persediaan selama tahun 2010 sbb: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1/1 Persediaan awal	: 300 unit@ Rp250 = Rp  75.000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5/1 Pembelian	: 200 unit @ Rp275 = Rp  55.000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6/3 Pembelian	: 400 unit @ Rp280= Rp112.000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7/5 Pembelian	: 500 unit @ Rp290= Rp145.000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6/7 Pembelian	: 200 unit @ Rp300= Rp  60.000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9/9 Pembelian	: 100 unit @ Rp310= Rp   31.000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5/11 Pembelian	: 200 unit @ Rp320= Rp  64.000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8/11 Pembelian	: 300 unit @ Rp330= Rp   99.000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Diketahui, pada 31/12 jumlah persediaan barang dagangan = </a:t>
            </a:r>
            <a:r>
              <a:rPr lang="id-ID" sz="2400" b="1" dirty="0" smtClean="0"/>
              <a:t>600unit</a:t>
            </a:r>
            <a:r>
              <a:rPr lang="id-ID" sz="2400" dirty="0" smtClean="0"/>
              <a:t>. Tentukan nilai persediaan akhir tsb. Berdasarkan metode LIFO, FIFO, dan AVERAGE.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188" y="404664"/>
            <a:ext cx="7773338" cy="1010282"/>
          </a:xfrm>
        </p:spPr>
        <p:txBody>
          <a:bodyPr/>
          <a:lstStyle/>
          <a:p>
            <a:r>
              <a:rPr lang="id-ID" sz="3200" dirty="0" smtClean="0"/>
              <a:t>Penyelesaian: </a:t>
            </a:r>
            <a:r>
              <a:rPr lang="id-ID" sz="3200" i="1" dirty="0" smtClean="0"/>
              <a:t>Periodic System</a:t>
            </a:r>
            <a:endParaRPr lang="id-ID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6270" y="1268760"/>
            <a:ext cx="7772400" cy="5141138"/>
          </a:xfrm>
        </p:spPr>
        <p:txBody>
          <a:bodyPr>
            <a:normAutofit fontScale="77500" lnSpcReduction="20000"/>
          </a:bodyPr>
          <a:lstStyle/>
          <a:p>
            <a:r>
              <a:rPr lang="id-ID" sz="2800" dirty="0" smtClean="0"/>
              <a:t>LIFO: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300 unit @ Rp250 = Rp  75.000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200 unit @ Rp275 =Rp  55.000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</a:t>
            </a:r>
            <a:r>
              <a:rPr lang="id-ID" sz="2800" u="sng" dirty="0" smtClean="0"/>
              <a:t>100 unit @ Rp280 =Rp  28.000 (+)</a:t>
            </a:r>
            <a:endParaRPr lang="id-ID" sz="2800" dirty="0" smtClean="0"/>
          </a:p>
          <a:p>
            <a:pPr>
              <a:buNone/>
              <a:tabLst>
                <a:tab pos="2876550" algn="l"/>
              </a:tabLst>
            </a:pPr>
            <a:r>
              <a:rPr lang="id-ID" sz="2800" dirty="0" smtClean="0"/>
              <a:t>	</a:t>
            </a:r>
            <a:r>
              <a:rPr lang="id-ID" sz="2800" b="1" dirty="0" smtClean="0"/>
              <a:t>600 unit	=Rp 158.000</a:t>
            </a:r>
            <a:r>
              <a:rPr lang="id-ID" sz="2800" dirty="0" smtClean="0"/>
              <a:t>	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	</a:t>
            </a:r>
          </a:p>
          <a:p>
            <a:r>
              <a:rPr lang="id-ID" sz="2800" dirty="0" smtClean="0"/>
              <a:t>FIFO: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300 unit @ Rp330 = Rp  99.000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200 unit @ Rp320 =Rp  64.000</a:t>
            </a:r>
          </a:p>
          <a:p>
            <a:pPr>
              <a:buNone/>
              <a:tabLst>
                <a:tab pos="3238500" algn="l"/>
              </a:tabLst>
            </a:pPr>
            <a:r>
              <a:rPr lang="id-ID" sz="2800" dirty="0" smtClean="0"/>
              <a:t>	</a:t>
            </a:r>
            <a:r>
              <a:rPr lang="id-ID" sz="2800" u="sng" dirty="0" smtClean="0"/>
              <a:t>100 unit @ Rp310 =Rp  31.000 (+)</a:t>
            </a:r>
            <a:endParaRPr lang="id-ID" sz="2800" dirty="0" smtClean="0"/>
          </a:p>
          <a:p>
            <a:pPr>
              <a:buNone/>
              <a:tabLst>
                <a:tab pos="2876550" algn="l"/>
              </a:tabLst>
            </a:pPr>
            <a:r>
              <a:rPr lang="id-ID" sz="2800" dirty="0" smtClean="0"/>
              <a:t>	</a:t>
            </a:r>
            <a:r>
              <a:rPr lang="id-ID" sz="2800" b="1" dirty="0" smtClean="0"/>
              <a:t>600 unit	=Rp 194.000	</a:t>
            </a:r>
            <a:r>
              <a:rPr lang="id-ID" sz="2800" dirty="0" smtClean="0"/>
              <a:t>		</a:t>
            </a:r>
          </a:p>
          <a:p>
            <a:pPr>
              <a:buNone/>
              <a:tabLst>
                <a:tab pos="3238500" algn="l"/>
              </a:tabLst>
            </a:pP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dirty="0" smtClean="0"/>
              <a:t>Penyelesaian: </a:t>
            </a:r>
            <a:r>
              <a:rPr lang="id-ID" sz="3200" i="1" dirty="0" smtClean="0"/>
              <a:t>Periodic System</a:t>
            </a:r>
            <a:endParaRPr lang="id-ID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d-ID" dirty="0" smtClean="0"/>
              <a:t>AVERAGE</a:t>
            </a:r>
          </a:p>
          <a:p>
            <a:pPr>
              <a:buNone/>
            </a:pPr>
            <a:r>
              <a:rPr lang="id-ID" dirty="0" smtClean="0"/>
              <a:t>	Harga rata-rata per unit = </a:t>
            </a:r>
            <a:r>
              <a:rPr lang="id-ID" u="sng" dirty="0" smtClean="0"/>
              <a:t>Rp641.000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				2.200 unit</a:t>
            </a:r>
          </a:p>
          <a:p>
            <a:pPr>
              <a:buNone/>
              <a:tabLst>
                <a:tab pos="4210050" algn="l"/>
              </a:tabLst>
            </a:pPr>
            <a:r>
              <a:rPr lang="id-ID" dirty="0" smtClean="0"/>
              <a:t>	</a:t>
            </a:r>
            <a:r>
              <a:rPr lang="id-ID" dirty="0"/>
              <a:t> </a:t>
            </a:r>
            <a:r>
              <a:rPr lang="id-ID" dirty="0" smtClean="0"/>
              <a:t>                                             = Rp 291</a:t>
            </a:r>
          </a:p>
          <a:p>
            <a:pPr>
              <a:buNone/>
              <a:tabLst>
                <a:tab pos="4210050" algn="l"/>
              </a:tabLst>
            </a:pPr>
            <a:r>
              <a:rPr lang="id-ID" dirty="0" smtClean="0"/>
              <a:t>	Maka nilai persediaan akhir:</a:t>
            </a:r>
          </a:p>
          <a:p>
            <a:pPr>
              <a:buNone/>
              <a:tabLst>
                <a:tab pos="4210050" algn="l"/>
              </a:tabLst>
            </a:pPr>
            <a:r>
              <a:rPr lang="id-ID" b="1" dirty="0" smtClean="0"/>
              <a:t>	600 unit x Rp 291 = Rp 174.600</a:t>
            </a:r>
            <a:endParaRPr lang="id-ID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004" y="214290"/>
            <a:ext cx="77724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600" i="1" dirty="0" smtClean="0"/>
              <a:t>Perpetual System </a:t>
            </a:r>
            <a:r>
              <a:rPr lang="id-ID" sz="3600" dirty="0" smtClean="0"/>
              <a:t/>
            </a:r>
            <a:br>
              <a:rPr lang="id-ID" sz="3600" dirty="0" smtClean="0"/>
            </a:b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071546"/>
            <a:ext cx="7772400" cy="557216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d-ID" b="1" dirty="0" smtClean="0"/>
              <a:t>Contoh:</a:t>
            </a:r>
          </a:p>
          <a:p>
            <a:pPr marL="95250" indent="-26988">
              <a:buNone/>
            </a:pPr>
            <a:r>
              <a:rPr lang="id-ID" sz="2400" dirty="0" smtClean="0"/>
              <a:t>Diketahui data-data transaksi persediaan selama tahun 2010 sbb: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1/1 Persediaan awal	: 300 unit@ Rp250 = Rp   75.000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5/1 Pembelian	: 400 unit @ Rp260= Rp 104.000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6/3 Penjualan	: 400 unit @ Rp300= Rp 120.000</a:t>
            </a:r>
          </a:p>
          <a:p>
            <a:pPr marL="95250" indent="-26988">
              <a:buNone/>
              <a:tabLst>
                <a:tab pos="2514600" algn="l"/>
              </a:tabLst>
            </a:pPr>
            <a:r>
              <a:rPr lang="id-ID" sz="2400" dirty="0" smtClean="0"/>
              <a:t>7/5 Pembelian	: 500 unit @ Rp275= Rp  137.500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6/7 Pembelian	: 300 unit @ Rp280= Rp   84.000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9/9 Penjualan	: 400 unit @ Rp300= Rp 120.000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5/11 Pembelian	: 600 unit @ Rp300= Rp 180.000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8/11 Penjualan 	: 700 unit @ Rp325= Rp 227.500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12/11 Pembelian	: 300 unit @ Rp310= Rp   93.000</a:t>
            </a:r>
          </a:p>
          <a:p>
            <a:pPr>
              <a:buNone/>
              <a:tabLst>
                <a:tab pos="2514600" algn="l"/>
              </a:tabLst>
            </a:pPr>
            <a:r>
              <a:rPr lang="id-ID" sz="2400" dirty="0" smtClean="0"/>
              <a:t>8/12 Penjualan 	: 200 unit @ Rp325= Rp   65.000</a:t>
            </a:r>
          </a:p>
          <a:p>
            <a:pPr>
              <a:buNone/>
              <a:tabLst>
                <a:tab pos="2514600" algn="l"/>
              </a:tabLst>
            </a:pPr>
            <a:endParaRPr lang="id-ID" sz="2400" dirty="0" smtClean="0"/>
          </a:p>
          <a:p>
            <a:pPr marL="525780" indent="-457200">
              <a:buAutoNum type="alphaLcParenR"/>
              <a:tabLst>
                <a:tab pos="2514600" algn="l"/>
              </a:tabLst>
            </a:pPr>
            <a:r>
              <a:rPr lang="id-ID" sz="2400" dirty="0" smtClean="0"/>
              <a:t>Hitung persediaan akhir dengan perpetual system dengan metode LIFO, FIFO, dan AVERAGE.</a:t>
            </a:r>
          </a:p>
          <a:p>
            <a:pPr marL="525780" indent="-457200">
              <a:buAutoNum type="alphaLcParenR"/>
              <a:tabLst>
                <a:tab pos="2514600" algn="l"/>
              </a:tabLst>
            </a:pPr>
            <a:r>
              <a:rPr lang="id-ID" sz="2400" dirty="0" smtClean="0"/>
              <a:t>Hitung laba kotor (gross profit) berdasarkan ketiga metode tsb.</a:t>
            </a:r>
            <a:endParaRPr lang="id-ID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LIFO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2371676"/>
              </p:ext>
            </p:extLst>
          </p:nvPr>
        </p:nvGraphicFramePr>
        <p:xfrm>
          <a:off x="467545" y="-3267744"/>
          <a:ext cx="8266148" cy="8912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3499"/>
                <a:gridCol w="673532"/>
                <a:gridCol w="738516"/>
                <a:gridCol w="1012908"/>
                <a:gridCol w="638430"/>
                <a:gridCol w="711912"/>
                <a:gridCol w="1008313"/>
                <a:gridCol w="803499"/>
                <a:gridCol w="803499"/>
                <a:gridCol w="1072040"/>
              </a:tblGrid>
              <a:tr h="227502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227502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227502">
                <a:tc>
                  <a:txBody>
                    <a:bodyPr/>
                    <a:lstStyle/>
                    <a:p>
                      <a:r>
                        <a:rPr lang="id-ID" dirty="0" smtClean="0"/>
                        <a:t>1/1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92675">
                <a:tc>
                  <a:txBody>
                    <a:bodyPr/>
                    <a:lstStyle/>
                    <a:p>
                      <a:r>
                        <a:rPr lang="id-ID" dirty="0" smtClean="0"/>
                        <a:t>5/1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</a:tr>
              <a:tr h="392675">
                <a:tc>
                  <a:txBody>
                    <a:bodyPr/>
                    <a:lstStyle/>
                    <a:p>
                      <a:r>
                        <a:rPr lang="id-ID" dirty="0" smtClean="0"/>
                        <a:t>6/3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92675">
                <a:tc>
                  <a:txBody>
                    <a:bodyPr/>
                    <a:lstStyle/>
                    <a:p>
                      <a:r>
                        <a:rPr lang="id-ID" dirty="0" smtClean="0"/>
                        <a:t>7/5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137.500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137.500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r>
                        <a:rPr lang="id-ID" dirty="0" smtClean="0"/>
                        <a:t>6/7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280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137.500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280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84.000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r>
                        <a:rPr lang="id-ID" dirty="0" smtClean="0"/>
                        <a:t>9/9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280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27.500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110.000</a:t>
                      </a:r>
                      <a:endParaRPr lang="id-ID" dirty="0"/>
                    </a:p>
                  </a:txBody>
                  <a:tcPr/>
                </a:tc>
              </a:tr>
              <a:tr h="392675">
                <a:tc>
                  <a:txBody>
                    <a:bodyPr/>
                    <a:lstStyle/>
                    <a:p>
                      <a:r>
                        <a:rPr lang="id-ID" dirty="0" smtClean="0"/>
                        <a:t>5/11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180.000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110.000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180.000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r>
                        <a:rPr lang="id-ID" dirty="0" smtClean="0"/>
                        <a:t>8/11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180.00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27.500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82.500</a:t>
                      </a:r>
                      <a:endParaRPr lang="id-ID" dirty="0"/>
                    </a:p>
                  </a:txBody>
                  <a:tcPr/>
                </a:tc>
              </a:tr>
              <a:tr h="392675">
                <a:tc>
                  <a:txBody>
                    <a:bodyPr/>
                    <a:lstStyle/>
                    <a:p>
                      <a:r>
                        <a:rPr lang="id-ID" dirty="0" smtClean="0"/>
                        <a:t>12/11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93.000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82.500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93.000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r>
                        <a:rPr lang="id-ID" dirty="0" smtClean="0"/>
                        <a:t>8/12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82.500</a:t>
                      </a:r>
                      <a:endParaRPr lang="id-ID" dirty="0"/>
                    </a:p>
                  </a:txBody>
                  <a:tcPr/>
                </a:tc>
              </a:tr>
              <a:tr h="22750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310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31.000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LIFO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362046"/>
              </p:ext>
            </p:extLst>
          </p:nvPr>
        </p:nvGraphicFramePr>
        <p:xfrm>
          <a:off x="752463" y="1000108"/>
          <a:ext cx="7938801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651520"/>
                <a:gridCol w="714380"/>
                <a:gridCol w="979805"/>
                <a:gridCol w="617565"/>
                <a:gridCol w="688646"/>
                <a:gridCol w="975360"/>
                <a:gridCol w="777240"/>
                <a:gridCol w="777240"/>
                <a:gridCol w="97980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13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 smtClean="0"/>
              <a:t>Perhitungan Gross Profit - LIFO</a:t>
            </a:r>
            <a:endParaRPr lang="id-ID" sz="3200" b="1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47700" y="1707360"/>
            <a:ext cx="8210580" cy="4572000"/>
          </a:xfrm>
        </p:spPr>
        <p:txBody>
          <a:bodyPr>
            <a:normAutofit/>
          </a:bodyPr>
          <a:lstStyle/>
          <a:p>
            <a:pPr>
              <a:tabLst>
                <a:tab pos="4400550" algn="l"/>
                <a:tab pos="5829300" algn="l"/>
              </a:tabLst>
            </a:pPr>
            <a:r>
              <a:rPr lang="id-ID" dirty="0" smtClean="0"/>
              <a:t>Total Penjualan ..........................	Rp 532.500</a:t>
            </a:r>
          </a:p>
          <a:p>
            <a:pPr>
              <a:tabLst>
                <a:tab pos="4400550" algn="l"/>
                <a:tab pos="5829300" algn="l"/>
              </a:tabLst>
            </a:pPr>
            <a:r>
              <a:rPr lang="id-ID" dirty="0" smtClean="0"/>
              <a:t>Harga Pokok Penjualan (cgs)</a:t>
            </a:r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dirty="0" smtClean="0"/>
              <a:t>	Persediaan  Awal ............	Rp   75.000</a:t>
            </a:r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dirty="0" smtClean="0"/>
              <a:t>	Pembelian ......................	</a:t>
            </a:r>
            <a:r>
              <a:rPr lang="id-ID" u="sng" dirty="0" smtClean="0"/>
              <a:t>Rp 598.500(+)</a:t>
            </a:r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dirty="0" smtClean="0"/>
              <a:t>	Barang tersedia dijual ...	Rp 673.500</a:t>
            </a:r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dirty="0" smtClean="0"/>
              <a:t>	Persediaan Akhir ............	</a:t>
            </a:r>
            <a:r>
              <a:rPr lang="id-ID" u="sng" dirty="0" smtClean="0"/>
              <a:t>Rp 188.500(-)</a:t>
            </a:r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dirty="0" smtClean="0"/>
              <a:t>	HPP  ...........................................	</a:t>
            </a:r>
            <a:r>
              <a:rPr lang="id-ID" u="sng" dirty="0" smtClean="0"/>
              <a:t>Rp485.000(-)</a:t>
            </a:r>
            <a:endParaRPr lang="id-ID" dirty="0" smtClean="0"/>
          </a:p>
          <a:p>
            <a:pPr>
              <a:buNone/>
              <a:tabLst>
                <a:tab pos="4400550" algn="l"/>
                <a:tab pos="5829300" algn="l"/>
              </a:tabLst>
            </a:pPr>
            <a:r>
              <a:rPr lang="id-ID" u="sng" dirty="0" smtClean="0"/>
              <a:t>Laba Kotor (Gross profit) </a:t>
            </a:r>
            <a:r>
              <a:rPr lang="id-ID" dirty="0" smtClean="0"/>
              <a:t> ...............	</a:t>
            </a:r>
            <a:r>
              <a:rPr lang="id-ID" b="1" dirty="0" smtClean="0"/>
              <a:t>Rp   47.500</a:t>
            </a:r>
            <a:endParaRPr lang="id-ID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FIFO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46133200"/>
              </p:ext>
            </p:extLst>
          </p:nvPr>
        </p:nvGraphicFramePr>
        <p:xfrm>
          <a:off x="752463" y="1000108"/>
          <a:ext cx="7713372" cy="614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651520"/>
                <a:gridCol w="584518"/>
                <a:gridCol w="979805"/>
                <a:gridCol w="617565"/>
                <a:gridCol w="688646"/>
                <a:gridCol w="879793"/>
                <a:gridCol w="777240"/>
                <a:gridCol w="777240"/>
                <a:gridCol w="97980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414978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5/1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6/3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78.000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15</a:t>
            </a:fld>
            <a:endParaRPr lang="id-ID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FIFO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752463" y="1000108"/>
          <a:ext cx="7938801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651520"/>
                <a:gridCol w="714380"/>
                <a:gridCol w="979805"/>
                <a:gridCol w="617565"/>
                <a:gridCol w="688646"/>
                <a:gridCol w="975360"/>
                <a:gridCol w="777240"/>
                <a:gridCol w="777240"/>
                <a:gridCol w="97980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16</a:t>
            </a:fld>
            <a:endParaRPr lang="id-ID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AVERAGE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68162029"/>
              </p:ext>
            </p:extLst>
          </p:nvPr>
        </p:nvGraphicFramePr>
        <p:xfrm>
          <a:off x="752463" y="1000108"/>
          <a:ext cx="7938801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651520"/>
                <a:gridCol w="714380"/>
                <a:gridCol w="979805"/>
                <a:gridCol w="617565"/>
                <a:gridCol w="688646"/>
                <a:gridCol w="975360"/>
                <a:gridCol w="777240"/>
                <a:gridCol w="777240"/>
                <a:gridCol w="97980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5/1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75.000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260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104.000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6/3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255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76.500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17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0022"/>
            <a:ext cx="7772400" cy="628648"/>
          </a:xfrm>
        </p:spPr>
        <p:txBody>
          <a:bodyPr/>
          <a:lstStyle/>
          <a:p>
            <a:r>
              <a:rPr lang="id-ID" sz="2800" dirty="0" smtClean="0"/>
              <a:t>Penyelesaian: </a:t>
            </a:r>
            <a:r>
              <a:rPr lang="id-ID" sz="2800" i="1" dirty="0" smtClean="0"/>
              <a:t>Perpetual System </a:t>
            </a:r>
            <a:r>
              <a:rPr lang="id-ID" sz="2800" b="1" i="1" dirty="0" smtClean="0"/>
              <a:t>- AVERAGE</a:t>
            </a:r>
            <a:endParaRPr lang="id-ID" sz="2800" b="1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752463" y="1000108"/>
          <a:ext cx="7938801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651520"/>
                <a:gridCol w="714380"/>
                <a:gridCol w="979805"/>
                <a:gridCol w="617565"/>
                <a:gridCol w="688646"/>
                <a:gridCol w="975360"/>
                <a:gridCol w="777240"/>
                <a:gridCol w="777240"/>
                <a:gridCol w="97980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TGL</a:t>
                      </a:r>
                      <a:endParaRPr lang="id-ID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PEMBELIAN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PENJUALAN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SISA</a:t>
                      </a:r>
                      <a:endParaRPr lang="id-ID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18</a:t>
            </a:fld>
            <a:endParaRPr lang="id-ID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METODE HARGA ECERAN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571612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Perusahaan membeli dalam bentuk partai besar, dan dijual secara eceran.</a:t>
            </a:r>
          </a:p>
          <a:p>
            <a:pPr>
              <a:buNone/>
            </a:pPr>
            <a:endParaRPr lang="id-ID" b="1" dirty="0" smtClean="0"/>
          </a:p>
          <a:p>
            <a:pPr>
              <a:buNone/>
            </a:pPr>
            <a:r>
              <a:rPr lang="id-ID" b="1" dirty="0" smtClean="0"/>
              <a:t>Contoh:</a:t>
            </a:r>
          </a:p>
          <a:p>
            <a:pPr marL="95250" indent="-26988" algn="just">
              <a:buNone/>
            </a:pPr>
            <a:r>
              <a:rPr lang="id-ID" dirty="0" smtClean="0"/>
              <a:t>Perusahaan memiliki data-data:</a:t>
            </a:r>
          </a:p>
          <a:p>
            <a:pPr marL="457200" indent="-388938" algn="just"/>
            <a:r>
              <a:rPr lang="id-ID" dirty="0" smtClean="0"/>
              <a:t>persediaan barang: 500 unit dengan harga pokok Rp5.000.000 dan harga ecerannya Rp 6.500.000. </a:t>
            </a:r>
          </a:p>
          <a:p>
            <a:pPr marL="457200" indent="-388938" algn="just"/>
            <a:r>
              <a:rPr lang="id-ID" dirty="0" smtClean="0"/>
              <a:t>Total pembelian: 4.000 unit dengan harga pokok Rp50.000.000 dan harga ecerannya Rp 73.500.000</a:t>
            </a:r>
          </a:p>
          <a:p>
            <a:pPr marL="95250" indent="-26988" algn="just">
              <a:buNone/>
            </a:pPr>
            <a:r>
              <a:rPr lang="id-ID" dirty="0" smtClean="0"/>
              <a:t>Bila nilai penjualan harga eceran Rp 70.000.000, berapa nilai persediaan akhir harga pokok?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19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1200152" y="928670"/>
          <a:ext cx="701518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48"/>
                <a:gridCol w="1785950"/>
                <a:gridCol w="1857388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Harga Pokok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Harga Eceran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Persed. Brg : 500 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5.000.000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6.500.000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Totalpembelian: 4.000 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50.000.000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73.500.000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Barang siap dijual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55.000.000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80.000.000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20</a:t>
            </a:fld>
            <a:endParaRPr lang="id-ID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42910" y="2714620"/>
            <a:ext cx="8215370" cy="4000528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ea typeface="+mj-ea"/>
                <a:cs typeface="Arial" pitchFamily="34" charset="0"/>
              </a:rPr>
              <a:t>Maka: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ea typeface="+mj-ea"/>
                <a:cs typeface="Arial" pitchFamily="34" charset="0"/>
              </a:rPr>
              <a:t>% harga pokok terhadap harga eceran=</a:t>
            </a:r>
            <a:r>
              <a:rPr kumimoji="0" lang="id-ID" sz="2800" b="0" i="0" u="none" strike="noStrike" kern="1200" cap="none" spc="-100" normalizeH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ea typeface="+mj-ea"/>
                <a:cs typeface="Arial" pitchFamily="34" charset="0"/>
              </a:rPr>
              <a:t> (55.000.000/80.000.000)X 100% = 68,75%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d-ID" sz="2800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persed.akhir harga eceran= brg siap jual - penjualan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800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	= 80.000.000 – 70.000.000 = 10.000.000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800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Jadi,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d-ID" sz="2800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Nilai persed. Akhir harga pokok = 68,75% X 10.000.000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800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	</a:t>
            </a:r>
            <a:r>
              <a:rPr lang="id-ID" sz="2800" b="1" spc="-100" dirty="0" smtClean="0">
                <a:solidFill>
                  <a:schemeClr val="tx2">
                    <a:satMod val="200000"/>
                  </a:schemeClr>
                </a:solidFill>
                <a:ea typeface="+mj-ea"/>
                <a:cs typeface="Arial" pitchFamily="34" charset="0"/>
              </a:rPr>
              <a:t>= 6.875.000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id-ID" sz="2800" spc="-100" dirty="0" smtClean="0">
              <a:solidFill>
                <a:schemeClr val="tx2">
                  <a:satMod val="200000"/>
                </a:schemeClr>
              </a:solidFill>
              <a:ea typeface="+mj-ea"/>
              <a:cs typeface="Arial" pitchFamily="34" charset="0"/>
            </a:endParaRP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d-ID" sz="2800" b="0" i="0" u="none" strike="noStrike" kern="1200" cap="none" spc="-100" normalizeH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-100" normalizeH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ea typeface="+mj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0" i="0" u="none" strike="noStrike" kern="1200" cap="none" spc="-100" normalizeH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ea typeface="+mj-ea"/>
                <a:cs typeface="Arial" pitchFamily="34" charset="0"/>
              </a:rPr>
              <a:t>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8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260648"/>
            <a:ext cx="7773338" cy="798089"/>
          </a:xfrm>
        </p:spPr>
        <p:txBody>
          <a:bodyPr/>
          <a:lstStyle/>
          <a:p>
            <a:pPr algn="ctr"/>
            <a:r>
              <a:rPr lang="id-ID" dirty="0" smtClean="0"/>
              <a:t>METODE LABA KOTOR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285860"/>
            <a:ext cx="7772400" cy="5429264"/>
          </a:xfrm>
        </p:spPr>
        <p:txBody>
          <a:bodyPr>
            <a:normAutofit/>
          </a:bodyPr>
          <a:lstStyle/>
          <a:p>
            <a:r>
              <a:rPr lang="id-ID" dirty="0" smtClean="0"/>
              <a:t>Perusahaan menentukan terlebih dahulu  berapa laba kotor yang diinginkan.</a:t>
            </a:r>
          </a:p>
          <a:p>
            <a:pPr>
              <a:buNone/>
            </a:pPr>
            <a:r>
              <a:rPr lang="id-ID" b="1" dirty="0" smtClean="0"/>
              <a:t>Contoh:</a:t>
            </a:r>
          </a:p>
          <a:p>
            <a:pPr marL="95250" indent="-26988">
              <a:buNone/>
            </a:pPr>
            <a:r>
              <a:rPr lang="id-ID" dirty="0" smtClean="0"/>
              <a:t>Perusahaan A menentukan laba kotor sebesar 30%, diketahui pula:</a:t>
            </a:r>
          </a:p>
          <a:p>
            <a:pPr>
              <a:buNone/>
            </a:pPr>
            <a:r>
              <a:rPr lang="id-ID" dirty="0" smtClean="0"/>
              <a:t>Persediaan awal: Rp    8.000.000</a:t>
            </a:r>
          </a:p>
          <a:p>
            <a:pPr>
              <a:buNone/>
            </a:pPr>
            <a:r>
              <a:rPr lang="id-ID" u="sng" dirty="0" smtClean="0"/>
              <a:t>Total Pembelian; Rp  92.000.000</a:t>
            </a:r>
          </a:p>
          <a:p>
            <a:pPr>
              <a:buNone/>
            </a:pPr>
            <a:r>
              <a:rPr lang="id-ID" dirty="0" smtClean="0"/>
              <a:t>Barang siap jual;  Rp100.000.000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Nilai penjualan; Rp 110.000.000</a:t>
            </a:r>
          </a:p>
          <a:p>
            <a:pPr>
              <a:buNone/>
            </a:pPr>
            <a:r>
              <a:rPr lang="id-ID" dirty="0" smtClean="0"/>
              <a:t>Hitung nilai persediaan akhir!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21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14356"/>
            <a:ext cx="7772400" cy="56412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d-ID" sz="2800" dirty="0" smtClean="0"/>
              <a:t>Berdasarkan data tersebut:</a:t>
            </a:r>
          </a:p>
          <a:p>
            <a:r>
              <a:rPr lang="id-ID" sz="2800" dirty="0" smtClean="0"/>
              <a:t>Laba kotor 	= 30% X Rp110.000.000  					=Rp33.000.000</a:t>
            </a:r>
          </a:p>
          <a:p>
            <a:r>
              <a:rPr lang="id-ID" sz="2800" dirty="0" smtClean="0"/>
              <a:t>HPP 	= Penjualan-laba kotor </a:t>
            </a:r>
            <a:endParaRPr lang="id-ID" sz="1800" dirty="0" smtClean="0"/>
          </a:p>
          <a:p>
            <a:pPr>
              <a:buNone/>
            </a:pPr>
            <a:r>
              <a:rPr lang="id-ID" sz="2800" dirty="0" smtClean="0"/>
              <a:t>			= 110.000 .000-33.000.000 = 77.000.000</a:t>
            </a:r>
          </a:p>
          <a:p>
            <a:endParaRPr lang="id-ID" sz="2800" dirty="0" smtClean="0"/>
          </a:p>
          <a:p>
            <a:r>
              <a:rPr lang="id-ID" sz="2800" dirty="0" smtClean="0"/>
              <a:t>Masukkan ke rumus hitung HPP:</a:t>
            </a:r>
          </a:p>
          <a:p>
            <a:pPr>
              <a:buNone/>
            </a:pPr>
            <a:r>
              <a:rPr lang="id-ID" sz="2800" dirty="0" smtClean="0"/>
              <a:t>	HPP 		= Barang siap jual-persed.akhir 	</a:t>
            </a:r>
          </a:p>
          <a:p>
            <a:pPr>
              <a:buNone/>
            </a:pPr>
            <a:r>
              <a:rPr lang="id-ID" sz="2800" b="1" dirty="0" smtClean="0"/>
              <a:t>Maka:	</a:t>
            </a:r>
          </a:p>
          <a:p>
            <a:pPr>
              <a:buNone/>
            </a:pPr>
            <a:r>
              <a:rPr lang="id-ID" sz="2800" b="1" dirty="0" smtClean="0"/>
              <a:t>Persed. Akhir 	= Brg siap jual – HPP</a:t>
            </a:r>
          </a:p>
          <a:p>
            <a:pPr>
              <a:buNone/>
            </a:pPr>
            <a:r>
              <a:rPr lang="id-ID" sz="2800" b="1" dirty="0" smtClean="0"/>
              <a:t>				= 100.000.000 – 77.000.000</a:t>
            </a:r>
          </a:p>
          <a:p>
            <a:pPr>
              <a:buNone/>
            </a:pPr>
            <a:r>
              <a:rPr lang="id-ID" sz="2800" b="1" dirty="0" smtClean="0"/>
              <a:t>				=  23.000.000</a:t>
            </a:r>
            <a:endParaRPr lang="id-ID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3573-7258-43AE-8903-BF2F1E169250}" type="slidenum">
              <a:rPr lang="id-ID" smtClean="0"/>
              <a:pPr/>
              <a:t>22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913</TotalTime>
  <Words>677</Words>
  <Application>Microsoft Office PowerPoint</Application>
  <PresentationFormat>On-screen Show (4:3)</PresentationFormat>
  <Paragraphs>452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Droplet</vt:lpstr>
      <vt:lpstr>PERSEDIAAN</vt:lpstr>
      <vt:lpstr>Pengertian</vt:lpstr>
      <vt:lpstr>Jenis jenis Persediaan</vt:lpstr>
      <vt:lpstr>Persediaan Barang Dagangan (Merchandise Inventory)</vt:lpstr>
      <vt:lpstr>Menghitung Gross Profit</vt:lpstr>
      <vt:lpstr>SISTEM PENILAIAN PERSEDIAAN</vt:lpstr>
      <vt:lpstr>Metode yg Digunakan pada kedua sistem:</vt:lpstr>
      <vt:lpstr>Periodic System  (Physical System) </vt:lpstr>
      <vt:lpstr>Penyelesaian: Periodic System</vt:lpstr>
      <vt:lpstr>Penyelesaian: Periodic System</vt:lpstr>
      <vt:lpstr>Perpetual System  </vt:lpstr>
      <vt:lpstr>Penyelesaian: Perpetual System - LIFO</vt:lpstr>
      <vt:lpstr>Penyelesaian: Perpetual System - LIFO</vt:lpstr>
      <vt:lpstr>Perhitungan Gross Profit - LIFO</vt:lpstr>
      <vt:lpstr>Penyelesaian: Perpetual System - FIFO</vt:lpstr>
      <vt:lpstr>Penyelesaian: Perpetual System - FIFO</vt:lpstr>
      <vt:lpstr>Penyelesaian: Perpetual System - AVERAGE</vt:lpstr>
      <vt:lpstr>Penyelesaian: Perpetual System - AVERAGE</vt:lpstr>
      <vt:lpstr>METODE HARGA ECERAN</vt:lpstr>
      <vt:lpstr>PowerPoint Presentation</vt:lpstr>
      <vt:lpstr>METODE LABA KOTOR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PERSEDIAAN</dc:title>
  <dc:creator>dedeh_sri</dc:creator>
  <cp:lastModifiedBy>DEASY</cp:lastModifiedBy>
  <cp:revision>63</cp:revision>
  <dcterms:created xsi:type="dcterms:W3CDTF">2011-03-10T15:31:23Z</dcterms:created>
  <dcterms:modified xsi:type="dcterms:W3CDTF">2017-03-13T02:47:02Z</dcterms:modified>
</cp:coreProperties>
</file>