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85" r:id="rId12"/>
    <p:sldId id="286" r:id="rId13"/>
    <p:sldId id="287" r:id="rId14"/>
    <p:sldId id="288" r:id="rId15"/>
    <p:sldId id="284" r:id="rId16"/>
    <p:sldId id="272" r:id="rId17"/>
    <p:sldId id="273" r:id="rId18"/>
    <p:sldId id="274" r:id="rId19"/>
    <p:sldId id="275" r:id="rId20"/>
    <p:sldId id="289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81813" cy="1001553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436B3914-F788-482C-8492-7F3E25470209}" type="datetimeFigureOut">
              <a:rPr lang="id-ID" smtClean="0"/>
              <a:pPr/>
              <a:t>23/09/2019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1F706183-CCC5-42DF-92E7-EDD0D9992E0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5264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EA66BBBD-6C3A-48DC-9AE9-9867D045318D}" type="datetimeFigureOut">
              <a:rPr lang="id-ID" smtClean="0"/>
              <a:pPr/>
              <a:t>23/09/2019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A4E2F660-614B-4B68-8473-2714EC6F306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3305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5D92-750F-43B7-A9AE-6D34CE19746B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664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81D7-6F31-4DFB-BB66-9283F11D1D8A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415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9E88-FEB9-4863-86AD-1FCCF622238A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243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9DCCD-424A-4789-97FD-469208A195DB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497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0250D-474F-4C65-BED1-81F872CC303A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719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0CAC4-976C-4BE0-B5C8-CFFA0D80327F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733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9A4B4-39E4-47DB-BE4A-2DCAA2B9FE7E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812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3970F-11D0-4130-9657-B4A09415F21C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560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4D238-7877-4A98-8AAD-00A641317C91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180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800641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7360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640361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38663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7392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951071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822A-1D71-4DF1-9885-97F11FAE0EE3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1453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A927A-F24A-45AE-AE50-174AFC1A88B1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9236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3863DAB-563A-4012-B7A9-7AA31DA414C4}" type="datetime1">
              <a:rPr lang="id-ID" smtClean="0"/>
              <a:pPr/>
              <a:t>23/09/2019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8CDB7-8F05-4BAB-A7C0-0103791EEB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5732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17" y="0"/>
            <a:ext cx="6620968" cy="2716534"/>
          </a:xfrm>
        </p:spPr>
        <p:txBody>
          <a:bodyPr>
            <a:noAutofit/>
          </a:bodyPr>
          <a:lstStyle/>
          <a:p>
            <a:pPr algn="ctr"/>
            <a:r>
              <a:rPr lang="id-ID" sz="4000" b="1" i="1" dirty="0" smtClean="0"/>
              <a:t>FINANCIAL STATEMENT </a:t>
            </a:r>
            <a:r>
              <a:rPr lang="id-ID" sz="4000" b="1" dirty="0" smtClean="0"/>
              <a:t>(LAPORAN KEUANGAN) DAN PENCATATAN TRANSAKSI</a:t>
            </a:r>
            <a:endParaRPr lang="id-ID" sz="4000" b="1" dirty="0"/>
          </a:p>
        </p:txBody>
      </p:sp>
      <p:sp>
        <p:nvSpPr>
          <p:cNvPr id="4" name="Content Placeholder 2"/>
          <p:cNvSpPr>
            <a:spLocks noGrp="1"/>
          </p:cNvSpPr>
          <p:nvPr>
            <p:ph type="subTitle" idx="1"/>
          </p:nvPr>
        </p:nvSpPr>
        <p:spPr>
          <a:xfrm>
            <a:off x="285721" y="2819400"/>
            <a:ext cx="8572560" cy="36814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 smtClean="0"/>
              <a:t>Financial statement (Laporan Keuangan) : laporan yang disusun secara sistematis untuk mengetahui situasi dan kondisi keuangan pada saat tertentu, yang dapat dilihat pada: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BALANCE SHEET (NERACA)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INCOME STATEMENT (LAP. LABA RUGI)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RETAIRNED EARNING STATEMENT (LAP. LABA DITAHAN)</a:t>
            </a:r>
          </a:p>
          <a:p>
            <a:pPr marL="361950" indent="-36195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dirty="0" smtClean="0"/>
              <a:t>CAPITAL STATEMENT (LAPORAN PERUBAHAN MODAL)</a:t>
            </a:r>
            <a:endParaRPr lang="id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r>
              <a:rPr lang="id-ID" b="1" dirty="0" smtClean="0"/>
              <a:t>KOMPONEN BALANCE SHEET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52548"/>
            <a:ext cx="8229600" cy="507209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d-ID" sz="4000" b="1" dirty="0" smtClean="0"/>
              <a:t>A. AKTIVA (ASSETS)</a:t>
            </a:r>
          </a:p>
          <a:p>
            <a:pPr marL="0" indent="0" algn="just">
              <a:buNone/>
            </a:pPr>
            <a:endParaRPr lang="id-ID" dirty="0" smtClean="0"/>
          </a:p>
          <a:p>
            <a:pPr marL="0" indent="0" algn="just">
              <a:buNone/>
            </a:pPr>
            <a:r>
              <a:rPr lang="id-ID" dirty="0" smtClean="0"/>
              <a:t>1.  AKTIVA LANCAR (CURRENT ASSETS):</a:t>
            </a:r>
          </a:p>
          <a:p>
            <a:pPr marL="361950" indent="0" algn="just">
              <a:buNone/>
            </a:pPr>
            <a:r>
              <a:rPr lang="id-ID" dirty="0" smtClean="0"/>
              <a:t>Cash, Surat Berharga (Marketable Securities), Wesel Tagih (Notes Receivable), Piutang Dagang (Account Receivable), Persediaan Barang Dagangan (Merchandise Inventory), Beban Dibayar Di Muka (Prepaid Expense), Perlengkapan (Supplies).</a:t>
            </a:r>
          </a:p>
          <a:p>
            <a:pPr marL="0" indent="0" algn="just">
              <a:buNone/>
            </a:pPr>
            <a:r>
              <a:rPr lang="id-ID" dirty="0" smtClean="0"/>
              <a:t>2.  INVESTASI/PENYERTAAN (INVESTMENT):</a:t>
            </a:r>
          </a:p>
          <a:p>
            <a:pPr marL="361950" indent="0" algn="just">
              <a:buNone/>
            </a:pPr>
            <a:r>
              <a:rPr lang="id-ID" dirty="0" smtClean="0"/>
              <a:t>Investasi Saham, Investasi Obligasi,, Investasi Tanah, Bangunan, dll.</a:t>
            </a:r>
          </a:p>
          <a:p>
            <a:pPr marL="0" indent="0" algn="just">
              <a:buNone/>
            </a:pPr>
            <a:r>
              <a:rPr lang="id-ID" dirty="0" smtClean="0"/>
              <a:t>3.  AKTIVA TETAP (FIXED ASSETS, PLANT AND EQUIPMENT):</a:t>
            </a:r>
          </a:p>
          <a:p>
            <a:pPr marL="361950" indent="0" algn="just">
              <a:buNone/>
            </a:pPr>
            <a:r>
              <a:rPr lang="id-ID" dirty="0" smtClean="0"/>
              <a:t>Peralatan toko, (store equipment), peralatan kantor (office equipment), peralatan pengangkutan (delivery equipment), building, land, dsb.</a:t>
            </a:r>
          </a:p>
          <a:p>
            <a:pPr marL="0" indent="0" algn="just">
              <a:buNone/>
            </a:pPr>
            <a:r>
              <a:rPr lang="id-ID" dirty="0" smtClean="0"/>
              <a:t>4.  AKTIVA TAK BERWUJUD (INTANGIBLE ASSETS):</a:t>
            </a:r>
          </a:p>
          <a:p>
            <a:pPr marL="361950" indent="0" algn="just">
              <a:buNone/>
            </a:pPr>
            <a:r>
              <a:rPr lang="id-ID" dirty="0" smtClean="0"/>
              <a:t>Goodwill, hak patent, hak cipta, merk dagang</a:t>
            </a:r>
          </a:p>
          <a:p>
            <a:pPr marL="0" indent="0" algn="just">
              <a:buNone/>
            </a:pPr>
            <a:r>
              <a:rPr lang="id-ID" dirty="0" smtClean="0"/>
              <a:t>5.  Aktiva lain-lain (other assets)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200" b="1" dirty="0" smtClean="0"/>
              <a:t>KOMPONEN BALANCE SHEET (lanjutan)</a:t>
            </a:r>
            <a:endParaRPr lang="id-ID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71613"/>
            <a:ext cx="8472518" cy="5429287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id-ID" sz="5100" b="1" dirty="0" smtClean="0"/>
              <a:t>B.  KEWAJIBAN (LIABILITIES)</a:t>
            </a:r>
          </a:p>
          <a:p>
            <a:pPr algn="just">
              <a:buNone/>
            </a:pPr>
            <a:endParaRPr lang="id-ID" sz="4000" b="1" dirty="0" smtClean="0"/>
          </a:p>
          <a:p>
            <a:pPr algn="just">
              <a:buNone/>
            </a:pPr>
            <a:r>
              <a:rPr lang="id-ID" sz="4000" b="1" dirty="0" smtClean="0"/>
              <a:t>1.  KEWAJIBAN LANCAR (CURRENT LIABILITIES):</a:t>
            </a:r>
          </a:p>
          <a:p>
            <a:pPr marL="361950" indent="0" algn="just">
              <a:buNone/>
            </a:pPr>
            <a:r>
              <a:rPr lang="id-ID" sz="4000" dirty="0" smtClean="0"/>
              <a:t>Promes bayar (notes payable), hutang dagang (account payable), rekening yang masih harus dibayar (account liabilities), hutang jangka panjang yang terlepas secara berangsur dalam waktu kurang dari satu tahun (misal:angsuran hipotik).</a:t>
            </a:r>
          </a:p>
          <a:p>
            <a:pPr algn="just">
              <a:buNone/>
            </a:pPr>
            <a:r>
              <a:rPr lang="id-ID" sz="4000" b="1" dirty="0" smtClean="0"/>
              <a:t>2.KEWAJIBAN JANGKA PANJANG (LONG TERM LIABILITIES):</a:t>
            </a:r>
          </a:p>
          <a:p>
            <a:pPr indent="-25400" algn="just">
              <a:buNone/>
            </a:pPr>
            <a:r>
              <a:rPr lang="id-ID" sz="4000" dirty="0" smtClean="0"/>
              <a:t>Pinjaman obligasi (bond), hutang hipotik (mortgage payable).</a:t>
            </a:r>
          </a:p>
          <a:p>
            <a:pPr algn="just">
              <a:buNone/>
            </a:pPr>
            <a:r>
              <a:rPr lang="id-ID" sz="4000" b="1" dirty="0" smtClean="0"/>
              <a:t>3.  KEWAJIBAN LAIN-LAIN </a:t>
            </a:r>
          </a:p>
          <a:p>
            <a:pPr algn="just">
              <a:buNone/>
            </a:pPr>
            <a:endParaRPr lang="id-ID" b="1" dirty="0" smtClean="0"/>
          </a:p>
          <a:p>
            <a:pPr algn="just">
              <a:buNone/>
            </a:pPr>
            <a:r>
              <a:rPr lang="id-ID" sz="5100" b="1" dirty="0" smtClean="0"/>
              <a:t>c. MODAL (CAPITAL)</a:t>
            </a:r>
            <a:endParaRPr lang="id-ID" sz="4000" b="1" dirty="0" smtClean="0"/>
          </a:p>
          <a:p>
            <a:pPr algn="just">
              <a:buNone/>
            </a:pPr>
            <a:r>
              <a:rPr lang="id-ID" sz="4000" b="1" dirty="0" smtClean="0"/>
              <a:t>1.  MODAL SAHAM (CAPITAL STOCK)</a:t>
            </a:r>
          </a:p>
          <a:p>
            <a:pPr marL="514350" indent="-514350" algn="just">
              <a:buNone/>
            </a:pPr>
            <a:r>
              <a:rPr lang="id-ID" sz="4000" b="1" dirty="0" smtClean="0"/>
              <a:t>2.  AGIO SAHAM (PREMIUM)</a:t>
            </a:r>
          </a:p>
          <a:p>
            <a:pPr marL="514350" indent="-514350" algn="just">
              <a:buNone/>
            </a:pPr>
            <a:r>
              <a:rPr lang="id-ID" sz="4000" b="1" dirty="0" smtClean="0"/>
              <a:t>3.  RETAIRNED EARNING</a:t>
            </a:r>
            <a:endParaRPr lang="id-ID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920"/>
            <a:ext cx="8229600" cy="433524"/>
          </a:xfrm>
        </p:spPr>
        <p:txBody>
          <a:bodyPr>
            <a:normAutofit/>
          </a:bodyPr>
          <a:lstStyle/>
          <a:p>
            <a:pPr algn="ctr"/>
            <a:r>
              <a:rPr lang="id-ID" sz="1800" b="1" dirty="0" smtClean="0"/>
              <a:t>BENTUK BALANCE SHEET</a:t>
            </a:r>
            <a:endParaRPr lang="id-ID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7255"/>
            <a:ext cx="8229600" cy="571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1600" b="1" dirty="0" smtClean="0"/>
              <a:t>1. ACCOUNT FORM/T ACCOUNT (BENTUK PERKIRAAN)</a:t>
            </a:r>
            <a:endParaRPr lang="id-ID" sz="1600" b="1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4</a:t>
            </a:fld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94150" y="736025"/>
          <a:ext cx="7367906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193"/>
                <a:gridCol w="406718"/>
                <a:gridCol w="733742"/>
                <a:gridCol w="2530793"/>
                <a:gridCol w="406718"/>
                <a:gridCol w="733742"/>
              </a:tblGrid>
              <a:tr h="252000">
                <a:tc gridSpan="6">
                  <a:txBody>
                    <a:bodyPr/>
                    <a:lstStyle/>
                    <a:p>
                      <a:pPr algn="ctr"/>
                      <a:r>
                        <a:rPr lang="id-ID" sz="1400" dirty="0" smtClean="0"/>
                        <a:t>PT. TUNAS HARAPAN</a:t>
                      </a:r>
                    </a:p>
                    <a:p>
                      <a:pPr algn="ctr"/>
                      <a:r>
                        <a:rPr lang="id-ID" sz="1400" dirty="0" smtClean="0"/>
                        <a:t>BALANCE SHEET</a:t>
                      </a:r>
                    </a:p>
                    <a:p>
                      <a:pPr algn="ctr"/>
                      <a:r>
                        <a:rPr lang="id-ID" sz="1400" dirty="0" smtClean="0"/>
                        <a:t>31-12-2010</a:t>
                      </a:r>
                      <a:endParaRPr lang="id-ID" sz="1400" dirty="0"/>
                    </a:p>
                  </a:txBody>
                  <a:tcPr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LIABILITIES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KAS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100" dirty="0" smtClean="0"/>
                        <a:t>Rp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97.800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DAGANG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115.000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SURAT-SURAT BERHARGA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33.000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WESEL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30.500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BUNGA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250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GAJI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3.600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 BRG.</a:t>
                      </a:r>
                      <a:r>
                        <a:rPr lang="id-ID" sz="1100" baseline="0" dirty="0" smtClean="0"/>
                        <a:t> DAG.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PAJAK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</a:t>
                      </a:r>
                      <a:r>
                        <a:rPr lang="id-ID" sz="1100" baseline="0" dirty="0" smtClean="0"/>
                        <a:t>  KEBUTUHAN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155.400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SEWA DITERIMA DI MUKA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Rp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150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ASURANSI DIBAYAR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1.100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LANCAR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180.000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u="none" dirty="0" smtClean="0"/>
                        <a:t>JUMLAH AKTIVA LANCAR</a:t>
                      </a:r>
                      <a:endParaRPr lang="id-ID" sz="1100" b="1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INVESTASI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56.000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LONG</a:t>
                      </a:r>
                      <a:r>
                        <a:rPr lang="id-ID" sz="1100" u="sng" baseline="0" dirty="0" smtClean="0"/>
                        <a:t> TERM LIABILITIES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FIXED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HIPOTEK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PERALATAN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OBLIGASI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GEDUNG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JK.PANJANG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TANAH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CAPITAL</a:t>
                      </a:r>
                      <a:endParaRPr lang="id-ID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AKTIVA TETAP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MODAL SAHAM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INTANGIBLE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LABA DITAHAN</a:t>
                      </a:r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GOODWILL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AKTIVA LAIN-LAIN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id-ID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LIABILITIES + CAPITAL</a:t>
                      </a:r>
                      <a:endParaRPr lang="id-ID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441055" y="3786190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131705" y="3536063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52554" y="5344363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107955" y="4834010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40867" y="6381708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07955" y="6393771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07767" y="5881642"/>
            <a:ext cx="100013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1919269" y="4043367"/>
            <a:ext cx="5219736" cy="190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4836" y="1462074"/>
            <a:ext cx="7358114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532258"/>
          </a:xfrm>
        </p:spPr>
        <p:txBody>
          <a:bodyPr>
            <a:normAutofit/>
          </a:bodyPr>
          <a:lstStyle/>
          <a:p>
            <a:pPr algn="ctr"/>
            <a:r>
              <a:rPr lang="id-ID" sz="1800" b="1" dirty="0" smtClean="0"/>
              <a:t>BENTUK BALANCE SHEET</a:t>
            </a:r>
            <a:endParaRPr lang="id-ID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030" y="606057"/>
            <a:ext cx="8229600" cy="3746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1800" dirty="0" smtClean="0"/>
              <a:t>2. REPORT FORM (BENTUK LAPORAN)</a:t>
            </a:r>
            <a:endParaRPr lang="id-ID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5</a:t>
            </a:fld>
            <a:endParaRPr lang="id-ID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477713"/>
              </p:ext>
            </p:extLst>
          </p:nvPr>
        </p:nvGraphicFramePr>
        <p:xfrm>
          <a:off x="1907704" y="980728"/>
          <a:ext cx="4802187" cy="1095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193"/>
                <a:gridCol w="406717"/>
                <a:gridCol w="733742"/>
                <a:gridCol w="389255"/>
                <a:gridCol w="716280"/>
              </a:tblGrid>
              <a:tr h="216000">
                <a:tc gridSpan="5">
                  <a:txBody>
                    <a:bodyPr/>
                    <a:lstStyle/>
                    <a:p>
                      <a:pPr algn="ctr"/>
                      <a:r>
                        <a:rPr lang="id-ID" sz="1100" dirty="0" smtClean="0"/>
                        <a:t>PT. TUNAS HARAPAN</a:t>
                      </a:r>
                    </a:p>
                    <a:p>
                      <a:pPr algn="ctr"/>
                      <a:r>
                        <a:rPr lang="id-ID" sz="1100" dirty="0" smtClean="0"/>
                        <a:t>BALANCE SHEET</a:t>
                      </a:r>
                    </a:p>
                    <a:p>
                      <a:pPr algn="ctr"/>
                      <a:r>
                        <a:rPr lang="id-ID" sz="1100" dirty="0" smtClean="0"/>
                        <a:t>31-12-2010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KAS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100" dirty="0" smtClean="0"/>
                        <a:t>Rp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97.800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SURAT-SURAT BERHARGA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33.000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PIUTANG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 BRG.</a:t>
                      </a:r>
                      <a:r>
                        <a:rPr lang="id-ID" sz="1100" baseline="0" dirty="0" smtClean="0"/>
                        <a:t> DAGANGAN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PERSEDIAAN</a:t>
                      </a:r>
                      <a:r>
                        <a:rPr lang="id-ID" sz="1100" baseline="0" dirty="0" smtClean="0"/>
                        <a:t>  KEBUTUHAN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155.400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ASURANSI DIBAYAR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1.100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u="none" dirty="0" smtClean="0"/>
                        <a:t>JUMLAH AKTIVA LANCAR</a:t>
                      </a:r>
                      <a:endParaRPr lang="id-ID" sz="1100" b="1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442.000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INVESTASI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56.000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FIXED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PERALATAN KANTOR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GEDUNG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TANAH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60.000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AKTIVA TETAP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INTANGIBLE ASSETS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GOODWILL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AKTIVA LAIN-LAIN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ASSETS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LIABILITIES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CURRENT LIABILITIES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DAGANG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115.000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WESEL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30.500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BUNGA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250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GAJI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3.600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UTANG PAJAK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SEWA DITERIMA DI MUKA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Rp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u="none" dirty="0" smtClean="0"/>
                        <a:t>150</a:t>
                      </a:r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u="none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LANCAR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180.000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LONG</a:t>
                      </a:r>
                      <a:r>
                        <a:rPr lang="id-ID" sz="1100" u="sng" baseline="0" dirty="0" smtClean="0"/>
                        <a:t> TERM LIABILITIES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HIPOTEK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30.000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HUTANG OBLIGASI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40.000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UTANG JK.PANJANG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u="sng" dirty="0" smtClean="0"/>
                        <a:t>CAPITAL</a:t>
                      </a:r>
                      <a:endParaRPr lang="id-ID" sz="11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MODAL SAHAM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500.000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dirty="0" smtClean="0"/>
                        <a:t>LABA DITAHAN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200.000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CAPITAL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Rp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dirty="0" smtClean="0"/>
                        <a:t>700.000</a:t>
                      </a:r>
                      <a:endParaRPr lang="id-ID" sz="11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r>
                        <a:rPr lang="id-ID" sz="1100" b="1" dirty="0" smtClean="0"/>
                        <a:t>JUMLAH LIABILITIES + CAPITAL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Rp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100" b="1" dirty="0" smtClean="0"/>
                        <a:t>950.000</a:t>
                      </a:r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100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3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PENGGUNAAN ACCOUNT</a:t>
            </a:r>
            <a:br>
              <a:rPr lang="id-ID" sz="3200" b="1" dirty="0" smtClean="0"/>
            </a:br>
            <a:r>
              <a:rPr lang="id-ID" sz="3200" b="1" dirty="0" smtClean="0"/>
              <a:t>(PERKIRAAN BUKU BESAR)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70" y="1500174"/>
            <a:ext cx="8858280" cy="4672343"/>
          </a:xfrm>
        </p:spPr>
        <p:txBody>
          <a:bodyPr>
            <a:normAutofit/>
          </a:bodyPr>
          <a:lstStyle/>
          <a:p>
            <a:r>
              <a:rPr lang="id-ID" sz="2000" dirty="0" smtClean="0"/>
              <a:t>DASAR DARI LAPORAN AKUNTANSI:</a:t>
            </a:r>
          </a:p>
          <a:p>
            <a:pPr marL="628650" indent="-361950">
              <a:buNone/>
            </a:pPr>
            <a:r>
              <a:rPr lang="id-ID" sz="2000" dirty="0" smtClean="0"/>
              <a:t>1. NERACA : ASSETS, LIABILITIES, CAPITAL</a:t>
            </a:r>
          </a:p>
          <a:p>
            <a:pPr marL="628650" indent="-361950">
              <a:buNone/>
            </a:pPr>
            <a:r>
              <a:rPr lang="id-ID" sz="2000" dirty="0" smtClean="0"/>
              <a:t>		            (HARTA)   (UTANG)    (MODAL)</a:t>
            </a:r>
          </a:p>
          <a:p>
            <a:pPr marL="628650" indent="-361950">
              <a:buNone/>
            </a:pPr>
            <a:r>
              <a:rPr lang="id-ID" sz="2000" dirty="0" smtClean="0"/>
              <a:t>2.  LAP. R/L : PENDAPATAN (PENERIMAAN),  BEBAN (PENGELUARAN)</a:t>
            </a:r>
          </a:p>
          <a:p>
            <a:pPr>
              <a:buNone/>
            </a:pPr>
            <a:endParaRPr lang="id-ID" sz="2000" dirty="0" smtClean="0"/>
          </a:p>
          <a:p>
            <a:r>
              <a:rPr lang="id-ID" sz="2000" dirty="0" smtClean="0"/>
              <a:t>SALDO NORMAL TIAP JENIS PERKIRAAN:</a:t>
            </a:r>
          </a:p>
          <a:p>
            <a:endParaRPr lang="id-ID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6</a:t>
            </a:fld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670" y="3571876"/>
          <a:ext cx="86195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1955864"/>
                <a:gridCol w="2116455"/>
                <a:gridCol w="21926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JENIS PERKIRAAN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PENAMBAHAN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PENGURANGAN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SALDO NORMAL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ASSETS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LIABILITIES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CAPITAL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DRAWING/PRIVE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DEVIDEN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REVENUE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EXPENSE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BENTUK PERKIRAAN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1"/>
            <a:ext cx="8229600" cy="4243715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id-ID" dirty="0" smtClean="0"/>
              <a:t>1.  T ACCOUNT/ PERKIRAAN T (TWO COULUMN ACCOUNT)</a:t>
            </a:r>
          </a:p>
          <a:p>
            <a:pPr marL="533400" indent="-533400">
              <a:buNone/>
            </a:pPr>
            <a:endParaRPr lang="id-ID" dirty="0" smtClean="0"/>
          </a:p>
          <a:p>
            <a:pPr marL="533400" indent="-533400">
              <a:buNone/>
            </a:pPr>
            <a:r>
              <a:rPr lang="id-ID" dirty="0" smtClean="0"/>
              <a:t>2.  PERKIRAAN 4 KOLOM (FOUR COULUMN ACCOUNT)</a:t>
            </a:r>
          </a:p>
          <a:p>
            <a:pPr marL="533400" indent="-533400">
              <a:buNone/>
            </a:pPr>
            <a:endParaRPr lang="id-ID" dirty="0" smtClean="0"/>
          </a:p>
          <a:p>
            <a:pPr marL="533400" indent="-533400">
              <a:buNone/>
            </a:pPr>
            <a:r>
              <a:rPr lang="en-US" dirty="0" smtClean="0"/>
              <a:t>	</a:t>
            </a:r>
            <a:r>
              <a:rPr lang="id-ID" dirty="0" smtClean="0"/>
              <a:t>Untuk mengilustrasikan pemakaian bentuk perkiraan tsb. berikut contoh transaksi pada perusahaan Jasa Bakti Darma: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4"/>
            <a:ext cx="8229600" cy="785794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Contoh :</a:t>
            </a:r>
            <a:endParaRPr lang="id-ID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Autofit/>
          </a:bodyPr>
          <a:lstStyle/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1.</a:t>
            </a:r>
            <a:r>
              <a:rPr lang="en-US" dirty="0" smtClean="0"/>
              <a:t>  </a:t>
            </a:r>
            <a:r>
              <a:rPr lang="id-ID" dirty="0" smtClean="0"/>
              <a:t>Tuan Yahya menginvestasikan Rp10.000.000,- berupa kas ke dalam perusahaan tsb.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2. </a:t>
            </a:r>
            <a:r>
              <a:rPr lang="en-US" dirty="0" smtClean="0"/>
              <a:t> </a:t>
            </a:r>
            <a:r>
              <a:rPr lang="id-ID" dirty="0" smtClean="0"/>
              <a:t>Dibayar untuk 3 bln. Sewa kantor Rp 60.000,-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3.</a:t>
            </a:r>
            <a:r>
              <a:rPr lang="en-US" dirty="0" smtClean="0"/>
              <a:t>  </a:t>
            </a:r>
            <a:r>
              <a:rPr lang="id-ID" dirty="0" smtClean="0"/>
              <a:t>Dibayar Rp6.000.000,- untuk pembelian kendaraan.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4. </a:t>
            </a:r>
            <a:r>
              <a:rPr lang="en-US" dirty="0" smtClean="0"/>
              <a:t> </a:t>
            </a:r>
            <a:r>
              <a:rPr lang="id-ID" dirty="0" smtClean="0"/>
              <a:t>Dibeli peralatan kantor Rp2.000.000,- per kas.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5.</a:t>
            </a:r>
            <a:r>
              <a:rPr lang="en-US" dirty="0" smtClean="0"/>
              <a:t>  </a:t>
            </a:r>
            <a:r>
              <a:rPr lang="id-ID" dirty="0" smtClean="0"/>
              <a:t>Membeli secara kredit peralatan kantor senilai Rp700.000,- dari PT. Bahtera.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6.</a:t>
            </a:r>
            <a:r>
              <a:rPr lang="en-US" dirty="0" smtClean="0"/>
              <a:t>  </a:t>
            </a:r>
            <a:r>
              <a:rPr lang="id-ID" dirty="0" smtClean="0"/>
              <a:t>Dibeli perlengkapan kantor (office supplies secara kredit dari Fa. Trisakti Rp12.000,-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7.</a:t>
            </a:r>
            <a:r>
              <a:rPr lang="en-US" dirty="0" smtClean="0"/>
              <a:t>  </a:t>
            </a:r>
            <a:r>
              <a:rPr lang="id-ID" dirty="0" smtClean="0"/>
              <a:t>Dijual peralatan kantor (office equipment) yang tidak terpakai kepada Bakri&amp;Co. Rp200.000,- per kas dan Rp10.000,- secara kredit.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8.</a:t>
            </a:r>
            <a:r>
              <a:rPr lang="en-US" dirty="0" smtClean="0"/>
              <a:t>  </a:t>
            </a:r>
            <a:r>
              <a:rPr lang="id-ID" dirty="0" smtClean="0"/>
              <a:t>Diterima dari Bakri&amp;Co. Rp</a:t>
            </a:r>
            <a:r>
              <a:rPr lang="en-US" dirty="0" smtClean="0"/>
              <a:t> </a:t>
            </a:r>
            <a:r>
              <a:rPr lang="id-ID" dirty="0" smtClean="0"/>
              <a:t>10.000,-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889448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Contoh (lanjutan):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4396"/>
            <a:ext cx="8229600" cy="5438940"/>
          </a:xfrm>
        </p:spPr>
        <p:txBody>
          <a:bodyPr>
            <a:noAutofit/>
          </a:bodyPr>
          <a:lstStyle/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9.</a:t>
            </a:r>
            <a:r>
              <a:rPr lang="en-US" dirty="0" smtClean="0"/>
              <a:t>   </a:t>
            </a:r>
            <a:r>
              <a:rPr lang="id-ID" dirty="0" smtClean="0"/>
              <a:t>Dibayar kepada PT.Bahtera Rp350.000,-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en-US" dirty="0" smtClean="0"/>
              <a:t>1</a:t>
            </a:r>
            <a:r>
              <a:rPr lang="id-ID" dirty="0" smtClean="0"/>
              <a:t>0.</a:t>
            </a:r>
            <a:r>
              <a:rPr lang="en-US" dirty="0" smtClean="0"/>
              <a:t> </a:t>
            </a:r>
            <a:r>
              <a:rPr lang="id-ID" dirty="0" smtClean="0"/>
              <a:t>Dijual satu rumah dengan mendapatkan komisi sejumlah </a:t>
            </a:r>
            <a:r>
              <a:rPr lang="en-US" dirty="0" smtClean="0"/>
              <a:t> </a:t>
            </a:r>
            <a:r>
              <a:rPr lang="id-ID" dirty="0" smtClean="0"/>
              <a:t>Rp1.700.000,-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11.</a:t>
            </a:r>
            <a:r>
              <a:rPr lang="en-US" dirty="0" smtClean="0"/>
              <a:t> </a:t>
            </a:r>
            <a:r>
              <a:rPr lang="id-ID" dirty="0" smtClean="0"/>
              <a:t>Dibayar gaji sekretaris untuk 2 minggu pertama sebesar Rp120.000,-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12.</a:t>
            </a:r>
            <a:r>
              <a:rPr lang="en-US" dirty="0" smtClean="0"/>
              <a:t> </a:t>
            </a:r>
            <a:r>
              <a:rPr lang="id-ID" dirty="0" smtClean="0"/>
              <a:t>Dijual satu rumah dengan memperoleh komisi sejumlah </a:t>
            </a:r>
            <a:r>
              <a:rPr lang="en-US" dirty="0" smtClean="0"/>
              <a:t> </a:t>
            </a:r>
            <a:r>
              <a:rPr lang="id-ID" dirty="0" smtClean="0"/>
              <a:t>Rp150.000,-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13.</a:t>
            </a:r>
            <a:r>
              <a:rPr lang="en-US" dirty="0" smtClean="0"/>
              <a:t> </a:t>
            </a:r>
            <a:r>
              <a:rPr lang="id-ID" dirty="0" smtClean="0"/>
              <a:t>Tuan Yahya mengambil Rp400.000,- untuk kepentingan pribadi.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14.</a:t>
            </a:r>
            <a:r>
              <a:rPr lang="en-US" dirty="0" smtClean="0"/>
              <a:t> </a:t>
            </a:r>
            <a:r>
              <a:rPr lang="id-ID" dirty="0" smtClean="0"/>
              <a:t>Dibayar sekretaris untuk 2 minggu terakhir sebesar Rp120.000,-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15.</a:t>
            </a:r>
            <a:r>
              <a:rPr lang="en-US" dirty="0" smtClean="0"/>
              <a:t> </a:t>
            </a:r>
            <a:r>
              <a:rPr lang="id-ID" dirty="0" smtClean="0"/>
              <a:t>Membayar rekening telepon bulan ybs. Rp40,.000,- 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16.</a:t>
            </a:r>
            <a:r>
              <a:rPr lang="en-US" dirty="0" smtClean="0"/>
              <a:t> </a:t>
            </a:r>
            <a:r>
              <a:rPr lang="id-ID" dirty="0" smtClean="0"/>
              <a:t>Membeli bensin dan olie untuk kendaraan Rp150.000,-</a:t>
            </a:r>
          </a:p>
          <a:p>
            <a:pPr marL="361950" indent="-361950" defTabSz="457200">
              <a:buNone/>
              <a:tabLst>
                <a:tab pos="361950" algn="l"/>
              </a:tabLst>
            </a:pPr>
            <a:r>
              <a:rPr lang="id-ID" dirty="0" smtClean="0"/>
              <a:t>17.</a:t>
            </a:r>
            <a:r>
              <a:rPr lang="en-US" dirty="0" smtClean="0"/>
              <a:t> </a:t>
            </a:r>
            <a:r>
              <a:rPr lang="id-ID" dirty="0" smtClean="0"/>
              <a:t>Membayar biaya advertising Rp12.000,-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3600" b="1" dirty="0" smtClean="0"/>
              <a:t>MENYUSUN TRIAL BALANCE (NERACA PERCOBAAN)</a:t>
            </a: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id-ID" dirty="0" smtClean="0"/>
              <a:t>Tetapkan saldo dari setiap perkiraan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Jumlahkan saldo Debet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Jumlahkan saldo Kredit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Bandingkan jumlah saldo Debet dan saldo Kredit</a:t>
            </a:r>
          </a:p>
          <a:p>
            <a:pPr marL="514350" indent="-514350" algn="just">
              <a:buAutoNum type="arabicPeriod"/>
            </a:pPr>
            <a:r>
              <a:rPr lang="id-ID" dirty="0" smtClean="0"/>
              <a:t>Susunlah perkiraan ke dalam form Trial Balance berdasarkan urutan yang paling likuid, diikuti dengan memindahkan saldo dari perhitungan poin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055380" cy="710264"/>
          </a:xfrm>
        </p:spPr>
        <p:txBody>
          <a:bodyPr/>
          <a:lstStyle/>
          <a:p>
            <a:pPr algn="ctr"/>
            <a:r>
              <a:rPr lang="id-ID" dirty="0" smtClean="0"/>
              <a:t>General Journal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11</a:t>
            </a:fld>
            <a:endParaRPr lang="id-ID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3" y="1357298"/>
          <a:ext cx="8715435" cy="535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881"/>
                <a:gridCol w="541173"/>
                <a:gridCol w="3566389"/>
                <a:gridCol w="786694"/>
                <a:gridCol w="1502649"/>
                <a:gridCol w="1502649"/>
              </a:tblGrid>
              <a:tr h="421008"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2018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10.000.000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Sept</a:t>
                      </a:r>
                      <a:r>
                        <a:rPr lang="id-ID" sz="2000" baseline="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Yahya</a:t>
                      </a:r>
                      <a:r>
                        <a:rPr lang="id-ID" sz="2000" baseline="0" dirty="0" smtClean="0"/>
                        <a:t> C</a:t>
                      </a:r>
                      <a:r>
                        <a:rPr lang="id-ID" sz="2000" dirty="0" smtClean="0"/>
                        <a:t>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10.000.000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2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Prepaid</a:t>
                      </a:r>
                      <a:r>
                        <a:rPr lang="id-ID" sz="2000" baseline="0" dirty="0" smtClean="0"/>
                        <a:t> Expense</a:t>
                      </a:r>
                      <a:r>
                        <a:rPr lang="id-ID" sz="2000" dirty="0" smtClean="0"/>
                        <a:t> expense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60.000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60.000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3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Auotmobile</a:t>
                      </a:r>
                      <a:r>
                        <a:rPr lang="id-ID" sz="2000" baseline="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6.000.000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0291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endParaRPr lang="id-ID" sz="20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6.000.000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4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Office</a:t>
                      </a:r>
                      <a:r>
                        <a:rPr lang="id-ID" sz="2000" baseline="0" dirty="0" smtClean="0"/>
                        <a:t> Equipment </a:t>
                      </a:r>
                      <a:r>
                        <a:rPr lang="id-ID" sz="200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2.000.000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r>
                        <a:rPr lang="id-ID" sz="2000" baseline="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2.000.000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5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Office</a:t>
                      </a:r>
                      <a:r>
                        <a:rPr lang="id-ID" sz="2000" baseline="0" dirty="0" smtClean="0"/>
                        <a:t> Equipment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700.000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Account Payable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700.000</a:t>
                      </a:r>
                    </a:p>
                  </a:txBody>
                  <a:tcPr/>
                </a:tc>
              </a:tr>
              <a:tr h="74486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Carried</a:t>
                      </a:r>
                      <a:r>
                        <a:rPr lang="id-ID" sz="2000" b="1" baseline="0" dirty="0" smtClean="0"/>
                        <a:t> forward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2000" dirty="0" smtClean="0"/>
                        <a:t>√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18.760.000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18.760.000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055380" cy="710264"/>
          </a:xfrm>
        </p:spPr>
        <p:txBody>
          <a:bodyPr/>
          <a:lstStyle/>
          <a:p>
            <a:pPr algn="ctr"/>
            <a:r>
              <a:rPr lang="id-ID" dirty="0" smtClean="0"/>
              <a:t>General Journal (lanjutan)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12</a:t>
            </a:fld>
            <a:endParaRPr lang="id-ID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3" y="1357298"/>
          <a:ext cx="8715435" cy="5637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881"/>
                <a:gridCol w="541173"/>
                <a:gridCol w="3566389"/>
                <a:gridCol w="786694"/>
                <a:gridCol w="1502649"/>
                <a:gridCol w="1502649"/>
              </a:tblGrid>
              <a:tr h="421008"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Sept 2018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Brought</a:t>
                      </a:r>
                      <a:r>
                        <a:rPr lang="id-ID" sz="2000" b="1" baseline="0" dirty="0" smtClean="0"/>
                        <a:t> Forward 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√</a:t>
                      </a:r>
                    </a:p>
                    <a:p>
                      <a:pPr algn="ctr"/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18.760.000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2000" b="1" dirty="0" smtClean="0"/>
                    </a:p>
                    <a:p>
                      <a:pPr algn="r"/>
                      <a:r>
                        <a:rPr lang="id-ID" sz="2000" b="1" dirty="0" smtClean="0"/>
                        <a:t>18.760.000</a:t>
                      </a:r>
                      <a:endParaRPr lang="id-ID" sz="2000" b="1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6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Office Supplies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12.000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Account</a:t>
                      </a:r>
                      <a:r>
                        <a:rPr lang="id-ID" sz="2000" baseline="0" dirty="0" smtClean="0"/>
                        <a:t> Payable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12.000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7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Cash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200.000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Account Receivable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40291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Office</a:t>
                      </a:r>
                      <a:r>
                        <a:rPr lang="id-ID" sz="2000" baseline="0" dirty="0" smtClean="0"/>
                        <a:t> Equipment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210.000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Cash  </a:t>
                      </a:r>
                      <a:r>
                        <a:rPr lang="id-ID" sz="200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2.000.000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Account</a:t>
                      </a:r>
                      <a:r>
                        <a:rPr lang="id-ID" sz="2000" baseline="0" dirty="0" smtClean="0"/>
                        <a:t> Receivable 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9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Account Payable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350.000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Cash</a:t>
                      </a:r>
                      <a:r>
                        <a:rPr lang="id-ID" sz="2000" baseline="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350.000</a:t>
                      </a:r>
                    </a:p>
                  </a:txBody>
                  <a:tcPr/>
                </a:tc>
              </a:tr>
              <a:tr h="74486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Carried</a:t>
                      </a:r>
                      <a:r>
                        <a:rPr lang="id-ID" sz="2000" b="1" baseline="0" dirty="0" smtClean="0"/>
                        <a:t> forward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2000" dirty="0" smtClean="0"/>
                        <a:t>√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21.332.000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21.332.000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16348" y="3244334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d-ID" dirty="0" smtClean="0"/>
              <a:t>√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055380" cy="710264"/>
          </a:xfrm>
        </p:spPr>
        <p:txBody>
          <a:bodyPr/>
          <a:lstStyle/>
          <a:p>
            <a:pPr algn="ctr"/>
            <a:r>
              <a:rPr lang="id-ID" dirty="0" smtClean="0"/>
              <a:t>General Journal (lanjutan)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13</a:t>
            </a:fld>
            <a:endParaRPr lang="id-ID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3" y="1357298"/>
          <a:ext cx="8715435" cy="521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881"/>
                <a:gridCol w="541173"/>
                <a:gridCol w="3566389"/>
                <a:gridCol w="786694"/>
                <a:gridCol w="1502649"/>
                <a:gridCol w="1502649"/>
              </a:tblGrid>
              <a:tr h="421008"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Sept 2018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Brought</a:t>
                      </a:r>
                      <a:r>
                        <a:rPr lang="id-ID" sz="2000" b="1" baseline="0" dirty="0" smtClean="0"/>
                        <a:t> Forward 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√</a:t>
                      </a:r>
                    </a:p>
                    <a:p>
                      <a:pPr algn="ctr"/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21.332.000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2000" b="1" dirty="0" smtClean="0"/>
                    </a:p>
                    <a:p>
                      <a:pPr algn="r"/>
                      <a:r>
                        <a:rPr lang="id-ID" sz="2000" b="1" dirty="0" smtClean="0"/>
                        <a:t>21.332.000</a:t>
                      </a:r>
                      <a:endParaRPr lang="id-ID" sz="2000" b="1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Cash</a:t>
                      </a:r>
                      <a:r>
                        <a:rPr lang="id-ID" sz="2000" baseline="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1.700.000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Commission</a:t>
                      </a:r>
                      <a:r>
                        <a:rPr lang="id-ID" sz="2000" baseline="0" dirty="0" smtClean="0"/>
                        <a:t> Earned 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1.700.000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Salaries</a:t>
                      </a:r>
                      <a:r>
                        <a:rPr lang="id-ID" sz="2000" baseline="0" dirty="0" smtClean="0"/>
                        <a:t> Expense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120.000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0291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r>
                        <a:rPr lang="id-ID" sz="2000" baseline="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120.000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12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Cash   </a:t>
                      </a:r>
                      <a:r>
                        <a:rPr lang="id-ID" sz="200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150.000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Commission</a:t>
                      </a:r>
                      <a:r>
                        <a:rPr lang="id-ID" sz="2000" baseline="0" dirty="0" smtClean="0"/>
                        <a:t> Earned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150.000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13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Prive 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400.000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Cash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400.000</a:t>
                      </a:r>
                    </a:p>
                  </a:txBody>
                  <a:tcPr/>
                </a:tc>
              </a:tr>
              <a:tr h="74486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Carried</a:t>
                      </a:r>
                      <a:r>
                        <a:rPr lang="id-ID" sz="2000" b="1" baseline="0" dirty="0" smtClean="0"/>
                        <a:t> forward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id-ID" sz="2000" dirty="0" smtClean="0"/>
                        <a:t>√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23.702.000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23.702.000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16348" y="3244334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d-ID" dirty="0" smtClean="0"/>
              <a:t>√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055380" cy="710264"/>
          </a:xfrm>
        </p:spPr>
        <p:txBody>
          <a:bodyPr/>
          <a:lstStyle/>
          <a:p>
            <a:pPr algn="ctr"/>
            <a:r>
              <a:rPr lang="id-ID" dirty="0" smtClean="0"/>
              <a:t>General Journal (lanjutan)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14</a:t>
            </a:fld>
            <a:endParaRPr lang="id-ID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3" y="1357298"/>
          <a:ext cx="8715435" cy="521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881"/>
                <a:gridCol w="541173"/>
                <a:gridCol w="3566389"/>
                <a:gridCol w="786694"/>
                <a:gridCol w="1502649"/>
                <a:gridCol w="1502649"/>
              </a:tblGrid>
              <a:tr h="421008"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Sept 2018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Brought</a:t>
                      </a:r>
                      <a:r>
                        <a:rPr lang="id-ID" sz="2000" b="1" baseline="0" dirty="0" smtClean="0"/>
                        <a:t> Forward 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√</a:t>
                      </a:r>
                    </a:p>
                    <a:p>
                      <a:pPr algn="ctr"/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23.702.000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2000" b="1" dirty="0" smtClean="0"/>
                    </a:p>
                    <a:p>
                      <a:pPr algn="r"/>
                      <a:r>
                        <a:rPr lang="id-ID" sz="2000" b="1" dirty="0" smtClean="0"/>
                        <a:t>23.702.000</a:t>
                      </a:r>
                      <a:endParaRPr lang="id-ID" sz="2000" b="1" dirty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14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Salaries</a:t>
                      </a:r>
                      <a:r>
                        <a:rPr lang="id-ID" sz="2000" baseline="0" dirty="0" smtClean="0"/>
                        <a:t> Expense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120.000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2000" dirty="0" smtClean="0"/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r>
                        <a:rPr lang="id-ID" sz="2000" baseline="0" dirty="0" smtClean="0"/>
                        <a:t> 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120.000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11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Telephone Expense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40.000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0291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r>
                        <a:rPr lang="id-ID" sz="2000" baseline="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40.000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12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Gas, oil, repair expense    </a:t>
                      </a:r>
                      <a:r>
                        <a:rPr lang="id-ID" sz="2000" dirty="0" smtClean="0"/>
                        <a:t>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150.000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Cash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150.000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13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aseline="0" dirty="0" smtClean="0"/>
                        <a:t>Advertising Expense 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12.000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-</a:t>
                      </a:r>
                    </a:p>
                  </a:txBody>
                  <a:tcPr/>
                </a:tc>
              </a:tr>
              <a:tr h="421008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       Cash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dirty="0" smtClean="0"/>
                        <a:t>12.000</a:t>
                      </a:r>
                    </a:p>
                  </a:txBody>
                  <a:tcPr/>
                </a:tc>
              </a:tr>
              <a:tr h="744860"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TOTAL</a:t>
                      </a:r>
                      <a:r>
                        <a:rPr lang="id-ID" sz="2000" b="1" baseline="0" dirty="0" smtClean="0"/>
                        <a:t> 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b="1" dirty="0" smtClean="0"/>
                        <a:t>24.024.000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000" b="1" dirty="0" smtClean="0"/>
                        <a:t>24.024.000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16348" y="3244334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d-ID" dirty="0" smtClean="0"/>
              <a:t>√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25056"/>
          </a:xfrm>
        </p:spPr>
        <p:txBody>
          <a:bodyPr>
            <a:noAutofit/>
          </a:bodyPr>
          <a:lstStyle/>
          <a:p>
            <a:pPr algn="ctr"/>
            <a:r>
              <a:rPr lang="id-ID" sz="2400" dirty="0" smtClean="0"/>
              <a:t> </a:t>
            </a:r>
            <a:r>
              <a:rPr lang="id-ID" sz="2400" b="1" dirty="0" smtClean="0"/>
              <a:t>PERKIRAAN 4 KOLOM </a:t>
            </a:r>
            <a:br>
              <a:rPr lang="id-ID" sz="2400" b="1" dirty="0" smtClean="0"/>
            </a:br>
            <a:r>
              <a:rPr lang="id-ID" sz="2400" b="1" dirty="0" smtClean="0"/>
              <a:t>(FOUR COULUMN ACCOUNT)</a:t>
            </a:r>
            <a:endParaRPr lang="id-ID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15</a:t>
            </a:fld>
            <a:endParaRPr lang="id-ID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034" y="1000107"/>
            <a:ext cx="8229600" cy="452683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			CASH                       NO :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7594" y="1425732"/>
          <a:ext cx="8691499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94"/>
                <a:gridCol w="1116330"/>
                <a:gridCol w="940117"/>
                <a:gridCol w="1500505"/>
                <a:gridCol w="1362393"/>
                <a:gridCol w="1500505"/>
                <a:gridCol w="116395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DESCRIPTION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POST</a:t>
                      </a:r>
                    </a:p>
                    <a:p>
                      <a:pPr algn="ctr"/>
                      <a:r>
                        <a:rPr lang="id-ID" sz="2000" dirty="0" smtClean="0"/>
                        <a:t>REF.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BALANCE</a:t>
                      </a:r>
                      <a:endParaRPr lang="id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DEBET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CREDIT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SEPT. 1)</a:t>
                      </a:r>
                    </a:p>
                    <a:p>
                      <a:pPr algn="r"/>
                      <a:r>
                        <a:rPr lang="id-ID" sz="2000" dirty="0" smtClean="0"/>
                        <a:t>2)</a:t>
                      </a:r>
                    </a:p>
                    <a:p>
                      <a:pPr algn="r"/>
                      <a:r>
                        <a:rPr lang="id-ID" sz="2000" dirty="0" smtClean="0"/>
                        <a:t>3)</a:t>
                      </a:r>
                    </a:p>
                    <a:p>
                      <a:pPr algn="r"/>
                      <a:r>
                        <a:rPr lang="id-ID" sz="2000" dirty="0" smtClean="0"/>
                        <a:t>4)</a:t>
                      </a:r>
                    </a:p>
                    <a:p>
                      <a:pPr algn="r"/>
                      <a:r>
                        <a:rPr lang="id-ID" sz="2000" dirty="0" smtClean="0"/>
                        <a:t>7)</a:t>
                      </a:r>
                    </a:p>
                    <a:p>
                      <a:pPr algn="r"/>
                      <a:r>
                        <a:rPr lang="id-ID" sz="2000" dirty="0" smtClean="0"/>
                        <a:t>8)</a:t>
                      </a:r>
                    </a:p>
                    <a:p>
                      <a:pPr algn="r"/>
                      <a:r>
                        <a:rPr lang="id-ID" sz="2000" dirty="0" smtClean="0"/>
                        <a:t>9)</a:t>
                      </a:r>
                    </a:p>
                    <a:p>
                      <a:pPr algn="r"/>
                      <a:r>
                        <a:rPr lang="id-ID" sz="2000" dirty="0" smtClean="0"/>
                        <a:t>10)</a:t>
                      </a:r>
                    </a:p>
                    <a:p>
                      <a:pPr algn="r"/>
                      <a:r>
                        <a:rPr lang="id-ID" sz="2000" dirty="0" smtClean="0"/>
                        <a:t>11)</a:t>
                      </a:r>
                    </a:p>
                    <a:p>
                      <a:pPr algn="r"/>
                      <a:r>
                        <a:rPr lang="id-ID" sz="2000" dirty="0" smtClean="0"/>
                        <a:t>12)</a:t>
                      </a:r>
                    </a:p>
                    <a:p>
                      <a:pPr algn="r"/>
                      <a:r>
                        <a:rPr lang="id-ID" sz="2000" dirty="0" smtClean="0"/>
                        <a:t>13)</a:t>
                      </a:r>
                    </a:p>
                    <a:p>
                      <a:pPr algn="r"/>
                      <a:r>
                        <a:rPr lang="id-ID" sz="2000" dirty="0" smtClean="0"/>
                        <a:t>14)</a:t>
                      </a:r>
                    </a:p>
                    <a:p>
                      <a:pPr algn="r"/>
                      <a:r>
                        <a:rPr lang="id-ID" sz="2000" dirty="0" smtClean="0"/>
                        <a:t>15)</a:t>
                      </a:r>
                    </a:p>
                    <a:p>
                      <a:pPr algn="r"/>
                      <a:r>
                        <a:rPr lang="id-ID" sz="2000" dirty="0" smtClean="0"/>
                        <a:t>16)</a:t>
                      </a:r>
                    </a:p>
                    <a:p>
                      <a:pPr algn="r"/>
                      <a:r>
                        <a:rPr lang="id-ID" sz="2000" dirty="0" smtClean="0"/>
                        <a:t>17)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2000" dirty="0" smtClean="0"/>
                        <a:t>10.000.000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200.000</a:t>
                      </a:r>
                    </a:p>
                    <a:p>
                      <a:pPr algn="r"/>
                      <a:r>
                        <a:rPr lang="id-ID" sz="2000" dirty="0" smtClean="0"/>
                        <a:t>10.000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1.700.000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150.000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60.000</a:t>
                      </a:r>
                    </a:p>
                    <a:p>
                      <a:pPr algn="r"/>
                      <a:r>
                        <a:rPr lang="id-ID" sz="2000" dirty="0" smtClean="0"/>
                        <a:t>6.000.000</a:t>
                      </a:r>
                    </a:p>
                    <a:p>
                      <a:pPr algn="r"/>
                      <a:r>
                        <a:rPr lang="id-ID" sz="2000" dirty="0" smtClean="0"/>
                        <a:t>2.000.000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ct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350.000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120.000</a:t>
                      </a:r>
                    </a:p>
                    <a:p>
                      <a:pPr algn="r"/>
                      <a:r>
                        <a:rPr lang="id-ID" sz="2000" dirty="0" smtClean="0"/>
                        <a:t>-</a:t>
                      </a:r>
                    </a:p>
                    <a:p>
                      <a:pPr algn="r"/>
                      <a:r>
                        <a:rPr lang="id-ID" sz="2000" dirty="0" smtClean="0"/>
                        <a:t>400.000</a:t>
                      </a:r>
                    </a:p>
                    <a:p>
                      <a:pPr algn="r"/>
                      <a:r>
                        <a:rPr lang="id-ID" sz="2000" dirty="0" smtClean="0"/>
                        <a:t>120.000</a:t>
                      </a:r>
                    </a:p>
                    <a:p>
                      <a:pPr algn="r"/>
                      <a:r>
                        <a:rPr lang="id-ID" sz="2000" dirty="0" smtClean="0"/>
                        <a:t>40.000</a:t>
                      </a:r>
                    </a:p>
                    <a:p>
                      <a:pPr algn="r"/>
                      <a:r>
                        <a:rPr lang="id-ID" sz="2000" dirty="0" smtClean="0"/>
                        <a:t>150.000</a:t>
                      </a:r>
                    </a:p>
                    <a:p>
                      <a:pPr algn="r"/>
                      <a:r>
                        <a:rPr lang="id-ID" sz="2000" dirty="0" smtClean="0"/>
                        <a:t>12.000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10.000.000</a:t>
                      </a:r>
                    </a:p>
                    <a:p>
                      <a:pPr algn="r"/>
                      <a:r>
                        <a:rPr lang="id-ID" sz="2000" dirty="0" smtClean="0"/>
                        <a:t>9.940.000</a:t>
                      </a:r>
                    </a:p>
                    <a:p>
                      <a:pPr algn="r"/>
                      <a:r>
                        <a:rPr lang="id-ID" sz="2000" dirty="0" smtClean="0"/>
                        <a:t>3.940.000</a:t>
                      </a:r>
                    </a:p>
                    <a:p>
                      <a:pPr algn="r"/>
                      <a:r>
                        <a:rPr lang="id-ID" sz="2000" dirty="0" smtClean="0"/>
                        <a:t>1.940.000</a:t>
                      </a:r>
                    </a:p>
                    <a:p>
                      <a:pPr algn="r"/>
                      <a:r>
                        <a:rPr lang="id-ID" sz="2000" dirty="0" smtClean="0"/>
                        <a:t>2.140.000</a:t>
                      </a:r>
                    </a:p>
                    <a:p>
                      <a:pPr algn="r"/>
                      <a:r>
                        <a:rPr lang="id-ID" sz="2000" dirty="0" smtClean="0"/>
                        <a:t>2.150.000</a:t>
                      </a:r>
                    </a:p>
                    <a:p>
                      <a:pPr algn="r"/>
                      <a:r>
                        <a:rPr lang="id-ID" sz="2000" dirty="0" smtClean="0"/>
                        <a:t>1.800.000</a:t>
                      </a:r>
                    </a:p>
                    <a:p>
                      <a:pPr algn="r"/>
                      <a:r>
                        <a:rPr lang="id-ID" sz="2000" dirty="0" smtClean="0"/>
                        <a:t>3.500.000</a:t>
                      </a:r>
                    </a:p>
                    <a:p>
                      <a:pPr algn="r"/>
                      <a:r>
                        <a:rPr lang="id-ID" sz="2000" dirty="0" smtClean="0"/>
                        <a:t>3.380.000</a:t>
                      </a:r>
                    </a:p>
                    <a:p>
                      <a:pPr algn="r"/>
                      <a:r>
                        <a:rPr lang="id-ID" sz="2000" dirty="0" smtClean="0"/>
                        <a:t>3.530.000</a:t>
                      </a:r>
                    </a:p>
                    <a:p>
                      <a:pPr algn="r"/>
                      <a:r>
                        <a:rPr lang="id-ID" sz="2000" dirty="0" smtClean="0"/>
                        <a:t>3.130.000</a:t>
                      </a:r>
                    </a:p>
                    <a:p>
                      <a:pPr algn="r"/>
                      <a:r>
                        <a:rPr lang="id-ID" sz="2000" dirty="0" smtClean="0"/>
                        <a:t>3.010.000</a:t>
                      </a:r>
                    </a:p>
                    <a:p>
                      <a:pPr algn="r"/>
                      <a:r>
                        <a:rPr lang="id-ID" sz="2000" dirty="0" smtClean="0"/>
                        <a:t>2.970.000</a:t>
                      </a:r>
                    </a:p>
                    <a:p>
                      <a:pPr algn="r"/>
                      <a:r>
                        <a:rPr lang="id-ID" sz="2000" dirty="0" smtClean="0"/>
                        <a:t>2.820.000</a:t>
                      </a:r>
                    </a:p>
                    <a:p>
                      <a:pPr algn="r"/>
                      <a:r>
                        <a:rPr lang="id-ID" sz="2000" b="1" dirty="0" smtClean="0"/>
                        <a:t>2.808.000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 smtClean="0"/>
                    </a:p>
                    <a:p>
                      <a:pPr algn="ctr"/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Prepaid expense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16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Automobile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17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6</a:t>
                      </a:r>
                      <a:r>
                        <a:rPr lang="en-US" dirty="0" smtClean="0"/>
                        <a:t>0</a:t>
                      </a:r>
                      <a:r>
                        <a:rPr lang="id-ID" dirty="0" smtClean="0"/>
                        <a:t>00</a:t>
                      </a:r>
                      <a:r>
                        <a:rPr lang="en-US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Office Equipment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18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2779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528670"/>
                <a:gridCol w="1714512"/>
                <a:gridCol w="1071570"/>
                <a:gridCol w="1592027"/>
                <a:gridCol w="1051179"/>
                <a:gridCol w="132871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2.000</a:t>
                      </a:r>
                      <a:r>
                        <a:rPr lang="en-US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2.700.000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210.000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2.490.000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Account Payable/Hutang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19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2779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Fa. Bahtera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70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Fa. Trisaksti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712.000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350.000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362.000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sz="3600" dirty="0" smtClean="0"/>
              <a:t>Account Receivable /Piutang</a:t>
            </a:r>
            <a:r>
              <a:rPr lang="id-ID" dirty="0" smtClean="0"/>
              <a:t> 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20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786058"/>
          <a:ext cx="8329643" cy="219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600108"/>
                <a:gridCol w="1714512"/>
                <a:gridCol w="1071570"/>
                <a:gridCol w="1520589"/>
                <a:gridCol w="979741"/>
                <a:gridCol w="1400157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10.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Capital/Modal 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21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203349"/>
              </p:ext>
            </p:extLst>
          </p:nvPr>
        </p:nvGraphicFramePr>
        <p:xfrm>
          <a:off x="357158" y="2571744"/>
          <a:ext cx="8329643" cy="1655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600108"/>
                <a:gridCol w="1714512"/>
                <a:gridCol w="1071570"/>
                <a:gridCol w="1153838"/>
                <a:gridCol w="1346492"/>
                <a:gridCol w="1400157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10.000.000</a:t>
                      </a:r>
                      <a:endParaRPr lang="en-US" dirty="0" smtClean="0"/>
                    </a:p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</a:t>
                      </a:r>
                      <a:r>
                        <a:rPr lang="en-US" dirty="0" smtClean="0"/>
                        <a:t>0.</a:t>
                      </a:r>
                      <a:r>
                        <a:rPr lang="id-ID" dirty="0" smtClean="0"/>
                        <a:t>000.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Prive/Drawing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22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400.000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40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Commission Earned 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23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2779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528670"/>
                <a:gridCol w="1714512"/>
                <a:gridCol w="1143008"/>
                <a:gridCol w="1143008"/>
                <a:gridCol w="1357322"/>
                <a:gridCol w="1400157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1.700.000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1.700</a:t>
                      </a:r>
                      <a:r>
                        <a:rPr lang="en-US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1.850.000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Salaries Expense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24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219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240.000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Telephone expense 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25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4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 Gas, oil, reppair expense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26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15</a:t>
                      </a:r>
                      <a:r>
                        <a:rPr lang="en-US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7055380" cy="567388"/>
          </a:xfrm>
        </p:spPr>
        <p:txBody>
          <a:bodyPr/>
          <a:lstStyle/>
          <a:p>
            <a:r>
              <a:rPr lang="id-ID" dirty="0" smtClean="0"/>
              <a:t>Advertising expense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27</a:t>
            </a:fld>
            <a:endParaRPr lang="id-ID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357158" y="2571744"/>
          <a:ext cx="8329643" cy="160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66"/>
                <a:gridCol w="857256"/>
                <a:gridCol w="1669625"/>
                <a:gridCol w="1189949"/>
                <a:gridCol w="1189949"/>
                <a:gridCol w="1189949"/>
                <a:gridCol w="1189949"/>
              </a:tblGrid>
              <a:tr h="1015025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Debit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Kredit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Balance </a:t>
                      </a:r>
                      <a:endParaRPr lang="en-US" dirty="0"/>
                    </a:p>
                  </a:txBody>
                  <a:tcPr/>
                </a:tc>
              </a:tr>
              <a:tr h="588070">
                <a:tc>
                  <a:txBody>
                    <a:bodyPr/>
                    <a:lstStyle/>
                    <a:p>
                      <a:r>
                        <a:rPr lang="id-ID" dirty="0" smtClean="0"/>
                        <a:t>Sept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12</a:t>
                      </a:r>
                      <a:r>
                        <a:rPr lang="en-US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603696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Contoh: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6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2000" b="1" dirty="0" smtClean="0"/>
              <a:t>BAKTI DHARMA</a:t>
            </a:r>
          </a:p>
          <a:p>
            <a:pPr algn="ctr">
              <a:buNone/>
            </a:pPr>
            <a:r>
              <a:rPr lang="id-ID" sz="2000" b="1" dirty="0" smtClean="0"/>
              <a:t>TRIAL BALANCE</a:t>
            </a:r>
          </a:p>
          <a:p>
            <a:pPr algn="ctr">
              <a:buNone/>
            </a:pPr>
            <a:r>
              <a:rPr lang="id-ID" sz="2000" b="1" dirty="0" smtClean="0"/>
              <a:t>SEPT  2018</a:t>
            </a:r>
            <a:endParaRPr lang="id-ID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8CDB7-8F05-4BAB-A7C0-0103791EEBFE}" type="slidenum">
              <a:rPr lang="id-ID" smtClean="0"/>
              <a:pPr/>
              <a:t>28</a:t>
            </a:fld>
            <a:endParaRPr lang="id-ID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2976" y="1714488"/>
          <a:ext cx="6877098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/>
                <a:gridCol w="3285105"/>
                <a:gridCol w="1520291"/>
                <a:gridCol w="15001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ACCOUNT TITLE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DEBET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CREDIT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 smtClean="0"/>
                        <a:t>Cash</a:t>
                      </a:r>
                    </a:p>
                    <a:p>
                      <a:pPr algn="l"/>
                      <a:r>
                        <a:rPr lang="id-ID" dirty="0" smtClean="0"/>
                        <a:t>Prepaid Expense</a:t>
                      </a:r>
                    </a:p>
                    <a:p>
                      <a:pPr algn="l"/>
                      <a:r>
                        <a:rPr lang="id-ID" dirty="0" smtClean="0"/>
                        <a:t>Office Supplies</a:t>
                      </a:r>
                    </a:p>
                    <a:p>
                      <a:pPr algn="l"/>
                      <a:r>
                        <a:rPr lang="id-ID" dirty="0" smtClean="0"/>
                        <a:t>Automobile </a:t>
                      </a:r>
                    </a:p>
                    <a:p>
                      <a:pPr algn="l"/>
                      <a:r>
                        <a:rPr lang="id-ID" dirty="0" smtClean="0"/>
                        <a:t>Office Equipment</a:t>
                      </a:r>
                    </a:p>
                    <a:p>
                      <a:pPr algn="l"/>
                      <a:r>
                        <a:rPr lang="id-ID" dirty="0" smtClean="0"/>
                        <a:t>Acc. Payable PT. Bahtera</a:t>
                      </a:r>
                    </a:p>
                    <a:p>
                      <a:pPr algn="l"/>
                      <a:r>
                        <a:rPr lang="id-ID" dirty="0" smtClean="0"/>
                        <a:t>Acc. Payable Fa. Trisakti</a:t>
                      </a:r>
                    </a:p>
                    <a:p>
                      <a:pPr algn="l"/>
                      <a:r>
                        <a:rPr lang="id-ID" dirty="0" smtClean="0"/>
                        <a:t>Mr. Yahya Capital</a:t>
                      </a:r>
                    </a:p>
                    <a:p>
                      <a:pPr algn="l"/>
                      <a:r>
                        <a:rPr lang="id-ID" dirty="0" smtClean="0"/>
                        <a:t>Mr. Yahya Drawing</a:t>
                      </a:r>
                    </a:p>
                    <a:p>
                      <a:pPr algn="l"/>
                      <a:r>
                        <a:rPr lang="id-ID" dirty="0" smtClean="0"/>
                        <a:t>Commisions Earned</a:t>
                      </a:r>
                    </a:p>
                    <a:p>
                      <a:pPr algn="l"/>
                      <a:r>
                        <a:rPr lang="id-ID" dirty="0" smtClean="0"/>
                        <a:t>Office Salaries Expense</a:t>
                      </a:r>
                    </a:p>
                    <a:p>
                      <a:pPr algn="l"/>
                      <a:r>
                        <a:rPr lang="id-ID" dirty="0" smtClean="0"/>
                        <a:t>Telephone Expense</a:t>
                      </a:r>
                    </a:p>
                    <a:p>
                      <a:pPr algn="l"/>
                      <a:r>
                        <a:rPr lang="id-ID" dirty="0" smtClean="0"/>
                        <a:t>Gas, oil, and Repair Expense</a:t>
                      </a:r>
                    </a:p>
                    <a:p>
                      <a:pPr algn="l"/>
                      <a:r>
                        <a:rPr lang="id-ID" dirty="0" smtClean="0"/>
                        <a:t>Advertising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dirty="0" smtClean="0"/>
                        <a:t>2.808.000</a:t>
                      </a:r>
                    </a:p>
                    <a:p>
                      <a:pPr algn="r"/>
                      <a:r>
                        <a:rPr lang="id-ID" dirty="0" smtClean="0"/>
                        <a:t>60.000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</a:p>
                    <a:p>
                      <a:pPr algn="r"/>
                      <a:r>
                        <a:rPr lang="id-ID" dirty="0" smtClean="0"/>
                        <a:t>6.000.000</a:t>
                      </a:r>
                    </a:p>
                    <a:p>
                      <a:pPr algn="r"/>
                      <a:r>
                        <a:rPr lang="id-ID" dirty="0" smtClean="0"/>
                        <a:t>2.490.000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400.000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240.000</a:t>
                      </a:r>
                    </a:p>
                    <a:p>
                      <a:pPr algn="r"/>
                      <a:r>
                        <a:rPr lang="id-ID" dirty="0" smtClean="0"/>
                        <a:t>40.000</a:t>
                      </a:r>
                    </a:p>
                    <a:p>
                      <a:pPr algn="r"/>
                      <a:r>
                        <a:rPr lang="id-ID" dirty="0" smtClean="0"/>
                        <a:t>150.000</a:t>
                      </a:r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endParaRPr lang="id-ID" dirty="0" smtClean="0"/>
                    </a:p>
                    <a:p>
                      <a:pPr algn="r"/>
                      <a:r>
                        <a:rPr lang="id-ID" dirty="0" smtClean="0"/>
                        <a:t>350.000</a:t>
                      </a:r>
                    </a:p>
                    <a:p>
                      <a:pPr algn="r"/>
                      <a:r>
                        <a:rPr lang="id-ID" dirty="0" smtClean="0"/>
                        <a:t>12.000</a:t>
                      </a:r>
                    </a:p>
                    <a:p>
                      <a:pPr algn="r"/>
                      <a:r>
                        <a:rPr lang="id-ID" dirty="0" smtClean="0"/>
                        <a:t>10.000.000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1.850.000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</a:p>
                    <a:p>
                      <a:pPr algn="r"/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b="1" dirty="0" smtClean="0"/>
                        <a:t>12.212.000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b="1" dirty="0" smtClean="0"/>
                        <a:t>12.212.000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582</TotalTime>
  <Words>1602</Words>
  <Application>Microsoft Office PowerPoint</Application>
  <PresentationFormat>On-screen Show (4:3)</PresentationFormat>
  <Paragraphs>816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Ion</vt:lpstr>
      <vt:lpstr>FINANCIAL STATEMENT (LAPORAN KEUANGAN) DAN PENCATATAN TRANSAKSI</vt:lpstr>
      <vt:lpstr>KOMPONEN BALANCE SHEET</vt:lpstr>
      <vt:lpstr>KOMPONEN BALANCE SHEET (lanjutan)</vt:lpstr>
      <vt:lpstr>BENTUK BALANCE SHEET</vt:lpstr>
      <vt:lpstr>BENTUK BALANCE SHEET</vt:lpstr>
      <vt:lpstr>PENGGUNAAN ACCOUNT (PERKIRAAN BUKU BESAR)</vt:lpstr>
      <vt:lpstr>BENTUK PERKIRAAN</vt:lpstr>
      <vt:lpstr>Contoh :</vt:lpstr>
      <vt:lpstr>Contoh (lanjutan):</vt:lpstr>
      <vt:lpstr>MENYUSUN TRIAL BALANCE (NERACA PERCOBAAN)</vt:lpstr>
      <vt:lpstr>General Journal </vt:lpstr>
      <vt:lpstr>General Journal (lanjutan) </vt:lpstr>
      <vt:lpstr>General Journal (lanjutan) </vt:lpstr>
      <vt:lpstr>General Journal (lanjutan) </vt:lpstr>
      <vt:lpstr> PERKIRAAN 4 KOLOM  (FOUR COULUMN ACCOUNT)</vt:lpstr>
      <vt:lpstr>Prepaid expense </vt:lpstr>
      <vt:lpstr>Automobile </vt:lpstr>
      <vt:lpstr>Office Equipment </vt:lpstr>
      <vt:lpstr>Account Payable/Hutang </vt:lpstr>
      <vt:lpstr>Account Receivable /Piutang  </vt:lpstr>
      <vt:lpstr>Capital/Modal  </vt:lpstr>
      <vt:lpstr>Prive/Drawing </vt:lpstr>
      <vt:lpstr>Commission Earned  </vt:lpstr>
      <vt:lpstr>Salaries Expense </vt:lpstr>
      <vt:lpstr>Telephone expense  </vt:lpstr>
      <vt:lpstr> Gas, oil, reppair expense </vt:lpstr>
      <vt:lpstr>Advertising expense </vt:lpstr>
      <vt:lpstr>Contoh: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STATEMENT (LAPORAN KEUANGAN) DAN PENCATATAN TRANSAKSI</dc:title>
  <dc:creator>dedeh_sri</dc:creator>
  <cp:lastModifiedBy>DEASY</cp:lastModifiedBy>
  <cp:revision>64</cp:revision>
  <dcterms:created xsi:type="dcterms:W3CDTF">2010-10-02T22:31:07Z</dcterms:created>
  <dcterms:modified xsi:type="dcterms:W3CDTF">2019-09-23T02:42:08Z</dcterms:modified>
</cp:coreProperties>
</file>