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68" r:id="rId16"/>
  </p:sldIdLst>
  <p:sldSz cx="9144000" cy="6858000" type="screen4x3"/>
  <p:notesSz cx="6881813" cy="1001553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130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436B3914-F788-482C-8492-7F3E25470209}" type="datetimeFigureOut">
              <a:rPr lang="id-ID" smtClean="0"/>
              <a:t>08/10/2011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1F706183-CCC5-42DF-92E7-EDD0D9992E0C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EA66BBBD-6C3A-48DC-9AE9-9867D045318D}" type="datetimeFigureOut">
              <a:rPr lang="id-ID" smtClean="0"/>
              <a:pPr/>
              <a:t>08/10/2011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A4E2F660-614B-4B68-8473-2714EC6F3062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4935D92-750F-43B7-A9AE-6D34CE19746B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B881D7-6F31-4DFB-BB66-9283F11D1D8A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71B9E88-FEB9-4863-86AD-1FCCF622238A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C9DCCD-424A-4789-97FD-469208A195DB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C0250D-474F-4C65-BED1-81F872CC303A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D0CAC4-976C-4BE0-B5C8-CFFA0D80327F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49A4B4-39E4-47DB-BE4A-2DCAA2B9FE7E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423970F-11D0-4130-9657-B4A09415F21C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3C4D238-7877-4A98-8AAD-00A641317C91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64822A-1D71-4DF1-9885-97F11FAE0EE3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CA927A-F24A-45AE-AE50-174AFC1A88B1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3863DAB-563A-4012-B7A9-7AA31DA414C4}" type="datetime1">
              <a:rPr lang="id-ID" smtClean="0"/>
              <a:pPr/>
              <a:t>08/10/2011</a:t>
            </a:fld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b="1" i="1" dirty="0" smtClean="0"/>
              <a:t>FINANCIAL STATEMENT </a:t>
            </a:r>
            <a:r>
              <a:rPr lang="id-ID" b="1" dirty="0" smtClean="0"/>
              <a:t>(LAPORAN KEUANGAN) DAN PENCATATAN TRANSAKSI</a:t>
            </a:r>
            <a:endParaRPr lang="id-ID" b="1" dirty="0"/>
          </a:p>
        </p:txBody>
      </p:sp>
      <p:sp>
        <p:nvSpPr>
          <p:cNvPr id="4" name="Content Placeholder 2"/>
          <p:cNvSpPr>
            <a:spLocks noGrp="1"/>
          </p:cNvSpPr>
          <p:nvPr>
            <p:ph type="subTitle" idx="1"/>
          </p:nvPr>
        </p:nvSpPr>
        <p:spPr>
          <a:xfrm>
            <a:off x="285721" y="2819400"/>
            <a:ext cx="8572560" cy="368143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id-ID" dirty="0" smtClean="0"/>
              <a:t>Financial statement (Laporan Keuangan) : laporan yang disusun secara sistematis untuk mengetahui situasi dan kondisi keuangan pada saat tertentu, yang dapat dilihat pada:</a:t>
            </a:r>
          </a:p>
          <a:p>
            <a:pPr marL="361950" indent="-36195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dirty="0" smtClean="0"/>
              <a:t>BALANCE SHEET (NERACA)</a:t>
            </a:r>
          </a:p>
          <a:p>
            <a:pPr marL="361950" indent="-36195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dirty="0" smtClean="0"/>
              <a:t>INCOME STATEMENT (LAP. LABA RUGI)</a:t>
            </a:r>
          </a:p>
          <a:p>
            <a:pPr marL="361950" indent="-36195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dirty="0" smtClean="0"/>
              <a:t>RETAIRNED EARNING STATEMENT (LAP. LABA DITAHAN)</a:t>
            </a:r>
          </a:p>
          <a:p>
            <a:pPr marL="361950" indent="-36195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dirty="0" smtClean="0"/>
              <a:t>CAPITAL STATEMENT (LAPORAN PERUBAHAN MODAL)</a:t>
            </a:r>
            <a:endParaRPr lang="id-ID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id-ID" b="1" dirty="0" smtClean="0"/>
              <a:t>KOMPONEN BALANCE SHEET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52548"/>
            <a:ext cx="8229600" cy="507209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id-ID" sz="4000" b="1" dirty="0" smtClean="0"/>
              <a:t>A. AKTIVA (ASSETS)</a:t>
            </a:r>
          </a:p>
          <a:p>
            <a:pPr marL="0" indent="0" algn="just">
              <a:buNone/>
            </a:pPr>
            <a:endParaRPr lang="id-ID" dirty="0" smtClean="0"/>
          </a:p>
          <a:p>
            <a:pPr marL="0" indent="0" algn="just">
              <a:buNone/>
            </a:pPr>
            <a:r>
              <a:rPr lang="id-ID" dirty="0" smtClean="0"/>
              <a:t>1.  AKTIVA LANCAR (CURRENT ASSETS):</a:t>
            </a:r>
          </a:p>
          <a:p>
            <a:pPr marL="361950" indent="0" algn="just">
              <a:buNone/>
            </a:pPr>
            <a:r>
              <a:rPr lang="id-ID" dirty="0" smtClean="0"/>
              <a:t>Cash, Surat Berharga (Marketable Securities), Wesel Tagih (Notes Receivable), Piutang Dagang (Account Receivable), Persediaan Barang Dagangan (Merchandise Inventory), Beban Dibayar Di Muka (Prepaid Expense), Perlengkapan (Supplies).</a:t>
            </a:r>
          </a:p>
          <a:p>
            <a:pPr marL="0" indent="0" algn="just">
              <a:buNone/>
            </a:pPr>
            <a:r>
              <a:rPr lang="id-ID" dirty="0" smtClean="0"/>
              <a:t>2.  INVESTASI/PENYERTAAN (INVESTMENT):</a:t>
            </a:r>
          </a:p>
          <a:p>
            <a:pPr marL="361950" indent="0" algn="just">
              <a:buNone/>
            </a:pPr>
            <a:r>
              <a:rPr lang="id-ID" dirty="0" smtClean="0"/>
              <a:t>Investasi Saham, Investasi Obligasi,, Investasi Tanah, Bangunan, dll.</a:t>
            </a:r>
          </a:p>
          <a:p>
            <a:pPr marL="0" indent="0" algn="just">
              <a:buNone/>
            </a:pPr>
            <a:r>
              <a:rPr lang="id-ID" dirty="0" smtClean="0"/>
              <a:t>3.  AKTIVA TETAP (FIXED ASSETS, PLANT AND EQUIPMENT):</a:t>
            </a:r>
          </a:p>
          <a:p>
            <a:pPr marL="361950" indent="0" algn="just">
              <a:buNone/>
            </a:pPr>
            <a:r>
              <a:rPr lang="id-ID" dirty="0" smtClean="0"/>
              <a:t>Peralatan toko, (store equipment), peralatan kantor (office equipment), peralatan pengangkutan (delivery equipment), building, land, dsb.</a:t>
            </a:r>
          </a:p>
          <a:p>
            <a:pPr marL="0" indent="0" algn="just">
              <a:buNone/>
            </a:pPr>
            <a:r>
              <a:rPr lang="id-ID" dirty="0" smtClean="0"/>
              <a:t>4.  AKTIVA TAK BERWUJUD (INTANGIBLE ASSETS):</a:t>
            </a:r>
          </a:p>
          <a:p>
            <a:pPr marL="361950" indent="0" algn="just">
              <a:buNone/>
            </a:pPr>
            <a:r>
              <a:rPr lang="id-ID" dirty="0" smtClean="0"/>
              <a:t>Goodwill, hak patent, hak cipta, merk dagang</a:t>
            </a:r>
          </a:p>
          <a:p>
            <a:pPr marL="0" indent="0" algn="just">
              <a:buNone/>
            </a:pPr>
            <a:r>
              <a:rPr lang="id-ID" dirty="0" smtClean="0"/>
              <a:t>5.  Aktiva lain-lain (other assets)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3200" b="1" dirty="0" smtClean="0"/>
              <a:t>KOMPONEN BALANCE SHEET (lanjutan)</a:t>
            </a:r>
            <a:endParaRPr lang="id-ID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571613"/>
            <a:ext cx="8472518" cy="5429287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id-ID" sz="5100" b="1" dirty="0" smtClean="0"/>
              <a:t>B.  KEWAJIBAN (LIABILITIES)</a:t>
            </a:r>
          </a:p>
          <a:p>
            <a:pPr algn="just">
              <a:buNone/>
            </a:pPr>
            <a:endParaRPr lang="id-ID" sz="4000" b="1" dirty="0" smtClean="0"/>
          </a:p>
          <a:p>
            <a:pPr algn="just">
              <a:buNone/>
            </a:pPr>
            <a:r>
              <a:rPr lang="id-ID" sz="4000" b="1" dirty="0" smtClean="0"/>
              <a:t>1.  KEWAJIBAN LANCAR (CURRENT LIABILITIES):</a:t>
            </a:r>
          </a:p>
          <a:p>
            <a:pPr marL="361950" indent="0" algn="just">
              <a:buNone/>
            </a:pPr>
            <a:r>
              <a:rPr lang="id-ID" sz="4000" dirty="0" smtClean="0"/>
              <a:t>Promes bayar (notes payable), hutang dagang (account payable), rekening yang masih harus dibayar (account liabilities), hutang jangka panjang yang terlepas secara berangsur dalam waktu kurang dari satu tahun (misal:angsuran hipotik).</a:t>
            </a:r>
          </a:p>
          <a:p>
            <a:pPr algn="just">
              <a:buNone/>
            </a:pPr>
            <a:r>
              <a:rPr lang="id-ID" sz="4000" b="1" dirty="0" smtClean="0"/>
              <a:t>2.KEWAJIBAN JANGKA PANJANG (LONG TERM LIABILITIES):</a:t>
            </a:r>
          </a:p>
          <a:p>
            <a:pPr indent="-25400" algn="just">
              <a:buNone/>
            </a:pPr>
            <a:r>
              <a:rPr lang="id-ID" sz="4000" dirty="0" smtClean="0"/>
              <a:t>Pinjaman obligasi (bond), hutang hipotik (mortgage payable).</a:t>
            </a:r>
          </a:p>
          <a:p>
            <a:pPr algn="just">
              <a:buNone/>
            </a:pPr>
            <a:r>
              <a:rPr lang="id-ID" sz="4000" b="1" dirty="0" smtClean="0"/>
              <a:t>3.  KEWAJIBAN LAIN-LAIN </a:t>
            </a:r>
          </a:p>
          <a:p>
            <a:pPr algn="just">
              <a:buNone/>
            </a:pPr>
            <a:endParaRPr lang="id-ID" b="1" dirty="0" smtClean="0"/>
          </a:p>
          <a:p>
            <a:pPr algn="just">
              <a:buNone/>
            </a:pPr>
            <a:r>
              <a:rPr lang="id-ID" sz="5100" b="1" dirty="0" smtClean="0"/>
              <a:t>c. MODAL (CAPITAL)</a:t>
            </a:r>
          </a:p>
          <a:p>
            <a:pPr algn="just">
              <a:buNone/>
            </a:pPr>
            <a:endParaRPr lang="id-ID" sz="4000" b="1" dirty="0" smtClean="0"/>
          </a:p>
          <a:p>
            <a:pPr algn="just">
              <a:buNone/>
            </a:pPr>
            <a:r>
              <a:rPr lang="id-ID" sz="4000" b="1" dirty="0" smtClean="0"/>
              <a:t>1.  MODAL SAHAM (CAPITAL STOCK)</a:t>
            </a:r>
          </a:p>
          <a:p>
            <a:pPr marL="514350" indent="-514350" algn="just">
              <a:buNone/>
            </a:pPr>
            <a:r>
              <a:rPr lang="id-ID" sz="4000" b="1" dirty="0" smtClean="0"/>
              <a:t>2.  AGIO SAHAM (PREMIUM)</a:t>
            </a:r>
          </a:p>
          <a:p>
            <a:pPr marL="514350" indent="-514350" algn="just">
              <a:buNone/>
            </a:pPr>
            <a:r>
              <a:rPr lang="id-ID" sz="4000" b="1" dirty="0" smtClean="0"/>
              <a:t>3.  RETAIRNED EARNING</a:t>
            </a:r>
            <a:endParaRPr lang="id-ID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920"/>
            <a:ext cx="8229600" cy="433524"/>
          </a:xfrm>
        </p:spPr>
        <p:txBody>
          <a:bodyPr>
            <a:normAutofit/>
          </a:bodyPr>
          <a:lstStyle/>
          <a:p>
            <a:pPr algn="ctr"/>
            <a:r>
              <a:rPr lang="id-ID" sz="1800" b="1" dirty="0" smtClean="0"/>
              <a:t>BENTUK BALANCE SHEET</a:t>
            </a:r>
            <a:endParaRPr lang="id-ID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7255"/>
            <a:ext cx="8229600" cy="571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1600" b="1" dirty="0" smtClean="0"/>
              <a:t>1. ACCOUNT FORM/T ACCOUNT (BENTUK PERKIRAAN)</a:t>
            </a:r>
            <a:endParaRPr lang="id-ID" sz="16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94150" y="736025"/>
          <a:ext cx="7367906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193"/>
                <a:gridCol w="406718"/>
                <a:gridCol w="733742"/>
                <a:gridCol w="2530793"/>
                <a:gridCol w="406718"/>
                <a:gridCol w="733742"/>
              </a:tblGrid>
              <a:tr h="252000">
                <a:tc gridSpan="6"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PT. TUNAS HARAPAN</a:t>
                      </a:r>
                    </a:p>
                    <a:p>
                      <a:pPr algn="ctr"/>
                      <a:r>
                        <a:rPr lang="id-ID" sz="1400" dirty="0" smtClean="0"/>
                        <a:t>BALANCE SHEET</a:t>
                      </a:r>
                    </a:p>
                    <a:p>
                      <a:pPr algn="ctr"/>
                      <a:r>
                        <a:rPr lang="id-ID" sz="1400" dirty="0" smtClean="0"/>
                        <a:t>31-12-2010</a:t>
                      </a:r>
                      <a:endParaRPr lang="id-ID" sz="1400" dirty="0"/>
                    </a:p>
                  </a:txBody>
                  <a:tcPr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LIABILITIES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LIABILITIES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KAS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100" dirty="0" smtClean="0"/>
                        <a:t>Rp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97.800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DAGANG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115.000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SURAT-SURAT BERHARGA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33.000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WESEL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30.500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WESEL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BUNGA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250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BUNGA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GAJI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3.600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 BRG.</a:t>
                      </a:r>
                      <a:r>
                        <a:rPr lang="id-ID" sz="1100" baseline="0" dirty="0" smtClean="0"/>
                        <a:t> DAG.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PAJAK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</a:t>
                      </a:r>
                      <a:r>
                        <a:rPr lang="id-ID" sz="1100" baseline="0" dirty="0" smtClean="0"/>
                        <a:t>  KEBUTUHAN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155.400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SEWA DITERIMA DI MUKA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Rp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150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ASURANSI DIBAYAR DI MUKA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1.100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LANCAR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180.000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u="none" dirty="0" smtClean="0"/>
                        <a:t>JUMLAH AKTIVA LANCAR</a:t>
                      </a:r>
                      <a:endParaRPr lang="id-ID" sz="1100" b="1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INVESTASI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56.000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LONG</a:t>
                      </a:r>
                      <a:r>
                        <a:rPr lang="id-ID" sz="1100" u="sng" baseline="0" dirty="0" smtClean="0"/>
                        <a:t> TERM LIABILITIES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FIXED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HIPOTEK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PERALATAN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OBLIGASI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GEDUNG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JK.PANJANG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TANAH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CAPITAL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AKTIVA TETAP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MODAL SAHAM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INTANGIBLE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LABA DITAHAN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GOODWILL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CAPITAL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AKTIVA LAIN-LAIN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LIABILITIES + CAPITAL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441055" y="3786190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131705" y="3536063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52554" y="5344363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107955" y="4834010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40867" y="6381708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107955" y="6393771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107767" y="5881642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1919269" y="4043367"/>
            <a:ext cx="5219736" cy="190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04836" y="1462074"/>
            <a:ext cx="7358114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3"/>
            <a:ext cx="8229600" cy="7143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1800" dirty="0" smtClean="0"/>
              <a:t>2. REPORT FORM (BENTUK LAPORAN)</a:t>
            </a:r>
            <a:endParaRPr lang="id-ID" sz="1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532258"/>
          </a:xfrm>
        </p:spPr>
        <p:txBody>
          <a:bodyPr>
            <a:normAutofit/>
          </a:bodyPr>
          <a:lstStyle/>
          <a:p>
            <a:pPr algn="ctr"/>
            <a:r>
              <a:rPr lang="id-ID" sz="1800" b="1" dirty="0" smtClean="0"/>
              <a:t>BENTUK BALANCE SHEET</a:t>
            </a:r>
            <a:endParaRPr lang="id-ID" sz="18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397000"/>
          <a:ext cx="4802187" cy="1095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193"/>
                <a:gridCol w="406717"/>
                <a:gridCol w="733742"/>
                <a:gridCol w="389255"/>
                <a:gridCol w="716280"/>
              </a:tblGrid>
              <a:tr h="216000">
                <a:tc gridSpan="5">
                  <a:txBody>
                    <a:bodyPr/>
                    <a:lstStyle/>
                    <a:p>
                      <a:pPr algn="ctr"/>
                      <a:r>
                        <a:rPr lang="id-ID" sz="1100" dirty="0" smtClean="0"/>
                        <a:t>PT. TUNAS HARAPAN</a:t>
                      </a:r>
                    </a:p>
                    <a:p>
                      <a:pPr algn="ctr"/>
                      <a:r>
                        <a:rPr lang="id-ID" sz="1100" dirty="0" smtClean="0"/>
                        <a:t>BALANCE SHEET</a:t>
                      </a:r>
                    </a:p>
                    <a:p>
                      <a:pPr algn="ctr"/>
                      <a:r>
                        <a:rPr lang="id-ID" sz="1100" dirty="0" smtClean="0"/>
                        <a:t>31-12-2010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KAS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100" dirty="0" smtClean="0"/>
                        <a:t>Rp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97.800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SURAT-SURAT BERHARGA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33.000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WESEL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BUNGA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 BRG.</a:t>
                      </a:r>
                      <a:r>
                        <a:rPr lang="id-ID" sz="1100" baseline="0" dirty="0" smtClean="0"/>
                        <a:t> DAGANGAN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</a:t>
                      </a:r>
                      <a:r>
                        <a:rPr lang="id-ID" sz="1100" baseline="0" dirty="0" smtClean="0"/>
                        <a:t>  KEBUTUHAN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155.400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ASURANSI DIBAYAR DI MUKA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1.100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u="none" dirty="0" smtClean="0"/>
                        <a:t>JUMLAH AKTIVA LANCAR</a:t>
                      </a:r>
                      <a:endParaRPr lang="id-ID" sz="1100" b="1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INVESTASI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56.000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FIXED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PERALATAN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GEDUNG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TANAH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AKTIVA TETAP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INTANGIBLE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GOODWILL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AKTIVA LAIN-LAIN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LIABILITIES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LIABILITIES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DAGANG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115.000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WESEL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30.500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BUNGA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250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GAJI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3.600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PAJAK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SEWA DITERIMA DI MUKA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Rp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150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LANCAR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180.000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LONG</a:t>
                      </a:r>
                      <a:r>
                        <a:rPr lang="id-ID" sz="1100" u="sng" baseline="0" dirty="0" smtClean="0"/>
                        <a:t> TERM LIABILITIES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HIPOTEK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OBLIGASI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JK.PANJANG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CAPITAL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MODAL SAHAM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LABA DITAHAN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CAPITAL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LIABILITIES + CAPITAL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3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/>
              <a:t>PENGGUNAAN ACCOUNT</a:t>
            </a:r>
            <a:br>
              <a:rPr lang="id-ID" sz="3200" b="1" dirty="0" smtClean="0"/>
            </a:br>
            <a:r>
              <a:rPr lang="id-ID" sz="3200" b="1" dirty="0" smtClean="0"/>
              <a:t>(PERKIRAAN BUKU BESAR)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470" y="1500174"/>
            <a:ext cx="8858280" cy="4672343"/>
          </a:xfrm>
        </p:spPr>
        <p:txBody>
          <a:bodyPr>
            <a:normAutofit/>
          </a:bodyPr>
          <a:lstStyle/>
          <a:p>
            <a:r>
              <a:rPr lang="id-ID" sz="2000" dirty="0" smtClean="0"/>
              <a:t>DASAR DARI LAPORAN AKUNTANSI:</a:t>
            </a:r>
          </a:p>
          <a:p>
            <a:pPr marL="628650" indent="-361950">
              <a:buNone/>
            </a:pPr>
            <a:r>
              <a:rPr lang="id-ID" sz="2000" dirty="0" smtClean="0"/>
              <a:t>1. NERACA : ASSETS, LIABILITIES, CAPITAL</a:t>
            </a:r>
          </a:p>
          <a:p>
            <a:pPr marL="628650" indent="-361950">
              <a:buNone/>
            </a:pPr>
            <a:r>
              <a:rPr lang="id-ID" sz="2000" dirty="0" smtClean="0"/>
              <a:t>		            (HARTA)   (UTANG)    (MODAL)</a:t>
            </a:r>
          </a:p>
          <a:p>
            <a:pPr marL="628650" indent="-361950">
              <a:buNone/>
            </a:pPr>
            <a:r>
              <a:rPr lang="id-ID" sz="2000" dirty="0" smtClean="0"/>
              <a:t>2.  LAP. R/L : PENDAPATAN (PENERIMAAN),  BEBAN (PENGELUARAN)</a:t>
            </a:r>
          </a:p>
          <a:p>
            <a:pPr>
              <a:buNone/>
            </a:pPr>
            <a:endParaRPr lang="id-ID" sz="2000" dirty="0" smtClean="0"/>
          </a:p>
          <a:p>
            <a:r>
              <a:rPr lang="id-ID" sz="2000" dirty="0" smtClean="0"/>
              <a:t>SALDO NORMAL TIAP JENIS PERKIRAAN:</a:t>
            </a:r>
          </a:p>
          <a:p>
            <a:endParaRPr lang="id-ID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6670" y="3571876"/>
          <a:ext cx="86195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580"/>
                <a:gridCol w="1955864"/>
                <a:gridCol w="2116455"/>
                <a:gridCol w="219265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JENIS PERKIRAAN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PENAMBAHAN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PENGURANGAN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SALDO NORMAL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ASSETS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LIABILITIES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CAPITAL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DRAWING/PRIVE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DEVIDEN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REVENUE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EXPENSE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BENTUK PERKIRAAN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801"/>
            <a:ext cx="8229600" cy="4243715"/>
          </a:xfrm>
        </p:spPr>
        <p:txBody>
          <a:bodyPr>
            <a:normAutofit lnSpcReduction="10000"/>
          </a:bodyPr>
          <a:lstStyle/>
          <a:p>
            <a:pPr marL="533400" indent="-533400">
              <a:buNone/>
            </a:pPr>
            <a:r>
              <a:rPr lang="id-ID" dirty="0" smtClean="0"/>
              <a:t>1.  T ACCOUNT/ PERKIRAAN T (TWO COULUMN ACCOUNT)</a:t>
            </a:r>
          </a:p>
          <a:p>
            <a:pPr marL="533400" indent="-533400">
              <a:buNone/>
            </a:pPr>
            <a:endParaRPr lang="id-ID" dirty="0" smtClean="0"/>
          </a:p>
          <a:p>
            <a:pPr marL="533400" indent="-533400">
              <a:buNone/>
            </a:pPr>
            <a:r>
              <a:rPr lang="id-ID" dirty="0" smtClean="0"/>
              <a:t>2.  PERKIRAAN 4 KOLOM (FOUR COULUMN ACCOUNT)</a:t>
            </a:r>
          </a:p>
          <a:p>
            <a:pPr marL="533400" indent="-533400">
              <a:buNone/>
            </a:pPr>
            <a:endParaRPr lang="id-ID" dirty="0" smtClean="0"/>
          </a:p>
          <a:p>
            <a:pPr marL="533400" indent="-533400">
              <a:buNone/>
            </a:pPr>
            <a:r>
              <a:rPr lang="id-ID" dirty="0" smtClean="0"/>
              <a:t>Untuk mengilustrasikan pemakaian bentuk perkiraan tsb. berikut contoh transaksi pada perusahaan Jasa Bakti Darma: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314"/>
            <a:ext cx="8229600" cy="785794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Contoh :</a:t>
            </a:r>
            <a:endParaRPr lang="id-ID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Autofit/>
          </a:bodyPr>
          <a:lstStyle/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1.Tuan Yahya </a:t>
            </a:r>
            <a:r>
              <a:rPr lang="id-ID" sz="2400" dirty="0" smtClean="0"/>
              <a:t>menginvestasikan </a:t>
            </a:r>
            <a:r>
              <a:rPr lang="id-ID" sz="2400" dirty="0" smtClean="0"/>
              <a:t>Rp10.000.000,- berupa kas ke dalam perusahaan tsb.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2. Dibayar untuk 3 bln. Sewa kantor Rp 60.000,-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3.Dibayar Rp6.000.000,- untuk pembelian kendaraan.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4. Dibeli peralatan kantor Rp2.000.000,- per kas.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5.Membeli secara kredit peralatan kantor senilai Rp700.000,- dari PT. Bahtera.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6.Dibeli perlengkapan kantor (office supplies secara kredit dari Fa. Trisakti Rp12.000,-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7.Dijual peralatan kantor (office equipment) yang tidak terpakai kepada Bakri&amp;Co. Rp200.000,- per kas dan Rp10.000,- secara kredit.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8.Diterima dari Bakri&amp;Co. Rp10.000,-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4396"/>
            <a:ext cx="8229600" cy="4526280"/>
          </a:xfrm>
        </p:spPr>
        <p:txBody>
          <a:bodyPr>
            <a:noAutofit/>
          </a:bodyPr>
          <a:lstStyle/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9.Dibayar kepada PT.Bahtera Rp350.000,-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10.Dijual satu rumah dengan mendapatkan komisi sejumlah Rp1.700.000,-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11.Dibayar gaji sekretaris untuk 2 minggu pertama sebesar Rp120.000,-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12.Dijual satu rumah dengan memperoleh komisi sejumlah Rp150.000,-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13.Tuan Yahya mengambil Rp400.000,- untuk kepentingan pribadi.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14.Dibayar sekretaris untuk 2 minggu terakhir sebesar Rp120.000,-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15.Membayar rekening telepon bulan ybs. Rp40,.000,- 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16.Membeli bensin dan olie untuk kendaraan Rp150.000,-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sz="2400" dirty="0" smtClean="0"/>
              <a:t>17.Membayar biaya advertising Rp12.000,-</a:t>
            </a:r>
          </a:p>
          <a:p>
            <a:pPr>
              <a:buNone/>
            </a:pPr>
            <a:endParaRPr lang="id-ID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889448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/>
              <a:t>Contoh (lanjutan):</a:t>
            </a:r>
            <a:endParaRPr lang="id-ID" sz="3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/>
              <a:t>BENTUK T ACCOUNT/ PERKIRAAN T (TWO COULUMN ACCOUNT)</a:t>
            </a:r>
            <a:endParaRPr lang="id-ID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714620"/>
          <a:ext cx="8004938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729"/>
                <a:gridCol w="881380"/>
                <a:gridCol w="862330"/>
                <a:gridCol w="1322705"/>
                <a:gridCol w="875729"/>
                <a:gridCol w="1002030"/>
                <a:gridCol w="862330"/>
                <a:gridCol w="1322705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DATE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ITEM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POST</a:t>
                      </a:r>
                    </a:p>
                    <a:p>
                      <a:r>
                        <a:rPr lang="id-ID" dirty="0" smtClean="0"/>
                        <a:t>REF.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AMOUNT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DATE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ITEMS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POST</a:t>
                      </a:r>
                    </a:p>
                    <a:p>
                      <a:r>
                        <a:rPr lang="id-ID" dirty="0" smtClean="0"/>
                        <a:t>REF.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AMOUNT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500034" y="2000240"/>
            <a:ext cx="8229600" cy="642934"/>
          </a:xfrm>
          <a:prstGeom prst="rect">
            <a:avLst/>
          </a:prstGeom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			CASH                       NO :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3200" dirty="0" smtClean="0"/>
              <a:t> </a:t>
            </a:r>
            <a:r>
              <a:rPr lang="id-ID" sz="3200" b="1" dirty="0" smtClean="0"/>
              <a:t>PERKIRAAN 4 KOLOM </a:t>
            </a:r>
            <a:br>
              <a:rPr lang="id-ID" sz="3200" b="1" dirty="0" smtClean="0"/>
            </a:br>
            <a:r>
              <a:rPr lang="id-ID" sz="3200" b="1" dirty="0" smtClean="0"/>
              <a:t>(FOUR COULUMN ACCOUNT)</a:t>
            </a:r>
            <a:endParaRPr lang="id-ID" sz="32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0034" y="1714488"/>
            <a:ext cx="8229600" cy="642934"/>
          </a:xfrm>
          <a:prstGeom prst="rect">
            <a:avLst/>
          </a:prstGeom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			CASH                       NO :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14348" y="2428868"/>
          <a:ext cx="7792973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94"/>
                <a:gridCol w="1116330"/>
                <a:gridCol w="940117"/>
                <a:gridCol w="1138555"/>
                <a:gridCol w="1283017"/>
                <a:gridCol w="1043305"/>
                <a:gridCol w="116395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ITEM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POST</a:t>
                      </a:r>
                    </a:p>
                    <a:p>
                      <a:pPr algn="ctr"/>
                      <a:r>
                        <a:rPr lang="id-ID" sz="2000" dirty="0" smtClean="0"/>
                        <a:t>REF.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BALANCE</a:t>
                      </a:r>
                      <a:endParaRPr lang="id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11</a:t>
            </a:fld>
            <a:endParaRPr lang="id-ID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714372"/>
          </a:xfrm>
        </p:spPr>
        <p:txBody>
          <a:bodyPr>
            <a:noAutofit/>
          </a:bodyPr>
          <a:lstStyle/>
          <a:p>
            <a:pPr algn="ctr"/>
            <a:r>
              <a:rPr lang="id-ID" sz="2400" b="1" dirty="0" smtClean="0"/>
              <a:t>BENTUK T ACCOUNT/ PERKIRAAN </a:t>
            </a:r>
            <a:r>
              <a:rPr lang="id-ID" sz="2400" b="1" dirty="0" smtClean="0"/>
              <a:t>T</a:t>
            </a:r>
            <a:br>
              <a:rPr lang="id-ID" sz="2400" b="1" dirty="0" smtClean="0"/>
            </a:br>
            <a:r>
              <a:rPr lang="id-ID" sz="2400" b="1" dirty="0" smtClean="0"/>
              <a:t> </a:t>
            </a:r>
            <a:r>
              <a:rPr lang="id-ID" sz="2400" b="1" dirty="0" smtClean="0"/>
              <a:t>(TWO COULUMN ACCOUNT)</a:t>
            </a:r>
            <a:endParaRPr lang="id-ID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9066" y="2037146"/>
          <a:ext cx="8363713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729"/>
                <a:gridCol w="1240155"/>
                <a:gridCol w="862330"/>
                <a:gridCol w="1322705"/>
                <a:gridCol w="875729"/>
                <a:gridCol w="1002030"/>
                <a:gridCol w="862330"/>
                <a:gridCol w="1322705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DATE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ITEM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POST</a:t>
                      </a:r>
                    </a:p>
                    <a:p>
                      <a:r>
                        <a:rPr lang="id-ID" dirty="0" smtClean="0"/>
                        <a:t>REF.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AMOUNT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DATE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ITEMS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POST</a:t>
                      </a:r>
                    </a:p>
                    <a:p>
                      <a:r>
                        <a:rPr lang="id-ID" dirty="0" smtClean="0"/>
                        <a:t>REF.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AMOUNT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Jan. 1)</a:t>
                      </a:r>
                    </a:p>
                    <a:p>
                      <a:pPr algn="r"/>
                      <a:r>
                        <a:rPr lang="id-ID" dirty="0" smtClean="0"/>
                        <a:t>7)</a:t>
                      </a:r>
                    </a:p>
                    <a:p>
                      <a:pPr algn="r"/>
                      <a:r>
                        <a:rPr lang="id-ID" dirty="0" smtClean="0"/>
                        <a:t>8)</a:t>
                      </a:r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10)</a:t>
                      </a:r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12)</a:t>
                      </a:r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10.000.000</a:t>
                      </a:r>
                    </a:p>
                    <a:p>
                      <a:pPr algn="r"/>
                      <a:r>
                        <a:rPr lang="id-ID" dirty="0" smtClean="0"/>
                        <a:t>200.000</a:t>
                      </a:r>
                    </a:p>
                    <a:p>
                      <a:pPr algn="r"/>
                      <a:r>
                        <a:rPr lang="id-ID" dirty="0" smtClean="0"/>
                        <a:t>10.000</a:t>
                      </a:r>
                    </a:p>
                    <a:p>
                      <a:pPr algn="r"/>
                      <a:r>
                        <a:rPr lang="id-ID" dirty="0" smtClean="0"/>
                        <a:t>1.700.000</a:t>
                      </a:r>
                    </a:p>
                    <a:p>
                      <a:pPr algn="r"/>
                      <a:r>
                        <a:rPr lang="id-ID" dirty="0" smtClean="0"/>
                        <a:t>150.000</a:t>
                      </a:r>
                    </a:p>
                    <a:p>
                      <a:pPr algn="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2)</a:t>
                      </a:r>
                    </a:p>
                    <a:p>
                      <a:pPr algn="r"/>
                      <a:r>
                        <a:rPr lang="id-ID" dirty="0" smtClean="0"/>
                        <a:t>3)</a:t>
                      </a:r>
                    </a:p>
                    <a:p>
                      <a:pPr algn="r"/>
                      <a:r>
                        <a:rPr lang="id-ID" dirty="0" smtClean="0"/>
                        <a:t>4)</a:t>
                      </a:r>
                    </a:p>
                    <a:p>
                      <a:pPr algn="r"/>
                      <a:r>
                        <a:rPr lang="id-ID" dirty="0" smtClean="0"/>
                        <a:t>9)</a:t>
                      </a:r>
                    </a:p>
                    <a:p>
                      <a:pPr algn="r"/>
                      <a:r>
                        <a:rPr lang="id-ID" dirty="0" smtClean="0"/>
                        <a:t>11)</a:t>
                      </a:r>
                    </a:p>
                    <a:p>
                      <a:pPr algn="r"/>
                      <a:r>
                        <a:rPr lang="id-ID" dirty="0" smtClean="0"/>
                        <a:t>13)</a:t>
                      </a:r>
                    </a:p>
                    <a:p>
                      <a:pPr algn="r"/>
                      <a:r>
                        <a:rPr lang="id-ID" dirty="0" smtClean="0"/>
                        <a:t>14)</a:t>
                      </a:r>
                    </a:p>
                    <a:p>
                      <a:pPr algn="r"/>
                      <a:r>
                        <a:rPr lang="id-ID" dirty="0" smtClean="0"/>
                        <a:t>15)</a:t>
                      </a:r>
                    </a:p>
                    <a:p>
                      <a:pPr algn="r"/>
                      <a:r>
                        <a:rPr lang="id-ID" dirty="0" smtClean="0"/>
                        <a:t>16)</a:t>
                      </a:r>
                    </a:p>
                    <a:p>
                      <a:pPr algn="r"/>
                      <a:r>
                        <a:rPr lang="id-ID" dirty="0" smtClean="0"/>
                        <a:t>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60.000</a:t>
                      </a:r>
                    </a:p>
                    <a:p>
                      <a:pPr algn="r"/>
                      <a:r>
                        <a:rPr lang="id-ID" dirty="0" smtClean="0"/>
                        <a:t>6.000.000</a:t>
                      </a:r>
                    </a:p>
                    <a:p>
                      <a:pPr algn="r"/>
                      <a:r>
                        <a:rPr lang="id-ID" dirty="0" smtClean="0"/>
                        <a:t>2.000.000</a:t>
                      </a:r>
                    </a:p>
                    <a:p>
                      <a:pPr algn="r"/>
                      <a:r>
                        <a:rPr lang="id-ID" dirty="0" smtClean="0"/>
                        <a:t>350.000</a:t>
                      </a:r>
                    </a:p>
                    <a:p>
                      <a:pPr algn="r"/>
                      <a:r>
                        <a:rPr lang="id-ID" dirty="0" smtClean="0"/>
                        <a:t>120.000</a:t>
                      </a:r>
                    </a:p>
                    <a:p>
                      <a:pPr algn="r"/>
                      <a:r>
                        <a:rPr lang="id-ID" dirty="0" smtClean="0"/>
                        <a:t>400.000</a:t>
                      </a:r>
                    </a:p>
                    <a:p>
                      <a:pPr algn="r"/>
                      <a:r>
                        <a:rPr lang="id-ID" dirty="0" smtClean="0"/>
                        <a:t>120.000</a:t>
                      </a:r>
                    </a:p>
                    <a:p>
                      <a:pPr algn="r"/>
                      <a:r>
                        <a:rPr lang="id-ID" dirty="0" smtClean="0"/>
                        <a:t>40.000</a:t>
                      </a:r>
                    </a:p>
                    <a:p>
                      <a:pPr algn="r"/>
                      <a:r>
                        <a:rPr lang="id-ID" dirty="0" smtClean="0"/>
                        <a:t>150.000</a:t>
                      </a:r>
                    </a:p>
                    <a:p>
                      <a:pPr algn="r"/>
                      <a:r>
                        <a:rPr lang="id-ID" dirty="0" smtClean="0"/>
                        <a:t>12.000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2.808.000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12.060.000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9.252.000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500034" y="976796"/>
            <a:ext cx="8229600" cy="500066"/>
          </a:xfrm>
          <a:prstGeom prst="rect">
            <a:avLst/>
          </a:prstGeom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			CASH                       NO :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12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25056"/>
          </a:xfrm>
        </p:spPr>
        <p:txBody>
          <a:bodyPr>
            <a:noAutofit/>
          </a:bodyPr>
          <a:lstStyle/>
          <a:p>
            <a:pPr algn="ctr"/>
            <a:r>
              <a:rPr lang="id-ID" sz="2400" dirty="0" smtClean="0"/>
              <a:t> </a:t>
            </a:r>
            <a:r>
              <a:rPr lang="id-ID" sz="2400" b="1" dirty="0" smtClean="0"/>
              <a:t>PERKIRAAN 4 KOLOM </a:t>
            </a:r>
            <a:br>
              <a:rPr lang="id-ID" sz="2400" b="1" dirty="0" smtClean="0"/>
            </a:br>
            <a:r>
              <a:rPr lang="id-ID" sz="2400" b="1" dirty="0" smtClean="0"/>
              <a:t>(FOUR COULUMN ACCOUNT)</a:t>
            </a:r>
            <a:endParaRPr lang="id-ID" sz="24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0034" y="1000107"/>
            <a:ext cx="8229600" cy="452683"/>
          </a:xfrm>
          <a:prstGeom prst="rect">
            <a:avLst/>
          </a:prstGeom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			CASH                       NO :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37594" y="1425732"/>
          <a:ext cx="8691499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94"/>
                <a:gridCol w="1116330"/>
                <a:gridCol w="940117"/>
                <a:gridCol w="1500505"/>
                <a:gridCol w="1362393"/>
                <a:gridCol w="1500505"/>
                <a:gridCol w="116395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ITEM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POST</a:t>
                      </a:r>
                    </a:p>
                    <a:p>
                      <a:pPr algn="ctr"/>
                      <a:r>
                        <a:rPr lang="id-ID" sz="2000" dirty="0" smtClean="0"/>
                        <a:t>REF.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BALANCE</a:t>
                      </a:r>
                      <a:endParaRPr lang="id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Jan. 1)</a:t>
                      </a:r>
                    </a:p>
                    <a:p>
                      <a:pPr algn="r"/>
                      <a:r>
                        <a:rPr lang="id-ID" sz="2000" dirty="0" smtClean="0"/>
                        <a:t>2)</a:t>
                      </a:r>
                    </a:p>
                    <a:p>
                      <a:pPr algn="r"/>
                      <a:r>
                        <a:rPr lang="id-ID" sz="2000" dirty="0" smtClean="0"/>
                        <a:t>3)</a:t>
                      </a:r>
                    </a:p>
                    <a:p>
                      <a:pPr algn="r"/>
                      <a:r>
                        <a:rPr lang="id-ID" sz="2000" dirty="0" smtClean="0"/>
                        <a:t>4)</a:t>
                      </a:r>
                    </a:p>
                    <a:p>
                      <a:pPr algn="r"/>
                      <a:r>
                        <a:rPr lang="id-ID" sz="2000" dirty="0" smtClean="0"/>
                        <a:t>7)</a:t>
                      </a:r>
                    </a:p>
                    <a:p>
                      <a:pPr algn="r"/>
                      <a:r>
                        <a:rPr lang="id-ID" sz="2000" dirty="0" smtClean="0"/>
                        <a:t>8)</a:t>
                      </a:r>
                    </a:p>
                    <a:p>
                      <a:pPr algn="r"/>
                      <a:r>
                        <a:rPr lang="id-ID" sz="2000" dirty="0" smtClean="0"/>
                        <a:t>9)</a:t>
                      </a:r>
                    </a:p>
                    <a:p>
                      <a:pPr algn="r"/>
                      <a:r>
                        <a:rPr lang="id-ID" sz="2000" dirty="0" smtClean="0"/>
                        <a:t>10)</a:t>
                      </a:r>
                    </a:p>
                    <a:p>
                      <a:pPr algn="r"/>
                      <a:r>
                        <a:rPr lang="id-ID" sz="2000" dirty="0" smtClean="0"/>
                        <a:t>11)</a:t>
                      </a:r>
                    </a:p>
                    <a:p>
                      <a:pPr algn="r"/>
                      <a:r>
                        <a:rPr lang="id-ID" sz="2000" dirty="0" smtClean="0"/>
                        <a:t>12)</a:t>
                      </a:r>
                    </a:p>
                    <a:p>
                      <a:pPr algn="r"/>
                      <a:r>
                        <a:rPr lang="id-ID" sz="2000" dirty="0" smtClean="0"/>
                        <a:t>13)</a:t>
                      </a:r>
                    </a:p>
                    <a:p>
                      <a:pPr algn="r"/>
                      <a:r>
                        <a:rPr lang="id-ID" sz="2000" dirty="0" smtClean="0"/>
                        <a:t>14)</a:t>
                      </a:r>
                    </a:p>
                    <a:p>
                      <a:pPr algn="r"/>
                      <a:r>
                        <a:rPr lang="id-ID" sz="2000" dirty="0" smtClean="0"/>
                        <a:t>15)</a:t>
                      </a:r>
                    </a:p>
                    <a:p>
                      <a:pPr algn="r"/>
                      <a:r>
                        <a:rPr lang="id-ID" sz="2000" dirty="0" smtClean="0"/>
                        <a:t>16)</a:t>
                      </a:r>
                    </a:p>
                    <a:p>
                      <a:pPr algn="r"/>
                      <a:r>
                        <a:rPr lang="id-ID" sz="2000" dirty="0" smtClean="0"/>
                        <a:t>17)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10.000.000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200.000</a:t>
                      </a:r>
                    </a:p>
                    <a:p>
                      <a:pPr algn="r"/>
                      <a:r>
                        <a:rPr lang="id-ID" sz="2000" dirty="0" smtClean="0"/>
                        <a:t>10.000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1.700.000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150.000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60.000</a:t>
                      </a:r>
                    </a:p>
                    <a:p>
                      <a:pPr algn="r"/>
                      <a:r>
                        <a:rPr lang="id-ID" sz="2000" dirty="0" smtClean="0"/>
                        <a:t>6.000.000</a:t>
                      </a:r>
                    </a:p>
                    <a:p>
                      <a:pPr algn="r"/>
                      <a:r>
                        <a:rPr lang="id-ID" sz="2000" dirty="0" smtClean="0"/>
                        <a:t>2.000.000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350.000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120.000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400.000</a:t>
                      </a:r>
                    </a:p>
                    <a:p>
                      <a:pPr algn="r"/>
                      <a:r>
                        <a:rPr lang="id-ID" sz="2000" dirty="0" smtClean="0"/>
                        <a:t>120.000</a:t>
                      </a:r>
                    </a:p>
                    <a:p>
                      <a:pPr algn="r"/>
                      <a:r>
                        <a:rPr lang="id-ID" sz="2000" dirty="0" smtClean="0"/>
                        <a:t>40.000</a:t>
                      </a:r>
                    </a:p>
                    <a:p>
                      <a:pPr algn="r"/>
                      <a:r>
                        <a:rPr lang="id-ID" sz="2000" dirty="0" smtClean="0"/>
                        <a:t>150.000</a:t>
                      </a:r>
                    </a:p>
                    <a:p>
                      <a:pPr algn="r"/>
                      <a:r>
                        <a:rPr lang="id-ID" sz="2000" dirty="0" smtClean="0"/>
                        <a:t>12.000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10.000.000</a:t>
                      </a:r>
                    </a:p>
                    <a:p>
                      <a:pPr algn="r"/>
                      <a:r>
                        <a:rPr lang="id-ID" sz="2000" dirty="0" smtClean="0"/>
                        <a:t>9.940.000</a:t>
                      </a:r>
                    </a:p>
                    <a:p>
                      <a:pPr algn="r"/>
                      <a:r>
                        <a:rPr lang="id-ID" sz="2000" dirty="0" smtClean="0"/>
                        <a:t>3.940.000</a:t>
                      </a:r>
                    </a:p>
                    <a:p>
                      <a:pPr algn="r"/>
                      <a:r>
                        <a:rPr lang="id-ID" sz="2000" dirty="0" smtClean="0"/>
                        <a:t>1.940.000</a:t>
                      </a:r>
                    </a:p>
                    <a:p>
                      <a:pPr algn="r"/>
                      <a:r>
                        <a:rPr lang="id-ID" sz="2000" dirty="0" smtClean="0"/>
                        <a:t>2.140.000</a:t>
                      </a:r>
                    </a:p>
                    <a:p>
                      <a:pPr algn="r"/>
                      <a:r>
                        <a:rPr lang="id-ID" sz="2000" dirty="0" smtClean="0"/>
                        <a:t>2.150.000</a:t>
                      </a:r>
                    </a:p>
                    <a:p>
                      <a:pPr algn="r"/>
                      <a:r>
                        <a:rPr lang="id-ID" sz="2000" dirty="0" smtClean="0"/>
                        <a:t>1.800.000</a:t>
                      </a:r>
                    </a:p>
                    <a:p>
                      <a:pPr algn="r"/>
                      <a:r>
                        <a:rPr lang="id-ID" sz="2000" dirty="0" smtClean="0"/>
                        <a:t>3.500.000</a:t>
                      </a:r>
                    </a:p>
                    <a:p>
                      <a:pPr algn="r"/>
                      <a:r>
                        <a:rPr lang="id-ID" sz="2000" dirty="0" smtClean="0"/>
                        <a:t>3.380.000</a:t>
                      </a:r>
                    </a:p>
                    <a:p>
                      <a:pPr algn="r"/>
                      <a:r>
                        <a:rPr lang="id-ID" sz="2000" dirty="0" smtClean="0"/>
                        <a:t>3.530.000</a:t>
                      </a:r>
                    </a:p>
                    <a:p>
                      <a:pPr algn="r"/>
                      <a:r>
                        <a:rPr lang="id-ID" sz="2000" dirty="0" smtClean="0"/>
                        <a:t>3.130.000</a:t>
                      </a:r>
                    </a:p>
                    <a:p>
                      <a:pPr algn="r"/>
                      <a:r>
                        <a:rPr lang="id-ID" sz="2000" dirty="0" smtClean="0"/>
                        <a:t>3.010.000</a:t>
                      </a:r>
                    </a:p>
                    <a:p>
                      <a:pPr algn="r"/>
                      <a:r>
                        <a:rPr lang="id-ID" sz="2000" dirty="0" smtClean="0"/>
                        <a:t>2.970.000</a:t>
                      </a:r>
                    </a:p>
                    <a:p>
                      <a:pPr algn="r"/>
                      <a:r>
                        <a:rPr lang="id-ID" sz="2000" dirty="0" smtClean="0"/>
                        <a:t>2.820.000</a:t>
                      </a:r>
                    </a:p>
                    <a:p>
                      <a:pPr algn="r"/>
                      <a:r>
                        <a:rPr lang="id-ID" sz="2000" b="1" dirty="0" smtClean="0"/>
                        <a:t>2.808.000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13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3600" b="1" dirty="0" smtClean="0"/>
              <a:t>MENYUSUN TRIAL BALANCE (NERACA PERCOBAAN)</a:t>
            </a:r>
            <a:endParaRPr lang="id-ID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just">
              <a:buAutoNum type="arabicPeriod"/>
            </a:pPr>
            <a:r>
              <a:rPr lang="id-ID" dirty="0" smtClean="0"/>
              <a:t>Tetapkan saldo dari setiap perkiraan</a:t>
            </a:r>
          </a:p>
          <a:p>
            <a:pPr marL="514350" indent="-514350" algn="just">
              <a:buAutoNum type="arabicPeriod"/>
            </a:pPr>
            <a:r>
              <a:rPr lang="id-ID" dirty="0" smtClean="0"/>
              <a:t>Jumlahkan saldo Debet</a:t>
            </a:r>
          </a:p>
          <a:p>
            <a:pPr marL="514350" indent="-514350" algn="just">
              <a:buAutoNum type="arabicPeriod"/>
            </a:pPr>
            <a:r>
              <a:rPr lang="id-ID" dirty="0" smtClean="0"/>
              <a:t>Jumlahkan saldo Kredit</a:t>
            </a:r>
          </a:p>
          <a:p>
            <a:pPr marL="514350" indent="-514350" algn="just">
              <a:buAutoNum type="arabicPeriod"/>
            </a:pPr>
            <a:r>
              <a:rPr lang="id-ID" dirty="0" smtClean="0"/>
              <a:t>Bandingkan jumlah saldo Debet dan saldo Kredit</a:t>
            </a:r>
          </a:p>
          <a:p>
            <a:pPr marL="514350" indent="-514350" algn="just">
              <a:buAutoNum type="arabicPeriod"/>
            </a:pPr>
            <a:r>
              <a:rPr lang="id-ID" dirty="0" smtClean="0"/>
              <a:t>Susunlah perkiraan ke dalam form Trial Balance berdasarkan urutan yang paling likuid, diikuti dengan memindahkan saldo dari perhitungan poin 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14</a:t>
            </a:fld>
            <a:endParaRPr lang="id-ID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603696"/>
          </a:xfrm>
        </p:spPr>
        <p:txBody>
          <a:bodyPr>
            <a:noAutofit/>
          </a:bodyPr>
          <a:lstStyle/>
          <a:p>
            <a:pPr algn="ctr"/>
            <a:r>
              <a:rPr lang="id-ID" sz="2400" b="1" dirty="0" smtClean="0"/>
              <a:t>Contoh: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5262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sz="2000" b="1" dirty="0" smtClean="0"/>
              <a:t>BAKTI DHARMA</a:t>
            </a:r>
          </a:p>
          <a:p>
            <a:pPr algn="ctr">
              <a:buNone/>
            </a:pPr>
            <a:r>
              <a:rPr lang="id-ID" sz="2000" b="1" dirty="0" smtClean="0"/>
              <a:t>TRIAL BALANCE</a:t>
            </a:r>
          </a:p>
          <a:p>
            <a:pPr algn="ctr">
              <a:buNone/>
            </a:pPr>
            <a:r>
              <a:rPr lang="id-ID" sz="2000" b="1" dirty="0" smtClean="0"/>
              <a:t>JAN 31, 2010</a:t>
            </a:r>
            <a:endParaRPr lang="id-ID" sz="2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2976" y="1714488"/>
          <a:ext cx="6877098" cy="46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267"/>
                <a:gridCol w="3240342"/>
                <a:gridCol w="1520291"/>
                <a:gridCol w="15001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ACCOUNT TITLE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Cash</a:t>
                      </a:r>
                    </a:p>
                    <a:p>
                      <a:pPr algn="l"/>
                      <a:r>
                        <a:rPr lang="id-ID" dirty="0" smtClean="0"/>
                        <a:t>Prepaid Expense</a:t>
                      </a:r>
                    </a:p>
                    <a:p>
                      <a:pPr algn="l"/>
                      <a:r>
                        <a:rPr lang="id-ID" dirty="0" smtClean="0"/>
                        <a:t>Office Supplies</a:t>
                      </a:r>
                    </a:p>
                    <a:p>
                      <a:pPr algn="l"/>
                      <a:r>
                        <a:rPr lang="id-ID" dirty="0" smtClean="0"/>
                        <a:t>Automobile </a:t>
                      </a:r>
                    </a:p>
                    <a:p>
                      <a:pPr algn="l"/>
                      <a:r>
                        <a:rPr lang="id-ID" dirty="0" smtClean="0"/>
                        <a:t>Office Equipment</a:t>
                      </a:r>
                    </a:p>
                    <a:p>
                      <a:pPr algn="l"/>
                      <a:r>
                        <a:rPr lang="id-ID" dirty="0" smtClean="0"/>
                        <a:t>PT. Bahtera</a:t>
                      </a:r>
                    </a:p>
                    <a:p>
                      <a:pPr algn="l"/>
                      <a:r>
                        <a:rPr lang="id-ID" dirty="0" smtClean="0"/>
                        <a:t>Fa. Trisakti</a:t>
                      </a:r>
                    </a:p>
                    <a:p>
                      <a:pPr algn="l"/>
                      <a:r>
                        <a:rPr lang="id-ID" dirty="0" smtClean="0"/>
                        <a:t>Mr. Yahya Capital</a:t>
                      </a:r>
                    </a:p>
                    <a:p>
                      <a:pPr algn="l"/>
                      <a:r>
                        <a:rPr lang="id-ID" dirty="0" smtClean="0"/>
                        <a:t>Mr. Yahya Drawing</a:t>
                      </a:r>
                    </a:p>
                    <a:p>
                      <a:pPr algn="l"/>
                      <a:r>
                        <a:rPr lang="id-ID" dirty="0" smtClean="0"/>
                        <a:t>Commisions Earned</a:t>
                      </a:r>
                    </a:p>
                    <a:p>
                      <a:pPr algn="l"/>
                      <a:r>
                        <a:rPr lang="id-ID" dirty="0" smtClean="0"/>
                        <a:t>Office Salaries Expense</a:t>
                      </a:r>
                    </a:p>
                    <a:p>
                      <a:pPr algn="l"/>
                      <a:r>
                        <a:rPr lang="id-ID" dirty="0" smtClean="0"/>
                        <a:t>Telephone Expense</a:t>
                      </a:r>
                    </a:p>
                    <a:p>
                      <a:pPr algn="l"/>
                      <a:r>
                        <a:rPr lang="id-ID" dirty="0" smtClean="0"/>
                        <a:t>Gas, oil, and Repair Expense</a:t>
                      </a:r>
                    </a:p>
                    <a:p>
                      <a:pPr algn="l"/>
                      <a:r>
                        <a:rPr lang="id-ID" dirty="0" smtClean="0"/>
                        <a:t>Advertising 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2.808.000</a:t>
                      </a:r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60.000</a:t>
                      </a:r>
                    </a:p>
                    <a:p>
                      <a:pPr algn="r"/>
                      <a:r>
                        <a:rPr lang="id-ID" dirty="0" smtClean="0"/>
                        <a:t>12.000</a:t>
                      </a:r>
                    </a:p>
                    <a:p>
                      <a:pPr algn="r"/>
                      <a:r>
                        <a:rPr lang="id-ID" dirty="0" smtClean="0"/>
                        <a:t>6.000.000</a:t>
                      </a:r>
                    </a:p>
                    <a:p>
                      <a:pPr algn="r"/>
                      <a:r>
                        <a:rPr lang="id-ID" dirty="0" smtClean="0"/>
                        <a:t>2.490.000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400.000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240.000</a:t>
                      </a:r>
                    </a:p>
                    <a:p>
                      <a:pPr algn="r"/>
                      <a:r>
                        <a:rPr lang="id-ID" dirty="0" smtClean="0"/>
                        <a:t>40.000</a:t>
                      </a:r>
                    </a:p>
                    <a:p>
                      <a:pPr algn="r"/>
                      <a:r>
                        <a:rPr lang="id-ID" dirty="0" smtClean="0"/>
                        <a:t>150.000</a:t>
                      </a:r>
                    </a:p>
                    <a:p>
                      <a:pPr algn="r"/>
                      <a:r>
                        <a:rPr lang="id-ID" dirty="0" smtClean="0"/>
                        <a:t>12.000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dirty="0" smtClean="0"/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350.000</a:t>
                      </a:r>
                    </a:p>
                    <a:p>
                      <a:pPr algn="r"/>
                      <a:r>
                        <a:rPr lang="id-ID" dirty="0" smtClean="0"/>
                        <a:t>12.000</a:t>
                      </a:r>
                    </a:p>
                    <a:p>
                      <a:pPr algn="r"/>
                      <a:r>
                        <a:rPr lang="id-ID" dirty="0" smtClean="0"/>
                        <a:t>10.000.000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1.850.000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12.212.000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 smtClean="0"/>
                        <a:t>12.212.000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15</a:t>
            </a:fld>
            <a:endParaRPr lang="id-ID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393</TotalTime>
  <Words>1239</Words>
  <Application>Microsoft Office PowerPoint</Application>
  <PresentationFormat>On-screen Show (4:3)</PresentationFormat>
  <Paragraphs>553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Foundry</vt:lpstr>
      <vt:lpstr>FINANCIAL STATEMENT (LAPORAN KEUANGAN) DAN PENCATATAN TRANSAKSI</vt:lpstr>
      <vt:lpstr>KOMPONEN BALANCE SHEET</vt:lpstr>
      <vt:lpstr>KOMPONEN BALANCE SHEET (lanjutan)</vt:lpstr>
      <vt:lpstr>BENTUK BALANCE SHEET</vt:lpstr>
      <vt:lpstr>BENTUK BALANCE SHEET</vt:lpstr>
      <vt:lpstr>PENGGUNAAN ACCOUNT (PERKIRAAN BUKU BESAR)</vt:lpstr>
      <vt:lpstr>BENTUK PERKIRAAN</vt:lpstr>
      <vt:lpstr>Contoh :</vt:lpstr>
      <vt:lpstr>Contoh (lanjutan):</vt:lpstr>
      <vt:lpstr>BENTUK T ACCOUNT/ PERKIRAAN T (TWO COULUMN ACCOUNT)</vt:lpstr>
      <vt:lpstr> PERKIRAAN 4 KOLOM  (FOUR COULUMN ACCOUNT)</vt:lpstr>
      <vt:lpstr>BENTUK T ACCOUNT/ PERKIRAAN T  (TWO COULUMN ACCOUNT)</vt:lpstr>
      <vt:lpstr> PERKIRAAN 4 KOLOM  (FOUR COULUMN ACCOUNT)</vt:lpstr>
      <vt:lpstr>MENYUSUN TRIAL BALANCE (NERACA PERCOBAAN)</vt:lpstr>
      <vt:lpstr>Contoh: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STATEMENT (LAPORAN KEUANGAN) DAN PENCATATAN TRANSAKSI</dc:title>
  <dc:creator>dedeh_sri</dc:creator>
  <cp:lastModifiedBy>dedeh_sri</cp:lastModifiedBy>
  <cp:revision>43</cp:revision>
  <dcterms:created xsi:type="dcterms:W3CDTF">2010-10-02T22:31:07Z</dcterms:created>
  <dcterms:modified xsi:type="dcterms:W3CDTF">2011-10-07T21:33:00Z</dcterms:modified>
</cp:coreProperties>
</file>