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handoutMasterIdLst>
    <p:handoutMasterId r:id="rId39"/>
  </p:handoutMasterIdLst>
  <p:sldIdLst>
    <p:sldId id="256" r:id="rId2"/>
    <p:sldId id="277" r:id="rId3"/>
    <p:sldId id="311" r:id="rId4"/>
    <p:sldId id="312" r:id="rId5"/>
    <p:sldId id="313" r:id="rId6"/>
    <p:sldId id="314" r:id="rId7"/>
    <p:sldId id="315" r:id="rId8"/>
    <p:sldId id="316" r:id="rId9"/>
    <p:sldId id="317" r:id="rId10"/>
    <p:sldId id="318" r:id="rId11"/>
    <p:sldId id="319" r:id="rId12"/>
    <p:sldId id="320" r:id="rId13"/>
    <p:sldId id="321" r:id="rId14"/>
    <p:sldId id="322" r:id="rId15"/>
    <p:sldId id="323" r:id="rId16"/>
    <p:sldId id="288" r:id="rId17"/>
    <p:sldId id="289" r:id="rId18"/>
    <p:sldId id="324" r:id="rId19"/>
    <p:sldId id="290" r:id="rId20"/>
    <p:sldId id="300" r:id="rId21"/>
    <p:sldId id="301" r:id="rId22"/>
    <p:sldId id="302" r:id="rId23"/>
    <p:sldId id="303" r:id="rId24"/>
    <p:sldId id="325" r:id="rId25"/>
    <p:sldId id="304" r:id="rId26"/>
    <p:sldId id="305" r:id="rId27"/>
    <p:sldId id="291" r:id="rId28"/>
    <p:sldId id="292" r:id="rId29"/>
    <p:sldId id="294" r:id="rId30"/>
    <p:sldId id="295" r:id="rId31"/>
    <p:sldId id="296" r:id="rId32"/>
    <p:sldId id="297" r:id="rId33"/>
    <p:sldId id="298" r:id="rId34"/>
    <p:sldId id="299" r:id="rId35"/>
    <p:sldId id="310" r:id="rId36"/>
    <p:sldId id="276" r:id="rId37"/>
  </p:sldIdLst>
  <p:sldSz cx="9144000" cy="6858000" type="screen4x3"/>
  <p:notesSz cx="6881813" cy="100155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55">
          <p15:clr>
            <a:srgbClr val="A4A3A4"/>
          </p15:clr>
        </p15:guide>
        <p15:guide id="2" pos="216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0" autoAdjust="0"/>
    <p:restoredTop sz="94660" autoAdjust="0"/>
  </p:normalViewPr>
  <p:slideViewPr>
    <p:cSldViewPr>
      <p:cViewPr varScale="1">
        <p:scale>
          <a:sx n="48" d="100"/>
          <a:sy n="48" d="100"/>
        </p:scale>
        <p:origin x="-113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7" d="100"/>
          <a:sy n="57" d="100"/>
        </p:scale>
        <p:origin x="-2520" y="-84"/>
      </p:cViewPr>
      <p:guideLst>
        <p:guide orient="horz" pos="3155"/>
        <p:guide pos="216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82119" cy="500776"/>
          </a:xfrm>
          <a:prstGeom prst="rect">
            <a:avLst/>
          </a:prstGeom>
        </p:spPr>
        <p:txBody>
          <a:bodyPr vert="horz" lIns="96536" tIns="48268" rIns="96536" bIns="48268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8103" y="1"/>
            <a:ext cx="2982119" cy="500776"/>
          </a:xfrm>
          <a:prstGeom prst="rect">
            <a:avLst/>
          </a:prstGeom>
        </p:spPr>
        <p:txBody>
          <a:bodyPr vert="horz" lIns="96536" tIns="48268" rIns="96536" bIns="48268" rtlCol="0"/>
          <a:lstStyle>
            <a:lvl1pPr algn="r">
              <a:defRPr sz="1300"/>
            </a:lvl1pPr>
          </a:lstStyle>
          <a:p>
            <a:fld id="{E34F8D2F-B384-4E3B-8459-58DCD294EFF0}" type="datetimeFigureOut">
              <a:rPr lang="en-US" smtClean="0"/>
              <a:pPr/>
              <a:t>4/12/2019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513025"/>
            <a:ext cx="2982119" cy="500776"/>
          </a:xfrm>
          <a:prstGeom prst="rect">
            <a:avLst/>
          </a:prstGeom>
        </p:spPr>
        <p:txBody>
          <a:bodyPr vert="horz" lIns="96536" tIns="48268" rIns="96536" bIns="48268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8103" y="9513025"/>
            <a:ext cx="2982119" cy="500776"/>
          </a:xfrm>
          <a:prstGeom prst="rect">
            <a:avLst/>
          </a:prstGeom>
        </p:spPr>
        <p:txBody>
          <a:bodyPr vert="horz" lIns="96536" tIns="48268" rIns="96536" bIns="48268" rtlCol="0" anchor="b"/>
          <a:lstStyle>
            <a:lvl1pPr algn="r">
              <a:defRPr sz="1300"/>
            </a:lvl1pPr>
          </a:lstStyle>
          <a:p>
            <a:fld id="{81BB0C08-9D67-46EA-BB97-0D9ED0DAF9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864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82119" cy="500776"/>
          </a:xfrm>
          <a:prstGeom prst="rect">
            <a:avLst/>
          </a:prstGeom>
        </p:spPr>
        <p:txBody>
          <a:bodyPr vert="horz" lIns="96536" tIns="48268" rIns="96536" bIns="48268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3" y="1"/>
            <a:ext cx="2982119" cy="500776"/>
          </a:xfrm>
          <a:prstGeom prst="rect">
            <a:avLst/>
          </a:prstGeom>
        </p:spPr>
        <p:txBody>
          <a:bodyPr vert="horz" lIns="96536" tIns="48268" rIns="96536" bIns="48268" rtlCol="0"/>
          <a:lstStyle>
            <a:lvl1pPr algn="r">
              <a:defRPr sz="1300"/>
            </a:lvl1pPr>
          </a:lstStyle>
          <a:p>
            <a:fld id="{1DF85238-7191-4388-8490-8D0A366E7A8D}" type="datetimeFigureOut">
              <a:rPr lang="en-US" smtClean="0"/>
              <a:pPr/>
              <a:t>4/12/2019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8213" y="750888"/>
            <a:ext cx="5005387" cy="3756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536" tIns="48268" rIns="96536" bIns="4826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757381"/>
            <a:ext cx="5505450" cy="4506993"/>
          </a:xfrm>
          <a:prstGeom prst="rect">
            <a:avLst/>
          </a:prstGeom>
        </p:spPr>
        <p:txBody>
          <a:bodyPr vert="horz" lIns="96536" tIns="48268" rIns="96536" bIns="48268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513025"/>
            <a:ext cx="2982119" cy="500776"/>
          </a:xfrm>
          <a:prstGeom prst="rect">
            <a:avLst/>
          </a:prstGeom>
        </p:spPr>
        <p:txBody>
          <a:bodyPr vert="horz" lIns="96536" tIns="48268" rIns="96536" bIns="48268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3" y="9513025"/>
            <a:ext cx="2982119" cy="500776"/>
          </a:xfrm>
          <a:prstGeom prst="rect">
            <a:avLst/>
          </a:prstGeom>
        </p:spPr>
        <p:txBody>
          <a:bodyPr vert="horz" lIns="96536" tIns="48268" rIns="96536" bIns="48268" rtlCol="0" anchor="b"/>
          <a:lstStyle>
            <a:lvl1pPr algn="r">
              <a:defRPr sz="1300"/>
            </a:lvl1pPr>
          </a:lstStyle>
          <a:p>
            <a:fld id="{B84A861A-AAF6-4A31-AF8B-78CE13A66A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7154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D61F5A-47F0-4A03-934F-40587407BFB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2109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D61F5A-47F0-4A03-934F-40587407BFB5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9559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D61F5A-47F0-4A03-934F-40587407BFB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3705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D61F5A-47F0-4A03-934F-40587407BFB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1451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D61F5A-47F0-4A03-934F-40587407BFB5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2853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D61F5A-47F0-4A03-934F-40587407BFB5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0617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D61F5A-47F0-4A03-934F-40587407BFB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9149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D61F5A-47F0-4A03-934F-40587407BFB5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3024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D61F5A-47F0-4A03-934F-40587407BFB5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0087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D61F5A-47F0-4A03-934F-40587407BFB5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452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D61F5A-47F0-4A03-934F-40587407BFB5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8017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D61F5A-47F0-4A03-934F-40587407BFB5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8067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D61F5A-47F0-4A03-934F-40587407BFB5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9647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png"/><Relationship Id="rId4" Type="http://schemas.openxmlformats.org/officeDocument/2006/relationships/oleObject" Target="../embeddings/oleObject1.bin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4" name="Rectangle 22"/>
          <p:cNvSpPr>
            <a:spLocks noChangeArrowheads="1"/>
          </p:cNvSpPr>
          <p:nvPr/>
        </p:nvSpPr>
        <p:spPr bwMode="gray">
          <a:xfrm>
            <a:off x="3132138" y="3716338"/>
            <a:ext cx="5400675" cy="144145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91" name="Rectangle 19"/>
          <p:cNvSpPr>
            <a:spLocks noChangeArrowheads="1"/>
          </p:cNvSpPr>
          <p:nvPr/>
        </p:nvSpPr>
        <p:spPr bwMode="gray">
          <a:xfrm>
            <a:off x="1600200" y="3716338"/>
            <a:ext cx="1724025" cy="144145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3093" name="Picture 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gray">
          <a:xfrm>
            <a:off x="1609725" y="0"/>
            <a:ext cx="7045325" cy="3716338"/>
          </a:xfrm>
          <a:prstGeom prst="rect">
            <a:avLst/>
          </a:prstGeom>
          <a:noFill/>
        </p:spPr>
      </p:pic>
      <p:sp>
        <p:nvSpPr>
          <p:cNvPr id="3089" name="Rectangle 17"/>
          <p:cNvSpPr>
            <a:spLocks noChangeArrowheads="1"/>
          </p:cNvSpPr>
          <p:nvPr/>
        </p:nvSpPr>
        <p:spPr bwMode="gray">
          <a:xfrm>
            <a:off x="8534400" y="0"/>
            <a:ext cx="609600" cy="68580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 hasCustomPrompt="1"/>
          </p:nvPr>
        </p:nvSpPr>
        <p:spPr bwMode="gray">
          <a:xfrm>
            <a:off x="1600200" y="5229225"/>
            <a:ext cx="6858000" cy="381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400">
                <a:solidFill>
                  <a:schemeClr val="hlink"/>
                </a:solidFill>
              </a:defRPr>
            </a:lvl1pPr>
          </a:lstStyle>
          <a:p>
            <a:r>
              <a:rPr lang="en-US" dirty="0" smtClean="0"/>
              <a:t>dedeh_sri@yahoo.co.id</a:t>
            </a:r>
            <a:endParaRPr lang="en-US" dirty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457200" y="6553200"/>
            <a:ext cx="2133600" cy="1682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3124200" y="6553200"/>
            <a:ext cx="2895600" cy="168275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6324600" y="6553200"/>
            <a:ext cx="2133600" cy="168275"/>
          </a:xfrm>
        </p:spPr>
        <p:txBody>
          <a:bodyPr/>
          <a:lstStyle>
            <a:lvl1pPr algn="r">
              <a:defRPr/>
            </a:lvl1pPr>
          </a:lstStyle>
          <a:p>
            <a:fld id="{A1A93641-0F2F-4B06-8AB3-D7DEB97833B5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3095" name="AutoShape 23"/>
          <p:cNvSpPr>
            <a:spLocks noChangeArrowheads="1"/>
          </p:cNvSpPr>
          <p:nvPr/>
        </p:nvSpPr>
        <p:spPr bwMode="gray">
          <a:xfrm rot="-16200000">
            <a:off x="8058150" y="4164013"/>
            <a:ext cx="1420813" cy="503237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 bwMode="gray">
          <a:xfrm>
            <a:off x="1676400" y="3908425"/>
            <a:ext cx="6858000" cy="1012825"/>
          </a:xfrm>
        </p:spPr>
        <p:txBody>
          <a:bodyPr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graphicFrame>
        <p:nvGraphicFramePr>
          <p:cNvPr id="3096" name="Object 24"/>
          <p:cNvGraphicFramePr>
            <a:graphicFrameLocks noChangeAspect="1"/>
          </p:cNvGraphicFramePr>
          <p:nvPr/>
        </p:nvGraphicFramePr>
        <p:xfrm>
          <a:off x="381000" y="304800"/>
          <a:ext cx="876300" cy="896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4" r:id="rId4" imgW="5858693" imgH="6001588" progId="">
                  <p:embed/>
                </p:oleObj>
              </mc:Choice>
              <mc:Fallback>
                <p:oleObj r:id="rId4" imgW="5858693" imgH="6001588" progId="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304800"/>
                        <a:ext cx="876300" cy="896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767DB5A-0A96-45A8-B082-AC2FCC393F2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832CCB7-9266-4839-82E9-19FFDA877D6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076325"/>
            <a:ext cx="3984625" cy="5248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22825" y="1076325"/>
            <a:ext cx="3986213" cy="5248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1432FCF-F222-4BFA-827F-82ACB5C8BAC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0FAC743-6F93-404A-8D8D-D6A862DD563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7103A4F-CCE7-4680-95CD-E5C0660564B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25825DA-45F9-4E51-A04D-D6C43BB5B04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52FA9CC-EC43-413F-B2DA-52D27BCD982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2A57D51-9EAE-415A-B08E-9BAB9AD7941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F500EB5-C948-45D9-A9AA-E4FC9F1085D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122238"/>
            <a:ext cx="2076450" cy="6202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22238"/>
            <a:ext cx="6076950" cy="6202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6D19184-8628-4DCA-B5B0-FA1774E47E7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22238"/>
            <a:ext cx="8305800" cy="5635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076325"/>
            <a:ext cx="8123238" cy="5248275"/>
          </a:xfrm>
        </p:spPr>
        <p:txBody>
          <a:bodyPr/>
          <a:lstStyle/>
          <a:p>
            <a:r>
              <a:rPr lang="en-US" smtClean="0"/>
              <a:t>Click icon to add table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6096000" y="6461125"/>
            <a:ext cx="2895600" cy="32067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3810000" y="6461125"/>
            <a:ext cx="2133600" cy="320675"/>
          </a:xfrm>
        </p:spPr>
        <p:txBody>
          <a:bodyPr/>
          <a:lstStyle>
            <a:lvl1pPr>
              <a:defRPr/>
            </a:lvl1pPr>
          </a:lstStyle>
          <a:p>
            <a:fld id="{1FB0B357-0C4C-4A9B-BB0D-2C3F0AC9245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Rectangle 15"/>
          <p:cNvSpPr>
            <a:spLocks noChangeArrowheads="1"/>
          </p:cNvSpPr>
          <p:nvPr/>
        </p:nvSpPr>
        <p:spPr bwMode="gray">
          <a:xfrm>
            <a:off x="0" y="-9525"/>
            <a:ext cx="9144000" cy="847725"/>
          </a:xfrm>
          <a:prstGeom prst="rect">
            <a:avLst/>
          </a:prstGeom>
          <a:gradFill rotWithShape="1">
            <a:gsLst>
              <a:gs pos="0">
                <a:schemeClr val="accent2">
                  <a:gamma/>
                  <a:shade val="46275"/>
                  <a:invGamma/>
                </a:schemeClr>
              </a:gs>
              <a:gs pos="100000">
                <a:schemeClr val="accent2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gray">
          <a:xfrm>
            <a:off x="8964613" y="836613"/>
            <a:ext cx="179387" cy="5832475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100000">
                <a:schemeClr val="tx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41" name="Rectangle 17"/>
          <p:cNvSpPr>
            <a:spLocks noChangeArrowheads="1"/>
          </p:cNvSpPr>
          <p:nvPr/>
        </p:nvSpPr>
        <p:spPr bwMode="gray">
          <a:xfrm>
            <a:off x="0" y="836613"/>
            <a:ext cx="611188" cy="6034087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tx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42" name="Rectangle 18"/>
          <p:cNvSpPr>
            <a:spLocks noChangeArrowheads="1"/>
          </p:cNvSpPr>
          <p:nvPr/>
        </p:nvSpPr>
        <p:spPr bwMode="gray">
          <a:xfrm>
            <a:off x="611188" y="6467475"/>
            <a:ext cx="8532812" cy="404813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076325"/>
            <a:ext cx="8123238" cy="524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096000" y="6461125"/>
            <a:ext cx="2895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810000" y="6461125"/>
            <a:ext cx="2133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508D7904-2FC7-49FB-9014-97D8B558308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white">
          <a:xfrm>
            <a:off x="609600" y="122238"/>
            <a:ext cx="8305800" cy="56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1044" name="Picture 20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0" y="-4763"/>
            <a:ext cx="596900" cy="841376"/>
          </a:xfrm>
          <a:prstGeom prst="rect">
            <a:avLst/>
          </a:prstGeom>
          <a:noFill/>
        </p:spPr>
      </p:pic>
      <p:sp>
        <p:nvSpPr>
          <p:cNvPr id="1045" name="Text Box 21"/>
          <p:cNvSpPr txBox="1">
            <a:spLocks noChangeArrowheads="1"/>
          </p:cNvSpPr>
          <p:nvPr/>
        </p:nvSpPr>
        <p:spPr bwMode="auto">
          <a:xfrm rot="16200000">
            <a:off x="-598487" y="5419725"/>
            <a:ext cx="19923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accent2"/>
                </a:solidFill>
                <a:latin typeface="Verdana" pitchFamily="34" charset="0"/>
              </a:rPr>
              <a:t>www.themegallery.com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sz="2800" b="1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Arial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Arial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6000" dirty="0" smtClean="0"/>
              <a:t>AKTIVA TETAP</a:t>
            </a:r>
            <a:endParaRPr lang="en-US" sz="6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A93641-0F2F-4B06-8AB3-D7DEB97833B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AKTIVA TETAP</a:t>
            </a:r>
            <a:endParaRPr lang="en-US" dirty="0">
              <a:solidFill>
                <a:schemeClr val="accent1"/>
              </a:solidFill>
            </a:endParaRPr>
          </a:p>
        </p:txBody>
      </p:sp>
      <p:grpSp>
        <p:nvGrpSpPr>
          <p:cNvPr id="88105" name="Group 41"/>
          <p:cNvGrpSpPr>
            <a:grpSpLocks/>
          </p:cNvGrpSpPr>
          <p:nvPr/>
        </p:nvGrpSpPr>
        <p:grpSpPr bwMode="auto">
          <a:xfrm>
            <a:off x="2133600" y="1905000"/>
            <a:ext cx="4724400" cy="685800"/>
            <a:chOff x="1296" y="1824"/>
            <a:chExt cx="2976" cy="432"/>
          </a:xfrm>
        </p:grpSpPr>
        <p:sp>
          <p:nvSpPr>
            <p:cNvPr id="88106" name="AutoShape 42"/>
            <p:cNvSpPr>
              <a:spLocks noChangeArrowheads="1"/>
            </p:cNvSpPr>
            <p:nvPr/>
          </p:nvSpPr>
          <p:spPr bwMode="gray">
            <a:xfrm>
              <a:off x="1536" y="1899"/>
              <a:ext cx="2736" cy="288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 w="12700" algn="ctr">
              <a:solidFill>
                <a:schemeClr val="bg1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107" name="AutoShape 43"/>
            <p:cNvSpPr>
              <a:spLocks noChangeArrowheads="1"/>
            </p:cNvSpPr>
            <p:nvPr/>
          </p:nvSpPr>
          <p:spPr bwMode="gray">
            <a:xfrm>
              <a:off x="1296" y="1824"/>
              <a:ext cx="432" cy="432"/>
            </a:xfrm>
            <a:prstGeom prst="diamond">
              <a:avLst/>
            </a:prstGeom>
            <a:solidFill>
              <a:schemeClr val="accent2"/>
            </a:solidFill>
            <a:ln w="25400" algn="ctr">
              <a:solidFill>
                <a:schemeClr val="bg1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108" name="Text Box 44"/>
            <p:cNvSpPr txBox="1">
              <a:spLocks noChangeArrowheads="1"/>
            </p:cNvSpPr>
            <p:nvPr/>
          </p:nvSpPr>
          <p:spPr bwMode="gray">
            <a:xfrm>
              <a:off x="1680" y="1934"/>
              <a:ext cx="2160" cy="23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/>
              <a:r>
                <a:rPr lang="en-US" b="1" dirty="0" smtClean="0">
                  <a:solidFill>
                    <a:schemeClr val="bg1"/>
                  </a:solidFill>
                </a:rPr>
                <a:t>PENGERTIAN</a:t>
              </a:r>
            </a:p>
          </p:txBody>
        </p:sp>
        <p:sp>
          <p:nvSpPr>
            <p:cNvPr id="88109" name="Text Box 45"/>
            <p:cNvSpPr txBox="1">
              <a:spLocks noChangeArrowheads="1"/>
            </p:cNvSpPr>
            <p:nvPr/>
          </p:nvSpPr>
          <p:spPr bwMode="gray">
            <a:xfrm>
              <a:off x="1393" y="1886"/>
              <a:ext cx="223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400">
                  <a:solidFill>
                    <a:schemeClr val="bg1"/>
                  </a:solidFill>
                </a:rPr>
                <a:t>1</a:t>
              </a:r>
            </a:p>
          </p:txBody>
        </p:sp>
      </p:grpSp>
      <p:grpSp>
        <p:nvGrpSpPr>
          <p:cNvPr id="88110" name="Group 46"/>
          <p:cNvGrpSpPr>
            <a:grpSpLocks/>
          </p:cNvGrpSpPr>
          <p:nvPr/>
        </p:nvGrpSpPr>
        <p:grpSpPr bwMode="auto">
          <a:xfrm>
            <a:off x="2133600" y="2743200"/>
            <a:ext cx="4724400" cy="685800"/>
            <a:chOff x="1296" y="1824"/>
            <a:chExt cx="2976" cy="432"/>
          </a:xfrm>
        </p:grpSpPr>
        <p:sp>
          <p:nvSpPr>
            <p:cNvPr id="88111" name="AutoShape 47"/>
            <p:cNvSpPr>
              <a:spLocks noChangeArrowheads="1"/>
            </p:cNvSpPr>
            <p:nvPr/>
          </p:nvSpPr>
          <p:spPr bwMode="gray">
            <a:xfrm>
              <a:off x="1536" y="1899"/>
              <a:ext cx="2736" cy="28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12700" algn="ctr">
              <a:solidFill>
                <a:schemeClr val="bg1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112" name="AutoShape 48"/>
            <p:cNvSpPr>
              <a:spLocks noChangeArrowheads="1"/>
            </p:cNvSpPr>
            <p:nvPr/>
          </p:nvSpPr>
          <p:spPr bwMode="gray">
            <a:xfrm>
              <a:off x="1296" y="1824"/>
              <a:ext cx="432" cy="432"/>
            </a:xfrm>
            <a:prstGeom prst="diamond">
              <a:avLst/>
            </a:prstGeom>
            <a:solidFill>
              <a:schemeClr val="accent1"/>
            </a:solidFill>
            <a:ln w="25400" algn="ctr">
              <a:solidFill>
                <a:schemeClr val="bg1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113" name="Text Box 49"/>
            <p:cNvSpPr txBox="1">
              <a:spLocks noChangeArrowheads="1"/>
            </p:cNvSpPr>
            <p:nvPr/>
          </p:nvSpPr>
          <p:spPr bwMode="gray">
            <a:xfrm>
              <a:off x="1680" y="1934"/>
              <a:ext cx="2160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/>
              <a:r>
                <a:rPr lang="en-US" b="1" dirty="0" smtClean="0">
                  <a:solidFill>
                    <a:schemeClr val="bg1"/>
                  </a:solidFill>
                </a:rPr>
                <a:t>JENIS AKTIVA TETAP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88114" name="Text Box 50"/>
            <p:cNvSpPr txBox="1">
              <a:spLocks noChangeArrowheads="1"/>
            </p:cNvSpPr>
            <p:nvPr/>
          </p:nvSpPr>
          <p:spPr bwMode="gray">
            <a:xfrm>
              <a:off x="1393" y="1886"/>
              <a:ext cx="223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400">
                  <a:solidFill>
                    <a:schemeClr val="bg1"/>
                  </a:solidFill>
                </a:rPr>
                <a:t>2</a:t>
              </a:r>
            </a:p>
          </p:txBody>
        </p:sp>
      </p:grpSp>
      <p:grpSp>
        <p:nvGrpSpPr>
          <p:cNvPr id="88115" name="Group 51"/>
          <p:cNvGrpSpPr>
            <a:grpSpLocks/>
          </p:cNvGrpSpPr>
          <p:nvPr/>
        </p:nvGrpSpPr>
        <p:grpSpPr bwMode="auto">
          <a:xfrm>
            <a:off x="2133600" y="3581400"/>
            <a:ext cx="4724400" cy="685800"/>
            <a:chOff x="1296" y="1824"/>
            <a:chExt cx="2976" cy="432"/>
          </a:xfrm>
        </p:grpSpPr>
        <p:sp>
          <p:nvSpPr>
            <p:cNvPr id="88116" name="AutoShape 52"/>
            <p:cNvSpPr>
              <a:spLocks noChangeArrowheads="1"/>
            </p:cNvSpPr>
            <p:nvPr/>
          </p:nvSpPr>
          <p:spPr bwMode="gray">
            <a:xfrm>
              <a:off x="1536" y="1899"/>
              <a:ext cx="2736" cy="288"/>
            </a:xfrm>
            <a:prstGeom prst="roundRect">
              <a:avLst>
                <a:gd name="adj" fmla="val 16667"/>
              </a:avLst>
            </a:prstGeom>
            <a:solidFill>
              <a:schemeClr val="hlink"/>
            </a:solidFill>
            <a:ln w="12700" algn="ctr">
              <a:solidFill>
                <a:schemeClr val="bg1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117" name="AutoShape 53"/>
            <p:cNvSpPr>
              <a:spLocks noChangeArrowheads="1"/>
            </p:cNvSpPr>
            <p:nvPr/>
          </p:nvSpPr>
          <p:spPr bwMode="gray">
            <a:xfrm>
              <a:off x="1296" y="1824"/>
              <a:ext cx="432" cy="432"/>
            </a:xfrm>
            <a:prstGeom prst="diamond">
              <a:avLst/>
            </a:prstGeom>
            <a:solidFill>
              <a:schemeClr val="hlink"/>
            </a:solidFill>
            <a:ln w="25400" algn="ctr">
              <a:solidFill>
                <a:schemeClr val="bg1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118" name="Text Box 54"/>
            <p:cNvSpPr txBox="1">
              <a:spLocks noChangeArrowheads="1"/>
            </p:cNvSpPr>
            <p:nvPr/>
          </p:nvSpPr>
          <p:spPr bwMode="gray">
            <a:xfrm>
              <a:off x="1776" y="1934"/>
              <a:ext cx="2304" cy="23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en-US" b="1" dirty="0" smtClean="0">
                  <a:solidFill>
                    <a:schemeClr val="bg1"/>
                  </a:solidFill>
                </a:rPr>
                <a:t>PENYUSUTAN AKTIVA TETAP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88119" name="Text Box 55"/>
            <p:cNvSpPr txBox="1">
              <a:spLocks noChangeArrowheads="1"/>
            </p:cNvSpPr>
            <p:nvPr/>
          </p:nvSpPr>
          <p:spPr bwMode="gray">
            <a:xfrm>
              <a:off x="1393" y="1886"/>
              <a:ext cx="223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400">
                  <a:solidFill>
                    <a:schemeClr val="bg1"/>
                  </a:solidFill>
                </a:rPr>
                <a:t>3</a:t>
              </a:r>
            </a:p>
          </p:txBody>
        </p:sp>
      </p:grpSp>
      <p:grpSp>
        <p:nvGrpSpPr>
          <p:cNvPr id="88120" name="Group 56"/>
          <p:cNvGrpSpPr>
            <a:grpSpLocks/>
          </p:cNvGrpSpPr>
          <p:nvPr/>
        </p:nvGrpSpPr>
        <p:grpSpPr bwMode="auto">
          <a:xfrm>
            <a:off x="2133600" y="4572000"/>
            <a:ext cx="4724400" cy="685800"/>
            <a:chOff x="1296" y="1824"/>
            <a:chExt cx="2976" cy="432"/>
          </a:xfrm>
        </p:grpSpPr>
        <p:sp>
          <p:nvSpPr>
            <p:cNvPr id="88121" name="AutoShape 57"/>
            <p:cNvSpPr>
              <a:spLocks noChangeArrowheads="1"/>
            </p:cNvSpPr>
            <p:nvPr/>
          </p:nvSpPr>
          <p:spPr bwMode="gray">
            <a:xfrm>
              <a:off x="1536" y="1899"/>
              <a:ext cx="2736" cy="288"/>
            </a:xfrm>
            <a:prstGeom prst="roundRect">
              <a:avLst>
                <a:gd name="adj" fmla="val 16667"/>
              </a:avLst>
            </a:prstGeom>
            <a:solidFill>
              <a:schemeClr val="folHlink"/>
            </a:solidFill>
            <a:ln w="12700" algn="ctr">
              <a:solidFill>
                <a:schemeClr val="bg1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122" name="AutoShape 58"/>
            <p:cNvSpPr>
              <a:spLocks noChangeArrowheads="1"/>
            </p:cNvSpPr>
            <p:nvPr/>
          </p:nvSpPr>
          <p:spPr bwMode="gray">
            <a:xfrm>
              <a:off x="1296" y="1824"/>
              <a:ext cx="432" cy="432"/>
            </a:xfrm>
            <a:prstGeom prst="diamond">
              <a:avLst/>
            </a:prstGeom>
            <a:solidFill>
              <a:schemeClr val="folHlink"/>
            </a:solidFill>
            <a:ln w="25400" algn="ctr">
              <a:solidFill>
                <a:schemeClr val="bg1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123" name="Text Box 59"/>
            <p:cNvSpPr txBox="1">
              <a:spLocks noChangeArrowheads="1"/>
            </p:cNvSpPr>
            <p:nvPr/>
          </p:nvSpPr>
          <p:spPr bwMode="gray">
            <a:xfrm>
              <a:off x="1776" y="1934"/>
              <a:ext cx="2400" cy="23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en-US" b="1" dirty="0" smtClean="0">
                  <a:solidFill>
                    <a:schemeClr val="bg1"/>
                  </a:solidFill>
                </a:rPr>
                <a:t>PENGELUARAN AKTIVA TETAP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88124" name="Text Box 60"/>
            <p:cNvSpPr txBox="1">
              <a:spLocks noChangeArrowheads="1"/>
            </p:cNvSpPr>
            <p:nvPr/>
          </p:nvSpPr>
          <p:spPr bwMode="gray">
            <a:xfrm>
              <a:off x="1393" y="1886"/>
              <a:ext cx="223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400">
                  <a:solidFill>
                    <a:schemeClr val="bg1"/>
                  </a:solidFill>
                </a:rPr>
                <a:t>4</a:t>
              </a:r>
            </a:p>
          </p:txBody>
        </p:sp>
      </p:grpSp>
      <p:sp>
        <p:nvSpPr>
          <p:cNvPr id="24" name="Slide Number Placeholder 2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767DB5A-0A96-45A8-B082-AC2FCC393F2E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8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8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8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8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8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88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DEFINISI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dirty="0" smtClean="0"/>
              <a:t>	</a:t>
            </a:r>
          </a:p>
          <a:p>
            <a:pPr algn="ctr">
              <a:buNone/>
            </a:pPr>
            <a:r>
              <a:rPr lang="en-US" dirty="0" smtClean="0"/>
              <a:t>	</a:t>
            </a:r>
            <a:r>
              <a:rPr lang="en-US" dirty="0" err="1" smtClean="0"/>
              <a:t>Aktiva</a:t>
            </a:r>
            <a:r>
              <a:rPr lang="en-US" dirty="0" smtClean="0"/>
              <a:t> </a:t>
            </a:r>
            <a:r>
              <a:rPr lang="en-US" dirty="0" err="1" smtClean="0"/>
              <a:t>berwujud</a:t>
            </a:r>
            <a:r>
              <a:rPr lang="en-US" dirty="0" smtClean="0"/>
              <a:t> yang </a:t>
            </a:r>
            <a:r>
              <a:rPr lang="en-US" dirty="0" err="1" smtClean="0"/>
              <a:t>diperoleh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bentuk</a:t>
            </a:r>
            <a:r>
              <a:rPr lang="en-US" dirty="0" smtClean="0"/>
              <a:t> </a:t>
            </a:r>
            <a:r>
              <a:rPr lang="en-US" dirty="0" err="1" smtClean="0"/>
              <a:t>siap</a:t>
            </a:r>
            <a:r>
              <a:rPr lang="en-US" dirty="0" smtClean="0"/>
              <a:t> </a:t>
            </a:r>
            <a:r>
              <a:rPr lang="en-US" dirty="0" err="1" smtClean="0"/>
              <a:t>pakai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dibangun</a:t>
            </a:r>
            <a:r>
              <a:rPr lang="en-US" dirty="0" smtClean="0"/>
              <a:t>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dulu</a:t>
            </a:r>
            <a:r>
              <a:rPr lang="en-US" dirty="0" smtClean="0"/>
              <a:t> yang </a:t>
            </a:r>
            <a:r>
              <a:rPr lang="en-US" dirty="0" err="1" smtClean="0"/>
              <a:t>digunakan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operasi</a:t>
            </a:r>
            <a:r>
              <a:rPr lang="en-US" dirty="0" smtClean="0"/>
              <a:t> </a:t>
            </a:r>
            <a:r>
              <a:rPr lang="en-US" dirty="0" err="1" smtClean="0"/>
              <a:t>perusahaan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dimaksudkan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dijual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rangka</a:t>
            </a:r>
            <a:r>
              <a:rPr lang="en-US" dirty="0" smtClean="0"/>
              <a:t> </a:t>
            </a:r>
            <a:r>
              <a:rPr lang="en-US" dirty="0" err="1" smtClean="0"/>
              <a:t>kegiatan</a:t>
            </a:r>
            <a:r>
              <a:rPr lang="en-US" dirty="0" smtClean="0"/>
              <a:t> normal </a:t>
            </a:r>
            <a:r>
              <a:rPr lang="en-US" dirty="0" err="1" smtClean="0"/>
              <a:t>perusahaan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mempunyai</a:t>
            </a:r>
            <a:r>
              <a:rPr lang="en-US" dirty="0" smtClean="0"/>
              <a:t> </a:t>
            </a:r>
            <a:r>
              <a:rPr lang="en-US" dirty="0" err="1" smtClean="0"/>
              <a:t>masa</a:t>
            </a:r>
            <a:r>
              <a:rPr lang="en-US" dirty="0" smtClean="0"/>
              <a:t> </a:t>
            </a:r>
            <a:r>
              <a:rPr lang="en-US" dirty="0" err="1" smtClean="0"/>
              <a:t>manfaat</a:t>
            </a:r>
            <a:r>
              <a:rPr lang="en-US" dirty="0" smtClean="0"/>
              <a:t>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1 </a:t>
            </a:r>
            <a:r>
              <a:rPr lang="en-US" dirty="0" err="1" smtClean="0"/>
              <a:t>tahun</a:t>
            </a:r>
            <a:endParaRPr lang="en-US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Pencatatan</a:t>
            </a:r>
            <a:r>
              <a:rPr lang="en-US" dirty="0" smtClean="0"/>
              <a:t> </a:t>
            </a:r>
            <a:r>
              <a:rPr lang="en-US" dirty="0" err="1" smtClean="0"/>
              <a:t>Aktiva</a:t>
            </a:r>
            <a:r>
              <a:rPr lang="en-US" dirty="0" smtClean="0"/>
              <a:t> </a:t>
            </a:r>
            <a:r>
              <a:rPr lang="en-US" dirty="0" err="1" smtClean="0"/>
              <a:t>Tetap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</a:t>
            </a:r>
          </a:p>
          <a:p>
            <a:pPr>
              <a:buNone/>
            </a:pPr>
            <a:r>
              <a:rPr lang="en-US" dirty="0" smtClean="0"/>
              <a:t>	</a:t>
            </a:r>
          </a:p>
          <a:p>
            <a:pPr marL="0" indent="0" algn="ctr">
              <a:buNone/>
            </a:pPr>
            <a:r>
              <a:rPr lang="en-US" dirty="0" smtClean="0"/>
              <a:t>	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awalnya</a:t>
            </a:r>
            <a:r>
              <a:rPr lang="en-US" dirty="0" smtClean="0"/>
              <a:t> </a:t>
            </a:r>
            <a:r>
              <a:rPr lang="en-US" dirty="0" err="1" smtClean="0"/>
              <a:t>aktiva</a:t>
            </a:r>
            <a:r>
              <a:rPr lang="en-US" dirty="0" smtClean="0"/>
              <a:t> </a:t>
            </a:r>
            <a:r>
              <a:rPr lang="en-US" dirty="0" err="1" smtClean="0"/>
              <a:t>tetap</a:t>
            </a:r>
            <a:r>
              <a:rPr lang="en-US" dirty="0" smtClean="0"/>
              <a:t> </a:t>
            </a:r>
            <a:endParaRPr lang="id-ID" dirty="0" smtClean="0"/>
          </a:p>
          <a:p>
            <a:pPr marL="0" indent="0" algn="ctr">
              <a:buNone/>
            </a:pPr>
            <a:r>
              <a:rPr lang="en-US" dirty="0" err="1" smtClean="0"/>
              <a:t>dicatat</a:t>
            </a:r>
            <a:r>
              <a:rPr lang="en-US" dirty="0" smtClean="0"/>
              <a:t> </a:t>
            </a:r>
            <a:r>
              <a:rPr lang="en-US" dirty="0" err="1" smtClean="0"/>
              <a:t>sebesar</a:t>
            </a:r>
            <a:r>
              <a:rPr lang="en-US" dirty="0" smtClean="0"/>
              <a:t> </a:t>
            </a:r>
            <a:r>
              <a:rPr lang="en-US" dirty="0" err="1" smtClean="0"/>
              <a:t>harga</a:t>
            </a:r>
            <a:r>
              <a:rPr lang="en-US" dirty="0" smtClean="0"/>
              <a:t> </a:t>
            </a:r>
            <a:r>
              <a:rPr lang="en-US" dirty="0" err="1" smtClean="0"/>
              <a:t>perolehannya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Definisi</a:t>
            </a:r>
            <a:r>
              <a:rPr lang="en-US" dirty="0" smtClean="0"/>
              <a:t> </a:t>
            </a:r>
            <a:r>
              <a:rPr lang="en-US" dirty="0" err="1"/>
              <a:t>H</a:t>
            </a:r>
            <a:r>
              <a:rPr lang="en-US" dirty="0" err="1" smtClean="0"/>
              <a:t>arga</a:t>
            </a:r>
            <a:r>
              <a:rPr lang="en-US" dirty="0" smtClean="0"/>
              <a:t> </a:t>
            </a:r>
            <a:r>
              <a:rPr lang="en-US" dirty="0" err="1"/>
              <a:t>P</a:t>
            </a:r>
            <a:r>
              <a:rPr lang="en-US" dirty="0" err="1" smtClean="0"/>
              <a:t>erolehan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dirty="0"/>
              <a:t>	</a:t>
            </a:r>
            <a:endParaRPr lang="en-US" dirty="0" smtClean="0"/>
          </a:p>
          <a:p>
            <a:pPr marL="0" indent="0" algn="ctr">
              <a:lnSpc>
                <a:spcPct val="150000"/>
              </a:lnSpc>
              <a:buNone/>
            </a:pPr>
            <a:r>
              <a:rPr lang="en-US" dirty="0" err="1" smtClean="0"/>
              <a:t>Jumlah</a:t>
            </a:r>
            <a:r>
              <a:rPr lang="en-US" dirty="0" smtClean="0"/>
              <a:t> </a:t>
            </a:r>
            <a:r>
              <a:rPr lang="en-US" dirty="0" err="1" smtClean="0"/>
              <a:t>kas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setara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kas</a:t>
            </a:r>
            <a:r>
              <a:rPr lang="en-US" dirty="0" smtClean="0"/>
              <a:t> yang </a:t>
            </a:r>
            <a:r>
              <a:rPr lang="en-US" dirty="0" err="1" smtClean="0"/>
              <a:t>dikeluarkan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mendapatkan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aktiva</a:t>
            </a:r>
            <a:r>
              <a:rPr lang="en-US" dirty="0" smtClean="0"/>
              <a:t> </a:t>
            </a:r>
            <a:r>
              <a:rPr lang="en-US" dirty="0" err="1" smtClean="0"/>
              <a:t>tetap</a:t>
            </a:r>
            <a:r>
              <a:rPr lang="en-US" dirty="0" smtClean="0"/>
              <a:t> </a:t>
            </a:r>
            <a:endParaRPr lang="id-ID" dirty="0" smtClean="0"/>
          </a:p>
          <a:p>
            <a:pPr marL="0" indent="0" algn="ctr">
              <a:lnSpc>
                <a:spcPct val="150000"/>
              </a:lnSpc>
              <a:buNone/>
            </a:pP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saat</a:t>
            </a:r>
            <a:r>
              <a:rPr lang="en-US" dirty="0" smtClean="0"/>
              <a:t> </a:t>
            </a:r>
            <a:r>
              <a:rPr lang="en-US" dirty="0" err="1" smtClean="0"/>
              <a:t>perolehan</a:t>
            </a:r>
            <a:r>
              <a:rPr lang="en-US" dirty="0" smtClean="0"/>
              <a:t> </a:t>
            </a:r>
            <a:r>
              <a:rPr lang="en-US" dirty="0" err="1" smtClean="0"/>
              <a:t>sampai</a:t>
            </a:r>
            <a:r>
              <a:rPr lang="en-US" dirty="0" smtClean="0"/>
              <a:t> </a:t>
            </a:r>
            <a:r>
              <a:rPr lang="en-US" dirty="0" err="1" smtClean="0"/>
              <a:t>aktiva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 </a:t>
            </a:r>
            <a:r>
              <a:rPr lang="en-US" dirty="0" err="1" smtClean="0"/>
              <a:t>siap</a:t>
            </a:r>
            <a:r>
              <a:rPr lang="en-US" dirty="0" smtClean="0"/>
              <a:t> </a:t>
            </a:r>
            <a:r>
              <a:rPr lang="en-US" dirty="0" err="1" smtClean="0"/>
              <a:t>digunakan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Klasifikasi</a:t>
            </a:r>
            <a:r>
              <a:rPr lang="en-US" dirty="0" smtClean="0"/>
              <a:t> </a:t>
            </a:r>
            <a:r>
              <a:rPr lang="en-US" dirty="0" err="1" smtClean="0"/>
              <a:t>Aktiva</a:t>
            </a:r>
            <a:r>
              <a:rPr lang="en-US" dirty="0" smtClean="0"/>
              <a:t> </a:t>
            </a:r>
            <a:r>
              <a:rPr lang="en-US" dirty="0" err="1" smtClean="0"/>
              <a:t>Tetap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dirty="0" smtClean="0"/>
          </a:p>
          <a:p>
            <a:pPr algn="ctr"/>
            <a:r>
              <a:rPr lang="en-US" dirty="0" err="1" smtClean="0"/>
              <a:t>Aktiva</a:t>
            </a:r>
            <a:r>
              <a:rPr lang="en-US" dirty="0" smtClean="0"/>
              <a:t> </a:t>
            </a:r>
            <a:r>
              <a:rPr lang="en-US" dirty="0" err="1" smtClean="0"/>
              <a:t>Tetap</a:t>
            </a:r>
            <a:r>
              <a:rPr lang="en-US" dirty="0" smtClean="0"/>
              <a:t> </a:t>
            </a:r>
            <a:r>
              <a:rPr lang="en-US" dirty="0" err="1" smtClean="0"/>
              <a:t>Berwujud</a:t>
            </a:r>
            <a:endParaRPr lang="id-ID" dirty="0" smtClean="0"/>
          </a:p>
          <a:p>
            <a:pPr algn="ctr">
              <a:buNone/>
            </a:pPr>
            <a:r>
              <a:rPr lang="id-ID" dirty="0" smtClean="0"/>
              <a:t>(Tangible Asset)</a:t>
            </a:r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r>
              <a:rPr lang="en-US" dirty="0" err="1" smtClean="0"/>
              <a:t>Aktiva</a:t>
            </a:r>
            <a:r>
              <a:rPr lang="en-US" dirty="0" smtClean="0"/>
              <a:t> </a:t>
            </a:r>
            <a:r>
              <a:rPr lang="en-US" dirty="0" err="1" smtClean="0"/>
              <a:t>Tetap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Berwujud</a:t>
            </a:r>
            <a:endParaRPr lang="id-ID" dirty="0" smtClean="0"/>
          </a:p>
          <a:p>
            <a:pPr algn="ctr">
              <a:buNone/>
            </a:pPr>
            <a:r>
              <a:rPr lang="id-ID" dirty="0" smtClean="0"/>
              <a:t>(Intangible Asset)</a:t>
            </a:r>
            <a:endParaRPr lang="en-US" dirty="0" smtClean="0"/>
          </a:p>
          <a:p>
            <a:pPr algn="ctr"/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Aktiva</a:t>
            </a:r>
            <a:r>
              <a:rPr lang="en-US" dirty="0" smtClean="0"/>
              <a:t> </a:t>
            </a:r>
            <a:r>
              <a:rPr lang="en-US" dirty="0" err="1" smtClean="0"/>
              <a:t>Tetap</a:t>
            </a:r>
            <a:r>
              <a:rPr lang="en-US" dirty="0" smtClean="0"/>
              <a:t> </a:t>
            </a:r>
            <a:r>
              <a:rPr lang="en-US" dirty="0" err="1" smtClean="0"/>
              <a:t>Berwujud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/>
            <a:endParaRPr lang="id-ID" dirty="0" smtClean="0"/>
          </a:p>
          <a:p>
            <a:pPr marL="0" indent="0" algn="ctr"/>
            <a:r>
              <a:rPr lang="en-US" dirty="0" smtClean="0"/>
              <a:t>Tanah</a:t>
            </a:r>
          </a:p>
          <a:p>
            <a:pPr marL="0" indent="0" algn="ctr"/>
            <a:endParaRPr lang="en-US" dirty="0" smtClean="0"/>
          </a:p>
          <a:p>
            <a:pPr marL="0" indent="0" algn="ctr"/>
            <a:r>
              <a:rPr lang="en-US" dirty="0" err="1" smtClean="0"/>
              <a:t>Bangunan</a:t>
            </a:r>
            <a:endParaRPr lang="en-US" dirty="0" smtClean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/>
            <a:r>
              <a:rPr lang="en-US" dirty="0" err="1" smtClean="0"/>
              <a:t>Peralatan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Tanah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dirty="0" smtClean="0"/>
              <a:t>	</a:t>
            </a:r>
          </a:p>
          <a:p>
            <a:pPr algn="ctr">
              <a:buNone/>
            </a:pPr>
            <a:r>
              <a:rPr lang="en-US" dirty="0" err="1" smtClean="0"/>
              <a:t>Harga</a:t>
            </a:r>
            <a:r>
              <a:rPr lang="en-US" dirty="0" smtClean="0"/>
              <a:t> </a:t>
            </a:r>
            <a:r>
              <a:rPr lang="en-US" dirty="0" err="1" smtClean="0"/>
              <a:t>perolehan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tanah</a:t>
            </a:r>
            <a:r>
              <a:rPr lang="en-US" dirty="0" smtClean="0"/>
              <a:t> </a:t>
            </a:r>
            <a:r>
              <a:rPr lang="en-US" dirty="0" err="1" smtClean="0"/>
              <a:t>meliputi</a:t>
            </a:r>
            <a:r>
              <a:rPr lang="en-US" dirty="0" smtClean="0"/>
              <a:t> </a:t>
            </a:r>
            <a:r>
              <a:rPr lang="en-US" dirty="0" err="1" smtClean="0"/>
              <a:t>harga</a:t>
            </a:r>
            <a:r>
              <a:rPr lang="en-US" dirty="0" smtClean="0"/>
              <a:t> </a:t>
            </a:r>
            <a:r>
              <a:rPr lang="en-US" dirty="0" err="1" smtClean="0"/>
              <a:t>beli</a:t>
            </a:r>
            <a:r>
              <a:rPr lang="en-US" dirty="0" smtClean="0"/>
              <a:t>, </a:t>
            </a:r>
            <a:r>
              <a:rPr lang="en-US" dirty="0" err="1" smtClean="0"/>
              <a:t>komisi</a:t>
            </a:r>
            <a:r>
              <a:rPr lang="en-US" dirty="0" smtClean="0"/>
              <a:t>, </a:t>
            </a:r>
            <a:r>
              <a:rPr lang="en-US" dirty="0" err="1" smtClean="0"/>
              <a:t>biaya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, </a:t>
            </a:r>
            <a:r>
              <a:rPr lang="en-US" dirty="0" err="1" smtClean="0"/>
              <a:t>biaya</a:t>
            </a:r>
            <a:r>
              <a:rPr lang="en-US" dirty="0" smtClean="0"/>
              <a:t> survey, </a:t>
            </a:r>
            <a:r>
              <a:rPr lang="en-US" dirty="0" err="1" smtClean="0"/>
              <a:t>biaya</a:t>
            </a:r>
            <a:r>
              <a:rPr lang="en-US" dirty="0" smtClean="0"/>
              <a:t> </a:t>
            </a:r>
            <a:r>
              <a:rPr lang="en-US" dirty="0" err="1" smtClean="0"/>
              <a:t>pembersihan</a:t>
            </a:r>
            <a:r>
              <a:rPr lang="en-US" dirty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perataan</a:t>
            </a:r>
            <a:r>
              <a:rPr lang="en-US" dirty="0" smtClean="0"/>
              <a:t>, </a:t>
            </a:r>
            <a:r>
              <a:rPr lang="en-US" dirty="0" err="1" smtClean="0"/>
              <a:t>biaya</a:t>
            </a:r>
            <a:r>
              <a:rPr lang="en-US" dirty="0" smtClean="0"/>
              <a:t> </a:t>
            </a:r>
            <a:r>
              <a:rPr lang="en-US" dirty="0" err="1" smtClean="0"/>
              <a:t>penambahan</a:t>
            </a:r>
            <a:r>
              <a:rPr lang="en-US" dirty="0" smtClean="0"/>
              <a:t> </a:t>
            </a:r>
            <a:r>
              <a:rPr lang="en-US" dirty="0" err="1" smtClean="0"/>
              <a:t>jalan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saluran</a:t>
            </a:r>
            <a:r>
              <a:rPr lang="en-US" dirty="0" smtClean="0"/>
              <a:t> air</a:t>
            </a:r>
            <a:endParaRPr lang="en-US" dirty="0"/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Bangunan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dirty="0" smtClean="0"/>
              <a:t>	</a:t>
            </a:r>
          </a:p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r>
              <a:rPr lang="en-US" dirty="0" smtClean="0"/>
              <a:t>	</a:t>
            </a:r>
            <a:r>
              <a:rPr lang="en-US" dirty="0" err="1" smtClean="0"/>
              <a:t>Harga</a:t>
            </a:r>
            <a:r>
              <a:rPr lang="en-US" dirty="0" smtClean="0"/>
              <a:t> </a:t>
            </a:r>
            <a:r>
              <a:rPr lang="en-US" dirty="0" err="1" smtClean="0"/>
              <a:t>perolehan</a:t>
            </a:r>
            <a:r>
              <a:rPr lang="en-US" dirty="0" smtClean="0"/>
              <a:t> </a:t>
            </a:r>
            <a:r>
              <a:rPr lang="en-US" dirty="0" err="1" smtClean="0"/>
              <a:t>bangunan</a:t>
            </a:r>
            <a:r>
              <a:rPr lang="en-US" dirty="0" smtClean="0"/>
              <a:t> </a:t>
            </a:r>
            <a:r>
              <a:rPr lang="en-US" dirty="0" err="1" smtClean="0"/>
              <a:t>meliputi</a:t>
            </a:r>
            <a:r>
              <a:rPr lang="en-US" dirty="0" smtClean="0"/>
              <a:t>  </a:t>
            </a:r>
            <a:r>
              <a:rPr lang="en-US" dirty="0" err="1" smtClean="0"/>
              <a:t>harga</a:t>
            </a:r>
            <a:r>
              <a:rPr lang="en-US" dirty="0" smtClean="0"/>
              <a:t> </a:t>
            </a:r>
            <a:r>
              <a:rPr lang="en-US" dirty="0" err="1" smtClean="0"/>
              <a:t>beli</a:t>
            </a:r>
            <a:r>
              <a:rPr lang="en-US" dirty="0" smtClean="0"/>
              <a:t>, </a:t>
            </a:r>
            <a:r>
              <a:rPr lang="en-US" dirty="0" err="1" smtClean="0"/>
              <a:t>komisi</a:t>
            </a:r>
            <a:r>
              <a:rPr lang="en-US" dirty="0" smtClean="0"/>
              <a:t>, </a:t>
            </a:r>
            <a:r>
              <a:rPr lang="en-US" dirty="0" err="1" smtClean="0"/>
              <a:t>biaya</a:t>
            </a:r>
            <a:r>
              <a:rPr lang="en-US" dirty="0" smtClean="0"/>
              <a:t> </a:t>
            </a:r>
            <a:r>
              <a:rPr lang="en-US" dirty="0" err="1" smtClean="0"/>
              <a:t>rekondisi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Peralatan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dirty="0" smtClean="0"/>
              <a:t>	</a:t>
            </a:r>
          </a:p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r>
              <a:rPr lang="en-US" dirty="0" smtClean="0"/>
              <a:t>	</a:t>
            </a:r>
            <a:r>
              <a:rPr lang="en-US" dirty="0" err="1" smtClean="0"/>
              <a:t>Harga</a:t>
            </a:r>
            <a:r>
              <a:rPr lang="en-US" dirty="0" smtClean="0"/>
              <a:t> </a:t>
            </a:r>
            <a:r>
              <a:rPr lang="en-US" dirty="0" err="1" smtClean="0"/>
              <a:t>perolehan</a:t>
            </a:r>
            <a:r>
              <a:rPr lang="en-US" dirty="0" smtClean="0"/>
              <a:t> </a:t>
            </a:r>
            <a:r>
              <a:rPr lang="en-US" dirty="0" err="1" smtClean="0"/>
              <a:t>peralatan</a:t>
            </a:r>
            <a:r>
              <a:rPr lang="en-US" dirty="0" smtClean="0"/>
              <a:t> </a:t>
            </a:r>
            <a:r>
              <a:rPr lang="en-US" dirty="0" err="1" smtClean="0"/>
              <a:t>meliputi</a:t>
            </a:r>
            <a:r>
              <a:rPr lang="en-US" dirty="0" smtClean="0"/>
              <a:t>  </a:t>
            </a:r>
            <a:r>
              <a:rPr lang="en-US" dirty="0" err="1" smtClean="0"/>
              <a:t>harga</a:t>
            </a:r>
            <a:r>
              <a:rPr lang="en-US" dirty="0" smtClean="0"/>
              <a:t> </a:t>
            </a:r>
            <a:r>
              <a:rPr lang="en-US" dirty="0" err="1" smtClean="0"/>
              <a:t>beli</a:t>
            </a:r>
            <a:r>
              <a:rPr lang="en-US" dirty="0" smtClean="0"/>
              <a:t>, </a:t>
            </a:r>
            <a:r>
              <a:rPr lang="en-US" dirty="0" err="1" smtClean="0"/>
              <a:t>pajak</a:t>
            </a:r>
            <a:r>
              <a:rPr lang="en-US" dirty="0" smtClean="0"/>
              <a:t>, </a:t>
            </a:r>
            <a:r>
              <a:rPr lang="en-US" dirty="0" err="1" smtClean="0"/>
              <a:t>beban</a:t>
            </a:r>
            <a:r>
              <a:rPr lang="en-US" dirty="0" smtClean="0"/>
              <a:t> </a:t>
            </a:r>
            <a:r>
              <a:rPr lang="en-US" dirty="0" err="1" smtClean="0"/>
              <a:t>angkut</a:t>
            </a:r>
            <a:r>
              <a:rPr lang="en-US" dirty="0" smtClean="0"/>
              <a:t>, </a:t>
            </a:r>
            <a:r>
              <a:rPr lang="en-US" dirty="0" err="1" smtClean="0"/>
              <a:t>asuransi</a:t>
            </a:r>
            <a:r>
              <a:rPr lang="en-US" dirty="0" smtClean="0"/>
              <a:t>, </a:t>
            </a:r>
            <a:r>
              <a:rPr lang="en-US" dirty="0" err="1" smtClean="0"/>
              <a:t>pemasangan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pengeluaran</a:t>
            </a:r>
            <a:r>
              <a:rPr lang="en-US" dirty="0" smtClean="0"/>
              <a:t>  lain yang </a:t>
            </a:r>
            <a:r>
              <a:rPr lang="en-US" dirty="0" err="1" smtClean="0"/>
              <a:t>terjadi</a:t>
            </a:r>
            <a:r>
              <a:rPr lang="en-US" dirty="0" smtClean="0"/>
              <a:t> 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penyiapan</a:t>
            </a:r>
            <a:r>
              <a:rPr lang="en-US" dirty="0" smtClean="0"/>
              <a:t> </a:t>
            </a:r>
            <a:r>
              <a:rPr lang="en-US" dirty="0" err="1" smtClean="0"/>
              <a:t>aset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penggunaan</a:t>
            </a:r>
            <a:r>
              <a:rPr lang="en-US" dirty="0" smtClean="0"/>
              <a:t>  yang </a:t>
            </a:r>
            <a:r>
              <a:rPr lang="en-US" dirty="0" err="1" smtClean="0"/>
              <a:t>direncanakan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Aktiva</a:t>
            </a:r>
            <a:r>
              <a:rPr lang="en-US" dirty="0" smtClean="0"/>
              <a:t> </a:t>
            </a:r>
            <a:r>
              <a:rPr lang="en-US" dirty="0" err="1" smtClean="0"/>
              <a:t>Tetap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Berwujud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id-ID" dirty="0" smtClean="0"/>
          </a:p>
          <a:p>
            <a:pPr algn="ctr"/>
            <a:r>
              <a:rPr lang="en-US" dirty="0" err="1" smtClean="0"/>
              <a:t>Merk</a:t>
            </a:r>
            <a:r>
              <a:rPr lang="en-US" dirty="0" smtClean="0"/>
              <a:t>  </a:t>
            </a:r>
            <a:r>
              <a:rPr lang="en-US" dirty="0" err="1" smtClean="0"/>
              <a:t>dagang</a:t>
            </a:r>
            <a:r>
              <a:rPr lang="en-US" dirty="0" smtClean="0"/>
              <a:t> (</a:t>
            </a:r>
            <a:r>
              <a:rPr lang="en-US" i="1" dirty="0" smtClean="0"/>
              <a:t>Trade mark</a:t>
            </a:r>
            <a:r>
              <a:rPr lang="en-US" dirty="0" smtClean="0"/>
              <a:t>)</a:t>
            </a:r>
          </a:p>
          <a:p>
            <a:pPr algn="ctr">
              <a:buNone/>
            </a:pPr>
            <a:endParaRPr lang="en-US" dirty="0" smtClean="0"/>
          </a:p>
          <a:p>
            <a:pPr algn="ctr"/>
            <a:r>
              <a:rPr lang="en-US" dirty="0" err="1" smtClean="0"/>
              <a:t>Daftar</a:t>
            </a:r>
            <a:r>
              <a:rPr lang="en-US" dirty="0" smtClean="0"/>
              <a:t> </a:t>
            </a:r>
            <a:r>
              <a:rPr lang="en-US" dirty="0" err="1" smtClean="0"/>
              <a:t>Pelanggan</a:t>
            </a:r>
            <a:endParaRPr lang="en-US" dirty="0" smtClean="0"/>
          </a:p>
          <a:p>
            <a:pPr algn="ctr">
              <a:buNone/>
            </a:pPr>
            <a:endParaRPr lang="en-US" dirty="0" smtClean="0"/>
          </a:p>
          <a:p>
            <a:pPr algn="ctr"/>
            <a:r>
              <a:rPr lang="en-US" dirty="0" smtClean="0"/>
              <a:t>Goodwill</a:t>
            </a:r>
          </a:p>
          <a:p>
            <a:pPr algn="ctr"/>
            <a:endParaRPr lang="en-US" dirty="0" smtClean="0"/>
          </a:p>
          <a:p>
            <a:pPr algn="ctr"/>
            <a:r>
              <a:rPr lang="en-US" dirty="0" err="1" smtClean="0"/>
              <a:t>Waralaba</a:t>
            </a:r>
            <a:endParaRPr lang="en-US" dirty="0" smtClean="0"/>
          </a:p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Merk</a:t>
            </a:r>
            <a:r>
              <a:rPr lang="en-US" dirty="0" smtClean="0"/>
              <a:t> </a:t>
            </a:r>
            <a:r>
              <a:rPr lang="en-US" dirty="0" err="1" smtClean="0"/>
              <a:t>Dagang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dirty="0" smtClean="0"/>
              <a:t>	</a:t>
            </a:r>
            <a:r>
              <a:rPr lang="en-US" dirty="0" err="1" smtClean="0"/>
              <a:t>Merk</a:t>
            </a:r>
            <a:r>
              <a:rPr lang="en-US" dirty="0" smtClean="0"/>
              <a:t> </a:t>
            </a:r>
            <a:r>
              <a:rPr lang="en-US" dirty="0" err="1" smtClean="0"/>
              <a:t>dagang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nama</a:t>
            </a:r>
            <a:r>
              <a:rPr lang="en-US" dirty="0" smtClean="0"/>
              <a:t> yang </a:t>
            </a:r>
            <a:r>
              <a:rPr lang="en-US" dirty="0" err="1" smtClean="0"/>
              <a:t>berbeda</a:t>
            </a:r>
            <a:r>
              <a:rPr lang="en-US" dirty="0" smtClean="0"/>
              <a:t>, </a:t>
            </a:r>
            <a:r>
              <a:rPr lang="en-US" dirty="0" err="1" smtClean="0"/>
              <a:t>tanda</a:t>
            </a:r>
            <a:r>
              <a:rPr lang="en-US" dirty="0" smtClean="0"/>
              <a:t>, slogan yang </a:t>
            </a:r>
            <a:r>
              <a:rPr lang="en-US" dirty="0" err="1" smtClean="0"/>
              <a:t>membedakan</a:t>
            </a:r>
            <a:r>
              <a:rPr lang="en-US" dirty="0" smtClean="0"/>
              <a:t> </a:t>
            </a:r>
            <a:r>
              <a:rPr lang="en-US" dirty="0" err="1" smtClean="0"/>
              <a:t>satu</a:t>
            </a:r>
            <a:r>
              <a:rPr lang="en-US" dirty="0" smtClean="0"/>
              <a:t> </a:t>
            </a:r>
            <a:r>
              <a:rPr lang="en-US" dirty="0" err="1" smtClean="0"/>
              <a:t>produk</a:t>
            </a:r>
            <a:r>
              <a:rPr lang="en-US" dirty="0" smtClean="0"/>
              <a:t> 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jasa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produk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jasa</a:t>
            </a:r>
            <a:r>
              <a:rPr lang="en-US" dirty="0" smtClean="0"/>
              <a:t> lain yang </a:t>
            </a:r>
            <a:r>
              <a:rPr lang="en-US" dirty="0" err="1" smtClean="0"/>
              <a:t>sejenis</a:t>
            </a:r>
            <a:r>
              <a:rPr lang="en-US" dirty="0" smtClean="0"/>
              <a:t> .</a:t>
            </a:r>
          </a:p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r>
              <a:rPr lang="en-US" dirty="0" smtClean="0"/>
              <a:t>	</a:t>
            </a:r>
            <a:r>
              <a:rPr lang="en-US" dirty="0" err="1" smtClean="0"/>
              <a:t>Harga</a:t>
            </a:r>
            <a:r>
              <a:rPr lang="en-US" dirty="0" smtClean="0"/>
              <a:t> </a:t>
            </a:r>
            <a:r>
              <a:rPr lang="en-US" dirty="0" err="1" smtClean="0"/>
              <a:t>perolehan</a:t>
            </a:r>
            <a:r>
              <a:rPr lang="en-US" dirty="0" smtClean="0"/>
              <a:t> </a:t>
            </a:r>
            <a:r>
              <a:rPr lang="en-US" dirty="0" err="1" smtClean="0"/>
              <a:t>merk</a:t>
            </a:r>
            <a:r>
              <a:rPr lang="en-US" dirty="0" smtClean="0"/>
              <a:t> </a:t>
            </a:r>
            <a:r>
              <a:rPr lang="en-US" dirty="0" err="1" smtClean="0"/>
              <a:t>dagang</a:t>
            </a:r>
            <a:r>
              <a:rPr lang="en-US" dirty="0" smtClean="0"/>
              <a:t> </a:t>
            </a:r>
            <a:r>
              <a:rPr lang="en-US" dirty="0" err="1" smtClean="0"/>
              <a:t>meliputi</a:t>
            </a:r>
            <a:r>
              <a:rPr lang="en-US" dirty="0" smtClean="0"/>
              <a:t>: </a:t>
            </a:r>
            <a:r>
              <a:rPr lang="en-US" dirty="0" err="1" smtClean="0"/>
              <a:t>harga</a:t>
            </a:r>
            <a:r>
              <a:rPr lang="en-US" dirty="0" smtClean="0"/>
              <a:t> </a:t>
            </a:r>
            <a:r>
              <a:rPr lang="en-US" dirty="0" err="1" smtClean="0"/>
              <a:t>beli</a:t>
            </a:r>
            <a:r>
              <a:rPr lang="en-US" dirty="0" smtClean="0"/>
              <a:t>, </a:t>
            </a:r>
            <a:r>
              <a:rPr lang="en-US" dirty="0" err="1" smtClean="0"/>
              <a:t>biaya</a:t>
            </a:r>
            <a:r>
              <a:rPr lang="en-US" dirty="0" smtClean="0"/>
              <a:t> </a:t>
            </a:r>
            <a:r>
              <a:rPr lang="en-US" dirty="0" err="1" smtClean="0"/>
              <a:t>pendaftaran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litigasi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mempertahankan</a:t>
            </a:r>
            <a:r>
              <a:rPr lang="en-US" dirty="0" smtClean="0"/>
              <a:t> </a:t>
            </a:r>
            <a:r>
              <a:rPr lang="en-US" dirty="0" err="1" smtClean="0"/>
              <a:t>hak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Waralaba</a:t>
            </a:r>
            <a:r>
              <a:rPr lang="en-US" dirty="0" smtClean="0"/>
              <a:t> (Franchises)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dirty="0" smtClean="0"/>
              <a:t>	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hak</a:t>
            </a:r>
            <a:r>
              <a:rPr lang="en-US" dirty="0" smtClean="0"/>
              <a:t> </a:t>
            </a:r>
            <a:r>
              <a:rPr lang="en-US" dirty="0" err="1" smtClean="0"/>
              <a:t>ekslusif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keistimewaaan</a:t>
            </a:r>
            <a:r>
              <a:rPr lang="en-US" dirty="0" smtClean="0"/>
              <a:t> yang </a:t>
            </a:r>
            <a:r>
              <a:rPr lang="en-US" dirty="0" err="1" smtClean="0"/>
              <a:t>dimiliki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perusahaan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individu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 </a:t>
            </a:r>
            <a:r>
              <a:rPr lang="en-US" dirty="0" err="1" smtClean="0"/>
              <a:t>melaksanakan</a:t>
            </a:r>
            <a:r>
              <a:rPr lang="en-US" dirty="0" smtClean="0"/>
              <a:t> </a:t>
            </a:r>
            <a:r>
              <a:rPr lang="en-US" dirty="0" err="1" smtClean="0"/>
              <a:t>fungsi</a:t>
            </a:r>
            <a:r>
              <a:rPr lang="en-US" dirty="0" smtClean="0"/>
              <a:t> </a:t>
            </a:r>
            <a:r>
              <a:rPr lang="en-US" dirty="0" err="1" smtClean="0"/>
              <a:t>fungsi</a:t>
            </a:r>
            <a:r>
              <a:rPr lang="en-US" dirty="0" smtClean="0"/>
              <a:t> </a:t>
            </a:r>
            <a:r>
              <a:rPr lang="en-US" dirty="0" err="1" smtClean="0"/>
              <a:t>tertentu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menjual</a:t>
            </a:r>
            <a:r>
              <a:rPr lang="en-US" dirty="0" smtClean="0"/>
              <a:t> </a:t>
            </a:r>
            <a:r>
              <a:rPr lang="en-US" dirty="0" err="1" smtClean="0"/>
              <a:t>produk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jasa</a:t>
            </a:r>
            <a:r>
              <a:rPr lang="en-US" dirty="0" smtClean="0"/>
              <a:t> </a:t>
            </a:r>
            <a:r>
              <a:rPr lang="en-US" dirty="0" err="1" smtClean="0"/>
              <a:t>tertentu</a:t>
            </a:r>
            <a:endParaRPr lang="en-US" dirty="0" smtClean="0"/>
          </a:p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r>
              <a:rPr lang="en-US" dirty="0" smtClean="0"/>
              <a:t>	</a:t>
            </a:r>
            <a:r>
              <a:rPr lang="en-US" dirty="0" err="1" smtClean="0"/>
              <a:t>Harga</a:t>
            </a:r>
            <a:r>
              <a:rPr lang="en-US" dirty="0" smtClean="0"/>
              <a:t> </a:t>
            </a:r>
            <a:r>
              <a:rPr lang="en-US" dirty="0" err="1" smtClean="0"/>
              <a:t>perolehan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waralaba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meliputi</a:t>
            </a:r>
            <a:r>
              <a:rPr lang="en-US" dirty="0" smtClean="0"/>
              <a:t> </a:t>
            </a:r>
            <a:r>
              <a:rPr lang="en-US" dirty="0" err="1" smtClean="0"/>
              <a:t>pengeluaran</a:t>
            </a:r>
            <a:r>
              <a:rPr lang="en-US" dirty="0" smtClean="0"/>
              <a:t> </a:t>
            </a:r>
            <a:r>
              <a:rPr lang="en-US" dirty="0" err="1" smtClean="0"/>
              <a:t>pengeluaran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membeli</a:t>
            </a:r>
            <a:r>
              <a:rPr lang="en-US" dirty="0" smtClean="0"/>
              <a:t> </a:t>
            </a:r>
            <a:r>
              <a:rPr lang="en-US" dirty="0" err="1" smtClean="0"/>
              <a:t>hak</a:t>
            </a:r>
            <a:r>
              <a:rPr lang="en-US" dirty="0" smtClean="0"/>
              <a:t> </a:t>
            </a:r>
            <a:r>
              <a:rPr lang="en-US" dirty="0" err="1" smtClean="0"/>
              <a:t>waralaba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Daftar</a:t>
            </a:r>
            <a:r>
              <a:rPr lang="en-US" dirty="0" smtClean="0"/>
              <a:t> </a:t>
            </a:r>
            <a:r>
              <a:rPr lang="en-US" dirty="0" err="1" smtClean="0"/>
              <a:t>Pelanggan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dirty="0" smtClean="0"/>
              <a:t>	</a:t>
            </a:r>
            <a:endParaRPr lang="id-ID" dirty="0" smtClean="0"/>
          </a:p>
          <a:p>
            <a:pPr algn="ctr">
              <a:buNone/>
            </a:pP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daftar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database yang </a:t>
            </a:r>
            <a:r>
              <a:rPr lang="en-US" dirty="0" err="1" smtClean="0"/>
              <a:t>berisi</a:t>
            </a:r>
            <a:r>
              <a:rPr lang="en-US" dirty="0" smtClean="0"/>
              <a:t> </a:t>
            </a:r>
            <a:r>
              <a:rPr lang="en-US" dirty="0" err="1" smtClean="0"/>
              <a:t>informasi</a:t>
            </a:r>
            <a:r>
              <a:rPr lang="en-US" dirty="0" smtClean="0"/>
              <a:t>  </a:t>
            </a:r>
            <a:r>
              <a:rPr lang="en-US" dirty="0" err="1" smtClean="0"/>
              <a:t>tentang</a:t>
            </a:r>
            <a:r>
              <a:rPr lang="en-US" dirty="0" smtClean="0"/>
              <a:t>  </a:t>
            </a:r>
            <a:r>
              <a:rPr lang="en-US" dirty="0" err="1" smtClean="0"/>
              <a:t>pelanggan</a:t>
            </a:r>
            <a:r>
              <a:rPr lang="en-US" dirty="0" smtClean="0"/>
              <a:t> yang </a:t>
            </a:r>
            <a:r>
              <a:rPr lang="en-US" dirty="0" err="1" smtClean="0"/>
              <a:t>dibeli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perusahaan</a:t>
            </a:r>
            <a:r>
              <a:rPr lang="en-US" dirty="0" smtClean="0"/>
              <a:t> lain</a:t>
            </a:r>
          </a:p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r>
              <a:rPr lang="en-US" dirty="0" smtClean="0"/>
              <a:t>	</a:t>
            </a:r>
            <a:r>
              <a:rPr lang="en-US" dirty="0" err="1" smtClean="0"/>
              <a:t>Harga</a:t>
            </a:r>
            <a:r>
              <a:rPr lang="en-US" dirty="0" smtClean="0"/>
              <a:t> </a:t>
            </a:r>
            <a:r>
              <a:rPr lang="en-US" dirty="0" err="1" smtClean="0"/>
              <a:t>Perolehan</a:t>
            </a:r>
            <a:r>
              <a:rPr lang="en-US" dirty="0" smtClean="0"/>
              <a:t> </a:t>
            </a:r>
            <a:r>
              <a:rPr lang="en-US" dirty="0" err="1" smtClean="0"/>
              <a:t>daftar</a:t>
            </a:r>
            <a:r>
              <a:rPr lang="en-US" dirty="0" smtClean="0"/>
              <a:t> </a:t>
            </a:r>
            <a:r>
              <a:rPr lang="en-US" dirty="0" err="1" smtClean="0"/>
              <a:t>pelanggan</a:t>
            </a:r>
            <a:r>
              <a:rPr lang="en-US" dirty="0" smtClean="0"/>
              <a:t> </a:t>
            </a:r>
            <a:r>
              <a:rPr lang="en-US" dirty="0" err="1" smtClean="0"/>
              <a:t>meliputi</a:t>
            </a:r>
            <a:r>
              <a:rPr lang="en-US" dirty="0" smtClean="0"/>
              <a:t>  </a:t>
            </a:r>
            <a:r>
              <a:rPr lang="en-US" dirty="0" err="1" smtClean="0"/>
              <a:t>harga</a:t>
            </a:r>
            <a:r>
              <a:rPr lang="en-US" dirty="0" smtClean="0"/>
              <a:t> </a:t>
            </a:r>
            <a:r>
              <a:rPr lang="en-US" dirty="0" err="1" smtClean="0"/>
              <a:t>beli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perusahaan</a:t>
            </a:r>
            <a:r>
              <a:rPr lang="en-US" dirty="0" smtClean="0"/>
              <a:t> lain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Goodwill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1" indent="0" algn="ctr">
              <a:buNone/>
            </a:pPr>
            <a:endParaRPr lang="id-ID" dirty="0" smtClean="0"/>
          </a:p>
          <a:p>
            <a:pPr marL="0" lvl="1" indent="0" algn="ctr">
              <a:buNone/>
            </a:pP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Sumber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daya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yang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tidak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berwujud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yang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memungkinkan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perusahaan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untuk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mendapatkan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laba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diatas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laba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nornal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dengan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aset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yang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dapat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diidentifikasikan</a:t>
            </a:r>
            <a:endParaRPr lang="en-US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0" lvl="1" indent="0" algn="ctr">
              <a:buNone/>
            </a:pPr>
            <a:endParaRPr lang="en-US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0" lvl="1" indent="0" algn="ctr">
              <a:buNone/>
            </a:pP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Harga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perolehan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untuk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goodwill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adalah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bagian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dari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harga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beli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melebihi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nilai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pasar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yang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berlaku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untuk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semua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aset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yang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dapat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diidentifikasi</a:t>
            </a:r>
            <a:endParaRPr lang="en-US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0" lvl="1" indent="0" algn="ctr">
              <a:buNone/>
            </a:pPr>
            <a:r>
              <a:rPr lang="en-US" dirty="0" smtClean="0"/>
              <a:t>	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PENYUSUTAN AKTIVA TETAP</a:t>
            </a:r>
            <a:endParaRPr lang="en-US" dirty="0">
              <a:solidFill>
                <a:schemeClr val="accent1"/>
              </a:solidFill>
            </a:endParaRPr>
          </a:p>
        </p:txBody>
      </p:sp>
      <p:grpSp>
        <p:nvGrpSpPr>
          <p:cNvPr id="67" name="Group 66"/>
          <p:cNvGrpSpPr/>
          <p:nvPr/>
        </p:nvGrpSpPr>
        <p:grpSpPr>
          <a:xfrm>
            <a:off x="605118" y="1008528"/>
            <a:ext cx="8077200" cy="1326777"/>
            <a:chOff x="685800" y="762000"/>
            <a:chExt cx="8077200" cy="1326777"/>
          </a:xfrm>
        </p:grpSpPr>
        <p:grpSp>
          <p:nvGrpSpPr>
            <p:cNvPr id="2" name="Group 41"/>
            <p:cNvGrpSpPr>
              <a:grpSpLocks/>
            </p:cNvGrpSpPr>
            <p:nvPr/>
          </p:nvGrpSpPr>
          <p:grpSpPr bwMode="auto">
            <a:xfrm>
              <a:off x="685800" y="1066800"/>
              <a:ext cx="4724400" cy="685800"/>
              <a:chOff x="1296" y="1824"/>
              <a:chExt cx="2976" cy="432"/>
            </a:xfrm>
          </p:grpSpPr>
          <p:sp>
            <p:nvSpPr>
              <p:cNvPr id="88106" name="AutoShape 42"/>
              <p:cNvSpPr>
                <a:spLocks noChangeArrowheads="1"/>
              </p:cNvSpPr>
              <p:nvPr/>
            </p:nvSpPr>
            <p:spPr bwMode="gray">
              <a:xfrm>
                <a:off x="1536" y="1899"/>
                <a:ext cx="2736" cy="288"/>
              </a:xfrm>
              <a:prstGeom prst="roundRect">
                <a:avLst>
                  <a:gd name="adj" fmla="val 16667"/>
                </a:avLst>
              </a:prstGeom>
              <a:solidFill>
                <a:schemeClr val="accent2"/>
              </a:solidFill>
              <a:ln w="12700" algn="ctr">
                <a:solidFill>
                  <a:schemeClr val="bg1"/>
                </a:solidFill>
                <a:round/>
                <a:headEnd/>
                <a:tailEnd/>
              </a:ln>
              <a:effectLst>
                <a:outerShdw dist="99190" dir="2388334" algn="ctr" rotWithShape="0">
                  <a:srgbClr val="333333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8107" name="AutoShape 43"/>
              <p:cNvSpPr>
                <a:spLocks noChangeArrowheads="1"/>
              </p:cNvSpPr>
              <p:nvPr/>
            </p:nvSpPr>
            <p:spPr bwMode="gray">
              <a:xfrm>
                <a:off x="1296" y="1824"/>
                <a:ext cx="432" cy="432"/>
              </a:xfrm>
              <a:prstGeom prst="diamond">
                <a:avLst/>
              </a:prstGeom>
              <a:solidFill>
                <a:schemeClr val="accent2"/>
              </a:solidFill>
              <a:ln w="25400" algn="ctr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333333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8108" name="Text Box 44"/>
              <p:cNvSpPr txBox="1">
                <a:spLocks noChangeArrowheads="1"/>
              </p:cNvSpPr>
              <p:nvPr/>
            </p:nvSpPr>
            <p:spPr bwMode="gray">
              <a:xfrm>
                <a:off x="1680" y="1934"/>
                <a:ext cx="2160" cy="233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 eaLnBrk="0" hangingPunct="0"/>
                <a:r>
                  <a:rPr lang="en-US" b="1" dirty="0" smtClean="0">
                    <a:solidFill>
                      <a:schemeClr val="bg1"/>
                    </a:solidFill>
                  </a:rPr>
                  <a:t>SIFAT PENYUSUTAN</a:t>
                </a:r>
              </a:p>
            </p:txBody>
          </p:sp>
          <p:sp>
            <p:nvSpPr>
              <p:cNvPr id="88109" name="Text Box 45"/>
              <p:cNvSpPr txBox="1">
                <a:spLocks noChangeArrowheads="1"/>
              </p:cNvSpPr>
              <p:nvPr/>
            </p:nvSpPr>
            <p:spPr bwMode="gray">
              <a:xfrm>
                <a:off x="1393" y="1886"/>
                <a:ext cx="223" cy="28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sz="2400">
                    <a:solidFill>
                      <a:schemeClr val="bg1"/>
                    </a:solidFill>
                  </a:rPr>
                  <a:t>1</a:t>
                </a:r>
              </a:p>
            </p:txBody>
          </p:sp>
        </p:grpSp>
        <p:grpSp>
          <p:nvGrpSpPr>
            <p:cNvPr id="25" name="Group 41"/>
            <p:cNvGrpSpPr>
              <a:grpSpLocks/>
            </p:cNvGrpSpPr>
            <p:nvPr/>
          </p:nvGrpSpPr>
          <p:grpSpPr bwMode="auto">
            <a:xfrm>
              <a:off x="5943600" y="762000"/>
              <a:ext cx="2819400" cy="609600"/>
              <a:chOff x="1296" y="1824"/>
              <a:chExt cx="2976" cy="432"/>
            </a:xfrm>
          </p:grpSpPr>
          <p:sp>
            <p:nvSpPr>
              <p:cNvPr id="26" name="AutoShape 42"/>
              <p:cNvSpPr>
                <a:spLocks noChangeArrowheads="1"/>
              </p:cNvSpPr>
              <p:nvPr/>
            </p:nvSpPr>
            <p:spPr bwMode="gray">
              <a:xfrm>
                <a:off x="1536" y="1899"/>
                <a:ext cx="2736" cy="288"/>
              </a:xfrm>
              <a:prstGeom prst="roundRect">
                <a:avLst>
                  <a:gd name="adj" fmla="val 16667"/>
                </a:avLst>
              </a:prstGeom>
              <a:solidFill>
                <a:schemeClr val="accent2"/>
              </a:solidFill>
              <a:ln w="12700" algn="ctr">
                <a:solidFill>
                  <a:schemeClr val="bg1"/>
                </a:solidFill>
                <a:round/>
                <a:headEnd/>
                <a:tailEnd/>
              </a:ln>
              <a:effectLst>
                <a:outerShdw dist="99190" dir="2388334" algn="ctr" rotWithShape="0">
                  <a:srgbClr val="333333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7" name="AutoShape 43"/>
              <p:cNvSpPr>
                <a:spLocks noChangeArrowheads="1"/>
              </p:cNvSpPr>
              <p:nvPr/>
            </p:nvSpPr>
            <p:spPr bwMode="gray">
              <a:xfrm>
                <a:off x="1296" y="1824"/>
                <a:ext cx="432" cy="432"/>
              </a:xfrm>
              <a:prstGeom prst="diamond">
                <a:avLst/>
              </a:prstGeom>
              <a:solidFill>
                <a:schemeClr val="accent2"/>
              </a:solidFill>
              <a:ln w="25400" algn="ctr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333333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" name="Text Box 44"/>
              <p:cNvSpPr txBox="1">
                <a:spLocks noChangeArrowheads="1"/>
              </p:cNvSpPr>
              <p:nvPr/>
            </p:nvSpPr>
            <p:spPr bwMode="gray">
              <a:xfrm>
                <a:off x="1680" y="1934"/>
                <a:ext cx="2160" cy="233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 eaLnBrk="0" hangingPunct="0"/>
                <a:r>
                  <a:rPr lang="en-US" b="1" dirty="0" smtClean="0">
                    <a:solidFill>
                      <a:schemeClr val="bg1"/>
                    </a:solidFill>
                  </a:rPr>
                  <a:t>FISIK</a:t>
                </a:r>
              </a:p>
            </p:txBody>
          </p:sp>
          <p:sp>
            <p:nvSpPr>
              <p:cNvPr id="29" name="Text Box 45"/>
              <p:cNvSpPr txBox="1">
                <a:spLocks noChangeArrowheads="1"/>
              </p:cNvSpPr>
              <p:nvPr/>
            </p:nvSpPr>
            <p:spPr bwMode="gray">
              <a:xfrm>
                <a:off x="1393" y="1886"/>
                <a:ext cx="223" cy="28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sz="2400">
                    <a:solidFill>
                      <a:schemeClr val="bg1"/>
                    </a:solidFill>
                  </a:rPr>
                  <a:t>1</a:t>
                </a:r>
              </a:p>
            </p:txBody>
          </p:sp>
        </p:grpSp>
        <p:grpSp>
          <p:nvGrpSpPr>
            <p:cNvPr id="30" name="Group 41"/>
            <p:cNvGrpSpPr>
              <a:grpSpLocks/>
            </p:cNvGrpSpPr>
            <p:nvPr/>
          </p:nvGrpSpPr>
          <p:grpSpPr bwMode="auto">
            <a:xfrm>
              <a:off x="5943600" y="1402977"/>
              <a:ext cx="2819400" cy="685800"/>
              <a:chOff x="1296" y="1824"/>
              <a:chExt cx="2976" cy="432"/>
            </a:xfrm>
          </p:grpSpPr>
          <p:sp>
            <p:nvSpPr>
              <p:cNvPr id="31" name="AutoShape 42"/>
              <p:cNvSpPr>
                <a:spLocks noChangeArrowheads="1"/>
              </p:cNvSpPr>
              <p:nvPr/>
            </p:nvSpPr>
            <p:spPr bwMode="gray">
              <a:xfrm>
                <a:off x="1536" y="1899"/>
                <a:ext cx="2736" cy="288"/>
              </a:xfrm>
              <a:prstGeom prst="roundRect">
                <a:avLst>
                  <a:gd name="adj" fmla="val 16667"/>
                </a:avLst>
              </a:prstGeom>
              <a:solidFill>
                <a:schemeClr val="accent2"/>
              </a:solidFill>
              <a:ln w="12700" algn="ctr">
                <a:solidFill>
                  <a:schemeClr val="bg1"/>
                </a:solidFill>
                <a:round/>
                <a:headEnd/>
                <a:tailEnd/>
              </a:ln>
              <a:effectLst>
                <a:outerShdw dist="99190" dir="2388334" algn="ctr" rotWithShape="0">
                  <a:srgbClr val="333333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" name="AutoShape 43"/>
              <p:cNvSpPr>
                <a:spLocks noChangeArrowheads="1"/>
              </p:cNvSpPr>
              <p:nvPr/>
            </p:nvSpPr>
            <p:spPr bwMode="gray">
              <a:xfrm>
                <a:off x="1296" y="1824"/>
                <a:ext cx="432" cy="432"/>
              </a:xfrm>
              <a:prstGeom prst="diamond">
                <a:avLst/>
              </a:prstGeom>
              <a:solidFill>
                <a:schemeClr val="accent2"/>
              </a:solidFill>
              <a:ln w="25400" algn="ctr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333333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" name="Text Box 44"/>
              <p:cNvSpPr txBox="1">
                <a:spLocks noChangeArrowheads="1"/>
              </p:cNvSpPr>
              <p:nvPr/>
            </p:nvSpPr>
            <p:spPr bwMode="gray">
              <a:xfrm>
                <a:off x="1680" y="1934"/>
                <a:ext cx="2160" cy="233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 eaLnBrk="0" hangingPunct="0"/>
                <a:r>
                  <a:rPr lang="en-US" b="1" dirty="0" smtClean="0">
                    <a:solidFill>
                      <a:schemeClr val="bg1"/>
                    </a:solidFill>
                  </a:rPr>
                  <a:t>FUNGSIONAL</a:t>
                </a:r>
              </a:p>
            </p:txBody>
          </p:sp>
          <p:sp>
            <p:nvSpPr>
              <p:cNvPr id="34" name="Text Box 45"/>
              <p:cNvSpPr txBox="1">
                <a:spLocks noChangeArrowheads="1"/>
              </p:cNvSpPr>
              <p:nvPr/>
            </p:nvSpPr>
            <p:spPr bwMode="gray">
              <a:xfrm>
                <a:off x="1322" y="1886"/>
                <a:ext cx="376" cy="291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sz="2400" dirty="0" smtClean="0">
                    <a:solidFill>
                      <a:schemeClr val="bg1"/>
                    </a:solidFill>
                  </a:rPr>
                  <a:t>2</a:t>
                </a:r>
                <a:endParaRPr lang="en-US" sz="2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66" name="Group 65"/>
          <p:cNvGrpSpPr/>
          <p:nvPr/>
        </p:nvGrpSpPr>
        <p:grpSpPr>
          <a:xfrm>
            <a:off x="609600" y="2635624"/>
            <a:ext cx="8077200" cy="1402976"/>
            <a:chOff x="685800" y="2353236"/>
            <a:chExt cx="8077200" cy="1402976"/>
          </a:xfrm>
        </p:grpSpPr>
        <p:grpSp>
          <p:nvGrpSpPr>
            <p:cNvPr id="3" name="Group 46"/>
            <p:cNvGrpSpPr>
              <a:grpSpLocks/>
            </p:cNvGrpSpPr>
            <p:nvPr/>
          </p:nvGrpSpPr>
          <p:grpSpPr bwMode="auto">
            <a:xfrm>
              <a:off x="685800" y="2702859"/>
              <a:ext cx="4724400" cy="685800"/>
              <a:chOff x="1296" y="1824"/>
              <a:chExt cx="2976" cy="432"/>
            </a:xfrm>
          </p:grpSpPr>
          <p:sp>
            <p:nvSpPr>
              <p:cNvPr id="88111" name="AutoShape 47"/>
              <p:cNvSpPr>
                <a:spLocks noChangeArrowheads="1"/>
              </p:cNvSpPr>
              <p:nvPr/>
            </p:nvSpPr>
            <p:spPr bwMode="gray">
              <a:xfrm>
                <a:off x="1536" y="1899"/>
                <a:ext cx="2736" cy="288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 w="12700" algn="ctr">
                <a:solidFill>
                  <a:schemeClr val="bg1"/>
                </a:solidFill>
                <a:round/>
                <a:headEnd/>
                <a:tailEnd/>
              </a:ln>
              <a:effectLst>
                <a:outerShdw dist="99190" dir="2388334" algn="ctr" rotWithShape="0">
                  <a:srgbClr val="333333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8112" name="AutoShape 48"/>
              <p:cNvSpPr>
                <a:spLocks noChangeArrowheads="1"/>
              </p:cNvSpPr>
              <p:nvPr/>
            </p:nvSpPr>
            <p:spPr bwMode="gray">
              <a:xfrm>
                <a:off x="1296" y="1824"/>
                <a:ext cx="432" cy="432"/>
              </a:xfrm>
              <a:prstGeom prst="diamond">
                <a:avLst/>
              </a:prstGeom>
              <a:solidFill>
                <a:schemeClr val="accent1"/>
              </a:solidFill>
              <a:ln w="25400" algn="ctr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333333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8113" name="Text Box 49"/>
              <p:cNvSpPr txBox="1">
                <a:spLocks noChangeArrowheads="1"/>
              </p:cNvSpPr>
              <p:nvPr/>
            </p:nvSpPr>
            <p:spPr bwMode="gray">
              <a:xfrm>
                <a:off x="1680" y="1934"/>
                <a:ext cx="2544" cy="233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algn="ctr" eaLnBrk="0" hangingPunct="0"/>
                <a:r>
                  <a:rPr lang="en-US" b="1" dirty="0" smtClean="0">
                    <a:solidFill>
                      <a:schemeClr val="bg1"/>
                    </a:solidFill>
                  </a:rPr>
                  <a:t>CARA MENCATAT PENYUSUTAN</a:t>
                </a:r>
                <a:endParaRPr lang="en-US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88114" name="Text Box 50"/>
              <p:cNvSpPr txBox="1">
                <a:spLocks noChangeArrowheads="1"/>
              </p:cNvSpPr>
              <p:nvPr/>
            </p:nvSpPr>
            <p:spPr bwMode="gray">
              <a:xfrm>
                <a:off x="1393" y="1886"/>
                <a:ext cx="223" cy="28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sz="2400">
                    <a:solidFill>
                      <a:schemeClr val="bg1"/>
                    </a:solidFill>
                  </a:rPr>
                  <a:t>2</a:t>
                </a:r>
              </a:p>
            </p:txBody>
          </p:sp>
        </p:grpSp>
        <p:grpSp>
          <p:nvGrpSpPr>
            <p:cNvPr id="35" name="Group 41"/>
            <p:cNvGrpSpPr>
              <a:grpSpLocks/>
            </p:cNvGrpSpPr>
            <p:nvPr/>
          </p:nvGrpSpPr>
          <p:grpSpPr bwMode="auto">
            <a:xfrm>
              <a:off x="5943600" y="2353236"/>
              <a:ext cx="2819400" cy="685800"/>
              <a:chOff x="1296" y="1824"/>
              <a:chExt cx="2976" cy="432"/>
            </a:xfrm>
          </p:grpSpPr>
          <p:sp>
            <p:nvSpPr>
              <p:cNvPr id="36" name="AutoShape 42"/>
              <p:cNvSpPr>
                <a:spLocks noChangeArrowheads="1"/>
              </p:cNvSpPr>
              <p:nvPr/>
            </p:nvSpPr>
            <p:spPr bwMode="gray">
              <a:xfrm>
                <a:off x="1536" y="1899"/>
                <a:ext cx="2736" cy="288"/>
              </a:xfrm>
              <a:prstGeom prst="roundRect">
                <a:avLst>
                  <a:gd name="adj" fmla="val 16667"/>
                </a:avLst>
              </a:prstGeom>
              <a:solidFill>
                <a:schemeClr val="accent2"/>
              </a:solidFill>
              <a:ln w="12700" algn="ctr">
                <a:solidFill>
                  <a:schemeClr val="bg1"/>
                </a:solidFill>
                <a:round/>
                <a:headEnd/>
                <a:tailEnd/>
              </a:ln>
              <a:effectLst>
                <a:outerShdw dist="99190" dir="2388334" algn="ctr" rotWithShape="0">
                  <a:srgbClr val="333333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" name="AutoShape 43"/>
              <p:cNvSpPr>
                <a:spLocks noChangeArrowheads="1"/>
              </p:cNvSpPr>
              <p:nvPr/>
            </p:nvSpPr>
            <p:spPr bwMode="gray">
              <a:xfrm>
                <a:off x="1296" y="1824"/>
                <a:ext cx="432" cy="432"/>
              </a:xfrm>
              <a:prstGeom prst="diamond">
                <a:avLst/>
              </a:prstGeom>
              <a:solidFill>
                <a:schemeClr val="accent2"/>
              </a:solidFill>
              <a:ln w="25400" algn="ctr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333333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8" name="Text Box 44"/>
              <p:cNvSpPr txBox="1">
                <a:spLocks noChangeArrowheads="1"/>
              </p:cNvSpPr>
              <p:nvPr/>
            </p:nvSpPr>
            <p:spPr bwMode="gray">
              <a:xfrm>
                <a:off x="1680" y="1934"/>
                <a:ext cx="2431" cy="233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algn="ctr" eaLnBrk="0" hangingPunct="0"/>
                <a:r>
                  <a:rPr lang="en-US" b="1" dirty="0" smtClean="0">
                    <a:solidFill>
                      <a:schemeClr val="bg1"/>
                    </a:solidFill>
                  </a:rPr>
                  <a:t>DIRECT METHOD</a:t>
                </a:r>
              </a:p>
            </p:txBody>
          </p:sp>
          <p:sp>
            <p:nvSpPr>
              <p:cNvPr id="39" name="Text Box 45"/>
              <p:cNvSpPr txBox="1">
                <a:spLocks noChangeArrowheads="1"/>
              </p:cNvSpPr>
              <p:nvPr/>
            </p:nvSpPr>
            <p:spPr bwMode="gray">
              <a:xfrm>
                <a:off x="1322" y="1886"/>
                <a:ext cx="376" cy="291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sz="2400" dirty="0" smtClean="0">
                    <a:solidFill>
                      <a:schemeClr val="bg1"/>
                    </a:solidFill>
                  </a:rPr>
                  <a:t>1</a:t>
                </a:r>
                <a:endParaRPr lang="en-US" sz="2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40" name="Group 41"/>
            <p:cNvGrpSpPr>
              <a:grpSpLocks/>
            </p:cNvGrpSpPr>
            <p:nvPr/>
          </p:nvGrpSpPr>
          <p:grpSpPr bwMode="auto">
            <a:xfrm>
              <a:off x="5943600" y="3070412"/>
              <a:ext cx="2819400" cy="685800"/>
              <a:chOff x="1296" y="1824"/>
              <a:chExt cx="2976" cy="432"/>
            </a:xfrm>
          </p:grpSpPr>
          <p:sp>
            <p:nvSpPr>
              <p:cNvPr id="41" name="AutoShape 42"/>
              <p:cNvSpPr>
                <a:spLocks noChangeArrowheads="1"/>
              </p:cNvSpPr>
              <p:nvPr/>
            </p:nvSpPr>
            <p:spPr bwMode="gray">
              <a:xfrm>
                <a:off x="1536" y="1899"/>
                <a:ext cx="2736" cy="288"/>
              </a:xfrm>
              <a:prstGeom prst="roundRect">
                <a:avLst>
                  <a:gd name="adj" fmla="val 16667"/>
                </a:avLst>
              </a:prstGeom>
              <a:solidFill>
                <a:schemeClr val="accent2"/>
              </a:solidFill>
              <a:ln w="12700" algn="ctr">
                <a:solidFill>
                  <a:schemeClr val="bg1"/>
                </a:solidFill>
                <a:round/>
                <a:headEnd/>
                <a:tailEnd/>
              </a:ln>
              <a:effectLst>
                <a:outerShdw dist="99190" dir="2388334" algn="ctr" rotWithShape="0">
                  <a:srgbClr val="333333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" name="AutoShape 43"/>
              <p:cNvSpPr>
                <a:spLocks noChangeArrowheads="1"/>
              </p:cNvSpPr>
              <p:nvPr/>
            </p:nvSpPr>
            <p:spPr bwMode="gray">
              <a:xfrm>
                <a:off x="1296" y="1824"/>
                <a:ext cx="432" cy="432"/>
              </a:xfrm>
              <a:prstGeom prst="diamond">
                <a:avLst/>
              </a:prstGeom>
              <a:solidFill>
                <a:schemeClr val="accent2"/>
              </a:solidFill>
              <a:ln w="25400" algn="ctr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333333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3" name="Text Box 44"/>
              <p:cNvSpPr txBox="1">
                <a:spLocks noChangeArrowheads="1"/>
              </p:cNvSpPr>
              <p:nvPr/>
            </p:nvSpPr>
            <p:spPr bwMode="gray">
              <a:xfrm>
                <a:off x="1680" y="1934"/>
                <a:ext cx="2592" cy="233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algn="ctr" eaLnBrk="0" hangingPunct="0"/>
                <a:r>
                  <a:rPr lang="en-US" b="1" dirty="0" smtClean="0">
                    <a:solidFill>
                      <a:schemeClr val="bg1"/>
                    </a:solidFill>
                  </a:rPr>
                  <a:t>INDIRECT METHOD</a:t>
                </a:r>
              </a:p>
            </p:txBody>
          </p:sp>
          <p:sp>
            <p:nvSpPr>
              <p:cNvPr id="44" name="Text Box 45"/>
              <p:cNvSpPr txBox="1">
                <a:spLocks noChangeArrowheads="1"/>
              </p:cNvSpPr>
              <p:nvPr/>
            </p:nvSpPr>
            <p:spPr bwMode="gray">
              <a:xfrm>
                <a:off x="1322" y="1886"/>
                <a:ext cx="376" cy="291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sz="2400" dirty="0" smtClean="0">
                    <a:solidFill>
                      <a:schemeClr val="bg1"/>
                    </a:solidFill>
                  </a:rPr>
                  <a:t>2</a:t>
                </a:r>
                <a:endParaRPr lang="en-US" sz="2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69" name="Group 68"/>
          <p:cNvGrpSpPr/>
          <p:nvPr/>
        </p:nvGrpSpPr>
        <p:grpSpPr>
          <a:xfrm>
            <a:off x="609600" y="4329484"/>
            <a:ext cx="8332694" cy="2008562"/>
            <a:chOff x="609600" y="4329484"/>
            <a:chExt cx="8332694" cy="2008562"/>
          </a:xfrm>
        </p:grpSpPr>
        <p:grpSp>
          <p:nvGrpSpPr>
            <p:cNvPr id="4" name="Group 51"/>
            <p:cNvGrpSpPr>
              <a:grpSpLocks/>
            </p:cNvGrpSpPr>
            <p:nvPr/>
          </p:nvGrpSpPr>
          <p:grpSpPr bwMode="auto">
            <a:xfrm>
              <a:off x="609600" y="4921622"/>
              <a:ext cx="4783139" cy="685800"/>
              <a:chOff x="1296" y="1824"/>
              <a:chExt cx="3013" cy="432"/>
            </a:xfrm>
          </p:grpSpPr>
          <p:sp>
            <p:nvSpPr>
              <p:cNvPr id="88116" name="AutoShape 52"/>
              <p:cNvSpPr>
                <a:spLocks noChangeArrowheads="1"/>
              </p:cNvSpPr>
              <p:nvPr/>
            </p:nvSpPr>
            <p:spPr bwMode="gray">
              <a:xfrm>
                <a:off x="1536" y="1899"/>
                <a:ext cx="2736" cy="288"/>
              </a:xfrm>
              <a:prstGeom prst="roundRect">
                <a:avLst>
                  <a:gd name="adj" fmla="val 16667"/>
                </a:avLst>
              </a:prstGeom>
              <a:solidFill>
                <a:schemeClr val="hlink"/>
              </a:solidFill>
              <a:ln w="12700" algn="ctr">
                <a:solidFill>
                  <a:schemeClr val="bg1"/>
                </a:solidFill>
                <a:round/>
                <a:headEnd/>
                <a:tailEnd/>
              </a:ln>
              <a:effectLst>
                <a:outerShdw dist="99190" dir="2388334" algn="ctr" rotWithShape="0">
                  <a:srgbClr val="333333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8117" name="AutoShape 53"/>
              <p:cNvSpPr>
                <a:spLocks noChangeArrowheads="1"/>
              </p:cNvSpPr>
              <p:nvPr/>
            </p:nvSpPr>
            <p:spPr bwMode="gray">
              <a:xfrm>
                <a:off x="1296" y="1824"/>
                <a:ext cx="432" cy="432"/>
              </a:xfrm>
              <a:prstGeom prst="diamond">
                <a:avLst/>
              </a:prstGeom>
              <a:solidFill>
                <a:schemeClr val="hlink"/>
              </a:solidFill>
              <a:ln w="25400" algn="ctr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333333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8118" name="Text Box 54"/>
              <p:cNvSpPr txBox="1">
                <a:spLocks noChangeArrowheads="1"/>
              </p:cNvSpPr>
              <p:nvPr/>
            </p:nvSpPr>
            <p:spPr bwMode="gray">
              <a:xfrm>
                <a:off x="1621" y="1934"/>
                <a:ext cx="2688" cy="213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algn="ctr" eaLnBrk="0" hangingPunct="0"/>
                <a:r>
                  <a:rPr lang="en-US" sz="1600" b="1" dirty="0" smtClean="0">
                    <a:solidFill>
                      <a:schemeClr val="bg1"/>
                    </a:solidFill>
                  </a:rPr>
                  <a:t>KOMPONEN PENENTU PENYUSUTAN</a:t>
                </a:r>
                <a:endParaRPr lang="en-US" sz="16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88119" name="Text Box 55"/>
              <p:cNvSpPr txBox="1">
                <a:spLocks noChangeArrowheads="1"/>
              </p:cNvSpPr>
              <p:nvPr/>
            </p:nvSpPr>
            <p:spPr bwMode="gray">
              <a:xfrm>
                <a:off x="1393" y="1886"/>
                <a:ext cx="223" cy="28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sz="2400">
                    <a:solidFill>
                      <a:schemeClr val="bg1"/>
                    </a:solidFill>
                  </a:rPr>
                  <a:t>3</a:t>
                </a:r>
              </a:p>
            </p:txBody>
          </p:sp>
        </p:grpSp>
        <p:grpSp>
          <p:nvGrpSpPr>
            <p:cNvPr id="68" name="Group 67"/>
            <p:cNvGrpSpPr/>
            <p:nvPr/>
          </p:nvGrpSpPr>
          <p:grpSpPr>
            <a:xfrm>
              <a:off x="5450541" y="4329484"/>
              <a:ext cx="3491753" cy="2008562"/>
              <a:chOff x="5450541" y="4329484"/>
              <a:chExt cx="3491753" cy="2008562"/>
            </a:xfrm>
          </p:grpSpPr>
          <p:grpSp>
            <p:nvGrpSpPr>
              <p:cNvPr id="50" name="Group 41"/>
              <p:cNvGrpSpPr>
                <a:grpSpLocks/>
              </p:cNvGrpSpPr>
              <p:nvPr/>
            </p:nvGrpSpPr>
            <p:grpSpPr bwMode="auto">
              <a:xfrm>
                <a:off x="5486400" y="4329484"/>
                <a:ext cx="3352800" cy="820738"/>
                <a:chOff x="1296" y="1824"/>
                <a:chExt cx="2976" cy="517"/>
              </a:xfrm>
            </p:grpSpPr>
            <p:sp>
              <p:nvSpPr>
                <p:cNvPr id="51" name="AutoShape 42"/>
                <p:cNvSpPr>
                  <a:spLocks noChangeArrowheads="1"/>
                </p:cNvSpPr>
                <p:nvPr/>
              </p:nvSpPr>
              <p:spPr bwMode="gray">
                <a:xfrm>
                  <a:off x="1536" y="1899"/>
                  <a:ext cx="2736" cy="288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2"/>
                </a:solidFill>
                <a:ln w="12700" algn="ctr">
                  <a:solidFill>
                    <a:schemeClr val="bg1"/>
                  </a:solidFill>
                  <a:round/>
                  <a:headEnd/>
                  <a:tailEnd/>
                </a:ln>
                <a:effectLst>
                  <a:outerShdw dist="99190" dir="2388334" algn="ctr" rotWithShape="0">
                    <a:srgbClr val="333333">
                      <a:alpha val="50000"/>
                    </a:srgbClr>
                  </a:outerShdw>
                </a:effec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2" name="AutoShape 43"/>
                <p:cNvSpPr>
                  <a:spLocks noChangeArrowheads="1"/>
                </p:cNvSpPr>
                <p:nvPr/>
              </p:nvSpPr>
              <p:spPr bwMode="gray">
                <a:xfrm>
                  <a:off x="1296" y="1824"/>
                  <a:ext cx="432" cy="432"/>
                </a:xfrm>
                <a:prstGeom prst="diamond">
                  <a:avLst/>
                </a:prstGeom>
                <a:solidFill>
                  <a:schemeClr val="accent2"/>
                </a:solidFill>
                <a:ln w="25400" algn="ctr">
                  <a:solidFill>
                    <a:schemeClr val="bg1"/>
                  </a:solidFill>
                  <a:miter lim="800000"/>
                  <a:headEnd/>
                  <a:tailEnd/>
                </a:ln>
                <a:effectLst>
                  <a:outerShdw dist="63500" dir="2212194" algn="ctr" rotWithShape="0">
                    <a:srgbClr val="333333">
                      <a:alpha val="50000"/>
                    </a:srgbClr>
                  </a:outerShdw>
                </a:effec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3" name="Text Box 44"/>
                <p:cNvSpPr txBox="1">
                  <a:spLocks noChangeArrowheads="1"/>
                </p:cNvSpPr>
                <p:nvPr/>
              </p:nvSpPr>
              <p:spPr bwMode="gray">
                <a:xfrm>
                  <a:off x="1680" y="1934"/>
                  <a:ext cx="2592" cy="407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  <a:effectLst/>
              </p:spPr>
              <p:txBody>
                <a:bodyPr wrap="square">
                  <a:spAutoFit/>
                </a:bodyPr>
                <a:lstStyle/>
                <a:p>
                  <a:pPr algn="ctr" eaLnBrk="0" hangingPunct="0"/>
                  <a:r>
                    <a:rPr lang="en-US" b="1" dirty="0" smtClean="0">
                      <a:solidFill>
                        <a:schemeClr val="bg1"/>
                      </a:solidFill>
                    </a:rPr>
                    <a:t>HARGA PEROLEHAN</a:t>
                  </a:r>
                </a:p>
              </p:txBody>
            </p:sp>
            <p:sp>
              <p:nvSpPr>
                <p:cNvPr id="54" name="Text Box 45"/>
                <p:cNvSpPr txBox="1">
                  <a:spLocks noChangeArrowheads="1"/>
                </p:cNvSpPr>
                <p:nvPr/>
              </p:nvSpPr>
              <p:spPr bwMode="gray">
                <a:xfrm>
                  <a:off x="1322" y="1886"/>
                  <a:ext cx="376" cy="291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pPr algn="ctr" eaLnBrk="0" hangingPunct="0"/>
                  <a:r>
                    <a:rPr lang="en-US" sz="2400" dirty="0" smtClean="0">
                      <a:solidFill>
                        <a:schemeClr val="bg1"/>
                      </a:solidFill>
                    </a:rPr>
                    <a:t>1</a:t>
                  </a:r>
                  <a:endParaRPr lang="en-US" sz="2400" dirty="0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55" name="Group 41"/>
              <p:cNvGrpSpPr>
                <a:grpSpLocks/>
              </p:cNvGrpSpPr>
              <p:nvPr/>
            </p:nvGrpSpPr>
            <p:grpSpPr bwMode="auto">
              <a:xfrm>
                <a:off x="5450541" y="4993340"/>
                <a:ext cx="3429000" cy="685800"/>
                <a:chOff x="1296" y="1824"/>
                <a:chExt cx="2976" cy="432"/>
              </a:xfrm>
            </p:grpSpPr>
            <p:sp>
              <p:nvSpPr>
                <p:cNvPr id="56" name="AutoShape 42"/>
                <p:cNvSpPr>
                  <a:spLocks noChangeArrowheads="1"/>
                </p:cNvSpPr>
                <p:nvPr/>
              </p:nvSpPr>
              <p:spPr bwMode="gray">
                <a:xfrm>
                  <a:off x="1536" y="1899"/>
                  <a:ext cx="2736" cy="288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2"/>
                </a:solidFill>
                <a:ln w="12700" algn="ctr">
                  <a:solidFill>
                    <a:schemeClr val="bg1"/>
                  </a:solidFill>
                  <a:round/>
                  <a:headEnd/>
                  <a:tailEnd/>
                </a:ln>
                <a:effectLst>
                  <a:outerShdw dist="99190" dir="2388334" algn="ctr" rotWithShape="0">
                    <a:srgbClr val="333333">
                      <a:alpha val="50000"/>
                    </a:srgbClr>
                  </a:outerShdw>
                </a:effec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7" name="AutoShape 43"/>
                <p:cNvSpPr>
                  <a:spLocks noChangeArrowheads="1"/>
                </p:cNvSpPr>
                <p:nvPr/>
              </p:nvSpPr>
              <p:spPr bwMode="gray">
                <a:xfrm>
                  <a:off x="1296" y="1824"/>
                  <a:ext cx="432" cy="432"/>
                </a:xfrm>
                <a:prstGeom prst="diamond">
                  <a:avLst/>
                </a:prstGeom>
                <a:solidFill>
                  <a:schemeClr val="accent2"/>
                </a:solidFill>
                <a:ln w="25400" algn="ctr">
                  <a:solidFill>
                    <a:schemeClr val="bg1"/>
                  </a:solidFill>
                  <a:miter lim="800000"/>
                  <a:headEnd/>
                  <a:tailEnd/>
                </a:ln>
                <a:effectLst>
                  <a:outerShdw dist="63500" dir="2212194" algn="ctr" rotWithShape="0">
                    <a:srgbClr val="333333">
                      <a:alpha val="50000"/>
                    </a:srgbClr>
                  </a:outerShdw>
                </a:effec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8" name="Text Box 44"/>
                <p:cNvSpPr txBox="1">
                  <a:spLocks noChangeArrowheads="1"/>
                </p:cNvSpPr>
                <p:nvPr/>
              </p:nvSpPr>
              <p:spPr bwMode="gray">
                <a:xfrm>
                  <a:off x="1680" y="1934"/>
                  <a:ext cx="2592" cy="233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  <a:effectLst/>
              </p:spPr>
              <p:txBody>
                <a:bodyPr wrap="square">
                  <a:spAutoFit/>
                </a:bodyPr>
                <a:lstStyle/>
                <a:p>
                  <a:pPr algn="ctr" eaLnBrk="0" hangingPunct="0"/>
                  <a:r>
                    <a:rPr lang="en-US" b="1" dirty="0" smtClean="0">
                      <a:solidFill>
                        <a:schemeClr val="bg1"/>
                      </a:solidFill>
                    </a:rPr>
                    <a:t>UMUR EKONOMIS</a:t>
                  </a:r>
                </a:p>
              </p:txBody>
            </p:sp>
            <p:sp>
              <p:nvSpPr>
                <p:cNvPr id="59" name="Text Box 45"/>
                <p:cNvSpPr txBox="1">
                  <a:spLocks noChangeArrowheads="1"/>
                </p:cNvSpPr>
                <p:nvPr/>
              </p:nvSpPr>
              <p:spPr bwMode="gray">
                <a:xfrm>
                  <a:off x="1322" y="1886"/>
                  <a:ext cx="376" cy="291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pPr algn="ctr" eaLnBrk="0" hangingPunct="0"/>
                  <a:r>
                    <a:rPr lang="en-US" sz="2400" dirty="0" smtClean="0">
                      <a:solidFill>
                        <a:schemeClr val="bg1"/>
                      </a:solidFill>
                    </a:rPr>
                    <a:t>2</a:t>
                  </a:r>
                  <a:endParaRPr lang="en-US" sz="2400" dirty="0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60" name="Group 41"/>
              <p:cNvGrpSpPr>
                <a:grpSpLocks/>
              </p:cNvGrpSpPr>
              <p:nvPr/>
            </p:nvGrpSpPr>
            <p:grpSpPr bwMode="auto">
              <a:xfrm>
                <a:off x="5455024" y="5652246"/>
                <a:ext cx="3487270" cy="685800"/>
                <a:chOff x="1296" y="1824"/>
                <a:chExt cx="2976" cy="432"/>
              </a:xfrm>
            </p:grpSpPr>
            <p:sp>
              <p:nvSpPr>
                <p:cNvPr id="61" name="AutoShape 42"/>
                <p:cNvSpPr>
                  <a:spLocks noChangeArrowheads="1"/>
                </p:cNvSpPr>
                <p:nvPr/>
              </p:nvSpPr>
              <p:spPr bwMode="gray">
                <a:xfrm>
                  <a:off x="1536" y="1899"/>
                  <a:ext cx="2736" cy="288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2"/>
                </a:solidFill>
                <a:ln w="12700" algn="ctr">
                  <a:solidFill>
                    <a:schemeClr val="bg1"/>
                  </a:solidFill>
                  <a:round/>
                  <a:headEnd/>
                  <a:tailEnd/>
                </a:ln>
                <a:effectLst>
                  <a:outerShdw dist="99190" dir="2388334" algn="ctr" rotWithShape="0">
                    <a:srgbClr val="333333">
                      <a:alpha val="50000"/>
                    </a:srgbClr>
                  </a:outerShdw>
                </a:effec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" name="AutoShape 43"/>
                <p:cNvSpPr>
                  <a:spLocks noChangeArrowheads="1"/>
                </p:cNvSpPr>
                <p:nvPr/>
              </p:nvSpPr>
              <p:spPr bwMode="gray">
                <a:xfrm>
                  <a:off x="1296" y="1824"/>
                  <a:ext cx="432" cy="432"/>
                </a:xfrm>
                <a:prstGeom prst="diamond">
                  <a:avLst/>
                </a:prstGeom>
                <a:solidFill>
                  <a:schemeClr val="accent2"/>
                </a:solidFill>
                <a:ln w="25400" algn="ctr">
                  <a:solidFill>
                    <a:schemeClr val="bg1"/>
                  </a:solidFill>
                  <a:miter lim="800000"/>
                  <a:headEnd/>
                  <a:tailEnd/>
                </a:ln>
                <a:effectLst>
                  <a:outerShdw dist="63500" dir="2212194" algn="ctr" rotWithShape="0">
                    <a:srgbClr val="333333">
                      <a:alpha val="50000"/>
                    </a:srgbClr>
                  </a:outerShdw>
                </a:effec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3" name="Text Box 44"/>
                <p:cNvSpPr txBox="1">
                  <a:spLocks noChangeArrowheads="1"/>
                </p:cNvSpPr>
                <p:nvPr/>
              </p:nvSpPr>
              <p:spPr bwMode="gray">
                <a:xfrm>
                  <a:off x="1680" y="1934"/>
                  <a:ext cx="2592" cy="233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  <a:effectLst/>
              </p:spPr>
              <p:txBody>
                <a:bodyPr wrap="square">
                  <a:spAutoFit/>
                </a:bodyPr>
                <a:lstStyle/>
                <a:p>
                  <a:pPr algn="ctr" eaLnBrk="0" hangingPunct="0"/>
                  <a:r>
                    <a:rPr lang="en-US" b="1" dirty="0" smtClean="0">
                      <a:solidFill>
                        <a:schemeClr val="bg1"/>
                      </a:solidFill>
                    </a:rPr>
                    <a:t>NILAI SISA</a:t>
                  </a:r>
                </a:p>
              </p:txBody>
            </p:sp>
            <p:sp>
              <p:nvSpPr>
                <p:cNvPr id="64" name="Text Box 45"/>
                <p:cNvSpPr txBox="1">
                  <a:spLocks noChangeArrowheads="1"/>
                </p:cNvSpPr>
                <p:nvPr/>
              </p:nvSpPr>
              <p:spPr bwMode="gray">
                <a:xfrm>
                  <a:off x="1322" y="1886"/>
                  <a:ext cx="339" cy="291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pPr algn="ctr" eaLnBrk="0" hangingPunct="0"/>
                  <a:r>
                    <a:rPr lang="en-US" sz="2400" dirty="0" smtClean="0">
                      <a:solidFill>
                        <a:schemeClr val="bg1"/>
                      </a:solidFill>
                    </a:rPr>
                    <a:t>3</a:t>
                  </a:r>
                  <a:endParaRPr lang="en-US" sz="2400" dirty="0">
                    <a:solidFill>
                      <a:schemeClr val="bg1"/>
                    </a:solidFill>
                  </a:endParaRPr>
                </a:p>
              </p:txBody>
            </p:sp>
          </p:grpSp>
        </p:grpSp>
      </p:grpSp>
      <p:sp>
        <p:nvSpPr>
          <p:cNvPr id="65" name="Slide Number Placeholder 6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767DB5A-0A96-45A8-B082-AC2FCC393F2E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PENYUSUTAN AKTIVA TETAP</a:t>
            </a:r>
            <a:endParaRPr lang="en-US" dirty="0"/>
          </a:p>
        </p:txBody>
      </p:sp>
      <p:grpSp>
        <p:nvGrpSpPr>
          <p:cNvPr id="10" name="Group 56"/>
          <p:cNvGrpSpPr>
            <a:grpSpLocks/>
          </p:cNvGrpSpPr>
          <p:nvPr/>
        </p:nvGrpSpPr>
        <p:grpSpPr bwMode="auto">
          <a:xfrm>
            <a:off x="609600" y="3061447"/>
            <a:ext cx="4724400" cy="1129553"/>
            <a:chOff x="1296" y="1824"/>
            <a:chExt cx="2976" cy="432"/>
          </a:xfrm>
        </p:grpSpPr>
        <p:sp>
          <p:nvSpPr>
            <p:cNvPr id="11" name="AutoShape 57"/>
            <p:cNvSpPr>
              <a:spLocks noChangeArrowheads="1"/>
            </p:cNvSpPr>
            <p:nvPr/>
          </p:nvSpPr>
          <p:spPr bwMode="gray">
            <a:xfrm>
              <a:off x="1536" y="1899"/>
              <a:ext cx="2736" cy="288"/>
            </a:xfrm>
            <a:prstGeom prst="roundRect">
              <a:avLst>
                <a:gd name="adj" fmla="val 16667"/>
              </a:avLst>
            </a:prstGeom>
            <a:solidFill>
              <a:schemeClr val="folHlink"/>
            </a:solidFill>
            <a:ln w="12700" algn="ctr">
              <a:solidFill>
                <a:schemeClr val="bg1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AutoShape 58"/>
            <p:cNvSpPr>
              <a:spLocks noChangeArrowheads="1"/>
            </p:cNvSpPr>
            <p:nvPr/>
          </p:nvSpPr>
          <p:spPr bwMode="gray">
            <a:xfrm>
              <a:off x="1296" y="1824"/>
              <a:ext cx="432" cy="432"/>
            </a:xfrm>
            <a:prstGeom prst="diamond">
              <a:avLst/>
            </a:prstGeom>
            <a:solidFill>
              <a:schemeClr val="folHlink"/>
            </a:solidFill>
            <a:ln w="25400" algn="ctr">
              <a:solidFill>
                <a:schemeClr val="bg1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Text Box 59"/>
            <p:cNvSpPr txBox="1">
              <a:spLocks noChangeArrowheads="1"/>
            </p:cNvSpPr>
            <p:nvPr/>
          </p:nvSpPr>
          <p:spPr bwMode="gray">
            <a:xfrm>
              <a:off x="1776" y="1934"/>
              <a:ext cx="2400" cy="23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en-US" b="1" dirty="0" smtClean="0">
                  <a:solidFill>
                    <a:schemeClr val="bg1"/>
                  </a:solidFill>
                </a:rPr>
                <a:t>METODE PENYUSUTAN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4" name="Text Box 60"/>
            <p:cNvSpPr txBox="1">
              <a:spLocks noChangeArrowheads="1"/>
            </p:cNvSpPr>
            <p:nvPr/>
          </p:nvSpPr>
          <p:spPr bwMode="gray">
            <a:xfrm>
              <a:off x="1393" y="1886"/>
              <a:ext cx="223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400">
                  <a:solidFill>
                    <a:schemeClr val="bg1"/>
                  </a:solidFill>
                </a:rPr>
                <a:t>4</a:t>
              </a:r>
            </a:p>
          </p:txBody>
        </p:sp>
      </p:grpSp>
      <p:grpSp>
        <p:nvGrpSpPr>
          <p:cNvPr id="16" name="Group 41"/>
          <p:cNvGrpSpPr>
            <a:grpSpLocks/>
          </p:cNvGrpSpPr>
          <p:nvPr/>
        </p:nvGrpSpPr>
        <p:grpSpPr bwMode="auto">
          <a:xfrm>
            <a:off x="5455024" y="1321343"/>
            <a:ext cx="3352800" cy="1018752"/>
            <a:chOff x="1296" y="1835"/>
            <a:chExt cx="2976" cy="432"/>
          </a:xfrm>
        </p:grpSpPr>
        <p:sp>
          <p:nvSpPr>
            <p:cNvPr id="27" name="AutoShape 42"/>
            <p:cNvSpPr>
              <a:spLocks noChangeArrowheads="1"/>
            </p:cNvSpPr>
            <p:nvPr/>
          </p:nvSpPr>
          <p:spPr bwMode="gray">
            <a:xfrm>
              <a:off x="1536" y="1899"/>
              <a:ext cx="2736" cy="288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 w="12700" algn="ctr">
              <a:solidFill>
                <a:schemeClr val="bg1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" name="AutoShape 43"/>
            <p:cNvSpPr>
              <a:spLocks noChangeArrowheads="1"/>
            </p:cNvSpPr>
            <p:nvPr/>
          </p:nvSpPr>
          <p:spPr bwMode="gray">
            <a:xfrm>
              <a:off x="1296" y="1835"/>
              <a:ext cx="432" cy="432"/>
            </a:xfrm>
            <a:prstGeom prst="diamond">
              <a:avLst/>
            </a:prstGeom>
            <a:solidFill>
              <a:schemeClr val="accent2"/>
            </a:solidFill>
            <a:ln w="25400" algn="ctr">
              <a:solidFill>
                <a:schemeClr val="bg1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" name="Text Box 44"/>
            <p:cNvSpPr txBox="1">
              <a:spLocks noChangeArrowheads="1"/>
            </p:cNvSpPr>
            <p:nvPr/>
          </p:nvSpPr>
          <p:spPr bwMode="gray">
            <a:xfrm>
              <a:off x="1680" y="1934"/>
              <a:ext cx="2592" cy="27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en-US" b="1" i="1" dirty="0" smtClean="0">
                  <a:solidFill>
                    <a:schemeClr val="bg1"/>
                  </a:solidFill>
                </a:rPr>
                <a:t>STRAIGHT LINE METHOD</a:t>
              </a:r>
            </a:p>
          </p:txBody>
        </p:sp>
        <p:sp>
          <p:nvSpPr>
            <p:cNvPr id="30" name="Text Box 45"/>
            <p:cNvSpPr txBox="1">
              <a:spLocks noChangeArrowheads="1"/>
            </p:cNvSpPr>
            <p:nvPr/>
          </p:nvSpPr>
          <p:spPr bwMode="gray">
            <a:xfrm>
              <a:off x="1322" y="1953"/>
              <a:ext cx="376" cy="29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400" dirty="0" smtClean="0">
                  <a:solidFill>
                    <a:schemeClr val="bg1"/>
                  </a:solidFill>
                </a:rPr>
                <a:t>1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6" name="Group 41"/>
          <p:cNvGrpSpPr>
            <a:grpSpLocks/>
          </p:cNvGrpSpPr>
          <p:nvPr/>
        </p:nvGrpSpPr>
        <p:grpSpPr bwMode="auto">
          <a:xfrm>
            <a:off x="5486400" y="2514602"/>
            <a:ext cx="3352800" cy="1018752"/>
            <a:chOff x="1296" y="1835"/>
            <a:chExt cx="2976" cy="432"/>
          </a:xfrm>
        </p:grpSpPr>
        <p:sp>
          <p:nvSpPr>
            <p:cNvPr id="37" name="AutoShape 42"/>
            <p:cNvSpPr>
              <a:spLocks noChangeArrowheads="1"/>
            </p:cNvSpPr>
            <p:nvPr/>
          </p:nvSpPr>
          <p:spPr bwMode="gray">
            <a:xfrm>
              <a:off x="1536" y="1899"/>
              <a:ext cx="2736" cy="288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 w="12700" algn="ctr">
              <a:solidFill>
                <a:schemeClr val="bg1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" name="AutoShape 43"/>
            <p:cNvSpPr>
              <a:spLocks noChangeArrowheads="1"/>
            </p:cNvSpPr>
            <p:nvPr/>
          </p:nvSpPr>
          <p:spPr bwMode="gray">
            <a:xfrm>
              <a:off x="1296" y="1835"/>
              <a:ext cx="432" cy="432"/>
            </a:xfrm>
            <a:prstGeom prst="diamond">
              <a:avLst/>
            </a:prstGeom>
            <a:solidFill>
              <a:schemeClr val="accent2"/>
            </a:solidFill>
            <a:ln w="25400" algn="ctr">
              <a:solidFill>
                <a:schemeClr val="bg1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" name="Text Box 44"/>
            <p:cNvSpPr txBox="1">
              <a:spLocks noChangeArrowheads="1"/>
            </p:cNvSpPr>
            <p:nvPr/>
          </p:nvSpPr>
          <p:spPr bwMode="gray">
            <a:xfrm>
              <a:off x="1680" y="1934"/>
              <a:ext cx="2592" cy="27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en-US" b="1" i="1" dirty="0" smtClean="0">
                  <a:solidFill>
                    <a:schemeClr val="bg1"/>
                  </a:solidFill>
                </a:rPr>
                <a:t>UNIT OF PRODUCTION METHOD</a:t>
              </a:r>
            </a:p>
          </p:txBody>
        </p:sp>
        <p:sp>
          <p:nvSpPr>
            <p:cNvPr id="40" name="Text Box 45"/>
            <p:cNvSpPr txBox="1">
              <a:spLocks noChangeArrowheads="1"/>
            </p:cNvSpPr>
            <p:nvPr/>
          </p:nvSpPr>
          <p:spPr bwMode="gray">
            <a:xfrm>
              <a:off x="1322" y="1953"/>
              <a:ext cx="316" cy="19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400" dirty="0" smtClean="0">
                  <a:solidFill>
                    <a:schemeClr val="bg1"/>
                  </a:solidFill>
                </a:rPr>
                <a:t>2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1" name="Group 41"/>
          <p:cNvGrpSpPr>
            <a:grpSpLocks/>
          </p:cNvGrpSpPr>
          <p:nvPr/>
        </p:nvGrpSpPr>
        <p:grpSpPr bwMode="auto">
          <a:xfrm>
            <a:off x="5486400" y="3657600"/>
            <a:ext cx="3352800" cy="1018752"/>
            <a:chOff x="1296" y="1835"/>
            <a:chExt cx="2976" cy="432"/>
          </a:xfrm>
        </p:grpSpPr>
        <p:sp>
          <p:nvSpPr>
            <p:cNvPr id="42" name="AutoShape 42"/>
            <p:cNvSpPr>
              <a:spLocks noChangeArrowheads="1"/>
            </p:cNvSpPr>
            <p:nvPr/>
          </p:nvSpPr>
          <p:spPr bwMode="gray">
            <a:xfrm>
              <a:off x="1536" y="1899"/>
              <a:ext cx="2736" cy="288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 w="12700" algn="ctr">
              <a:solidFill>
                <a:schemeClr val="bg1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" name="AutoShape 43"/>
            <p:cNvSpPr>
              <a:spLocks noChangeArrowheads="1"/>
            </p:cNvSpPr>
            <p:nvPr/>
          </p:nvSpPr>
          <p:spPr bwMode="gray">
            <a:xfrm>
              <a:off x="1296" y="1835"/>
              <a:ext cx="432" cy="432"/>
            </a:xfrm>
            <a:prstGeom prst="diamond">
              <a:avLst/>
            </a:prstGeom>
            <a:solidFill>
              <a:schemeClr val="accent2"/>
            </a:solidFill>
            <a:ln w="25400" algn="ctr">
              <a:solidFill>
                <a:schemeClr val="bg1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" name="Text Box 44"/>
            <p:cNvSpPr txBox="1">
              <a:spLocks noChangeArrowheads="1"/>
            </p:cNvSpPr>
            <p:nvPr/>
          </p:nvSpPr>
          <p:spPr bwMode="gray">
            <a:xfrm>
              <a:off x="1680" y="1934"/>
              <a:ext cx="2592" cy="27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en-US" b="1" i="1" dirty="0" smtClean="0">
                  <a:solidFill>
                    <a:schemeClr val="bg1"/>
                  </a:solidFill>
                </a:rPr>
                <a:t>DECLINING BALANCE METHOD</a:t>
              </a:r>
            </a:p>
          </p:txBody>
        </p:sp>
        <p:sp>
          <p:nvSpPr>
            <p:cNvPr id="45" name="Text Box 45"/>
            <p:cNvSpPr txBox="1">
              <a:spLocks noChangeArrowheads="1"/>
            </p:cNvSpPr>
            <p:nvPr/>
          </p:nvSpPr>
          <p:spPr bwMode="gray">
            <a:xfrm>
              <a:off x="1322" y="1953"/>
              <a:ext cx="316" cy="19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400" dirty="0" smtClean="0">
                  <a:solidFill>
                    <a:schemeClr val="bg1"/>
                  </a:solidFill>
                </a:rPr>
                <a:t>3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6" name="Group 41"/>
          <p:cNvGrpSpPr>
            <a:grpSpLocks/>
          </p:cNvGrpSpPr>
          <p:nvPr/>
        </p:nvGrpSpPr>
        <p:grpSpPr bwMode="auto">
          <a:xfrm>
            <a:off x="5562600" y="4876800"/>
            <a:ext cx="3352800" cy="1018752"/>
            <a:chOff x="1296" y="1835"/>
            <a:chExt cx="2976" cy="432"/>
          </a:xfrm>
        </p:grpSpPr>
        <p:sp>
          <p:nvSpPr>
            <p:cNvPr id="47" name="AutoShape 42"/>
            <p:cNvSpPr>
              <a:spLocks noChangeArrowheads="1"/>
            </p:cNvSpPr>
            <p:nvPr/>
          </p:nvSpPr>
          <p:spPr bwMode="gray">
            <a:xfrm>
              <a:off x="1536" y="1899"/>
              <a:ext cx="2736" cy="288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 w="12700" algn="ctr">
              <a:solidFill>
                <a:schemeClr val="bg1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" name="AutoShape 43"/>
            <p:cNvSpPr>
              <a:spLocks noChangeArrowheads="1"/>
            </p:cNvSpPr>
            <p:nvPr/>
          </p:nvSpPr>
          <p:spPr bwMode="gray">
            <a:xfrm>
              <a:off x="1296" y="1835"/>
              <a:ext cx="432" cy="432"/>
            </a:xfrm>
            <a:prstGeom prst="diamond">
              <a:avLst/>
            </a:prstGeom>
            <a:solidFill>
              <a:schemeClr val="accent2"/>
            </a:solidFill>
            <a:ln w="25400" algn="ctr">
              <a:solidFill>
                <a:schemeClr val="bg1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" name="Text Box 44"/>
            <p:cNvSpPr txBox="1">
              <a:spLocks noChangeArrowheads="1"/>
            </p:cNvSpPr>
            <p:nvPr/>
          </p:nvSpPr>
          <p:spPr bwMode="gray">
            <a:xfrm>
              <a:off x="1680" y="1934"/>
              <a:ext cx="2592" cy="27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en-US" b="1" i="1" dirty="0" smtClean="0">
                  <a:solidFill>
                    <a:schemeClr val="bg1"/>
                  </a:solidFill>
                </a:rPr>
                <a:t>SUM OF THE YEAR METHOD</a:t>
              </a:r>
            </a:p>
          </p:txBody>
        </p:sp>
        <p:sp>
          <p:nvSpPr>
            <p:cNvPr id="50" name="Text Box 45"/>
            <p:cNvSpPr txBox="1">
              <a:spLocks noChangeArrowheads="1"/>
            </p:cNvSpPr>
            <p:nvPr/>
          </p:nvSpPr>
          <p:spPr bwMode="gray">
            <a:xfrm>
              <a:off x="1322" y="1953"/>
              <a:ext cx="316" cy="19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400" dirty="0" smtClean="0">
                  <a:solidFill>
                    <a:schemeClr val="bg1"/>
                  </a:solidFill>
                </a:rPr>
                <a:t>4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</p:grpSp>
      <p:sp>
        <p:nvSpPr>
          <p:cNvPr id="31" name="Slide Number Placeholder 3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767DB5A-0A96-45A8-B082-AC2FCC393F2E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METODE PENYUSUTAN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942975"/>
            <a:ext cx="8305800" cy="5781675"/>
          </a:xfrm>
        </p:spPr>
        <p:txBody>
          <a:bodyPr/>
          <a:lstStyle/>
          <a:p>
            <a:pPr marL="514350" indent="-514350" algn="just">
              <a:buFont typeface="+mj-lt"/>
              <a:buAutoNum type="arabicPeriod"/>
            </a:pPr>
            <a:r>
              <a:rPr lang="en-US" sz="1900" i="1" dirty="0" smtClean="0">
                <a:solidFill>
                  <a:schemeClr val="accent6"/>
                </a:solidFill>
              </a:rPr>
              <a:t>STRAIGHT LINE METHOD</a:t>
            </a:r>
            <a:r>
              <a:rPr lang="id-ID" sz="1900" i="1" dirty="0" smtClean="0">
                <a:solidFill>
                  <a:schemeClr val="accent6"/>
                </a:solidFill>
              </a:rPr>
              <a:t> </a:t>
            </a:r>
            <a:r>
              <a:rPr lang="id-ID" sz="1900" dirty="0" smtClean="0">
                <a:solidFill>
                  <a:schemeClr val="accent6"/>
                </a:solidFill>
              </a:rPr>
              <a:t>(METODE GARIS LURUS): </a:t>
            </a:r>
            <a:r>
              <a:rPr lang="id-ID" sz="1900" b="0" dirty="0" smtClean="0">
                <a:solidFill>
                  <a:schemeClr val="accent6"/>
                </a:solidFill>
              </a:rPr>
              <a:t>pembebanan berkala beban penyusutan akan berjumlah sama selama taksiran umur harta tetap.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1900" i="1" dirty="0" smtClean="0">
                <a:solidFill>
                  <a:schemeClr val="accent6"/>
                </a:solidFill>
              </a:rPr>
              <a:t>UNIT OF PRODUCTION METHOD</a:t>
            </a:r>
            <a:r>
              <a:rPr lang="id-ID" sz="1900" i="1" dirty="0" smtClean="0">
                <a:solidFill>
                  <a:schemeClr val="accent6"/>
                </a:solidFill>
              </a:rPr>
              <a:t>: </a:t>
            </a:r>
            <a:r>
              <a:rPr lang="id-ID" sz="1900" b="0" dirty="0" smtClean="0">
                <a:solidFill>
                  <a:schemeClr val="accent6"/>
                </a:solidFill>
              </a:rPr>
              <a:t>menghubungkan</a:t>
            </a:r>
            <a:r>
              <a:rPr lang="id-ID" sz="1900" dirty="0" smtClean="0">
                <a:solidFill>
                  <a:schemeClr val="accent6"/>
                </a:solidFill>
              </a:rPr>
              <a:t> </a:t>
            </a:r>
            <a:r>
              <a:rPr lang="id-ID" sz="1900" b="0" dirty="0" smtClean="0">
                <a:solidFill>
                  <a:schemeClr val="accent6"/>
                </a:solidFill>
              </a:rPr>
              <a:t>penyusutan dengan taksiran kapasitas produksi aktiva tetap. Penyusutan setiap periode dihitung dengan cara mengalihkan penyusutan per satuan produksi dengan jumlah unit yang dipakai selama periode yang bersangkutan.</a:t>
            </a:r>
            <a:r>
              <a:rPr lang="id-ID" sz="1900" b="0" i="1" dirty="0" smtClean="0">
                <a:solidFill>
                  <a:schemeClr val="accent6"/>
                </a:solidFill>
              </a:rPr>
              <a:t>  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1900" i="1" dirty="0" smtClean="0">
                <a:solidFill>
                  <a:schemeClr val="accent6"/>
                </a:solidFill>
              </a:rPr>
              <a:t>DECLINING BALANCE METHOD</a:t>
            </a:r>
            <a:r>
              <a:rPr lang="id-ID" sz="1900" i="1" dirty="0" smtClean="0">
                <a:solidFill>
                  <a:schemeClr val="accent6"/>
                </a:solidFill>
              </a:rPr>
              <a:t>: </a:t>
            </a:r>
            <a:r>
              <a:rPr lang="id-ID" sz="1900" b="0" i="1" dirty="0" smtClean="0">
                <a:solidFill>
                  <a:schemeClr val="accent6"/>
                </a:solidFill>
              </a:rPr>
              <a:t>menghasilkan pembebanan beban penyusutan yang makin menurun selama taksiran umur aktiva tetap. </a:t>
            </a:r>
            <a:r>
              <a:rPr lang="id-ID" sz="1900" b="0" dirty="0" smtClean="0">
                <a:solidFill>
                  <a:schemeClr val="accent6"/>
                </a:solidFill>
              </a:rPr>
              <a:t>Penyusutan berkala dihitung atas dasar beban dikurangi akumulasi penyusutan. Prosentase penyusutan per tahun sebesar 2 kali prosentase penyusutan metode garis lurus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1900" i="1" dirty="0" smtClean="0">
                <a:solidFill>
                  <a:schemeClr val="accent6"/>
                </a:solidFill>
              </a:rPr>
              <a:t>SUM OF THE YEAR METHOD</a:t>
            </a:r>
            <a:r>
              <a:rPr lang="id-ID" sz="1900" i="1" dirty="0" smtClean="0">
                <a:solidFill>
                  <a:schemeClr val="accent6"/>
                </a:solidFill>
              </a:rPr>
              <a:t>: </a:t>
            </a:r>
            <a:r>
              <a:rPr lang="id-ID" sz="1900" b="0" dirty="0" smtClean="0">
                <a:solidFill>
                  <a:schemeClr val="accent6"/>
                </a:solidFill>
              </a:rPr>
              <a:t>pembebanan penyusutan secara berkala akan menurun secara tetap selama taksiran umur aktiva tetap. Berdasarkan jumlah angka tahun umur ekonomis aktiva tetap tsb.</a:t>
            </a:r>
            <a:endParaRPr lang="id-ID" sz="1900" dirty="0" smtClean="0">
              <a:solidFill>
                <a:schemeClr val="accent6"/>
              </a:solidFill>
            </a:endParaRPr>
          </a:p>
          <a:p>
            <a:pPr>
              <a:buNone/>
            </a:pPr>
            <a:endParaRPr lang="id-ID" sz="1900" dirty="0">
              <a:solidFill>
                <a:schemeClr val="accent6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767DB5A-0A96-45A8-B082-AC2FCC393F2E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CONTOH SOAL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20650" indent="0" algn="just">
              <a:buNone/>
            </a:pPr>
            <a:r>
              <a:rPr lang="id-ID" sz="2400" dirty="0" smtClean="0"/>
              <a:t>1/1/2010 </a:t>
            </a:r>
            <a:r>
              <a:rPr lang="en-US" sz="2400" dirty="0" smtClean="0"/>
              <a:t>Perusahaan </a:t>
            </a:r>
            <a:r>
              <a:rPr lang="en-US" sz="2400" dirty="0" err="1" smtClean="0"/>
              <a:t>membeli</a:t>
            </a:r>
            <a:r>
              <a:rPr lang="en-US" sz="2400" dirty="0" smtClean="0"/>
              <a:t> </a:t>
            </a:r>
            <a:r>
              <a:rPr lang="en-US" sz="2400" dirty="0" err="1" smtClean="0"/>
              <a:t>sebuah</a:t>
            </a:r>
            <a:r>
              <a:rPr lang="en-US" sz="2400" dirty="0" smtClean="0"/>
              <a:t> </a:t>
            </a:r>
            <a:r>
              <a:rPr lang="en-US" sz="2400" dirty="0" err="1" smtClean="0"/>
              <a:t>mesin</a:t>
            </a:r>
            <a:r>
              <a:rPr lang="en-US" sz="2400" dirty="0" smtClean="0"/>
              <a:t> </a:t>
            </a:r>
            <a:r>
              <a:rPr lang="en-US" sz="2400" dirty="0" err="1" smtClean="0"/>
              <a:t>fotocopy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harga</a:t>
            </a:r>
            <a:r>
              <a:rPr lang="en-US" sz="2400" dirty="0" smtClean="0"/>
              <a:t> </a:t>
            </a:r>
            <a:r>
              <a:rPr lang="en-US" sz="2400" dirty="0" err="1" smtClean="0"/>
              <a:t>perolehan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Rp35 </a:t>
            </a:r>
            <a:r>
              <a:rPr lang="en-US" sz="2400" dirty="0" err="1" smtClean="0">
                <a:solidFill>
                  <a:srgbClr val="FF0000"/>
                </a:solidFill>
              </a:rPr>
              <a:t>juta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umur</a:t>
            </a:r>
            <a:r>
              <a:rPr lang="en-US" sz="2400" dirty="0" smtClean="0"/>
              <a:t> </a:t>
            </a:r>
            <a:r>
              <a:rPr lang="en-US" sz="2400" dirty="0" err="1" smtClean="0"/>
              <a:t>ekonomis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5 </a:t>
            </a:r>
            <a:r>
              <a:rPr lang="en-US" sz="2400" dirty="0" err="1" smtClean="0">
                <a:solidFill>
                  <a:srgbClr val="FF0000"/>
                </a:solidFill>
              </a:rPr>
              <a:t>tahun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/>
              <a:t>atau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6.000.000 </a:t>
            </a:r>
            <a:r>
              <a:rPr lang="en-US" sz="2400" dirty="0" err="1" smtClean="0">
                <a:solidFill>
                  <a:srgbClr val="FF0000"/>
                </a:solidFill>
              </a:rPr>
              <a:t>lembar</a:t>
            </a:r>
            <a:r>
              <a:rPr lang="en-US" sz="2400" dirty="0" smtClean="0"/>
              <a:t>. </a:t>
            </a:r>
            <a:r>
              <a:rPr lang="en-US" sz="2400" dirty="0" err="1" smtClean="0"/>
              <a:t>Nilai</a:t>
            </a:r>
            <a:r>
              <a:rPr lang="en-US" sz="2400" dirty="0" smtClean="0"/>
              <a:t> </a:t>
            </a:r>
            <a:r>
              <a:rPr lang="en-US" sz="2400" dirty="0" err="1" smtClean="0"/>
              <a:t>residu</a:t>
            </a:r>
            <a:r>
              <a:rPr lang="en-US" sz="2400" dirty="0" smtClean="0"/>
              <a:t> </a:t>
            </a:r>
            <a:r>
              <a:rPr lang="en-US" sz="2400" dirty="0" err="1" smtClean="0"/>
              <a:t>diperkirakan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Rp5 </a:t>
            </a:r>
            <a:r>
              <a:rPr lang="en-US" sz="2400" dirty="0" err="1" smtClean="0">
                <a:solidFill>
                  <a:srgbClr val="FF0000"/>
                </a:solidFill>
              </a:rPr>
              <a:t>juta</a:t>
            </a:r>
            <a:r>
              <a:rPr lang="en-US" sz="2400" dirty="0" smtClean="0"/>
              <a:t>. </a:t>
            </a:r>
            <a:r>
              <a:rPr lang="en-US" sz="2400" dirty="0" err="1" smtClean="0"/>
              <a:t>Kapasitas</a:t>
            </a:r>
            <a:r>
              <a:rPr lang="en-US" sz="2400" dirty="0" smtClean="0"/>
              <a:t> </a:t>
            </a:r>
            <a:r>
              <a:rPr lang="en-US" sz="2400" dirty="0" err="1" smtClean="0"/>
              <a:t>produksi</a:t>
            </a:r>
            <a:r>
              <a:rPr lang="en-US" sz="2400" dirty="0" smtClean="0"/>
              <a:t> </a:t>
            </a:r>
            <a:r>
              <a:rPr lang="en-US" sz="2400" dirty="0" err="1" smtClean="0"/>
              <a:t>setiap</a:t>
            </a:r>
            <a:r>
              <a:rPr lang="en-US" sz="2400" dirty="0" smtClean="0"/>
              <a:t> </a:t>
            </a:r>
            <a:r>
              <a:rPr lang="en-US" sz="2400" dirty="0" err="1" smtClean="0"/>
              <a:t>tahun</a:t>
            </a:r>
            <a:r>
              <a:rPr lang="en-US" sz="2400" dirty="0" smtClean="0"/>
              <a:t> </a:t>
            </a:r>
            <a:r>
              <a:rPr lang="en-US" sz="2400" dirty="0" err="1" smtClean="0"/>
              <a:t>selama</a:t>
            </a:r>
            <a:r>
              <a:rPr lang="en-US" sz="2400" dirty="0" smtClean="0"/>
              <a:t> </a:t>
            </a:r>
            <a:r>
              <a:rPr lang="en-US" sz="2400" dirty="0" err="1" smtClean="0"/>
              <a:t>umur</a:t>
            </a:r>
            <a:r>
              <a:rPr lang="en-US" sz="2400" dirty="0" smtClean="0"/>
              <a:t> </a:t>
            </a:r>
            <a:r>
              <a:rPr lang="en-US" sz="2400" dirty="0" err="1" smtClean="0"/>
              <a:t>ekonomis</a:t>
            </a:r>
            <a:r>
              <a:rPr lang="en-US" sz="2400" dirty="0" smtClean="0"/>
              <a:t>:</a:t>
            </a:r>
          </a:p>
          <a:p>
            <a:pPr marL="120650" indent="0" algn="just">
              <a:buNone/>
            </a:pPr>
            <a:r>
              <a:rPr lang="en-US" sz="2400" dirty="0" err="1" smtClean="0"/>
              <a:t>Tahun</a:t>
            </a:r>
            <a:r>
              <a:rPr lang="en-US" sz="2400" dirty="0" smtClean="0"/>
              <a:t> 1: 2.000.000 </a:t>
            </a:r>
            <a:r>
              <a:rPr lang="en-US" sz="2400" dirty="0" err="1" smtClean="0"/>
              <a:t>lembar</a:t>
            </a:r>
            <a:endParaRPr lang="en-US" sz="2400" dirty="0" smtClean="0"/>
          </a:p>
          <a:p>
            <a:pPr marL="120650" indent="0" algn="just">
              <a:buNone/>
            </a:pPr>
            <a:r>
              <a:rPr lang="en-US" sz="2400" dirty="0" err="1" smtClean="0"/>
              <a:t>Tahun</a:t>
            </a:r>
            <a:r>
              <a:rPr lang="en-US" sz="2400" dirty="0" smtClean="0"/>
              <a:t> 2: 2.200.000 </a:t>
            </a:r>
            <a:r>
              <a:rPr lang="en-US" sz="2400" dirty="0" err="1" smtClean="0"/>
              <a:t>lembar</a:t>
            </a:r>
            <a:endParaRPr lang="en-US" sz="2400" dirty="0" smtClean="0"/>
          </a:p>
          <a:p>
            <a:pPr marL="120650" indent="0" algn="just">
              <a:buNone/>
            </a:pPr>
            <a:r>
              <a:rPr lang="en-US" sz="2400" dirty="0" err="1" smtClean="0"/>
              <a:t>Tahun</a:t>
            </a:r>
            <a:r>
              <a:rPr lang="en-US" sz="2400" dirty="0" smtClean="0"/>
              <a:t> 3: 1.000.000 </a:t>
            </a:r>
            <a:r>
              <a:rPr lang="en-US" sz="2400" dirty="0" err="1" smtClean="0"/>
              <a:t>lembar</a:t>
            </a:r>
            <a:endParaRPr lang="en-US" sz="2400" dirty="0" smtClean="0"/>
          </a:p>
          <a:p>
            <a:pPr marL="120650" indent="0" algn="just">
              <a:buNone/>
            </a:pPr>
            <a:r>
              <a:rPr lang="en-US" sz="2400" dirty="0" err="1" smtClean="0"/>
              <a:t>Tahun</a:t>
            </a:r>
            <a:r>
              <a:rPr lang="en-US" sz="2400" dirty="0" smtClean="0"/>
              <a:t> 4:    500.000 </a:t>
            </a:r>
            <a:r>
              <a:rPr lang="en-US" sz="2400" dirty="0" err="1" smtClean="0"/>
              <a:t>lembar</a:t>
            </a:r>
            <a:endParaRPr lang="en-US" sz="2400" dirty="0"/>
          </a:p>
          <a:p>
            <a:pPr marL="120650" indent="0" algn="just">
              <a:buNone/>
            </a:pPr>
            <a:r>
              <a:rPr lang="en-US" sz="2400" dirty="0" err="1" smtClean="0"/>
              <a:t>Tahun</a:t>
            </a:r>
            <a:r>
              <a:rPr lang="en-US" sz="2400" dirty="0" smtClean="0"/>
              <a:t> 5:    300.000 </a:t>
            </a:r>
            <a:r>
              <a:rPr lang="en-US" sz="2400" dirty="0" err="1" smtClean="0"/>
              <a:t>lembar</a:t>
            </a:r>
            <a:endParaRPr lang="en-US" sz="2400" dirty="0" smtClean="0"/>
          </a:p>
          <a:p>
            <a:pPr marL="120650" indent="0" algn="just">
              <a:buNone/>
            </a:pPr>
            <a:r>
              <a:rPr lang="en-US" sz="2400" dirty="0" err="1" smtClean="0"/>
              <a:t>Tentukan</a:t>
            </a:r>
            <a:r>
              <a:rPr lang="en-US" sz="2400" dirty="0" smtClean="0"/>
              <a:t> </a:t>
            </a:r>
            <a:r>
              <a:rPr lang="en-US" sz="2400" dirty="0" err="1" smtClean="0"/>
              <a:t>penyusutan</a:t>
            </a:r>
            <a:r>
              <a:rPr lang="en-US" sz="2400" dirty="0" smtClean="0"/>
              <a:t> </a:t>
            </a:r>
            <a:r>
              <a:rPr lang="en-US" sz="2400" dirty="0" err="1" smtClean="0"/>
              <a:t>mesin</a:t>
            </a:r>
            <a:r>
              <a:rPr lang="en-US" sz="2400" dirty="0" smtClean="0"/>
              <a:t> </a:t>
            </a:r>
            <a:r>
              <a:rPr lang="en-US" sz="2400" dirty="0" err="1" smtClean="0"/>
              <a:t>tersebut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menggunakan</a:t>
            </a:r>
            <a:r>
              <a:rPr lang="en-US" sz="2400" dirty="0" smtClean="0"/>
              <a:t> 4 </a:t>
            </a:r>
            <a:r>
              <a:rPr lang="en-US" sz="2400" dirty="0" err="1" smtClean="0"/>
              <a:t>metode</a:t>
            </a:r>
            <a:r>
              <a:rPr lang="en-US" sz="2400" dirty="0" smtClean="0"/>
              <a:t>!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767DB5A-0A96-45A8-B082-AC2FCC393F2E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STRAIGHT LINE METHOD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400" dirty="0" smtClean="0"/>
              <a:t>	</a:t>
            </a:r>
            <a:r>
              <a:rPr lang="en-US" sz="2000" dirty="0" smtClean="0"/>
              <a:t>PENYUSUTAN = </a:t>
            </a:r>
            <a:r>
              <a:rPr lang="en-US" sz="2000" u="sng" dirty="0" smtClean="0"/>
              <a:t>(HARGA PEROLEHAN-NILAI SISA)</a:t>
            </a:r>
            <a:r>
              <a:rPr lang="en-US" sz="2000" dirty="0" smtClean="0"/>
              <a:t> </a:t>
            </a:r>
          </a:p>
          <a:p>
            <a:pPr>
              <a:buNone/>
            </a:pPr>
            <a:r>
              <a:rPr lang="en-US" sz="2000" dirty="0" smtClean="0"/>
              <a:t>					UMUR EKONOMIS</a:t>
            </a:r>
          </a:p>
          <a:p>
            <a:pPr>
              <a:buNone/>
              <a:tabLst>
                <a:tab pos="349250" algn="l"/>
                <a:tab pos="2406650" algn="l"/>
              </a:tabLst>
            </a:pPr>
            <a:r>
              <a:rPr lang="en-US" sz="2000" dirty="0" smtClean="0"/>
              <a:t>			= </a:t>
            </a:r>
            <a:r>
              <a:rPr lang="en-US" sz="2000" u="sng" dirty="0" smtClean="0"/>
              <a:t>35.000.000 – 5.000.000</a:t>
            </a:r>
          </a:p>
          <a:p>
            <a:pPr>
              <a:buNone/>
              <a:tabLst>
                <a:tab pos="349250" algn="l"/>
                <a:tab pos="2406650" algn="l"/>
              </a:tabLst>
            </a:pPr>
            <a:r>
              <a:rPr lang="en-US" sz="2000" dirty="0" smtClean="0"/>
              <a:t>					5 </a:t>
            </a:r>
            <a:r>
              <a:rPr lang="en-US" sz="2000" dirty="0" err="1" smtClean="0"/>
              <a:t>tahun</a:t>
            </a:r>
            <a:endParaRPr lang="en-US" sz="2000" dirty="0" smtClean="0"/>
          </a:p>
          <a:p>
            <a:pPr>
              <a:buNone/>
              <a:tabLst>
                <a:tab pos="349250" algn="l"/>
                <a:tab pos="2406650" algn="l"/>
              </a:tabLst>
            </a:pPr>
            <a:r>
              <a:rPr lang="en-US" sz="2000" dirty="0" smtClean="0"/>
              <a:t>			= </a:t>
            </a:r>
            <a:r>
              <a:rPr lang="en-US" sz="2000" dirty="0" err="1" smtClean="0"/>
              <a:t>Rp</a:t>
            </a:r>
            <a:r>
              <a:rPr lang="en-US" sz="2000" dirty="0" smtClean="0"/>
              <a:t> 6.000.000 per </a:t>
            </a:r>
            <a:r>
              <a:rPr lang="en-US" sz="2000" dirty="0" err="1" smtClean="0"/>
              <a:t>tahun</a:t>
            </a:r>
            <a:r>
              <a:rPr lang="en-US" sz="2000" dirty="0" smtClean="0"/>
              <a:t>.</a:t>
            </a:r>
          </a:p>
          <a:p>
            <a:pPr>
              <a:buNone/>
              <a:tabLst>
                <a:tab pos="349250" algn="l"/>
                <a:tab pos="2406650" algn="l"/>
              </a:tabLst>
            </a:pPr>
            <a:r>
              <a:rPr lang="en-US" sz="2000" dirty="0" err="1" smtClean="0"/>
              <a:t>Atau</a:t>
            </a:r>
            <a:r>
              <a:rPr lang="en-US" sz="2000" dirty="0" smtClean="0"/>
              <a:t> 	= (35.000.000 – 5.000.000) X 20%</a:t>
            </a:r>
          </a:p>
          <a:p>
            <a:pPr>
              <a:buNone/>
              <a:tabLst>
                <a:tab pos="349250" algn="l"/>
                <a:tab pos="2406650" algn="l"/>
              </a:tabLst>
            </a:pPr>
            <a:endParaRPr lang="en-US" sz="2000" dirty="0" smtClean="0"/>
          </a:p>
          <a:p>
            <a:pPr>
              <a:tabLst>
                <a:tab pos="349250" algn="l"/>
                <a:tab pos="2406650" algn="l"/>
              </a:tabLst>
            </a:pPr>
            <a:r>
              <a:rPr lang="en-US" sz="2400" dirty="0" err="1" smtClean="0"/>
              <a:t>Tarif</a:t>
            </a:r>
            <a:r>
              <a:rPr lang="en-US" sz="2400" dirty="0" smtClean="0"/>
              <a:t>: </a:t>
            </a:r>
            <a:r>
              <a:rPr lang="en-US" sz="2400" dirty="0" err="1" smtClean="0"/>
              <a:t>berdasarkan</a:t>
            </a:r>
            <a:r>
              <a:rPr lang="en-US" sz="2400" dirty="0" smtClean="0"/>
              <a:t> % </a:t>
            </a:r>
            <a:r>
              <a:rPr lang="en-US" sz="2400" dirty="0" err="1" smtClean="0"/>
              <a:t>dari</a:t>
            </a:r>
            <a:r>
              <a:rPr lang="en-US" sz="2400" dirty="0" smtClean="0"/>
              <a:t> </a:t>
            </a:r>
            <a:r>
              <a:rPr lang="en-US" sz="2400" dirty="0" err="1" smtClean="0"/>
              <a:t>Umur</a:t>
            </a:r>
            <a:r>
              <a:rPr lang="en-US" sz="2400" dirty="0" smtClean="0"/>
              <a:t> </a:t>
            </a:r>
            <a:r>
              <a:rPr lang="en-US" sz="2400" dirty="0" err="1" smtClean="0"/>
              <a:t>Ekonomis</a:t>
            </a: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	4 </a:t>
            </a:r>
            <a:r>
              <a:rPr lang="en-US" sz="2400" dirty="0" err="1" smtClean="0"/>
              <a:t>tahun</a:t>
            </a:r>
            <a:r>
              <a:rPr lang="en-US" sz="2400" dirty="0" smtClean="0"/>
              <a:t>:	 100/4 = 25%	</a:t>
            </a:r>
          </a:p>
          <a:p>
            <a:pPr>
              <a:buNone/>
            </a:pPr>
            <a:r>
              <a:rPr lang="en-US" sz="2400" dirty="0" smtClean="0"/>
              <a:t>	5 </a:t>
            </a:r>
            <a:r>
              <a:rPr lang="en-US" sz="2400" dirty="0" err="1" smtClean="0"/>
              <a:t>tahun</a:t>
            </a:r>
            <a:r>
              <a:rPr lang="en-US" sz="2400" dirty="0" smtClean="0"/>
              <a:t>:	 100/5 = 20%	</a:t>
            </a:r>
          </a:p>
          <a:p>
            <a:pPr marL="403225" indent="-403225">
              <a:tabLst>
                <a:tab pos="2406650" algn="l"/>
              </a:tabLst>
            </a:pPr>
            <a:r>
              <a:rPr lang="en-US" sz="2400" dirty="0" err="1" smtClean="0"/>
              <a:t>Penyusutan</a:t>
            </a:r>
            <a:r>
              <a:rPr lang="en-US" sz="2400" dirty="0" smtClean="0"/>
              <a:t> </a:t>
            </a:r>
            <a:r>
              <a:rPr lang="en-US" sz="2400" dirty="0" err="1" smtClean="0"/>
              <a:t>dibebankan</a:t>
            </a:r>
            <a:r>
              <a:rPr lang="en-US" sz="2400" dirty="0" smtClean="0"/>
              <a:t> </a:t>
            </a:r>
            <a:r>
              <a:rPr lang="en-US" sz="2400" dirty="0" err="1" smtClean="0"/>
              <a:t>setiap</a:t>
            </a:r>
            <a:r>
              <a:rPr lang="en-US" sz="2400" dirty="0" smtClean="0"/>
              <a:t> </a:t>
            </a:r>
            <a:r>
              <a:rPr lang="en-US" sz="2400" dirty="0" err="1" smtClean="0"/>
              <a:t>tahun</a:t>
            </a:r>
            <a:r>
              <a:rPr lang="en-US" sz="2400" dirty="0" smtClean="0"/>
              <a:t> </a:t>
            </a:r>
            <a:r>
              <a:rPr lang="en-US" sz="2400" dirty="0" err="1" smtClean="0"/>
              <a:t>selama</a:t>
            </a:r>
            <a:r>
              <a:rPr lang="en-US" sz="2400" dirty="0" smtClean="0"/>
              <a:t> </a:t>
            </a:r>
            <a:r>
              <a:rPr lang="en-US" sz="2400" dirty="0" err="1" smtClean="0"/>
              <a:t>umur</a:t>
            </a:r>
            <a:r>
              <a:rPr lang="en-US" sz="2400" dirty="0" smtClean="0"/>
              <a:t> </a:t>
            </a:r>
            <a:r>
              <a:rPr lang="en-US" sz="2400" dirty="0" err="1" smtClean="0"/>
              <a:t>ekonomis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jumlah</a:t>
            </a:r>
            <a:r>
              <a:rPr lang="en-US" sz="2400" dirty="0" smtClean="0"/>
              <a:t> yang </a:t>
            </a:r>
            <a:r>
              <a:rPr lang="en-US" sz="2400" dirty="0" err="1" smtClean="0"/>
              <a:t>sama</a:t>
            </a:r>
            <a:r>
              <a:rPr lang="en-US" sz="2400" dirty="0" smtClean="0"/>
              <a:t>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767DB5A-0A96-45A8-B082-AC2FCC393F2E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>
                <a:solidFill>
                  <a:schemeClr val="bg1"/>
                </a:solidFill>
              </a:rPr>
              <a:t>UNIT OF PRODUCTION METHOD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022537"/>
            <a:ext cx="8123238" cy="2047875"/>
          </a:xfrm>
        </p:spPr>
        <p:txBody>
          <a:bodyPr/>
          <a:lstStyle/>
          <a:p>
            <a:pPr>
              <a:buNone/>
            </a:pPr>
            <a:r>
              <a:rPr lang="en-US" sz="2000" dirty="0" smtClean="0"/>
              <a:t>PENYUSUTAN = </a:t>
            </a:r>
            <a:r>
              <a:rPr lang="en-US" sz="2000" u="sng" dirty="0" smtClean="0"/>
              <a:t>(HARGA PEROLEHAN-NILAI SISA)</a:t>
            </a:r>
            <a:r>
              <a:rPr lang="en-US" sz="2000" dirty="0" smtClean="0"/>
              <a:t> </a:t>
            </a:r>
          </a:p>
          <a:p>
            <a:pPr>
              <a:buNone/>
            </a:pPr>
            <a:r>
              <a:rPr lang="en-US" sz="2000" dirty="0" smtClean="0"/>
              <a:t>					UMUR EKONOMIS</a:t>
            </a:r>
          </a:p>
          <a:p>
            <a:pPr>
              <a:buNone/>
              <a:tabLst>
                <a:tab pos="349250" algn="l"/>
                <a:tab pos="2406650" algn="l"/>
              </a:tabLst>
            </a:pPr>
            <a:r>
              <a:rPr lang="en-US" sz="2000" dirty="0" smtClean="0"/>
              <a:t>			= </a:t>
            </a:r>
            <a:r>
              <a:rPr lang="en-US" sz="2000" u="sng" dirty="0" smtClean="0"/>
              <a:t>35.000.000 – 5.000.000</a:t>
            </a:r>
          </a:p>
          <a:p>
            <a:pPr>
              <a:buNone/>
              <a:tabLst>
                <a:tab pos="349250" algn="l"/>
                <a:tab pos="2406650" algn="l"/>
              </a:tabLst>
            </a:pPr>
            <a:r>
              <a:rPr lang="en-US" sz="2000" dirty="0" smtClean="0"/>
              <a:t>				     6.000.000 </a:t>
            </a:r>
            <a:r>
              <a:rPr lang="en-US" sz="2000" dirty="0" err="1" smtClean="0"/>
              <a:t>lembar</a:t>
            </a:r>
            <a:endParaRPr lang="en-US" sz="2000" dirty="0" smtClean="0"/>
          </a:p>
          <a:p>
            <a:pPr>
              <a:buNone/>
              <a:tabLst>
                <a:tab pos="349250" algn="l"/>
                <a:tab pos="2406650" algn="l"/>
              </a:tabLst>
            </a:pPr>
            <a:r>
              <a:rPr lang="en-US" sz="2000" dirty="0" smtClean="0"/>
              <a:t>			= </a:t>
            </a:r>
            <a:r>
              <a:rPr lang="en-US" sz="2000" dirty="0" err="1" smtClean="0"/>
              <a:t>Rp</a:t>
            </a:r>
            <a:r>
              <a:rPr lang="en-US" sz="2000" dirty="0" smtClean="0"/>
              <a:t> 5 per unit.</a:t>
            </a:r>
          </a:p>
          <a:p>
            <a:pPr>
              <a:buNone/>
              <a:tabLst>
                <a:tab pos="349250" algn="l"/>
                <a:tab pos="2406650" algn="l"/>
              </a:tabLst>
            </a:pPr>
            <a:endParaRPr lang="en-US" sz="2000" dirty="0" smtClean="0"/>
          </a:p>
          <a:p>
            <a:pPr>
              <a:buNone/>
              <a:tabLst>
                <a:tab pos="349250" algn="l"/>
                <a:tab pos="2406650" algn="l"/>
              </a:tabLst>
            </a:pPr>
            <a:endParaRPr lang="en-US" sz="2000" dirty="0" smtClean="0"/>
          </a:p>
          <a:p>
            <a:pPr marL="0" indent="0">
              <a:buNone/>
              <a:tabLst>
                <a:tab pos="2406650" algn="l"/>
              </a:tabLst>
            </a:pPr>
            <a:endParaRPr lang="en-US" sz="2000" dirty="0" smtClean="0"/>
          </a:p>
          <a:p>
            <a:pPr marL="0" indent="0">
              <a:tabLst>
                <a:tab pos="2406650" algn="l"/>
              </a:tabLst>
            </a:pPr>
            <a:endParaRPr lang="en-US" sz="2000" dirty="0" smtClean="0"/>
          </a:p>
          <a:p>
            <a:pPr>
              <a:buNone/>
              <a:tabLst>
                <a:tab pos="349250" algn="l"/>
                <a:tab pos="2406650" algn="l"/>
              </a:tabLst>
            </a:pPr>
            <a:endParaRPr lang="en-US" sz="2400" dirty="0" smtClean="0"/>
          </a:p>
          <a:p>
            <a:pPr>
              <a:buNone/>
            </a:pPr>
            <a:endParaRPr lang="en-US" sz="20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838200" y="3200400"/>
            <a:ext cx="7894638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algn="just">
              <a:buNone/>
              <a:tabLst>
                <a:tab pos="2406650" algn="l"/>
              </a:tabLst>
            </a:pPr>
            <a:r>
              <a:rPr lang="id-ID" sz="2000" b="1" dirty="0" smtClean="0">
                <a:solidFill>
                  <a:schemeClr val="accent2"/>
                </a:solidFill>
                <a:latin typeface="+mn-lt"/>
              </a:rPr>
              <a:t>Beban </a:t>
            </a:r>
            <a:r>
              <a:rPr lang="en-US" sz="2000" b="1" dirty="0" err="1" smtClean="0">
                <a:solidFill>
                  <a:schemeClr val="accent2"/>
                </a:solidFill>
                <a:latin typeface="+mn-lt"/>
              </a:rPr>
              <a:t>Penyusutan</a:t>
            </a:r>
            <a:r>
              <a:rPr lang="en-US" sz="2000" b="1" dirty="0" smtClean="0">
                <a:solidFill>
                  <a:schemeClr val="accent2"/>
                </a:solidFill>
                <a:latin typeface="+mn-lt"/>
              </a:rPr>
              <a:t> </a:t>
            </a:r>
            <a:r>
              <a:rPr lang="en-US" sz="2000" b="1" dirty="0" err="1" smtClean="0">
                <a:solidFill>
                  <a:schemeClr val="accent2"/>
                </a:solidFill>
                <a:latin typeface="+mn-lt"/>
              </a:rPr>
              <a:t>setiap</a:t>
            </a:r>
            <a:r>
              <a:rPr lang="en-US" sz="2000" b="1" dirty="0" smtClean="0">
                <a:solidFill>
                  <a:schemeClr val="accent2"/>
                </a:solidFill>
                <a:latin typeface="+mn-lt"/>
              </a:rPr>
              <a:t> </a:t>
            </a:r>
            <a:r>
              <a:rPr lang="en-US" sz="2000" b="1" dirty="0" err="1" smtClean="0">
                <a:solidFill>
                  <a:schemeClr val="accent2"/>
                </a:solidFill>
                <a:latin typeface="+mn-lt"/>
              </a:rPr>
              <a:t>tahun</a:t>
            </a:r>
            <a:r>
              <a:rPr lang="en-US" sz="2000" b="1" dirty="0" smtClean="0">
                <a:solidFill>
                  <a:schemeClr val="accent2"/>
                </a:solidFill>
                <a:latin typeface="+mn-lt"/>
              </a:rPr>
              <a:t> </a:t>
            </a:r>
            <a:r>
              <a:rPr lang="en-US" sz="2000" b="1" dirty="0" err="1" smtClean="0">
                <a:solidFill>
                  <a:schemeClr val="accent2"/>
                </a:solidFill>
                <a:latin typeface="+mn-lt"/>
              </a:rPr>
              <a:t>dibebankan</a:t>
            </a:r>
            <a:r>
              <a:rPr lang="en-US" sz="2000" b="1" dirty="0" smtClean="0">
                <a:solidFill>
                  <a:schemeClr val="accent2"/>
                </a:solidFill>
                <a:latin typeface="+mn-lt"/>
              </a:rPr>
              <a:t> </a:t>
            </a:r>
            <a:r>
              <a:rPr lang="en-US" sz="2000" b="1" dirty="0" err="1" smtClean="0">
                <a:solidFill>
                  <a:schemeClr val="accent2"/>
                </a:solidFill>
                <a:latin typeface="+mn-lt"/>
              </a:rPr>
              <a:t>berdasarkan</a:t>
            </a:r>
            <a:r>
              <a:rPr lang="en-US" sz="2000" b="1" dirty="0" smtClean="0">
                <a:solidFill>
                  <a:schemeClr val="accent2"/>
                </a:solidFill>
                <a:latin typeface="+mn-lt"/>
              </a:rPr>
              <a:t> </a:t>
            </a:r>
            <a:r>
              <a:rPr lang="en-US" sz="2000" b="1" dirty="0" err="1" smtClean="0">
                <a:solidFill>
                  <a:schemeClr val="accent2"/>
                </a:solidFill>
                <a:latin typeface="+mn-lt"/>
              </a:rPr>
              <a:t>kapasitas</a:t>
            </a:r>
            <a:r>
              <a:rPr lang="en-US" sz="2000" b="1" dirty="0" smtClean="0">
                <a:solidFill>
                  <a:schemeClr val="accent2"/>
                </a:solidFill>
                <a:latin typeface="+mn-lt"/>
              </a:rPr>
              <a:t> </a:t>
            </a:r>
            <a:r>
              <a:rPr lang="en-US" sz="2000" b="1" dirty="0" err="1" smtClean="0">
                <a:solidFill>
                  <a:schemeClr val="accent2"/>
                </a:solidFill>
                <a:latin typeface="+mn-lt"/>
              </a:rPr>
              <a:t>produksi</a:t>
            </a:r>
            <a:r>
              <a:rPr lang="en-US" sz="2000" b="1" dirty="0" smtClean="0">
                <a:solidFill>
                  <a:schemeClr val="accent2"/>
                </a:solidFill>
                <a:latin typeface="+mn-lt"/>
              </a:rPr>
              <a:t> yang </a:t>
            </a:r>
            <a:r>
              <a:rPr lang="en-US" sz="2000" b="1" dirty="0" err="1" smtClean="0">
                <a:solidFill>
                  <a:schemeClr val="accent2"/>
                </a:solidFill>
                <a:latin typeface="+mn-lt"/>
              </a:rPr>
              <a:t>dihasilkan</a:t>
            </a:r>
            <a:r>
              <a:rPr lang="en-US" sz="2000" b="1" dirty="0" smtClean="0">
                <a:solidFill>
                  <a:schemeClr val="accent2"/>
                </a:solidFill>
                <a:latin typeface="+mn-lt"/>
              </a:rPr>
              <a:t> </a:t>
            </a:r>
            <a:r>
              <a:rPr lang="en-US" sz="2000" b="1" dirty="0" err="1" smtClean="0">
                <a:solidFill>
                  <a:schemeClr val="accent2"/>
                </a:solidFill>
                <a:latin typeface="+mn-lt"/>
              </a:rPr>
              <a:t>aktiva</a:t>
            </a:r>
            <a:r>
              <a:rPr lang="en-US" sz="2000" b="1" dirty="0" smtClean="0">
                <a:solidFill>
                  <a:schemeClr val="accent2"/>
                </a:solidFill>
                <a:latin typeface="+mn-lt"/>
              </a:rPr>
              <a:t> </a:t>
            </a:r>
            <a:r>
              <a:rPr lang="en-US" sz="2000" b="1" dirty="0" err="1" smtClean="0">
                <a:solidFill>
                  <a:schemeClr val="accent2"/>
                </a:solidFill>
                <a:latin typeface="+mn-lt"/>
              </a:rPr>
              <a:t>tetap</a:t>
            </a:r>
            <a:r>
              <a:rPr lang="en-US" sz="2000" b="1" dirty="0" smtClean="0">
                <a:solidFill>
                  <a:schemeClr val="accent2"/>
                </a:solidFill>
                <a:latin typeface="+mn-lt"/>
              </a:rPr>
              <a:t>:</a:t>
            </a:r>
          </a:p>
          <a:p>
            <a:pPr marL="0" indent="0">
              <a:buNone/>
              <a:tabLst>
                <a:tab pos="2406650" algn="l"/>
              </a:tabLst>
            </a:pPr>
            <a:endParaRPr lang="en-US" sz="2000" b="1" dirty="0" smtClean="0">
              <a:solidFill>
                <a:schemeClr val="accent2"/>
              </a:solidFill>
              <a:latin typeface="+mn-lt"/>
            </a:endParaRPr>
          </a:p>
          <a:p>
            <a:pPr marL="0" indent="0">
              <a:tabLst>
                <a:tab pos="2406650" algn="l"/>
              </a:tabLst>
            </a:pPr>
            <a:r>
              <a:rPr lang="en-US" sz="2000" b="1" dirty="0" err="1" smtClean="0">
                <a:solidFill>
                  <a:schemeClr val="accent2"/>
                </a:solidFill>
                <a:latin typeface="+mn-lt"/>
              </a:rPr>
              <a:t>Tahun</a:t>
            </a:r>
            <a:r>
              <a:rPr lang="en-US" sz="2000" b="1" dirty="0" smtClean="0">
                <a:solidFill>
                  <a:schemeClr val="accent2"/>
                </a:solidFill>
                <a:latin typeface="+mn-lt"/>
              </a:rPr>
              <a:t> 1: 2.000.000 </a:t>
            </a:r>
            <a:r>
              <a:rPr lang="en-US" sz="2000" b="1" dirty="0" err="1" smtClean="0">
                <a:solidFill>
                  <a:schemeClr val="accent2"/>
                </a:solidFill>
                <a:latin typeface="+mn-lt"/>
              </a:rPr>
              <a:t>lbr</a:t>
            </a:r>
            <a:r>
              <a:rPr lang="en-US" sz="2000" b="1" dirty="0" smtClean="0">
                <a:solidFill>
                  <a:schemeClr val="accent2"/>
                </a:solidFill>
                <a:latin typeface="+mn-lt"/>
              </a:rPr>
              <a:t>. X </a:t>
            </a:r>
            <a:r>
              <a:rPr lang="en-US" sz="2000" b="1" dirty="0" err="1" smtClean="0">
                <a:solidFill>
                  <a:schemeClr val="accent2"/>
                </a:solidFill>
                <a:latin typeface="+mn-lt"/>
              </a:rPr>
              <a:t>Rp</a:t>
            </a:r>
            <a:r>
              <a:rPr lang="en-US" sz="2000" b="1" dirty="0" smtClean="0">
                <a:solidFill>
                  <a:schemeClr val="accent2"/>
                </a:solidFill>
                <a:latin typeface="+mn-lt"/>
              </a:rPr>
              <a:t> 5 = </a:t>
            </a:r>
            <a:r>
              <a:rPr lang="en-US" sz="2000" b="1" dirty="0" err="1" smtClean="0">
                <a:solidFill>
                  <a:schemeClr val="accent2"/>
                </a:solidFill>
                <a:latin typeface="+mn-lt"/>
              </a:rPr>
              <a:t>Rp</a:t>
            </a:r>
            <a:r>
              <a:rPr lang="en-US" sz="2000" b="1" dirty="0" smtClean="0">
                <a:solidFill>
                  <a:schemeClr val="accent2"/>
                </a:solidFill>
                <a:latin typeface="+mn-lt"/>
              </a:rPr>
              <a:t> 10.000.000</a:t>
            </a:r>
          </a:p>
          <a:p>
            <a:pPr marL="0" indent="0">
              <a:tabLst>
                <a:tab pos="2406650" algn="l"/>
              </a:tabLst>
            </a:pPr>
            <a:r>
              <a:rPr lang="en-US" sz="2000" b="1" dirty="0" err="1" smtClean="0">
                <a:solidFill>
                  <a:schemeClr val="accent2"/>
                </a:solidFill>
                <a:latin typeface="+mn-lt"/>
              </a:rPr>
              <a:t>Tahun</a:t>
            </a:r>
            <a:r>
              <a:rPr lang="en-US" sz="2000" b="1" dirty="0" smtClean="0">
                <a:solidFill>
                  <a:schemeClr val="accent2"/>
                </a:solidFill>
                <a:latin typeface="+mn-lt"/>
              </a:rPr>
              <a:t> 2: 2.200.000 </a:t>
            </a:r>
            <a:r>
              <a:rPr lang="en-US" sz="2000" b="1" dirty="0" err="1" smtClean="0">
                <a:solidFill>
                  <a:schemeClr val="accent2"/>
                </a:solidFill>
                <a:latin typeface="+mn-lt"/>
              </a:rPr>
              <a:t>lbr</a:t>
            </a:r>
            <a:r>
              <a:rPr lang="en-US" sz="2000" b="1" dirty="0" smtClean="0">
                <a:solidFill>
                  <a:schemeClr val="accent2"/>
                </a:solidFill>
                <a:latin typeface="+mn-lt"/>
              </a:rPr>
              <a:t>. X </a:t>
            </a:r>
            <a:r>
              <a:rPr lang="en-US" sz="2000" b="1" dirty="0" err="1" smtClean="0">
                <a:solidFill>
                  <a:schemeClr val="accent2"/>
                </a:solidFill>
                <a:latin typeface="+mn-lt"/>
              </a:rPr>
              <a:t>Rp</a:t>
            </a:r>
            <a:r>
              <a:rPr lang="en-US" sz="2000" b="1" dirty="0" smtClean="0">
                <a:solidFill>
                  <a:schemeClr val="accent2"/>
                </a:solidFill>
                <a:latin typeface="+mn-lt"/>
              </a:rPr>
              <a:t> 5 = </a:t>
            </a:r>
            <a:r>
              <a:rPr lang="en-US" sz="2000" b="1" dirty="0" err="1" smtClean="0">
                <a:solidFill>
                  <a:schemeClr val="accent2"/>
                </a:solidFill>
                <a:latin typeface="+mn-lt"/>
              </a:rPr>
              <a:t>Rp</a:t>
            </a:r>
            <a:r>
              <a:rPr lang="en-US" sz="2000" b="1" dirty="0" smtClean="0">
                <a:solidFill>
                  <a:schemeClr val="accent2"/>
                </a:solidFill>
                <a:latin typeface="+mn-lt"/>
              </a:rPr>
              <a:t> 11.000.000</a:t>
            </a:r>
          </a:p>
          <a:p>
            <a:pPr marL="0" indent="0">
              <a:tabLst>
                <a:tab pos="2406650" algn="l"/>
              </a:tabLst>
            </a:pPr>
            <a:r>
              <a:rPr lang="en-US" sz="2000" b="1" dirty="0" err="1" smtClean="0">
                <a:solidFill>
                  <a:schemeClr val="accent2"/>
                </a:solidFill>
                <a:latin typeface="+mn-lt"/>
              </a:rPr>
              <a:t>Tahun</a:t>
            </a:r>
            <a:r>
              <a:rPr lang="en-US" sz="2000" b="1" dirty="0" smtClean="0">
                <a:solidFill>
                  <a:schemeClr val="accent2"/>
                </a:solidFill>
                <a:latin typeface="+mn-lt"/>
              </a:rPr>
              <a:t> 3: 1.000.000 </a:t>
            </a:r>
            <a:r>
              <a:rPr lang="en-US" sz="2000" b="1" dirty="0" err="1" smtClean="0">
                <a:solidFill>
                  <a:schemeClr val="accent2"/>
                </a:solidFill>
                <a:latin typeface="+mn-lt"/>
              </a:rPr>
              <a:t>lbr</a:t>
            </a:r>
            <a:r>
              <a:rPr lang="en-US" sz="2000" b="1" dirty="0" smtClean="0">
                <a:solidFill>
                  <a:schemeClr val="accent2"/>
                </a:solidFill>
                <a:latin typeface="+mn-lt"/>
              </a:rPr>
              <a:t>. X </a:t>
            </a:r>
            <a:r>
              <a:rPr lang="en-US" sz="2000" b="1" dirty="0" err="1" smtClean="0">
                <a:solidFill>
                  <a:schemeClr val="accent2"/>
                </a:solidFill>
                <a:latin typeface="+mn-lt"/>
              </a:rPr>
              <a:t>Rp</a:t>
            </a:r>
            <a:r>
              <a:rPr lang="en-US" sz="2000" b="1" dirty="0" smtClean="0">
                <a:solidFill>
                  <a:schemeClr val="accent2"/>
                </a:solidFill>
                <a:latin typeface="+mn-lt"/>
              </a:rPr>
              <a:t> 5 = </a:t>
            </a:r>
            <a:r>
              <a:rPr lang="en-US" sz="2000" b="1" dirty="0" err="1" smtClean="0">
                <a:solidFill>
                  <a:schemeClr val="accent2"/>
                </a:solidFill>
                <a:latin typeface="+mn-lt"/>
              </a:rPr>
              <a:t>Rp</a:t>
            </a:r>
            <a:r>
              <a:rPr lang="en-US" sz="2000" b="1" dirty="0" smtClean="0">
                <a:solidFill>
                  <a:schemeClr val="accent2"/>
                </a:solidFill>
                <a:latin typeface="+mn-lt"/>
              </a:rPr>
              <a:t>   5.000.000</a:t>
            </a:r>
          </a:p>
          <a:p>
            <a:pPr marL="0" indent="0">
              <a:tabLst>
                <a:tab pos="2406650" algn="l"/>
              </a:tabLst>
            </a:pPr>
            <a:r>
              <a:rPr lang="en-US" sz="2000" b="1" dirty="0" err="1" smtClean="0">
                <a:solidFill>
                  <a:schemeClr val="accent2"/>
                </a:solidFill>
                <a:latin typeface="+mn-lt"/>
              </a:rPr>
              <a:t>Tahun</a:t>
            </a:r>
            <a:r>
              <a:rPr lang="en-US" sz="2000" b="1" dirty="0" smtClean="0">
                <a:solidFill>
                  <a:schemeClr val="accent2"/>
                </a:solidFill>
                <a:latin typeface="+mn-lt"/>
              </a:rPr>
              <a:t> 4:    500.000 </a:t>
            </a:r>
            <a:r>
              <a:rPr lang="en-US" sz="2000" b="1" dirty="0" err="1" smtClean="0">
                <a:solidFill>
                  <a:schemeClr val="accent2"/>
                </a:solidFill>
                <a:latin typeface="+mn-lt"/>
              </a:rPr>
              <a:t>lbr</a:t>
            </a:r>
            <a:r>
              <a:rPr lang="en-US" sz="2000" b="1" dirty="0" smtClean="0">
                <a:solidFill>
                  <a:schemeClr val="accent2"/>
                </a:solidFill>
                <a:latin typeface="+mn-lt"/>
              </a:rPr>
              <a:t>. X </a:t>
            </a:r>
            <a:r>
              <a:rPr lang="en-US" sz="2000" b="1" dirty="0" err="1" smtClean="0">
                <a:solidFill>
                  <a:schemeClr val="accent2"/>
                </a:solidFill>
                <a:latin typeface="+mn-lt"/>
              </a:rPr>
              <a:t>Rp</a:t>
            </a:r>
            <a:r>
              <a:rPr lang="en-US" sz="2000" b="1" dirty="0" smtClean="0">
                <a:solidFill>
                  <a:schemeClr val="accent2"/>
                </a:solidFill>
                <a:latin typeface="+mn-lt"/>
              </a:rPr>
              <a:t> 5 = </a:t>
            </a:r>
            <a:r>
              <a:rPr lang="en-US" sz="2000" b="1" dirty="0" err="1" smtClean="0">
                <a:solidFill>
                  <a:schemeClr val="accent2"/>
                </a:solidFill>
                <a:latin typeface="+mn-lt"/>
              </a:rPr>
              <a:t>Rp</a:t>
            </a:r>
            <a:r>
              <a:rPr lang="en-US" sz="2000" b="1" dirty="0" smtClean="0">
                <a:solidFill>
                  <a:schemeClr val="accent2"/>
                </a:solidFill>
                <a:latin typeface="+mn-lt"/>
              </a:rPr>
              <a:t>   2.500.000</a:t>
            </a:r>
          </a:p>
          <a:p>
            <a:pPr marL="0" indent="0">
              <a:tabLst>
                <a:tab pos="2406650" algn="l"/>
              </a:tabLst>
            </a:pPr>
            <a:r>
              <a:rPr lang="en-US" sz="2000" b="1" dirty="0" err="1" smtClean="0">
                <a:solidFill>
                  <a:schemeClr val="accent2"/>
                </a:solidFill>
                <a:latin typeface="+mn-lt"/>
              </a:rPr>
              <a:t>Tahun</a:t>
            </a:r>
            <a:r>
              <a:rPr lang="en-US" sz="2000" b="1" dirty="0" smtClean="0">
                <a:solidFill>
                  <a:schemeClr val="accent2"/>
                </a:solidFill>
                <a:latin typeface="+mn-lt"/>
              </a:rPr>
              <a:t> 5:    300.000 </a:t>
            </a:r>
            <a:r>
              <a:rPr lang="en-US" sz="2000" b="1" dirty="0" err="1" smtClean="0">
                <a:solidFill>
                  <a:schemeClr val="accent2"/>
                </a:solidFill>
                <a:latin typeface="+mn-lt"/>
              </a:rPr>
              <a:t>lbr</a:t>
            </a:r>
            <a:r>
              <a:rPr lang="en-US" sz="2000" b="1" dirty="0" smtClean="0">
                <a:solidFill>
                  <a:schemeClr val="accent2"/>
                </a:solidFill>
                <a:latin typeface="+mn-lt"/>
              </a:rPr>
              <a:t>. X </a:t>
            </a:r>
            <a:r>
              <a:rPr lang="en-US" sz="2000" b="1" dirty="0" err="1" smtClean="0">
                <a:solidFill>
                  <a:schemeClr val="accent2"/>
                </a:solidFill>
                <a:latin typeface="+mn-lt"/>
              </a:rPr>
              <a:t>Rp</a:t>
            </a:r>
            <a:r>
              <a:rPr lang="en-US" sz="2000" b="1" dirty="0" smtClean="0">
                <a:solidFill>
                  <a:schemeClr val="accent2"/>
                </a:solidFill>
                <a:latin typeface="+mn-lt"/>
              </a:rPr>
              <a:t> 5 = </a:t>
            </a:r>
            <a:r>
              <a:rPr lang="en-US" sz="2000" b="1" dirty="0" err="1" smtClean="0">
                <a:solidFill>
                  <a:schemeClr val="accent2"/>
                </a:solidFill>
                <a:latin typeface="+mn-lt"/>
              </a:rPr>
              <a:t>Rp</a:t>
            </a:r>
            <a:r>
              <a:rPr lang="en-US" sz="2000" b="1" dirty="0" smtClean="0">
                <a:solidFill>
                  <a:schemeClr val="accent2"/>
                </a:solidFill>
                <a:latin typeface="+mn-lt"/>
              </a:rPr>
              <a:t>   1.500.000</a:t>
            </a:r>
            <a:endParaRPr kumimoji="0" lang="en-US" sz="2000" b="1" i="0" u="none" strike="noStrike" kern="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None/>
              <a:tabLst>
                <a:tab pos="349250" algn="l"/>
                <a:tab pos="2406650" algn="l"/>
              </a:tabLst>
              <a:defRPr/>
            </a:pPr>
            <a:endParaRPr kumimoji="0" lang="en-US" sz="2000" b="1" i="0" u="none" strike="noStrike" kern="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None/>
              <a:tabLst>
                <a:tab pos="2406650" algn="l"/>
              </a:tabLst>
              <a:defRPr/>
            </a:pPr>
            <a:endParaRPr kumimoji="0" lang="en-US" sz="2000" b="1" i="0" u="none" strike="noStrike" kern="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Char char="v"/>
              <a:tabLst>
                <a:tab pos="2406650" algn="l"/>
              </a:tabLst>
              <a:defRPr/>
            </a:pPr>
            <a:endParaRPr kumimoji="0" lang="en-US" sz="2000" b="1" i="0" u="none" strike="noStrike" kern="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None/>
              <a:tabLst>
                <a:tab pos="349250" algn="l"/>
                <a:tab pos="2406650" algn="l"/>
              </a:tabLst>
              <a:defRPr/>
            </a:pPr>
            <a:endParaRPr kumimoji="0" lang="en-US" sz="2400" b="1" i="0" u="none" strike="noStrike" kern="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767DB5A-0A96-45A8-B082-AC2FCC393F2E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i="1" dirty="0" smtClean="0">
                <a:solidFill>
                  <a:schemeClr val="bg1"/>
                </a:solidFill>
              </a:rPr>
              <a:t>DECLINING BALANCE METHOD</a:t>
            </a:r>
            <a:br>
              <a:rPr lang="en-US" sz="2000" i="1" dirty="0" smtClean="0">
                <a:solidFill>
                  <a:schemeClr val="bg1"/>
                </a:solidFill>
              </a:rPr>
            </a:br>
            <a:r>
              <a:rPr lang="en-US" sz="2000" i="1" dirty="0" smtClean="0">
                <a:solidFill>
                  <a:schemeClr val="bg1"/>
                </a:solidFill>
              </a:rPr>
              <a:t>(SALDO MENURUN)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847725"/>
            <a:ext cx="8123238" cy="5934075"/>
          </a:xfrm>
        </p:spPr>
        <p:txBody>
          <a:bodyPr/>
          <a:lstStyle/>
          <a:p>
            <a:r>
              <a:rPr lang="en-US" dirty="0" err="1" smtClean="0"/>
              <a:t>Tarif</a:t>
            </a:r>
            <a:r>
              <a:rPr lang="en-US" dirty="0" smtClean="0"/>
              <a:t> </a:t>
            </a:r>
            <a:r>
              <a:rPr lang="en-US" dirty="0" err="1" smtClean="0"/>
              <a:t>berdasarkan</a:t>
            </a:r>
            <a:r>
              <a:rPr lang="en-US" dirty="0" smtClean="0"/>
              <a:t> %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umur</a:t>
            </a:r>
            <a:r>
              <a:rPr lang="en-US" dirty="0" smtClean="0"/>
              <a:t> </a:t>
            </a:r>
            <a:r>
              <a:rPr lang="en-US" dirty="0" err="1" smtClean="0"/>
              <a:t>ekonomis</a:t>
            </a:r>
            <a:endParaRPr lang="en-US" dirty="0" smtClean="0"/>
          </a:p>
          <a:p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i="1" dirty="0" smtClean="0"/>
              <a:t>double </a:t>
            </a:r>
            <a:r>
              <a:rPr lang="en-US" i="1" dirty="0" err="1" smtClean="0"/>
              <a:t>tarif</a:t>
            </a:r>
            <a:r>
              <a:rPr lang="en-US" i="1" dirty="0" smtClean="0"/>
              <a:t> </a:t>
            </a:r>
            <a:r>
              <a:rPr lang="en-US" dirty="0" err="1" smtClean="0"/>
              <a:t>garis</a:t>
            </a:r>
            <a:r>
              <a:rPr lang="en-US" dirty="0" smtClean="0"/>
              <a:t> </a:t>
            </a:r>
            <a:r>
              <a:rPr lang="en-US" dirty="0" err="1" smtClean="0"/>
              <a:t>lurus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4 </a:t>
            </a:r>
            <a:r>
              <a:rPr lang="en-US" dirty="0" err="1" smtClean="0"/>
              <a:t>tahun</a:t>
            </a:r>
            <a:r>
              <a:rPr lang="en-US" dirty="0" smtClean="0"/>
              <a:t> 	 100/4 = 25%	 50%</a:t>
            </a:r>
          </a:p>
          <a:p>
            <a:pPr>
              <a:buNone/>
            </a:pPr>
            <a:r>
              <a:rPr lang="en-US" dirty="0" smtClean="0"/>
              <a:t>	5 </a:t>
            </a:r>
            <a:r>
              <a:rPr lang="en-US" dirty="0" err="1" smtClean="0"/>
              <a:t>tahun</a:t>
            </a:r>
            <a:r>
              <a:rPr lang="en-US" dirty="0" smtClean="0"/>
              <a:t> 	 100/5 = 20%	 40%</a:t>
            </a:r>
          </a:p>
          <a:p>
            <a:pPr>
              <a:buNone/>
            </a:pPr>
            <a:endParaRPr lang="id-ID" dirty="0" smtClean="0"/>
          </a:p>
          <a:p>
            <a:pPr>
              <a:buNone/>
            </a:pPr>
            <a:r>
              <a:rPr lang="id-ID" dirty="0" smtClean="0"/>
              <a:t>Keterangan:</a:t>
            </a:r>
            <a:r>
              <a:rPr lang="id-ID" b="0" dirty="0" smtClean="0"/>
              <a:t> </a:t>
            </a:r>
          </a:p>
          <a:p>
            <a:pPr marL="0" indent="0" algn="just">
              <a:buNone/>
            </a:pPr>
            <a:r>
              <a:rPr lang="id-ID" sz="2400" b="0" dirty="0" smtClean="0"/>
              <a:t>taksiran nilai sisa tidak diperhatikan dalam perhitungan tarif penyusutan dan juga diabaikan ketika menghitung penyusutan berkalanya.</a:t>
            </a:r>
          </a:p>
          <a:p>
            <a:pPr>
              <a:buNone/>
            </a:pPr>
            <a:endParaRPr lang="id-ID" dirty="0" smtClean="0"/>
          </a:p>
          <a:p>
            <a:pPr>
              <a:buNone/>
            </a:pPr>
            <a:r>
              <a:rPr lang="en-US" dirty="0" smtClean="0"/>
              <a:t>DIBUAT BAGAN:</a:t>
            </a:r>
            <a:endParaRPr lang="en-US" dirty="0"/>
          </a:p>
        </p:txBody>
      </p:sp>
      <p:sp>
        <p:nvSpPr>
          <p:cNvPr id="5" name="Right Arrow 4"/>
          <p:cNvSpPr/>
          <p:nvPr/>
        </p:nvSpPr>
        <p:spPr>
          <a:xfrm>
            <a:off x="2819400" y="2743200"/>
            <a:ext cx="6858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6477000" y="2743200"/>
            <a:ext cx="6858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2819400" y="3222812"/>
            <a:ext cx="6858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6503894" y="3200400"/>
            <a:ext cx="6858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767DB5A-0A96-45A8-B082-AC2FCC393F2E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>
                <a:solidFill>
                  <a:schemeClr val="bg1"/>
                </a:solidFill>
              </a:rPr>
              <a:t>DECLINING BALANCE METHOD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1660945"/>
              </p:ext>
            </p:extLst>
          </p:nvPr>
        </p:nvGraphicFramePr>
        <p:xfrm>
          <a:off x="715959" y="1066800"/>
          <a:ext cx="8115441" cy="5084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85800"/>
                <a:gridCol w="1440000"/>
                <a:gridCol w="1347789"/>
                <a:gridCol w="1160463"/>
                <a:gridCol w="844548"/>
                <a:gridCol w="1524000"/>
                <a:gridCol w="111284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accent2"/>
                          </a:solidFill>
                        </a:rPr>
                        <a:t>THN</a:t>
                      </a:r>
                      <a:endParaRPr lang="en-US" sz="1400" b="1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accent2"/>
                          </a:solidFill>
                        </a:rPr>
                        <a:t>HARGA</a:t>
                      </a:r>
                      <a:r>
                        <a:rPr lang="en-US" sz="1400" b="1" baseline="0" dirty="0" smtClean="0">
                          <a:solidFill>
                            <a:schemeClr val="accent2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en-US" sz="1400" b="1" baseline="0" dirty="0" smtClean="0">
                          <a:solidFill>
                            <a:schemeClr val="accent2"/>
                          </a:solidFill>
                        </a:rPr>
                        <a:t>PEROLEHAN</a:t>
                      </a:r>
                      <a:endParaRPr lang="en-US" sz="1400" b="1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accent2"/>
                          </a:solidFill>
                        </a:rPr>
                        <a:t>AKUM.</a:t>
                      </a: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chemeClr val="accent2"/>
                          </a:solidFill>
                        </a:rPr>
                        <a:t>PENY.</a:t>
                      </a: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chemeClr val="accent2"/>
                          </a:solidFill>
                        </a:rPr>
                        <a:t>AWAL</a:t>
                      </a:r>
                      <a:r>
                        <a:rPr lang="en-US" sz="1400" b="1" baseline="0" dirty="0" smtClean="0">
                          <a:solidFill>
                            <a:schemeClr val="accent2"/>
                          </a:solidFill>
                        </a:rPr>
                        <a:t> TAHUN</a:t>
                      </a:r>
                      <a:endParaRPr lang="en-US" sz="1400" b="1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accent2"/>
                          </a:solidFill>
                        </a:rPr>
                        <a:t>NILAI</a:t>
                      </a: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chemeClr val="accent2"/>
                          </a:solidFill>
                        </a:rPr>
                        <a:t>BUKU</a:t>
                      </a: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chemeClr val="accent2"/>
                          </a:solidFill>
                        </a:rPr>
                        <a:t>AWAL</a:t>
                      </a: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chemeClr val="accent2"/>
                          </a:solidFill>
                        </a:rPr>
                        <a:t>TAHUN</a:t>
                      </a:r>
                      <a:endParaRPr lang="en-US" sz="1400" b="1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accent2"/>
                          </a:solidFill>
                        </a:rPr>
                        <a:t>TARIF</a:t>
                      </a:r>
                      <a:endParaRPr lang="en-US" sz="1400" b="1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accent2"/>
                          </a:solidFill>
                        </a:rPr>
                        <a:t>PENY.</a:t>
                      </a: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chemeClr val="accent2"/>
                          </a:solidFill>
                        </a:rPr>
                        <a:t>TAHUN</a:t>
                      </a: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chemeClr val="accent2"/>
                          </a:solidFill>
                        </a:rPr>
                        <a:t>BERJALAN</a:t>
                      </a:r>
                      <a:endParaRPr lang="en-US" sz="1400" b="1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accent2"/>
                          </a:solidFill>
                        </a:rPr>
                        <a:t>NILAI</a:t>
                      </a: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chemeClr val="accent2"/>
                          </a:solidFill>
                        </a:rPr>
                        <a:t>BUKU</a:t>
                      </a: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chemeClr val="accent2"/>
                          </a:solidFill>
                        </a:rPr>
                        <a:t>AKHIR</a:t>
                      </a: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chemeClr val="accent2"/>
                          </a:solidFill>
                        </a:rPr>
                        <a:t>TAHUN</a:t>
                      </a:r>
                      <a:endParaRPr lang="en-US" sz="1400" b="1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</a:tr>
              <a:tr h="8280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 smtClean="0"/>
                        <a:t>35.000</a:t>
                      </a:r>
                      <a:endParaRPr lang="en-US" sz="18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 smtClean="0"/>
                        <a:t>-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800" dirty="0" smtClean="0"/>
                        <a:t>35.000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800" dirty="0" smtClean="0"/>
                        <a:t>40%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800" dirty="0" smtClean="0"/>
                        <a:t>14.000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800" dirty="0" smtClean="0"/>
                        <a:t>21.000</a:t>
                      </a:r>
                      <a:endParaRPr lang="en-US" sz="1800" dirty="0"/>
                    </a:p>
                  </a:txBody>
                  <a:tcPr anchor="ctr"/>
                </a:tc>
              </a:tr>
              <a:tr h="8280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2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 smtClean="0"/>
                        <a:t>35.000</a:t>
                      </a:r>
                      <a:endParaRPr lang="en-US" sz="18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800" dirty="0" smtClean="0"/>
                        <a:t>14.000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800" dirty="0" smtClean="0"/>
                        <a:t>21.000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800" dirty="0" smtClean="0"/>
                        <a:t>40%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800" dirty="0" smtClean="0"/>
                        <a:t>8.400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800" dirty="0" smtClean="0"/>
                        <a:t>12.600</a:t>
                      </a:r>
                      <a:endParaRPr lang="en-US" sz="1800" dirty="0"/>
                    </a:p>
                  </a:txBody>
                  <a:tcPr anchor="ctr"/>
                </a:tc>
              </a:tr>
              <a:tr h="8280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3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smtClean="0"/>
                        <a:t>35.000</a:t>
                      </a:r>
                      <a:endParaRPr lang="en-US" sz="18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800" dirty="0" smtClean="0"/>
                        <a:t>22.400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800" dirty="0" smtClean="0"/>
                        <a:t>12.600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800" dirty="0" smtClean="0"/>
                        <a:t>40%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800" dirty="0" smtClean="0"/>
                        <a:t>5.040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800" dirty="0" smtClean="0"/>
                        <a:t>7.560</a:t>
                      </a:r>
                      <a:endParaRPr lang="en-US" sz="1800" dirty="0"/>
                    </a:p>
                  </a:txBody>
                  <a:tcPr anchor="ctr"/>
                </a:tc>
              </a:tr>
              <a:tr h="8280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4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smtClean="0"/>
                        <a:t>35.000</a:t>
                      </a:r>
                      <a:endParaRPr lang="en-US" sz="18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800" dirty="0" smtClean="0"/>
                        <a:t>27.440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800" dirty="0" smtClean="0"/>
                        <a:t>7.560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800" smtClean="0"/>
                        <a:t>40%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en-US" sz="1800" dirty="0"/>
                    </a:p>
                  </a:txBody>
                  <a:tcPr anchor="ctr"/>
                </a:tc>
              </a:tr>
              <a:tr h="8280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5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 smtClean="0"/>
                        <a:t>35.000</a:t>
                      </a:r>
                      <a:endParaRPr lang="en-US" sz="18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en-US" sz="1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en-US" sz="1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800" dirty="0" smtClean="0"/>
                        <a:t>40%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en-US" sz="18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767DB5A-0A96-45A8-B082-AC2FCC393F2E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Bila mesin tsb baru dipakai pada tgl 1/7, </a:t>
            </a:r>
            <a:r>
              <a:rPr lang="en-US" dirty="0" err="1" smtClean="0"/>
              <a:t>maka</a:t>
            </a:r>
            <a:r>
              <a:rPr lang="id-ID" dirty="0" smtClean="0"/>
              <a:t> </a:t>
            </a:r>
            <a:r>
              <a:rPr lang="en-US" dirty="0" err="1" smtClean="0"/>
              <a:t>maka</a:t>
            </a:r>
            <a:r>
              <a:rPr lang="en-US" dirty="0" smtClean="0"/>
              <a:t> </a:t>
            </a:r>
            <a:r>
              <a:rPr lang="id-ID" dirty="0" smtClean="0"/>
              <a:t>beban </a:t>
            </a:r>
            <a:r>
              <a:rPr lang="en-US" dirty="0" err="1" smtClean="0"/>
              <a:t>penyusutan</a:t>
            </a:r>
            <a:r>
              <a:rPr lang="en-US" dirty="0" smtClean="0"/>
              <a:t> per </a:t>
            </a:r>
            <a:r>
              <a:rPr lang="en-US" dirty="0" err="1" smtClean="0"/>
              <a:t>tahun</a:t>
            </a:r>
            <a:r>
              <a:rPr lang="en-US" dirty="0" smtClean="0"/>
              <a:t> </a:t>
            </a:r>
            <a:r>
              <a:rPr lang="en-US" dirty="0" err="1" smtClean="0"/>
              <a:t>menjadi</a:t>
            </a:r>
            <a:r>
              <a:rPr lang="en-US" dirty="0" smtClean="0"/>
              <a:t>: </a:t>
            </a:r>
            <a:endParaRPr lang="id-ID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767DB5A-0A96-45A8-B082-AC2FCC393F2E}" type="slidenum">
              <a:rPr lang="en-US" smtClean="0"/>
              <a:pPr/>
              <a:t>24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0036569"/>
              </p:ext>
            </p:extLst>
          </p:nvPr>
        </p:nvGraphicFramePr>
        <p:xfrm>
          <a:off x="165601" y="2743200"/>
          <a:ext cx="8675371" cy="286512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775018"/>
                <a:gridCol w="1979930"/>
                <a:gridCol w="3940493"/>
                <a:gridCol w="1979930"/>
              </a:tblGrid>
              <a:tr h="370840">
                <a:tc>
                  <a:txBody>
                    <a:bodyPr/>
                    <a:lstStyle/>
                    <a:p>
                      <a:r>
                        <a:rPr lang="id-ID" sz="1800" b="0" dirty="0" smtClean="0"/>
                        <a:t>Thn </a:t>
                      </a:r>
                    </a:p>
                    <a:p>
                      <a:r>
                        <a:rPr lang="id-ID" sz="1800" b="0" dirty="0" smtClean="0"/>
                        <a:t>Ke-</a:t>
                      </a:r>
                      <a:endParaRPr lang="id-ID" sz="18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d-ID" sz="1800" b="0" dirty="0" smtClean="0"/>
                        <a:t>Nilai buku</a:t>
                      </a:r>
                      <a:endParaRPr lang="id-ID" sz="1800" b="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id-ID" sz="1800" b="0" dirty="0" smtClean="0"/>
                        <a:t>Beban penyusutan</a:t>
                      </a:r>
                      <a:endParaRPr lang="id-ID" sz="1800" b="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id-ID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id-ID" sz="1800" b="0" dirty="0" smtClean="0"/>
                        <a:t>1</a:t>
                      </a:r>
                      <a:endParaRPr lang="id-ID" sz="18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800" b="0" dirty="0" smtClean="0"/>
                        <a:t>Rp 35.000.000</a:t>
                      </a:r>
                      <a:endParaRPr lang="id-ID" sz="18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800" b="0" dirty="0" smtClean="0"/>
                        <a:t>(6/12) x 40% x  Rp 35.000.000</a:t>
                      </a:r>
                      <a:endParaRPr lang="id-ID" sz="18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800" b="0" dirty="0" smtClean="0"/>
                        <a:t>Rp   7.000.000</a:t>
                      </a:r>
                      <a:endParaRPr lang="id-ID" sz="1800" b="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id-ID" sz="1800" b="0" dirty="0" smtClean="0"/>
                        <a:t>2</a:t>
                      </a:r>
                      <a:endParaRPr lang="id-ID" sz="18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800" b="0" dirty="0" smtClean="0"/>
                        <a:t>28.000.000</a:t>
                      </a:r>
                      <a:endParaRPr lang="id-ID" sz="18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800" b="0" dirty="0" smtClean="0"/>
                        <a:t>40% x  Rp 28.000.000</a:t>
                      </a:r>
                      <a:endParaRPr lang="id-ID" sz="18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800" b="0" dirty="0" smtClean="0"/>
                        <a:t>Rp 11.200.000</a:t>
                      </a:r>
                      <a:endParaRPr lang="id-ID" sz="1800" b="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id-ID" sz="1800" b="0" dirty="0" smtClean="0"/>
                        <a:t>3</a:t>
                      </a:r>
                      <a:endParaRPr lang="id-ID" sz="18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800" b="0" dirty="0" smtClean="0"/>
                        <a:t>16.800.000</a:t>
                      </a:r>
                      <a:endParaRPr lang="id-ID" sz="18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800" b="0" dirty="0" smtClean="0"/>
                        <a:t>40% x Rp 16.800.000</a:t>
                      </a:r>
                      <a:endParaRPr lang="id-ID" sz="18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800" b="0" dirty="0" smtClean="0"/>
                        <a:t>Rp   6.720.000</a:t>
                      </a:r>
                      <a:endParaRPr lang="id-ID" sz="1800" b="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z="1800" b="0" dirty="0" smtClean="0"/>
                        <a:t>4</a:t>
                      </a:r>
                      <a:endParaRPr lang="id-ID" sz="18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id-ID" sz="18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id-ID" sz="18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id-ID" sz="1800" b="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endParaRPr lang="id-ID" sz="18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id-ID" sz="18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id-ID" sz="18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id-ID" sz="1800" b="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endParaRPr lang="id-ID" sz="18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id-ID" sz="18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id-ID" sz="18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id-ID" sz="1800" b="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>
                <a:solidFill>
                  <a:schemeClr val="bg1"/>
                </a:solidFill>
              </a:rPr>
              <a:t>DECLINING BALANCE METHOD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SUM OF THE YEAR DIGIT METHOD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076325"/>
            <a:ext cx="8123238" cy="3114675"/>
          </a:xfrm>
        </p:spPr>
        <p:txBody>
          <a:bodyPr/>
          <a:lstStyle/>
          <a:p>
            <a:r>
              <a:rPr lang="en-US" sz="2400" dirty="0" err="1" smtClean="0"/>
              <a:t>Berdasarkan</a:t>
            </a:r>
            <a:r>
              <a:rPr lang="en-US" sz="2400" dirty="0" smtClean="0"/>
              <a:t> </a:t>
            </a:r>
            <a:r>
              <a:rPr lang="en-US" sz="2400" dirty="0" err="1" smtClean="0"/>
              <a:t>jumlah</a:t>
            </a:r>
            <a:r>
              <a:rPr lang="en-US" sz="2400" dirty="0" smtClean="0"/>
              <a:t> </a:t>
            </a:r>
            <a:r>
              <a:rPr lang="en-US" sz="2400" dirty="0" err="1" smtClean="0"/>
              <a:t>angka</a:t>
            </a:r>
            <a:r>
              <a:rPr lang="en-US" sz="2400" dirty="0" smtClean="0"/>
              <a:t> </a:t>
            </a:r>
            <a:r>
              <a:rPr lang="en-US" sz="2400" dirty="0" err="1" smtClean="0"/>
              <a:t>tahun</a:t>
            </a:r>
            <a:r>
              <a:rPr lang="en-US" sz="2400" dirty="0" smtClean="0"/>
              <a:t> </a:t>
            </a:r>
            <a:r>
              <a:rPr lang="en-US" sz="2400" dirty="0" err="1" smtClean="0"/>
              <a:t>dari</a:t>
            </a:r>
            <a:r>
              <a:rPr lang="en-US" sz="2400" dirty="0" smtClean="0"/>
              <a:t> </a:t>
            </a:r>
            <a:r>
              <a:rPr lang="en-US" sz="2400" dirty="0" err="1" smtClean="0"/>
              <a:t>Umur</a:t>
            </a:r>
            <a:r>
              <a:rPr lang="en-US" sz="2400" dirty="0" smtClean="0"/>
              <a:t> </a:t>
            </a:r>
            <a:r>
              <a:rPr lang="en-US" sz="2400" dirty="0" err="1" smtClean="0"/>
              <a:t>Ekonomis</a:t>
            </a:r>
            <a:r>
              <a:rPr lang="en-US" sz="2400" dirty="0" smtClean="0"/>
              <a:t>:</a:t>
            </a:r>
          </a:p>
          <a:p>
            <a:pPr>
              <a:buNone/>
            </a:pPr>
            <a:r>
              <a:rPr lang="en-US" sz="2400" dirty="0" smtClean="0"/>
              <a:t>	4 </a:t>
            </a:r>
            <a:r>
              <a:rPr lang="en-US" sz="2400" dirty="0" err="1" smtClean="0"/>
              <a:t>thn</a:t>
            </a:r>
            <a:r>
              <a:rPr lang="en-US" sz="2400" dirty="0" smtClean="0"/>
              <a:t> : 4+3+2+1=10</a:t>
            </a:r>
          </a:p>
          <a:p>
            <a:pPr>
              <a:buNone/>
            </a:pPr>
            <a:r>
              <a:rPr lang="en-US" sz="2400" dirty="0" smtClean="0"/>
              <a:t>	5 </a:t>
            </a:r>
            <a:r>
              <a:rPr lang="en-US" sz="2400" dirty="0" err="1" smtClean="0"/>
              <a:t>thn</a:t>
            </a:r>
            <a:r>
              <a:rPr lang="en-US" sz="2400" dirty="0" smtClean="0"/>
              <a:t> : 5+4+3+2+1=15</a:t>
            </a:r>
          </a:p>
          <a:p>
            <a:r>
              <a:rPr lang="id-ID" sz="2400" dirty="0" smtClean="0"/>
              <a:t>Atau </a:t>
            </a:r>
            <a:r>
              <a:rPr lang="en-US" sz="2400" dirty="0" err="1" smtClean="0"/>
              <a:t>Dirumuskan</a:t>
            </a:r>
            <a:r>
              <a:rPr lang="en-US" sz="2400" dirty="0" smtClean="0"/>
              <a:t>:</a:t>
            </a:r>
          </a:p>
          <a:p>
            <a:pPr>
              <a:buNone/>
            </a:pPr>
            <a:r>
              <a:rPr lang="en-US" sz="2400" dirty="0" smtClean="0"/>
              <a:t>	sum = N (N+1)/ 2</a:t>
            </a:r>
          </a:p>
          <a:p>
            <a:pPr defTabSz="1263650">
              <a:buNone/>
              <a:tabLst>
                <a:tab pos="2286000" algn="l"/>
              </a:tabLst>
            </a:pPr>
            <a:r>
              <a:rPr lang="en-US" sz="2400" dirty="0" smtClean="0"/>
              <a:t>	</a:t>
            </a:r>
            <a:r>
              <a:rPr lang="en-US" sz="2400" dirty="0" err="1" smtClean="0"/>
              <a:t>Maka</a:t>
            </a:r>
            <a:r>
              <a:rPr lang="en-US" sz="2400" dirty="0" smtClean="0"/>
              <a:t>, </a:t>
            </a:r>
            <a:r>
              <a:rPr lang="id-ID" sz="2400" dirty="0" smtClean="0"/>
              <a:t>beban </a:t>
            </a:r>
            <a:r>
              <a:rPr lang="en-US" sz="2400" dirty="0" err="1" smtClean="0"/>
              <a:t>penyusutan</a:t>
            </a:r>
            <a:r>
              <a:rPr lang="en-US" sz="2400" dirty="0" smtClean="0"/>
              <a:t> per </a:t>
            </a:r>
            <a:r>
              <a:rPr lang="en-US" sz="2400" dirty="0" err="1" smtClean="0"/>
              <a:t>tahun</a:t>
            </a:r>
            <a:r>
              <a:rPr lang="en-US" sz="2400" dirty="0" smtClean="0"/>
              <a:t>: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685800" y="4267200"/>
            <a:ext cx="8123238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Char char="v"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Thn.1 : 5/15 (35.000.000-5.000.000)=10.000.000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Char char="v"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Thn.2 : 4/15 (35.000.000-5.000.000)=  8.000.000</a:t>
            </a: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</a:pPr>
            <a:r>
              <a:rPr lang="en-US" sz="2000" b="1" kern="0" dirty="0" smtClean="0">
                <a:solidFill>
                  <a:schemeClr val="accent2"/>
                </a:solidFill>
                <a:latin typeface="+mn-lt"/>
              </a:rPr>
              <a:t>Thn.3 : 3/15 (35.000.000-5.000.000)=  6.000.000</a:t>
            </a: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</a:pPr>
            <a:r>
              <a:rPr lang="en-US" sz="2000" b="1" kern="0" dirty="0" smtClean="0">
                <a:solidFill>
                  <a:schemeClr val="accent2"/>
                </a:solidFill>
                <a:latin typeface="+mn-lt"/>
              </a:rPr>
              <a:t>Thn.4 : 2/15 (35.000.000-5.000.000)=  4.000.000</a:t>
            </a: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</a:pPr>
            <a:r>
              <a:rPr lang="en-US" sz="2000" b="1" kern="0" dirty="0" smtClean="0">
                <a:solidFill>
                  <a:schemeClr val="accent2"/>
                </a:solidFill>
                <a:latin typeface="+mn-lt"/>
              </a:rPr>
              <a:t>Thn.5 : 1/15 (35.000.000-5.000.000)=  2.000.000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Char char="v"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767DB5A-0A96-45A8-B082-AC2FCC393F2E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076325"/>
            <a:ext cx="8123238" cy="5172075"/>
          </a:xfrm>
        </p:spPr>
        <p:txBody>
          <a:bodyPr/>
          <a:lstStyle/>
          <a:p>
            <a:pPr marL="0" indent="0" algn="just">
              <a:buNone/>
            </a:pPr>
            <a:r>
              <a:rPr lang="en-US" sz="2400" dirty="0" err="1" smtClean="0"/>
              <a:t>Misal</a:t>
            </a:r>
            <a:r>
              <a:rPr lang="en-US" sz="2400" dirty="0" smtClean="0"/>
              <a:t> </a:t>
            </a:r>
            <a:r>
              <a:rPr lang="en-US" sz="2400" dirty="0" err="1" smtClean="0"/>
              <a:t>mesin</a:t>
            </a:r>
            <a:r>
              <a:rPr lang="en-US" sz="2400" dirty="0" smtClean="0"/>
              <a:t> </a:t>
            </a:r>
            <a:r>
              <a:rPr lang="en-US" sz="2400" dirty="0" err="1" smtClean="0"/>
              <a:t>dibeli</a:t>
            </a:r>
            <a:r>
              <a:rPr lang="en-US" sz="2400" dirty="0" smtClean="0"/>
              <a:t> </a:t>
            </a:r>
            <a:r>
              <a:rPr lang="en-US" sz="2400" dirty="0" err="1" smtClean="0"/>
              <a:t>pada</a:t>
            </a:r>
            <a:r>
              <a:rPr lang="en-US" sz="2400" dirty="0" smtClean="0"/>
              <a:t> </a:t>
            </a:r>
            <a:r>
              <a:rPr lang="id-ID" sz="2400" dirty="0" smtClean="0"/>
              <a:t>tgl </a:t>
            </a:r>
            <a:r>
              <a:rPr lang="en-US" sz="2400" dirty="0" smtClean="0"/>
              <a:t>1/</a:t>
            </a:r>
            <a:r>
              <a:rPr lang="id-ID" sz="2400" dirty="0" smtClean="0"/>
              <a:t>1</a:t>
            </a:r>
            <a:r>
              <a:rPr lang="en-US" sz="2400" dirty="0" smtClean="0"/>
              <a:t> , </a:t>
            </a:r>
            <a:r>
              <a:rPr lang="id-ID" sz="2400" dirty="0" smtClean="0"/>
              <a:t>akan tetapi baru digunakan pada tgl 1/4 </a:t>
            </a:r>
            <a:r>
              <a:rPr lang="en-US" sz="2400" dirty="0" err="1" smtClean="0"/>
              <a:t>maka</a:t>
            </a:r>
            <a:r>
              <a:rPr lang="en-US" sz="2400" dirty="0" smtClean="0"/>
              <a:t> </a:t>
            </a:r>
            <a:r>
              <a:rPr lang="id-ID" sz="2400" dirty="0" smtClean="0"/>
              <a:t>beban </a:t>
            </a:r>
            <a:r>
              <a:rPr lang="en-US" sz="2400" dirty="0" err="1" smtClean="0"/>
              <a:t>penyusutan</a:t>
            </a:r>
            <a:r>
              <a:rPr lang="en-US" sz="2400" dirty="0" smtClean="0"/>
              <a:t> per </a:t>
            </a:r>
            <a:r>
              <a:rPr lang="en-US" sz="2400" dirty="0" err="1" smtClean="0"/>
              <a:t>tahun</a:t>
            </a:r>
            <a:r>
              <a:rPr lang="en-US" sz="2400" dirty="0" smtClean="0"/>
              <a:t> </a:t>
            </a:r>
            <a:r>
              <a:rPr lang="en-US" sz="2400" dirty="0" err="1" smtClean="0"/>
              <a:t>menjadi</a:t>
            </a:r>
            <a:r>
              <a:rPr lang="en-US" sz="2400" dirty="0" smtClean="0"/>
              <a:t>:</a:t>
            </a:r>
            <a:endParaRPr lang="en-US" sz="2400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SUM OF THE YEAR DIGIT METHOD</a:t>
            </a:r>
            <a:endParaRPr lang="en-US" i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767DB5A-0A96-45A8-B082-AC2FCC393F2E}" type="slidenum">
              <a:rPr lang="en-US" smtClean="0"/>
              <a:pPr/>
              <a:t>26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800100" y="2335530"/>
          <a:ext cx="7971791" cy="412496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990600"/>
                <a:gridCol w="3622993"/>
                <a:gridCol w="1643380"/>
                <a:gridCol w="1714818"/>
              </a:tblGrid>
              <a:tr h="370840">
                <a:tc>
                  <a:txBody>
                    <a:bodyPr/>
                    <a:lstStyle/>
                    <a:p>
                      <a:r>
                        <a:rPr lang="id-ID" sz="1600" b="0" dirty="0" smtClean="0"/>
                        <a:t>Tahun I</a:t>
                      </a:r>
                      <a:endParaRPr lang="id-ID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b="0" dirty="0" smtClean="0"/>
                        <a:t>(9/12 )x (5/15) x Rp 30.000.000</a:t>
                      </a:r>
                      <a:endParaRPr lang="id-ID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600" b="0" dirty="0" smtClean="0"/>
                        <a:t>Rp </a:t>
                      </a:r>
                      <a:r>
                        <a:rPr lang="id-ID" sz="1600" b="0" baseline="0" dirty="0" smtClean="0"/>
                        <a:t> </a:t>
                      </a:r>
                      <a:r>
                        <a:rPr lang="id-ID" sz="1600" b="0" dirty="0" smtClean="0"/>
                        <a:t>7.500.000</a:t>
                      </a:r>
                    </a:p>
                    <a:p>
                      <a:pPr algn="r"/>
                      <a:endParaRPr lang="id-ID" sz="1600" b="0" dirty="0"/>
                    </a:p>
                  </a:txBody>
                  <a:tcPr/>
                </a:tc>
              </a:tr>
              <a:tr h="370840">
                <a:tc rowSpan="2">
                  <a:txBody>
                    <a:bodyPr/>
                    <a:lstStyle/>
                    <a:p>
                      <a:r>
                        <a:rPr lang="id-ID" sz="1600" b="0" dirty="0" smtClean="0"/>
                        <a:t>Tahun II</a:t>
                      </a:r>
                      <a:endParaRPr lang="id-ID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b="0" dirty="0" smtClean="0"/>
                        <a:t>(3/12) x (5/15) x Rp 30.000.000</a:t>
                      </a:r>
                      <a:endParaRPr lang="id-ID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b="0" dirty="0" smtClean="0"/>
                        <a:t>Rp 2.500.000</a:t>
                      </a:r>
                      <a:endParaRPr lang="id-ID" sz="1600" b="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r"/>
                      <a:r>
                        <a:rPr lang="id-ID" sz="1600" b="0" dirty="0" smtClean="0"/>
                        <a:t>Rp  8.500.000</a:t>
                      </a:r>
                      <a:endParaRPr lang="id-ID" sz="1600" b="0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600" b="0" dirty="0" smtClean="0"/>
                        <a:t>(9/12 )x (4/15) x Rp 30.000.000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Rp 6.000.000</a:t>
                      </a:r>
                      <a:endParaRPr lang="id-ID" sz="16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</a:tr>
              <a:tr h="370840">
                <a:tc rowSpan="2">
                  <a:txBody>
                    <a:bodyPr/>
                    <a:lstStyle/>
                    <a:p>
                      <a:r>
                        <a:rPr lang="id-ID" sz="1600" dirty="0" smtClean="0"/>
                        <a:t>Tahun III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b="0" dirty="0" smtClean="0"/>
                        <a:t>(3/12) x (4/15) x Rp 30.000.000</a:t>
                      </a:r>
                      <a:endParaRPr lang="id-ID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b="0" dirty="0" smtClean="0"/>
                        <a:t>Rp 2.000.000</a:t>
                      </a:r>
                      <a:endParaRPr lang="id-ID" sz="1600" b="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r"/>
                      <a:r>
                        <a:rPr lang="id-ID" sz="1600" dirty="0" smtClean="0"/>
                        <a:t>Rp  6.500</a:t>
                      </a:r>
                      <a:r>
                        <a:rPr lang="id-ID" sz="1600" b="0" dirty="0" smtClean="0"/>
                        <a:t>.000</a:t>
                      </a:r>
                      <a:endParaRPr lang="id-ID" sz="1600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600" b="0" dirty="0" smtClean="0"/>
                        <a:t>(9/12 )x (3/15) x Rp 30.000.000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Rp 4.500.000</a:t>
                      </a:r>
                      <a:endParaRPr lang="id-ID" sz="16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</a:tr>
              <a:tr h="370840">
                <a:tc rowSpan="2">
                  <a:txBody>
                    <a:bodyPr/>
                    <a:lstStyle/>
                    <a:p>
                      <a:r>
                        <a:rPr lang="id-ID" sz="1600" dirty="0" smtClean="0"/>
                        <a:t>Tahun IV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b="0" dirty="0" smtClean="0"/>
                        <a:t>(3/12) x (3/15) x Rp 30.000.000</a:t>
                      </a:r>
                      <a:endParaRPr lang="id-ID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b="0" dirty="0" smtClean="0"/>
                        <a:t>Rp 1.500.000</a:t>
                      </a:r>
                      <a:endParaRPr lang="id-ID" sz="1600" b="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r"/>
                      <a:r>
                        <a:rPr lang="id-ID" sz="1600" dirty="0" smtClean="0"/>
                        <a:t>Rp  4.500</a:t>
                      </a:r>
                      <a:r>
                        <a:rPr lang="id-ID" sz="1600" b="0" dirty="0" smtClean="0"/>
                        <a:t>.000</a:t>
                      </a:r>
                      <a:endParaRPr lang="id-ID" sz="1600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600" b="0" dirty="0" smtClean="0"/>
                        <a:t>(9/12 )x (2/15) x Rp 30.000.000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Rp 3.000.000</a:t>
                      </a:r>
                      <a:endParaRPr lang="id-ID" sz="16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</a:tr>
              <a:tr h="370840">
                <a:tc rowSpan="2">
                  <a:txBody>
                    <a:bodyPr/>
                    <a:lstStyle/>
                    <a:p>
                      <a:r>
                        <a:rPr lang="id-ID" sz="1600" dirty="0" smtClean="0"/>
                        <a:t>Tahun V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b="0" dirty="0" smtClean="0"/>
                        <a:t>(3/12) x (2/15) x Rp 30.000.000</a:t>
                      </a:r>
                      <a:endParaRPr lang="id-ID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b="0" dirty="0" smtClean="0"/>
                        <a:t>Rp 1.000.000</a:t>
                      </a:r>
                      <a:endParaRPr lang="id-ID" sz="1600" b="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r"/>
                      <a:r>
                        <a:rPr lang="id-ID" sz="1600" dirty="0" smtClean="0"/>
                        <a:t>Rp  2.500</a:t>
                      </a:r>
                      <a:r>
                        <a:rPr lang="id-ID" sz="1600" b="0" dirty="0" smtClean="0"/>
                        <a:t>.000</a:t>
                      </a:r>
                      <a:endParaRPr lang="id-ID" sz="1600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600" b="0" dirty="0" smtClean="0"/>
                        <a:t>(9/12 )x (1/15) x Rp 30.000.000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Rp 1.500.000</a:t>
                      </a:r>
                      <a:endParaRPr lang="id-ID" sz="16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Tahun VI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600" b="0" dirty="0" smtClean="0"/>
                        <a:t>(3/12) x (1/15) x Rp 30.000.000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d-ID" sz="1600" b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600" dirty="0" smtClean="0"/>
                        <a:t>Rp    500</a:t>
                      </a:r>
                      <a:r>
                        <a:rPr lang="id-ID" sz="1600" b="0" dirty="0" smtClean="0"/>
                        <a:t>.000</a:t>
                      </a:r>
                      <a:endParaRPr lang="id-ID" sz="16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PENGELUARAN AKTIVA TETAP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en-US" dirty="0" err="1" smtClean="0"/>
              <a:t>Dilakukan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2 </a:t>
            </a:r>
            <a:r>
              <a:rPr lang="en-US" dirty="0" err="1" smtClean="0"/>
              <a:t>cara</a:t>
            </a:r>
            <a:r>
              <a:rPr lang="en-US" dirty="0" smtClean="0"/>
              <a:t>:</a:t>
            </a:r>
          </a:p>
          <a:p>
            <a:pPr marL="514350" indent="-514350" algn="just">
              <a:buAutoNum type="alphaUcPeriod"/>
            </a:pPr>
            <a:r>
              <a:rPr lang="en-US" dirty="0" err="1" smtClean="0"/>
              <a:t>Dijual</a:t>
            </a:r>
            <a:r>
              <a:rPr lang="en-US" dirty="0" smtClean="0"/>
              <a:t>:</a:t>
            </a:r>
          </a:p>
          <a:p>
            <a:pPr marL="511175" indent="-511175">
              <a:buNone/>
              <a:tabLst>
                <a:tab pos="511175" algn="l"/>
              </a:tabLst>
            </a:pPr>
            <a:r>
              <a:rPr lang="en-US" dirty="0" smtClean="0"/>
              <a:t>1. </a:t>
            </a:r>
            <a:r>
              <a:rPr lang="en-US" dirty="0" err="1" smtClean="0"/>
              <a:t>keluarkan</a:t>
            </a:r>
            <a:r>
              <a:rPr lang="en-US" dirty="0" smtClean="0"/>
              <a:t> </a:t>
            </a:r>
            <a:r>
              <a:rPr lang="en-US" dirty="0" err="1" smtClean="0"/>
              <a:t>nilai</a:t>
            </a:r>
            <a:r>
              <a:rPr lang="en-US" dirty="0" smtClean="0"/>
              <a:t> </a:t>
            </a:r>
            <a:r>
              <a:rPr lang="en-US" dirty="0" err="1" smtClean="0"/>
              <a:t>aktiva</a:t>
            </a:r>
            <a:r>
              <a:rPr lang="en-US" dirty="0" smtClean="0"/>
              <a:t> </a:t>
            </a:r>
            <a:r>
              <a:rPr lang="en-US" dirty="0" err="1" smtClean="0"/>
              <a:t>sebesar</a:t>
            </a:r>
            <a:r>
              <a:rPr lang="en-US" dirty="0" smtClean="0"/>
              <a:t> </a:t>
            </a:r>
            <a:r>
              <a:rPr lang="en-US" dirty="0" err="1" smtClean="0"/>
              <a:t>harga</a:t>
            </a:r>
            <a:r>
              <a:rPr lang="en-US" dirty="0" smtClean="0"/>
              <a:t> </a:t>
            </a:r>
            <a:r>
              <a:rPr lang="en-US" dirty="0" err="1" smtClean="0"/>
              <a:t>perolehan</a:t>
            </a:r>
            <a:r>
              <a:rPr lang="en-US" dirty="0" smtClean="0"/>
              <a:t>.</a:t>
            </a:r>
          </a:p>
          <a:p>
            <a:pPr marL="511175" indent="-511175">
              <a:buNone/>
              <a:tabLst>
                <a:tab pos="511175" algn="l"/>
              </a:tabLst>
            </a:pPr>
            <a:r>
              <a:rPr lang="en-US" dirty="0" smtClean="0"/>
              <a:t>2. </a:t>
            </a:r>
            <a:r>
              <a:rPr lang="en-US" dirty="0" err="1" smtClean="0"/>
              <a:t>Keluarkan</a:t>
            </a:r>
            <a:r>
              <a:rPr lang="en-US" dirty="0" smtClean="0"/>
              <a:t> </a:t>
            </a:r>
            <a:r>
              <a:rPr lang="en-US" dirty="0" err="1" smtClean="0"/>
              <a:t>nilai</a:t>
            </a:r>
            <a:r>
              <a:rPr lang="en-US" dirty="0" smtClean="0"/>
              <a:t> </a:t>
            </a:r>
            <a:r>
              <a:rPr lang="en-US" dirty="0" err="1" smtClean="0"/>
              <a:t>akumulasi</a:t>
            </a:r>
            <a:r>
              <a:rPr lang="en-US" dirty="0" smtClean="0"/>
              <a:t> </a:t>
            </a:r>
            <a:r>
              <a:rPr lang="en-US" dirty="0" err="1" smtClean="0"/>
              <a:t>penyusutan</a:t>
            </a:r>
            <a:r>
              <a:rPr lang="en-US" dirty="0" smtClean="0"/>
              <a:t>.</a:t>
            </a:r>
          </a:p>
          <a:p>
            <a:pPr marL="511175" indent="-511175">
              <a:buNone/>
              <a:tabLst>
                <a:tab pos="511175" algn="l"/>
              </a:tabLst>
            </a:pPr>
            <a:r>
              <a:rPr lang="en-US" dirty="0" smtClean="0"/>
              <a:t>3. </a:t>
            </a:r>
            <a:r>
              <a:rPr lang="en-US" dirty="0" err="1" smtClean="0"/>
              <a:t>Catat</a:t>
            </a:r>
            <a:r>
              <a:rPr lang="en-US" dirty="0" smtClean="0"/>
              <a:t> </a:t>
            </a:r>
            <a:r>
              <a:rPr lang="en-US" dirty="0" err="1" smtClean="0"/>
              <a:t>hasil</a:t>
            </a:r>
            <a:r>
              <a:rPr lang="en-US" dirty="0" smtClean="0"/>
              <a:t> </a:t>
            </a:r>
            <a:r>
              <a:rPr lang="en-US" dirty="0" err="1" smtClean="0"/>
              <a:t>penjualan</a:t>
            </a:r>
            <a:r>
              <a:rPr lang="en-US" dirty="0" smtClean="0"/>
              <a:t> </a:t>
            </a:r>
            <a:r>
              <a:rPr lang="en-US" dirty="0" err="1" smtClean="0"/>
              <a:t>aktiva</a:t>
            </a:r>
            <a:r>
              <a:rPr lang="en-US" dirty="0" smtClean="0"/>
              <a:t> </a:t>
            </a:r>
            <a:r>
              <a:rPr lang="en-US" dirty="0" err="1" smtClean="0"/>
              <a:t>tetap</a:t>
            </a:r>
            <a:r>
              <a:rPr lang="en-US" dirty="0" smtClean="0"/>
              <a:t>.</a:t>
            </a:r>
          </a:p>
          <a:p>
            <a:pPr marL="511175" indent="-511175">
              <a:buNone/>
              <a:tabLst>
                <a:tab pos="511175" algn="l"/>
              </a:tabLst>
            </a:pPr>
            <a:r>
              <a:rPr lang="en-US" dirty="0" smtClean="0"/>
              <a:t>4. </a:t>
            </a:r>
            <a:r>
              <a:rPr lang="en-US" dirty="0" err="1" smtClean="0"/>
              <a:t>Catat</a:t>
            </a:r>
            <a:r>
              <a:rPr lang="en-US" dirty="0" smtClean="0"/>
              <a:t> R/L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penjualan</a:t>
            </a:r>
            <a:r>
              <a:rPr lang="en-US" dirty="0" smtClean="0"/>
              <a:t> </a:t>
            </a:r>
            <a:r>
              <a:rPr lang="en-US" dirty="0" err="1" smtClean="0"/>
              <a:t>aktiva</a:t>
            </a:r>
            <a:r>
              <a:rPr lang="en-US" dirty="0" smtClean="0"/>
              <a:t> </a:t>
            </a:r>
            <a:r>
              <a:rPr lang="en-US" dirty="0" err="1" smtClean="0"/>
              <a:t>tetap</a:t>
            </a:r>
            <a:r>
              <a:rPr lang="en-US" dirty="0" smtClean="0"/>
              <a:t>.</a:t>
            </a:r>
          </a:p>
          <a:p>
            <a:pPr marL="514350" indent="-514350" algn="just">
              <a:buNone/>
            </a:pPr>
            <a:endParaRPr lang="en-US" dirty="0" smtClean="0"/>
          </a:p>
          <a:p>
            <a:pPr marL="514350" indent="-514350" algn="just"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767DB5A-0A96-45A8-B082-AC2FCC393F2E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CONTOH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None/>
            </a:pPr>
            <a:r>
              <a:rPr lang="en-US" sz="2000" dirty="0" err="1" smtClean="0"/>
              <a:t>Diketahui</a:t>
            </a:r>
            <a:r>
              <a:rPr lang="en-US" sz="2000" dirty="0" smtClean="0"/>
              <a:t> :</a:t>
            </a:r>
          </a:p>
          <a:p>
            <a:pPr marL="514350" indent="-514350">
              <a:buNone/>
            </a:pPr>
            <a:r>
              <a:rPr lang="en-US" sz="2000" dirty="0" err="1" smtClean="0"/>
              <a:t>Harga</a:t>
            </a:r>
            <a:r>
              <a:rPr lang="en-US" sz="2000" dirty="0" smtClean="0"/>
              <a:t> </a:t>
            </a:r>
            <a:r>
              <a:rPr lang="en-US" sz="2000" dirty="0" err="1" smtClean="0"/>
              <a:t>perolehan</a:t>
            </a:r>
            <a:r>
              <a:rPr lang="en-US" sz="2000" dirty="0" smtClean="0"/>
              <a:t> </a:t>
            </a:r>
            <a:r>
              <a:rPr lang="en-US" sz="2000" dirty="0" err="1" smtClean="0"/>
              <a:t>Rp</a:t>
            </a:r>
            <a:r>
              <a:rPr lang="en-US" sz="2000" dirty="0" smtClean="0"/>
              <a:t> 35.000.000,-</a:t>
            </a:r>
          </a:p>
          <a:p>
            <a:pPr marL="514350" indent="-514350">
              <a:buNone/>
            </a:pPr>
            <a:r>
              <a:rPr lang="en-US" sz="2000" dirty="0" err="1" smtClean="0"/>
              <a:t>Akumulasi</a:t>
            </a:r>
            <a:r>
              <a:rPr lang="en-US" sz="2000" dirty="0" smtClean="0"/>
              <a:t> </a:t>
            </a:r>
            <a:r>
              <a:rPr lang="en-US" sz="2000" dirty="0" err="1" smtClean="0"/>
              <a:t>penyusutan</a:t>
            </a:r>
            <a:r>
              <a:rPr lang="en-US" sz="2000" dirty="0" smtClean="0"/>
              <a:t> </a:t>
            </a:r>
            <a:r>
              <a:rPr lang="en-US" sz="2000" dirty="0" err="1" smtClean="0"/>
              <a:t>Rp</a:t>
            </a:r>
            <a:r>
              <a:rPr lang="en-US" sz="2000" dirty="0" smtClean="0"/>
              <a:t> 25.000.000,-</a:t>
            </a:r>
          </a:p>
          <a:p>
            <a:pPr marL="514350" indent="-514350">
              <a:buNone/>
            </a:pPr>
            <a:r>
              <a:rPr lang="en-US" sz="2000" dirty="0" err="1" smtClean="0"/>
              <a:t>Nilai</a:t>
            </a:r>
            <a:r>
              <a:rPr lang="en-US" sz="2000" dirty="0" smtClean="0"/>
              <a:t> </a:t>
            </a:r>
            <a:r>
              <a:rPr lang="en-US" sz="2000" dirty="0" err="1" smtClean="0"/>
              <a:t>buku</a:t>
            </a:r>
            <a:r>
              <a:rPr lang="en-US" sz="2000" dirty="0" smtClean="0"/>
              <a:t> </a:t>
            </a:r>
            <a:r>
              <a:rPr lang="en-US" sz="2000" dirty="0" err="1" smtClean="0">
                <a:solidFill>
                  <a:srgbClr val="FF0000"/>
                </a:solidFill>
              </a:rPr>
              <a:t>Rp</a:t>
            </a:r>
            <a:r>
              <a:rPr lang="en-US" sz="2000" dirty="0" smtClean="0">
                <a:solidFill>
                  <a:srgbClr val="FF0000"/>
                </a:solidFill>
              </a:rPr>
              <a:t> 10.000.000,-</a:t>
            </a:r>
          </a:p>
          <a:p>
            <a:pPr marL="514350" indent="-514350">
              <a:buNone/>
            </a:pPr>
            <a:r>
              <a:rPr lang="en-US" sz="2000" dirty="0" err="1" smtClean="0"/>
              <a:t>Harga</a:t>
            </a:r>
            <a:r>
              <a:rPr lang="en-US" sz="2000" dirty="0" smtClean="0"/>
              <a:t> </a:t>
            </a:r>
            <a:r>
              <a:rPr lang="en-US" sz="2000" dirty="0" err="1" smtClean="0"/>
              <a:t>jual</a:t>
            </a:r>
            <a:r>
              <a:rPr lang="en-US" sz="2000" dirty="0" smtClean="0"/>
              <a:t> </a:t>
            </a:r>
            <a:r>
              <a:rPr lang="en-US" sz="2000" dirty="0" err="1" smtClean="0">
                <a:solidFill>
                  <a:srgbClr val="FF0000"/>
                </a:solidFill>
              </a:rPr>
              <a:t>Rp</a:t>
            </a:r>
            <a:r>
              <a:rPr lang="en-US" sz="2000" dirty="0" smtClean="0">
                <a:solidFill>
                  <a:srgbClr val="FF0000"/>
                </a:solidFill>
              </a:rPr>
              <a:t> 15.000.000,-</a:t>
            </a:r>
          </a:p>
          <a:p>
            <a:pPr marL="514350" indent="-514350">
              <a:buNone/>
            </a:pPr>
            <a:r>
              <a:rPr lang="en-US" sz="2000" dirty="0" err="1" smtClean="0"/>
              <a:t>Maka</a:t>
            </a:r>
            <a:r>
              <a:rPr lang="en-US" sz="2000" dirty="0" smtClean="0"/>
              <a:t>: </a:t>
            </a:r>
          </a:p>
          <a:p>
            <a:pPr marL="514350" indent="-514350">
              <a:buNone/>
            </a:pPr>
            <a:r>
              <a:rPr lang="en-US" sz="2000" dirty="0" err="1" smtClean="0"/>
              <a:t>Laba</a:t>
            </a:r>
            <a:r>
              <a:rPr lang="en-US" sz="2000" dirty="0" smtClean="0"/>
              <a:t> </a:t>
            </a:r>
            <a:r>
              <a:rPr lang="en-US" sz="2000" dirty="0" err="1" smtClean="0"/>
              <a:t>penjualan</a:t>
            </a:r>
            <a:r>
              <a:rPr lang="en-US" sz="2000" dirty="0" smtClean="0"/>
              <a:t> : </a:t>
            </a:r>
            <a:r>
              <a:rPr lang="en-US" sz="2000" dirty="0" err="1" smtClean="0">
                <a:solidFill>
                  <a:srgbClr val="FF0000"/>
                </a:solidFill>
              </a:rPr>
              <a:t>Rp</a:t>
            </a:r>
            <a:r>
              <a:rPr lang="en-US" sz="2000" dirty="0" smtClean="0">
                <a:solidFill>
                  <a:srgbClr val="FF0000"/>
                </a:solidFill>
              </a:rPr>
              <a:t> 5.000.000,-</a:t>
            </a:r>
          </a:p>
          <a:p>
            <a:pPr marL="514350" indent="-514350">
              <a:buNone/>
            </a:pPr>
            <a:endParaRPr lang="en-US" sz="2000" dirty="0" smtClean="0"/>
          </a:p>
          <a:p>
            <a:pPr marL="514350" indent="-514350">
              <a:buNone/>
            </a:pPr>
            <a:r>
              <a:rPr lang="en-US" sz="2000" dirty="0" err="1" smtClean="0"/>
              <a:t>Dijurnal</a:t>
            </a:r>
            <a:r>
              <a:rPr lang="en-US" sz="2000" dirty="0" smtClean="0"/>
              <a:t>:</a:t>
            </a:r>
          </a:p>
          <a:p>
            <a:pPr marL="514350" indent="-514350">
              <a:buNone/>
            </a:pPr>
            <a:endParaRPr lang="en-US" sz="20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85800" y="4540623"/>
          <a:ext cx="8153400" cy="1828800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4659086"/>
                <a:gridCol w="1741714"/>
                <a:gridCol w="1752600"/>
              </a:tblGrid>
              <a:tr h="454698">
                <a:tc>
                  <a:txBody>
                    <a:bodyPr/>
                    <a:lstStyle/>
                    <a:p>
                      <a:r>
                        <a:rPr lang="en-US" sz="1800" b="1" dirty="0" smtClean="0"/>
                        <a:t>Cash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err="1" smtClean="0"/>
                        <a:t>Accum</a:t>
                      </a:r>
                      <a:r>
                        <a:rPr lang="en-US" sz="1800" b="1" dirty="0" smtClean="0"/>
                        <a:t>. </a:t>
                      </a:r>
                      <a:r>
                        <a:rPr lang="en-US" sz="1800" b="1" dirty="0" err="1" smtClean="0"/>
                        <a:t>Dep.Of</a:t>
                      </a:r>
                      <a:r>
                        <a:rPr lang="en-US" sz="1800" b="1" dirty="0" smtClean="0"/>
                        <a:t> Machine</a:t>
                      </a:r>
                      <a:endParaRPr lang="en-US" b="1" dirty="0" smtClean="0"/>
                    </a:p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/>
                        <a:t>15.000.000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/>
                        <a:t>25.000.000</a:t>
                      </a:r>
                      <a:endParaRPr lang="en-US" b="1" dirty="0" smtClean="0"/>
                    </a:p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/>
                    </a:p>
                  </a:txBody>
                  <a:tcPr/>
                </a:tc>
              </a:tr>
              <a:tr h="454698">
                <a:tc>
                  <a:txBody>
                    <a:bodyPr/>
                    <a:lstStyle/>
                    <a:p>
                      <a:r>
                        <a:rPr lang="en-US" sz="1800" b="1" dirty="0" smtClean="0"/>
                        <a:t>       Machine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/>
                        <a:t>       Profit on disposal of machine</a:t>
                      </a:r>
                      <a:endParaRPr lang="en-US" b="1" dirty="0" smtClean="0"/>
                    </a:p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/>
                        <a:t>35.000.000</a:t>
                      </a:r>
                    </a:p>
                    <a:p>
                      <a:r>
                        <a:rPr lang="en-US" sz="1800" b="1" dirty="0" smtClean="0"/>
                        <a:t>  5.000.000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767DB5A-0A96-45A8-B082-AC2FCC393F2E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CONTOH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en-US" dirty="0" err="1" smtClean="0"/>
              <a:t>Diketahui</a:t>
            </a:r>
            <a:r>
              <a:rPr lang="en-US" dirty="0" smtClean="0"/>
              <a:t>:</a:t>
            </a:r>
          </a:p>
          <a:p>
            <a:pPr algn="just">
              <a:buNone/>
            </a:pPr>
            <a:r>
              <a:rPr lang="en-US" dirty="0" smtClean="0">
                <a:solidFill>
                  <a:srgbClr val="C00000"/>
                </a:solidFill>
              </a:rPr>
              <a:t>1/1/05:</a:t>
            </a:r>
          </a:p>
          <a:p>
            <a:pPr marL="0" indent="0" algn="just">
              <a:buNone/>
            </a:pPr>
            <a:r>
              <a:rPr lang="en-US" dirty="0" err="1" smtClean="0"/>
              <a:t>dibeli</a:t>
            </a:r>
            <a:r>
              <a:rPr lang="en-US" dirty="0" smtClean="0"/>
              <a:t> </a:t>
            </a:r>
            <a:r>
              <a:rPr lang="en-US" dirty="0" err="1" smtClean="0"/>
              <a:t>sebuah</a:t>
            </a:r>
            <a:r>
              <a:rPr lang="en-US" dirty="0" smtClean="0"/>
              <a:t> </a:t>
            </a:r>
            <a:r>
              <a:rPr lang="en-US" dirty="0" err="1" smtClean="0"/>
              <a:t>mesin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harga</a:t>
            </a:r>
            <a:r>
              <a:rPr lang="en-US" dirty="0" smtClean="0"/>
              <a:t> </a:t>
            </a:r>
            <a:r>
              <a:rPr lang="en-US" dirty="0" err="1" smtClean="0"/>
              <a:t>perolehan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C00000"/>
                </a:solidFill>
              </a:rPr>
              <a:t>Rp</a:t>
            </a:r>
            <a:r>
              <a:rPr lang="en-US" dirty="0" smtClean="0">
                <a:solidFill>
                  <a:srgbClr val="C00000"/>
                </a:solidFill>
              </a:rPr>
              <a:t> 85 </a:t>
            </a:r>
            <a:r>
              <a:rPr lang="en-US" dirty="0" err="1" smtClean="0">
                <a:solidFill>
                  <a:srgbClr val="C00000"/>
                </a:solidFill>
              </a:rPr>
              <a:t>juta</a:t>
            </a:r>
            <a:r>
              <a:rPr lang="en-US" dirty="0" smtClean="0">
                <a:solidFill>
                  <a:srgbClr val="C00000"/>
                </a:solidFill>
              </a:rPr>
              <a:t>, UE:5thn</a:t>
            </a:r>
            <a:r>
              <a:rPr lang="en-US" dirty="0" smtClean="0"/>
              <a:t>.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nilai</a:t>
            </a:r>
            <a:r>
              <a:rPr lang="en-US" dirty="0" smtClean="0"/>
              <a:t> </a:t>
            </a:r>
            <a:r>
              <a:rPr lang="en-US" dirty="0" err="1" smtClean="0"/>
              <a:t>residu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C00000"/>
                </a:solidFill>
              </a:rPr>
              <a:t>Rp</a:t>
            </a:r>
            <a:r>
              <a:rPr lang="en-US" dirty="0" smtClean="0">
                <a:solidFill>
                  <a:srgbClr val="C00000"/>
                </a:solidFill>
              </a:rPr>
              <a:t> 10 </a:t>
            </a:r>
            <a:r>
              <a:rPr lang="en-US" dirty="0" err="1" smtClean="0">
                <a:solidFill>
                  <a:srgbClr val="C00000"/>
                </a:solidFill>
              </a:rPr>
              <a:t>juta</a:t>
            </a:r>
            <a:r>
              <a:rPr lang="en-US" dirty="0" smtClean="0"/>
              <a:t>, </a:t>
            </a:r>
            <a:r>
              <a:rPr lang="en-US" dirty="0" err="1" smtClean="0"/>
              <a:t>penyusutan</a:t>
            </a:r>
            <a:r>
              <a:rPr lang="en-US" dirty="0" smtClean="0"/>
              <a:t> </a:t>
            </a:r>
            <a:r>
              <a:rPr lang="en-US" dirty="0" err="1" smtClean="0"/>
              <a:t>garis</a:t>
            </a:r>
            <a:r>
              <a:rPr lang="en-US" dirty="0" smtClean="0"/>
              <a:t> </a:t>
            </a:r>
            <a:r>
              <a:rPr lang="en-US" dirty="0" err="1" smtClean="0"/>
              <a:t>lurus</a:t>
            </a:r>
            <a:r>
              <a:rPr lang="en-US" dirty="0" smtClean="0"/>
              <a:t>.</a:t>
            </a:r>
          </a:p>
          <a:p>
            <a:pPr marL="0" indent="0" algn="just">
              <a:buNone/>
            </a:pPr>
            <a:r>
              <a:rPr lang="en-US" dirty="0" smtClean="0">
                <a:solidFill>
                  <a:srgbClr val="C00000"/>
                </a:solidFill>
              </a:rPr>
              <a:t>1/8/08:</a:t>
            </a:r>
          </a:p>
          <a:p>
            <a:pPr marL="0" indent="0" algn="just">
              <a:buNone/>
            </a:pPr>
            <a:r>
              <a:rPr lang="en-US" dirty="0" err="1" smtClean="0"/>
              <a:t>Mesin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 </a:t>
            </a:r>
            <a:r>
              <a:rPr lang="en-US" dirty="0" err="1" smtClean="0"/>
              <a:t>dijual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harga</a:t>
            </a:r>
            <a:r>
              <a:rPr lang="en-US" dirty="0" smtClean="0"/>
              <a:t>   </a:t>
            </a:r>
            <a:r>
              <a:rPr lang="en-US" dirty="0" err="1" smtClean="0">
                <a:solidFill>
                  <a:srgbClr val="C00000"/>
                </a:solidFill>
              </a:rPr>
              <a:t>Rp</a:t>
            </a:r>
            <a:r>
              <a:rPr lang="en-US" dirty="0" smtClean="0">
                <a:solidFill>
                  <a:srgbClr val="C00000"/>
                </a:solidFill>
              </a:rPr>
              <a:t> 18 </a:t>
            </a:r>
            <a:r>
              <a:rPr lang="en-US" dirty="0" err="1" smtClean="0">
                <a:solidFill>
                  <a:srgbClr val="C00000"/>
                </a:solidFill>
              </a:rPr>
              <a:t>juta</a:t>
            </a:r>
            <a:r>
              <a:rPr lang="en-US" dirty="0" smtClean="0">
                <a:solidFill>
                  <a:srgbClr val="C00000"/>
                </a:solidFill>
              </a:rPr>
              <a:t>.</a:t>
            </a:r>
          </a:p>
          <a:p>
            <a:pPr algn="just">
              <a:buNone/>
            </a:pPr>
            <a:endParaRPr lang="en-US" dirty="0"/>
          </a:p>
          <a:p>
            <a:pPr algn="just"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767DB5A-0A96-45A8-B082-AC2FCC393F2E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8305800" cy="563562"/>
          </a:xfrm>
        </p:spPr>
        <p:txBody>
          <a:bodyPr/>
          <a:lstStyle/>
          <a:p>
            <a:r>
              <a:rPr lang="en-US" dirty="0" smtClean="0"/>
              <a:t>JAWAB CONTOH 2: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err="1" smtClean="0"/>
              <a:t>Depresiasi</a:t>
            </a:r>
            <a:r>
              <a:rPr lang="en-US" sz="2400" dirty="0" smtClean="0"/>
              <a:t>/</a:t>
            </a:r>
            <a:r>
              <a:rPr lang="en-US" sz="2400" dirty="0" err="1" smtClean="0"/>
              <a:t>thn</a:t>
            </a:r>
            <a:r>
              <a:rPr lang="en-US" sz="2400" dirty="0" smtClean="0"/>
              <a:t>= (85jt-10jt)/5thn.</a:t>
            </a:r>
          </a:p>
          <a:p>
            <a:pPr>
              <a:buNone/>
              <a:tabLst>
                <a:tab pos="3321050" algn="l"/>
              </a:tabLst>
            </a:pPr>
            <a:r>
              <a:rPr lang="en-US" sz="2400" dirty="0" smtClean="0"/>
              <a:t>		= 15jt/</a:t>
            </a:r>
            <a:r>
              <a:rPr lang="en-US" sz="2400" dirty="0" err="1" smtClean="0"/>
              <a:t>thn</a:t>
            </a:r>
            <a:r>
              <a:rPr lang="en-US" sz="2400" dirty="0" smtClean="0"/>
              <a:t>.</a:t>
            </a:r>
          </a:p>
          <a:p>
            <a:pPr>
              <a:tabLst>
                <a:tab pos="3321050" algn="l"/>
              </a:tabLst>
            </a:pPr>
            <a:r>
              <a:rPr lang="en-US" sz="2400" dirty="0" err="1" smtClean="0"/>
              <a:t>Perhitungan</a:t>
            </a:r>
            <a:r>
              <a:rPr lang="en-US" sz="2400" dirty="0" smtClean="0"/>
              <a:t>:</a:t>
            </a:r>
          </a:p>
          <a:p>
            <a:pPr>
              <a:buNone/>
            </a:pP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44071" y="2420471"/>
          <a:ext cx="8077200" cy="3977640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3352800"/>
                <a:gridCol w="2514600"/>
                <a:gridCol w="2209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 err="1" smtClean="0"/>
                        <a:t>Harga</a:t>
                      </a:r>
                      <a:r>
                        <a:rPr lang="en-US" b="0" dirty="0" smtClean="0"/>
                        <a:t> </a:t>
                      </a:r>
                      <a:r>
                        <a:rPr lang="en-US" b="0" dirty="0" err="1" smtClean="0"/>
                        <a:t>perolehan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0" dirty="0" smtClean="0"/>
                        <a:t>85.000.000</a:t>
                      </a:r>
                      <a:endParaRPr lang="en-US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Akumulasi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penyusutan</a:t>
                      </a:r>
                      <a:r>
                        <a:rPr lang="en-US" dirty="0" smtClean="0"/>
                        <a:t>: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31/12/05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15.000.000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31/12/06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15.000.000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31/12/07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15.000.000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1/1/08 </a:t>
                      </a:r>
                      <a:r>
                        <a:rPr lang="en-US" dirty="0" err="1" smtClean="0"/>
                        <a:t>s.d</a:t>
                      </a:r>
                      <a:r>
                        <a:rPr lang="en-US" dirty="0" smtClean="0"/>
                        <a:t>.</a:t>
                      </a:r>
                      <a:r>
                        <a:rPr lang="en-US" baseline="0" dirty="0" smtClean="0"/>
                        <a:t> 31/7/08</a:t>
                      </a:r>
                    </a:p>
                    <a:p>
                      <a:r>
                        <a:rPr lang="en-US" baseline="0" dirty="0" smtClean="0"/>
                        <a:t>(7/12 x 15.000.000)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8.750.000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∑ </a:t>
                      </a:r>
                      <a:r>
                        <a:rPr lang="en-US" dirty="0" err="1" smtClean="0"/>
                        <a:t>akumulasi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penyusutan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53.750.000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Nilai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buku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31.250.000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Harga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jual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18.000.000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Laba</a:t>
                      </a:r>
                      <a:r>
                        <a:rPr lang="en-US" dirty="0" smtClean="0"/>
                        <a:t> (</a:t>
                      </a:r>
                      <a:r>
                        <a:rPr lang="en-US" dirty="0" err="1" smtClean="0"/>
                        <a:t>Rugi</a:t>
                      </a:r>
                      <a:r>
                        <a:rPr lang="en-US" dirty="0" smtClean="0"/>
                        <a:t>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(13.250.000)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767DB5A-0A96-45A8-B082-AC2FCC393F2E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Dijurnal</a:t>
            </a:r>
            <a:r>
              <a:rPr lang="en-US" dirty="0" smtClean="0"/>
              <a:t>: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JAWAB CONTOH 2: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762000" y="1706880"/>
          <a:ext cx="7924800" cy="4389120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1600200"/>
                <a:gridCol w="3810000"/>
                <a:gridCol w="1219200"/>
                <a:gridCol w="1295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1/1/05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Machine</a:t>
                      </a:r>
                    </a:p>
                    <a:p>
                      <a:r>
                        <a:rPr lang="en-US" b="1" dirty="0" smtClean="0"/>
                        <a:t>    cash  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/>
                        <a:t>85.000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b="1" dirty="0" smtClean="0"/>
                    </a:p>
                    <a:p>
                      <a:pPr algn="r"/>
                      <a:r>
                        <a:rPr lang="en-US" b="1" dirty="0" smtClean="0"/>
                        <a:t>85.000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31/12/05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err="1" smtClean="0"/>
                        <a:t>Depr.Expense</a:t>
                      </a:r>
                      <a:r>
                        <a:rPr lang="en-US" b="1" dirty="0" smtClean="0"/>
                        <a:t> of machine</a:t>
                      </a:r>
                    </a:p>
                    <a:p>
                      <a:r>
                        <a:rPr lang="en-US" b="1" dirty="0" smtClean="0"/>
                        <a:t>     </a:t>
                      </a:r>
                      <a:r>
                        <a:rPr lang="en-US" b="1" dirty="0" err="1" smtClean="0"/>
                        <a:t>Accum.Depr</a:t>
                      </a:r>
                      <a:r>
                        <a:rPr lang="en-US" b="1" baseline="0" dirty="0" smtClean="0"/>
                        <a:t> of machine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/>
                        <a:t>15.000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b="1" dirty="0" smtClean="0"/>
                    </a:p>
                    <a:p>
                      <a:pPr algn="r"/>
                      <a:r>
                        <a:rPr lang="en-US" b="1" dirty="0" smtClean="0"/>
                        <a:t>15.000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31/12/06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err="1" smtClean="0"/>
                        <a:t>Depr.Expense</a:t>
                      </a:r>
                      <a:r>
                        <a:rPr lang="en-US" b="1" dirty="0" smtClean="0"/>
                        <a:t> of machine</a:t>
                      </a:r>
                    </a:p>
                    <a:p>
                      <a:r>
                        <a:rPr lang="en-US" b="1" dirty="0" smtClean="0"/>
                        <a:t>     </a:t>
                      </a:r>
                      <a:r>
                        <a:rPr lang="en-US" b="1" dirty="0" err="1" smtClean="0"/>
                        <a:t>Accum.Depr</a:t>
                      </a:r>
                      <a:r>
                        <a:rPr lang="en-US" b="1" baseline="0" dirty="0" smtClean="0"/>
                        <a:t> of machine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/>
                        <a:t>15.000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b="1" dirty="0" smtClean="0"/>
                    </a:p>
                    <a:p>
                      <a:pPr algn="r"/>
                      <a:r>
                        <a:rPr lang="en-US" b="1" dirty="0" smtClean="0"/>
                        <a:t>15.000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31/12/07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err="1" smtClean="0"/>
                        <a:t>Depr.Expense</a:t>
                      </a:r>
                      <a:r>
                        <a:rPr lang="en-US" b="1" dirty="0" smtClean="0"/>
                        <a:t> of machine</a:t>
                      </a:r>
                    </a:p>
                    <a:p>
                      <a:r>
                        <a:rPr lang="en-US" b="1" dirty="0" smtClean="0"/>
                        <a:t>     </a:t>
                      </a:r>
                      <a:r>
                        <a:rPr lang="en-US" b="1" dirty="0" err="1" smtClean="0"/>
                        <a:t>Accum.Depr</a:t>
                      </a:r>
                      <a:r>
                        <a:rPr lang="en-US" b="1" baseline="0" dirty="0" smtClean="0"/>
                        <a:t> of machine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/>
                        <a:t>15.000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b="1" dirty="0" smtClean="0"/>
                    </a:p>
                    <a:p>
                      <a:pPr algn="r"/>
                      <a:r>
                        <a:rPr lang="en-US" b="1" dirty="0" smtClean="0"/>
                        <a:t>15.000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 rowSpan="2">
                  <a:txBody>
                    <a:bodyPr/>
                    <a:lstStyle/>
                    <a:p>
                      <a:r>
                        <a:rPr lang="en-US" b="1" dirty="0" smtClean="0"/>
                        <a:t>1/8/08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err="1" smtClean="0"/>
                        <a:t>Depr.Expense</a:t>
                      </a:r>
                      <a:r>
                        <a:rPr lang="en-US" b="1" dirty="0" smtClean="0"/>
                        <a:t> of machine</a:t>
                      </a:r>
                    </a:p>
                    <a:p>
                      <a:r>
                        <a:rPr lang="en-US" b="1" dirty="0" smtClean="0"/>
                        <a:t>     </a:t>
                      </a:r>
                      <a:r>
                        <a:rPr lang="en-US" b="1" dirty="0" err="1" smtClean="0"/>
                        <a:t>Accum.Depr</a:t>
                      </a:r>
                      <a:r>
                        <a:rPr lang="en-US" b="1" baseline="0" dirty="0" smtClean="0"/>
                        <a:t> of machine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/>
                        <a:t>8.750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b="1" dirty="0" smtClean="0"/>
                    </a:p>
                    <a:p>
                      <a:pPr algn="r"/>
                      <a:r>
                        <a:rPr lang="en-US" b="1" dirty="0" smtClean="0"/>
                        <a:t>8.750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Cash</a:t>
                      </a:r>
                    </a:p>
                    <a:p>
                      <a:r>
                        <a:rPr lang="en-US" b="1" dirty="0" err="1" smtClean="0"/>
                        <a:t>Accum.Depr.of</a:t>
                      </a:r>
                      <a:r>
                        <a:rPr lang="en-US" b="1" baseline="0" dirty="0" smtClean="0"/>
                        <a:t> machine</a:t>
                      </a:r>
                    </a:p>
                    <a:p>
                      <a:r>
                        <a:rPr lang="en-US" b="1" baseline="0" dirty="0" smtClean="0"/>
                        <a:t>Loss on disposal of machine</a:t>
                      </a:r>
                    </a:p>
                    <a:p>
                      <a:r>
                        <a:rPr lang="en-US" b="1" baseline="0" dirty="0" smtClean="0"/>
                        <a:t>      Machine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/>
                        <a:t>18.000</a:t>
                      </a:r>
                    </a:p>
                    <a:p>
                      <a:pPr algn="r"/>
                      <a:r>
                        <a:rPr lang="en-US" b="1" dirty="0" smtClean="0"/>
                        <a:t>53.750</a:t>
                      </a:r>
                    </a:p>
                    <a:p>
                      <a:pPr algn="r"/>
                      <a:r>
                        <a:rPr lang="en-US" b="1" dirty="0" smtClean="0"/>
                        <a:t>13.250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b="1" dirty="0" smtClean="0"/>
                    </a:p>
                    <a:p>
                      <a:pPr algn="r"/>
                      <a:endParaRPr lang="en-US" b="1" dirty="0" smtClean="0"/>
                    </a:p>
                    <a:p>
                      <a:pPr algn="r"/>
                      <a:endParaRPr lang="en-US" b="1" dirty="0" smtClean="0"/>
                    </a:p>
                    <a:p>
                      <a:pPr algn="r"/>
                      <a:r>
                        <a:rPr lang="en-US" b="1" dirty="0" smtClean="0"/>
                        <a:t>85.000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767DB5A-0A96-45A8-B082-AC2FCC393F2E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B. DITUKAR TAMBAH</a:t>
            </a:r>
          </a:p>
          <a:p>
            <a:pPr marL="514350" indent="-514350">
              <a:buAutoNum type="arabicPeriod"/>
            </a:pPr>
            <a:r>
              <a:rPr lang="en-US" dirty="0" err="1" smtClean="0"/>
              <a:t>Keluarkan</a:t>
            </a:r>
            <a:r>
              <a:rPr lang="en-US" dirty="0" smtClean="0"/>
              <a:t> </a:t>
            </a:r>
            <a:r>
              <a:rPr lang="en-US" dirty="0" err="1" smtClean="0"/>
              <a:t>nilai</a:t>
            </a:r>
            <a:r>
              <a:rPr lang="en-US" dirty="0" smtClean="0"/>
              <a:t> </a:t>
            </a:r>
            <a:r>
              <a:rPr lang="en-US" dirty="0" err="1" smtClean="0"/>
              <a:t>harga</a:t>
            </a:r>
            <a:r>
              <a:rPr lang="en-US" dirty="0" smtClean="0"/>
              <a:t> </a:t>
            </a:r>
            <a:r>
              <a:rPr lang="en-US" dirty="0" err="1" smtClean="0"/>
              <a:t>perolehan</a:t>
            </a:r>
            <a:r>
              <a:rPr lang="en-US" dirty="0" smtClean="0"/>
              <a:t> </a:t>
            </a:r>
            <a:r>
              <a:rPr lang="en-US" dirty="0" err="1" smtClean="0"/>
              <a:t>aktiva</a:t>
            </a:r>
            <a:r>
              <a:rPr lang="en-US" dirty="0" smtClean="0"/>
              <a:t> </a:t>
            </a:r>
            <a:r>
              <a:rPr lang="en-US" dirty="0" err="1" smtClean="0"/>
              <a:t>tetap</a:t>
            </a:r>
            <a:r>
              <a:rPr lang="en-US" dirty="0" smtClean="0"/>
              <a:t>.</a:t>
            </a:r>
          </a:p>
          <a:p>
            <a:pPr marL="514350" indent="-514350">
              <a:buAutoNum type="arabicPeriod"/>
            </a:pPr>
            <a:r>
              <a:rPr lang="en-US" dirty="0" err="1" smtClean="0"/>
              <a:t>Keluarkan</a:t>
            </a:r>
            <a:r>
              <a:rPr lang="en-US" dirty="0" smtClean="0"/>
              <a:t> </a:t>
            </a:r>
            <a:r>
              <a:rPr lang="en-US" dirty="0" err="1" smtClean="0"/>
              <a:t>nilai</a:t>
            </a:r>
            <a:r>
              <a:rPr lang="en-US" dirty="0" smtClean="0"/>
              <a:t> </a:t>
            </a:r>
            <a:r>
              <a:rPr lang="en-US" dirty="0" err="1" smtClean="0"/>
              <a:t>akumulasi</a:t>
            </a:r>
            <a:r>
              <a:rPr lang="en-US" dirty="0" smtClean="0"/>
              <a:t> </a:t>
            </a:r>
            <a:r>
              <a:rPr lang="en-US" dirty="0" err="1" smtClean="0"/>
              <a:t>peny</a:t>
            </a:r>
            <a:r>
              <a:rPr lang="en-US" dirty="0" smtClean="0"/>
              <a:t>.</a:t>
            </a:r>
          </a:p>
          <a:p>
            <a:pPr marL="514350" indent="-514350">
              <a:buAutoNum type="arabicPeriod"/>
            </a:pPr>
            <a:r>
              <a:rPr lang="en-US" dirty="0" err="1" smtClean="0"/>
              <a:t>Hitung</a:t>
            </a:r>
            <a:r>
              <a:rPr lang="en-US" dirty="0" smtClean="0"/>
              <a:t> </a:t>
            </a:r>
            <a:r>
              <a:rPr lang="en-US" dirty="0" err="1" smtClean="0"/>
              <a:t>nila</a:t>
            </a:r>
            <a:r>
              <a:rPr lang="en-US" dirty="0" smtClean="0"/>
              <a:t> </a:t>
            </a:r>
            <a:r>
              <a:rPr lang="en-US" dirty="0" err="1" smtClean="0"/>
              <a:t>buku</a:t>
            </a:r>
            <a:r>
              <a:rPr lang="en-US" dirty="0" smtClean="0"/>
              <a:t> </a:t>
            </a:r>
            <a:r>
              <a:rPr lang="en-US" dirty="0" err="1" smtClean="0"/>
              <a:t>aktiva</a:t>
            </a:r>
            <a:r>
              <a:rPr lang="en-US" dirty="0" smtClean="0"/>
              <a:t> </a:t>
            </a:r>
            <a:r>
              <a:rPr lang="en-US" dirty="0" err="1" smtClean="0"/>
              <a:t>tetap</a:t>
            </a:r>
            <a:r>
              <a:rPr lang="en-US" dirty="0" smtClean="0"/>
              <a:t>.</a:t>
            </a:r>
          </a:p>
          <a:p>
            <a:pPr marL="514350" indent="-514350">
              <a:buAutoNum type="arabicPeriod"/>
            </a:pPr>
            <a:r>
              <a:rPr lang="en-US" dirty="0" err="1" smtClean="0"/>
              <a:t>Bandingkan</a:t>
            </a:r>
            <a:r>
              <a:rPr lang="en-US" dirty="0" smtClean="0"/>
              <a:t> </a:t>
            </a:r>
            <a:r>
              <a:rPr lang="en-US" dirty="0" err="1" smtClean="0"/>
              <a:t>nilai</a:t>
            </a:r>
            <a:r>
              <a:rPr lang="en-US" dirty="0" smtClean="0"/>
              <a:t> </a:t>
            </a:r>
            <a:r>
              <a:rPr lang="en-US" dirty="0" err="1" smtClean="0"/>
              <a:t>aktiva</a:t>
            </a:r>
            <a:r>
              <a:rPr lang="en-US" dirty="0" smtClean="0"/>
              <a:t> </a:t>
            </a:r>
            <a:r>
              <a:rPr lang="en-US" dirty="0" err="1" smtClean="0"/>
              <a:t>tetap</a:t>
            </a:r>
            <a:r>
              <a:rPr lang="en-US" dirty="0" smtClean="0"/>
              <a:t> yang </a:t>
            </a:r>
            <a:r>
              <a:rPr lang="en-US" dirty="0" err="1" smtClean="0"/>
              <a:t>baru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nilai</a:t>
            </a:r>
            <a:r>
              <a:rPr lang="en-US" dirty="0" smtClean="0"/>
              <a:t> </a:t>
            </a:r>
            <a:r>
              <a:rPr lang="en-US" dirty="0" err="1" smtClean="0"/>
              <a:t>buku</a:t>
            </a:r>
            <a:r>
              <a:rPr lang="en-US" dirty="0" smtClean="0"/>
              <a:t>.</a:t>
            </a:r>
          </a:p>
          <a:p>
            <a:pPr marL="514350" indent="-514350">
              <a:buAutoNum type="arabicPeriod"/>
            </a:pPr>
            <a:r>
              <a:rPr lang="en-US" dirty="0" err="1" smtClean="0"/>
              <a:t>Catat</a:t>
            </a:r>
            <a:r>
              <a:rPr lang="en-US" dirty="0" smtClean="0"/>
              <a:t> </a:t>
            </a:r>
            <a:r>
              <a:rPr lang="en-US" dirty="0" err="1" smtClean="0"/>
              <a:t>nilai</a:t>
            </a:r>
            <a:r>
              <a:rPr lang="en-US" dirty="0" smtClean="0"/>
              <a:t> </a:t>
            </a:r>
            <a:r>
              <a:rPr lang="en-US" dirty="0" err="1" smtClean="0"/>
              <a:t>penambahan</a:t>
            </a:r>
            <a:r>
              <a:rPr lang="en-US" dirty="0" smtClean="0"/>
              <a:t> (dg </a:t>
            </a:r>
            <a:r>
              <a:rPr lang="en-US" dirty="0" err="1" smtClean="0"/>
              <a:t>Kas,wesel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 smtClean="0"/>
              <a:t>lainnya</a:t>
            </a:r>
            <a:r>
              <a:rPr lang="en-US" dirty="0" smtClean="0"/>
              <a:t>).</a:t>
            </a:r>
          </a:p>
          <a:p>
            <a:pPr marL="514350" indent="-514350">
              <a:buAutoNum type="arabicPeriod"/>
            </a:pPr>
            <a:r>
              <a:rPr lang="en-US" dirty="0" err="1" smtClean="0"/>
              <a:t>Hitung</a:t>
            </a:r>
            <a:r>
              <a:rPr lang="en-US" dirty="0" smtClean="0"/>
              <a:t> L/R </a:t>
            </a:r>
            <a:r>
              <a:rPr lang="en-US" dirty="0" err="1" smtClean="0"/>
              <a:t>penukaran</a:t>
            </a:r>
            <a:r>
              <a:rPr lang="en-US" dirty="0" smtClean="0"/>
              <a:t> </a:t>
            </a:r>
            <a:r>
              <a:rPr lang="en-US" dirty="0" err="1" smtClean="0"/>
              <a:t>aktiva</a:t>
            </a:r>
            <a:r>
              <a:rPr lang="en-US" dirty="0" smtClean="0"/>
              <a:t> </a:t>
            </a:r>
            <a:r>
              <a:rPr lang="en-US" dirty="0" err="1" smtClean="0"/>
              <a:t>tetap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PENGELUARAN AKTIVA TETAP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767DB5A-0A96-45A8-B082-AC2FCC393F2E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CONTOH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en-US" sz="2400" dirty="0" err="1" smtClean="0"/>
              <a:t>Diketahui</a:t>
            </a:r>
            <a:r>
              <a:rPr lang="en-US" sz="2400" dirty="0" smtClean="0"/>
              <a:t>:</a:t>
            </a:r>
          </a:p>
          <a:p>
            <a:pPr algn="just">
              <a:buNone/>
            </a:pPr>
            <a:r>
              <a:rPr lang="en-US" sz="2400" dirty="0" smtClean="0">
                <a:solidFill>
                  <a:srgbClr val="C00000"/>
                </a:solidFill>
              </a:rPr>
              <a:t>1/1/05:</a:t>
            </a:r>
          </a:p>
          <a:p>
            <a:pPr marL="0" indent="0" algn="just">
              <a:buNone/>
            </a:pPr>
            <a:r>
              <a:rPr lang="en-US" sz="2400" dirty="0" err="1" smtClean="0"/>
              <a:t>dibeli</a:t>
            </a:r>
            <a:r>
              <a:rPr lang="en-US" sz="2400" dirty="0" smtClean="0"/>
              <a:t> </a:t>
            </a:r>
            <a:r>
              <a:rPr lang="en-US" sz="2400" dirty="0" err="1" smtClean="0"/>
              <a:t>sebuah</a:t>
            </a:r>
            <a:r>
              <a:rPr lang="en-US" sz="2400" dirty="0" smtClean="0"/>
              <a:t> </a:t>
            </a:r>
            <a:r>
              <a:rPr lang="en-US" sz="2400" dirty="0" err="1" smtClean="0"/>
              <a:t>mesin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harga</a:t>
            </a:r>
            <a:r>
              <a:rPr lang="en-US" sz="2400" dirty="0" smtClean="0"/>
              <a:t> </a:t>
            </a:r>
            <a:r>
              <a:rPr lang="en-US" sz="2400" dirty="0" err="1" smtClean="0"/>
              <a:t>perolehan</a:t>
            </a:r>
            <a:r>
              <a:rPr lang="en-US" sz="2400" dirty="0" smtClean="0"/>
              <a:t> </a:t>
            </a:r>
            <a:r>
              <a:rPr lang="en-US" sz="2400" dirty="0" err="1" smtClean="0">
                <a:solidFill>
                  <a:srgbClr val="C00000"/>
                </a:solidFill>
              </a:rPr>
              <a:t>Rp</a:t>
            </a:r>
            <a:r>
              <a:rPr lang="en-US" sz="2400" dirty="0" smtClean="0">
                <a:solidFill>
                  <a:srgbClr val="C00000"/>
                </a:solidFill>
              </a:rPr>
              <a:t> 85 </a:t>
            </a:r>
            <a:r>
              <a:rPr lang="en-US" sz="2400" dirty="0" err="1" smtClean="0">
                <a:solidFill>
                  <a:srgbClr val="C00000"/>
                </a:solidFill>
              </a:rPr>
              <a:t>juta</a:t>
            </a:r>
            <a:r>
              <a:rPr lang="en-US" sz="2400" dirty="0" smtClean="0">
                <a:solidFill>
                  <a:srgbClr val="C00000"/>
                </a:solidFill>
              </a:rPr>
              <a:t>, UE:5thn</a:t>
            </a:r>
            <a:r>
              <a:rPr lang="en-US" sz="2400" dirty="0" smtClean="0"/>
              <a:t>.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nilai</a:t>
            </a:r>
            <a:r>
              <a:rPr lang="en-US" sz="2400" dirty="0" smtClean="0"/>
              <a:t> </a:t>
            </a:r>
            <a:r>
              <a:rPr lang="en-US" sz="2400" dirty="0" err="1" smtClean="0"/>
              <a:t>residu</a:t>
            </a:r>
            <a:r>
              <a:rPr lang="en-US" sz="2400" dirty="0" smtClean="0"/>
              <a:t> </a:t>
            </a:r>
            <a:r>
              <a:rPr lang="en-US" sz="2400" dirty="0" err="1" smtClean="0">
                <a:solidFill>
                  <a:srgbClr val="C00000"/>
                </a:solidFill>
              </a:rPr>
              <a:t>Rp</a:t>
            </a:r>
            <a:r>
              <a:rPr lang="en-US" sz="2400" dirty="0" smtClean="0">
                <a:solidFill>
                  <a:srgbClr val="C00000"/>
                </a:solidFill>
              </a:rPr>
              <a:t> 10 </a:t>
            </a:r>
            <a:r>
              <a:rPr lang="en-US" sz="2400" dirty="0" err="1" smtClean="0">
                <a:solidFill>
                  <a:srgbClr val="C00000"/>
                </a:solidFill>
              </a:rPr>
              <a:t>juta</a:t>
            </a:r>
            <a:r>
              <a:rPr lang="en-US" sz="2400" dirty="0" smtClean="0"/>
              <a:t>, </a:t>
            </a:r>
            <a:r>
              <a:rPr lang="en-US" sz="2400" dirty="0" err="1" smtClean="0"/>
              <a:t>penyusutan</a:t>
            </a:r>
            <a:r>
              <a:rPr lang="en-US" sz="2400" dirty="0" smtClean="0"/>
              <a:t> </a:t>
            </a:r>
            <a:r>
              <a:rPr lang="en-US" sz="2400" dirty="0" err="1" smtClean="0"/>
              <a:t>garis</a:t>
            </a:r>
            <a:r>
              <a:rPr lang="en-US" sz="2400" dirty="0" smtClean="0"/>
              <a:t> </a:t>
            </a:r>
            <a:r>
              <a:rPr lang="en-US" sz="2400" dirty="0" err="1" smtClean="0"/>
              <a:t>lurus</a:t>
            </a:r>
            <a:r>
              <a:rPr lang="en-US" sz="2400" dirty="0" smtClean="0"/>
              <a:t>.</a:t>
            </a:r>
          </a:p>
          <a:p>
            <a:pPr marL="0" indent="0" algn="just">
              <a:buNone/>
            </a:pPr>
            <a:endParaRPr lang="en-US" sz="2400" dirty="0" smtClean="0"/>
          </a:p>
          <a:p>
            <a:pPr marL="0" indent="0" algn="just">
              <a:buNone/>
            </a:pPr>
            <a:r>
              <a:rPr lang="en-US" sz="2400" dirty="0" smtClean="0">
                <a:solidFill>
                  <a:srgbClr val="C00000"/>
                </a:solidFill>
              </a:rPr>
              <a:t>1/10/08:</a:t>
            </a:r>
          </a:p>
          <a:p>
            <a:pPr marL="0" indent="0" algn="just">
              <a:buNone/>
            </a:pPr>
            <a:r>
              <a:rPr lang="en-US" sz="2400" dirty="0" err="1" smtClean="0"/>
              <a:t>Mesin</a:t>
            </a:r>
            <a:r>
              <a:rPr lang="en-US" sz="2400" dirty="0" smtClean="0"/>
              <a:t> </a:t>
            </a:r>
            <a:r>
              <a:rPr lang="en-US" sz="2400" dirty="0" err="1" smtClean="0"/>
              <a:t>ditukar</a:t>
            </a:r>
            <a:r>
              <a:rPr lang="en-US" sz="2400" dirty="0" smtClean="0"/>
              <a:t> </a:t>
            </a:r>
            <a:r>
              <a:rPr lang="en-US" sz="2400" dirty="0" err="1" smtClean="0"/>
              <a:t>tambah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mesin</a:t>
            </a:r>
            <a:r>
              <a:rPr lang="en-US" sz="2400" dirty="0" smtClean="0"/>
              <a:t> yang </a:t>
            </a:r>
            <a:r>
              <a:rPr lang="en-US" sz="2400" dirty="0" err="1" smtClean="0"/>
              <a:t>baru</a:t>
            </a:r>
            <a:r>
              <a:rPr lang="en-US" sz="2400" dirty="0" smtClean="0"/>
              <a:t>. </a:t>
            </a:r>
            <a:r>
              <a:rPr lang="en-US" sz="2400" dirty="0" err="1" smtClean="0"/>
              <a:t>Harga</a:t>
            </a:r>
            <a:r>
              <a:rPr lang="en-US" sz="2400" dirty="0" smtClean="0"/>
              <a:t> </a:t>
            </a:r>
            <a:r>
              <a:rPr lang="en-US" sz="2400" dirty="0" err="1" smtClean="0"/>
              <a:t>mesin</a:t>
            </a:r>
            <a:r>
              <a:rPr lang="en-US" sz="2400" dirty="0" smtClean="0"/>
              <a:t> </a:t>
            </a:r>
            <a:r>
              <a:rPr lang="en-US" sz="2400" dirty="0" err="1" smtClean="0"/>
              <a:t>baru</a:t>
            </a:r>
            <a:r>
              <a:rPr lang="en-US" sz="2400" dirty="0" smtClean="0"/>
              <a:t> </a:t>
            </a:r>
            <a:r>
              <a:rPr lang="en-US" sz="2400" dirty="0" err="1" smtClean="0">
                <a:solidFill>
                  <a:srgbClr val="C00000"/>
                </a:solidFill>
              </a:rPr>
              <a:t>Rp</a:t>
            </a:r>
            <a:r>
              <a:rPr lang="en-US" sz="2400" dirty="0" smtClean="0">
                <a:solidFill>
                  <a:srgbClr val="C00000"/>
                </a:solidFill>
              </a:rPr>
              <a:t> 105 </a:t>
            </a:r>
            <a:r>
              <a:rPr lang="en-US" sz="2400" dirty="0" err="1" smtClean="0">
                <a:solidFill>
                  <a:srgbClr val="C00000"/>
                </a:solidFill>
              </a:rPr>
              <a:t>juta</a:t>
            </a:r>
            <a:r>
              <a:rPr lang="en-US" sz="2400" dirty="0" smtClean="0">
                <a:solidFill>
                  <a:srgbClr val="C00000"/>
                </a:solidFill>
              </a:rPr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perusahaan</a:t>
            </a:r>
            <a:r>
              <a:rPr lang="en-US" sz="2400" dirty="0" smtClean="0"/>
              <a:t> </a:t>
            </a:r>
            <a:r>
              <a:rPr lang="en-US" sz="2400" dirty="0" err="1" smtClean="0"/>
              <a:t>menambah</a:t>
            </a:r>
            <a:r>
              <a:rPr lang="en-US" sz="2400" dirty="0" smtClean="0"/>
              <a:t> </a:t>
            </a:r>
            <a:r>
              <a:rPr lang="en-US" sz="2400" dirty="0" err="1" smtClean="0"/>
              <a:t>uang</a:t>
            </a:r>
            <a:r>
              <a:rPr lang="en-US" sz="2400" dirty="0" smtClean="0"/>
              <a:t> </a:t>
            </a:r>
            <a:r>
              <a:rPr lang="en-US" sz="2400" dirty="0" err="1" smtClean="0"/>
              <a:t>tunai</a:t>
            </a:r>
            <a:r>
              <a:rPr lang="en-US" sz="2400" dirty="0" smtClean="0"/>
              <a:t> </a:t>
            </a:r>
            <a:r>
              <a:rPr lang="en-US" sz="2400" dirty="0" err="1" smtClean="0"/>
              <a:t>sebesar</a:t>
            </a:r>
            <a:r>
              <a:rPr lang="en-US" sz="2400" dirty="0" smtClean="0"/>
              <a:t> </a:t>
            </a:r>
            <a:r>
              <a:rPr lang="en-US" sz="2400" dirty="0" err="1" smtClean="0">
                <a:solidFill>
                  <a:srgbClr val="C00000"/>
                </a:solidFill>
              </a:rPr>
              <a:t>Rp</a:t>
            </a:r>
            <a:r>
              <a:rPr lang="en-US" sz="2400" dirty="0" smtClean="0">
                <a:solidFill>
                  <a:srgbClr val="C00000"/>
                </a:solidFill>
              </a:rPr>
              <a:t> 20 </a:t>
            </a:r>
            <a:r>
              <a:rPr lang="en-US" sz="2400" dirty="0" err="1" smtClean="0">
                <a:solidFill>
                  <a:srgbClr val="C00000"/>
                </a:solidFill>
              </a:rPr>
              <a:t>juta</a:t>
            </a:r>
            <a:r>
              <a:rPr lang="en-US" sz="2400" dirty="0" smtClean="0">
                <a:solidFill>
                  <a:srgbClr val="C00000"/>
                </a:solidFill>
              </a:rPr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wesel</a:t>
            </a:r>
            <a:r>
              <a:rPr lang="en-US" sz="2400" dirty="0" smtClean="0"/>
              <a:t> </a:t>
            </a:r>
            <a:r>
              <a:rPr lang="en-US" sz="2400" dirty="0" err="1" smtClean="0"/>
              <a:t>bayar</a:t>
            </a:r>
            <a:r>
              <a:rPr lang="en-US" sz="2400" dirty="0" smtClean="0"/>
              <a:t> </a:t>
            </a:r>
            <a:r>
              <a:rPr lang="en-US" sz="2400" dirty="0" err="1" smtClean="0"/>
              <a:t>selama</a:t>
            </a:r>
            <a:r>
              <a:rPr lang="en-US" sz="2400" dirty="0" smtClean="0"/>
              <a:t> 3 </a:t>
            </a:r>
            <a:r>
              <a:rPr lang="en-US" sz="2400" dirty="0" err="1" smtClean="0"/>
              <a:t>bulan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nilai</a:t>
            </a:r>
            <a:r>
              <a:rPr lang="en-US" sz="2400" dirty="0" smtClean="0"/>
              <a:t> </a:t>
            </a:r>
            <a:r>
              <a:rPr lang="en-US" sz="2400" dirty="0" err="1" smtClean="0">
                <a:solidFill>
                  <a:srgbClr val="C00000"/>
                </a:solidFill>
              </a:rPr>
              <a:t>Rp</a:t>
            </a:r>
            <a:r>
              <a:rPr lang="en-US" sz="2400" dirty="0" smtClean="0">
                <a:solidFill>
                  <a:srgbClr val="C00000"/>
                </a:solidFill>
              </a:rPr>
              <a:t> 50 </a:t>
            </a:r>
            <a:r>
              <a:rPr lang="en-US" sz="2400" dirty="0" err="1" smtClean="0">
                <a:solidFill>
                  <a:srgbClr val="C00000"/>
                </a:solidFill>
              </a:rPr>
              <a:t>juta</a:t>
            </a:r>
            <a:r>
              <a:rPr lang="en-US" sz="2400" dirty="0" smtClean="0"/>
              <a:t>.</a:t>
            </a:r>
            <a:endParaRPr lang="en-US" sz="2400" dirty="0" smtClean="0">
              <a:solidFill>
                <a:srgbClr val="C00000"/>
              </a:solidFill>
            </a:endParaRP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767DB5A-0A96-45A8-B082-AC2FCC393F2E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JAWAB CONTOH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14400"/>
            <a:ext cx="8123238" cy="5324475"/>
          </a:xfrm>
        </p:spPr>
        <p:txBody>
          <a:bodyPr/>
          <a:lstStyle/>
          <a:p>
            <a:pPr>
              <a:tabLst>
                <a:tab pos="3321050" algn="l"/>
              </a:tabLst>
            </a:pPr>
            <a:r>
              <a:rPr lang="en-US" sz="2000" dirty="0" err="1" smtClean="0"/>
              <a:t>Perhitungan</a:t>
            </a:r>
            <a:r>
              <a:rPr lang="en-US" sz="2000" dirty="0" smtClean="0"/>
              <a:t>:</a:t>
            </a:r>
            <a:endParaRPr lang="en-US" sz="20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887506" y="1346499"/>
          <a:ext cx="7790329" cy="5090160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3904129"/>
                <a:gridCol w="1981200"/>
                <a:gridCol w="1905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 err="1" smtClean="0"/>
                        <a:t>Harga</a:t>
                      </a:r>
                      <a:r>
                        <a:rPr lang="en-US" b="1" dirty="0" smtClean="0"/>
                        <a:t> </a:t>
                      </a:r>
                      <a:r>
                        <a:rPr lang="en-US" b="1" dirty="0" err="1" smtClean="0"/>
                        <a:t>perolehan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/>
                        <a:t>85.000.000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err="1" smtClean="0"/>
                        <a:t>Akumulasi</a:t>
                      </a:r>
                      <a:r>
                        <a:rPr lang="en-US" b="1" dirty="0" smtClean="0"/>
                        <a:t> </a:t>
                      </a:r>
                      <a:r>
                        <a:rPr lang="en-US" b="1" dirty="0" err="1" smtClean="0"/>
                        <a:t>penyusutan</a:t>
                      </a:r>
                      <a:r>
                        <a:rPr lang="en-US" b="1" dirty="0" smtClean="0"/>
                        <a:t>: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b="1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31/12/05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/>
                        <a:t>15.000.000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31/12/06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/>
                        <a:t>15.000.000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31/12/07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/>
                        <a:t>15.000.000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1/1/08 </a:t>
                      </a:r>
                      <a:r>
                        <a:rPr lang="en-US" b="1" dirty="0" err="1" smtClean="0"/>
                        <a:t>s.d</a:t>
                      </a:r>
                      <a:r>
                        <a:rPr lang="en-US" b="1" dirty="0" smtClean="0"/>
                        <a:t>.</a:t>
                      </a:r>
                      <a:r>
                        <a:rPr lang="en-US" b="1" baseline="0" dirty="0" smtClean="0"/>
                        <a:t> 30/9/08</a:t>
                      </a:r>
                    </a:p>
                    <a:p>
                      <a:r>
                        <a:rPr lang="en-US" b="1" baseline="0" dirty="0" smtClean="0"/>
                        <a:t>(9/12 x 15.000.000)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/>
                        <a:t>11.250.000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∑ </a:t>
                      </a:r>
                      <a:r>
                        <a:rPr lang="en-US" b="1" dirty="0" err="1" smtClean="0"/>
                        <a:t>akumulasi</a:t>
                      </a:r>
                      <a:r>
                        <a:rPr lang="en-US" b="1" dirty="0" smtClean="0"/>
                        <a:t> </a:t>
                      </a:r>
                      <a:r>
                        <a:rPr lang="en-US" b="1" dirty="0" err="1" smtClean="0"/>
                        <a:t>penyusutan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/>
                        <a:t>56.250.000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NILAI BUKU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rgbClr val="C00000"/>
                          </a:solidFill>
                        </a:rPr>
                        <a:t>28.750.000</a:t>
                      </a:r>
                      <a:endParaRPr lang="en-US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BAYAR KAS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rgbClr val="C00000"/>
                          </a:solidFill>
                        </a:rPr>
                        <a:t>20.000.000</a:t>
                      </a:r>
                      <a:endParaRPr lang="en-US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WESEL BAYAR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rgbClr val="C00000"/>
                          </a:solidFill>
                        </a:rPr>
                        <a:t>50.000.000</a:t>
                      </a:r>
                      <a:endParaRPr lang="en-US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rgbClr val="C00000"/>
                          </a:solidFill>
                        </a:rPr>
                        <a:t>98.750.000</a:t>
                      </a:r>
                      <a:endParaRPr lang="en-US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HARGA MESIN BARU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rgbClr val="C00000"/>
                          </a:solidFill>
                        </a:rPr>
                        <a:t>105.000.000</a:t>
                      </a:r>
                      <a:endParaRPr lang="en-US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err="1" smtClean="0"/>
                        <a:t>Laba</a:t>
                      </a:r>
                      <a:r>
                        <a:rPr lang="en-US" b="1" dirty="0" smtClean="0"/>
                        <a:t> (</a:t>
                      </a:r>
                      <a:r>
                        <a:rPr lang="en-US" b="1" dirty="0" err="1" smtClean="0"/>
                        <a:t>Rugi</a:t>
                      </a:r>
                      <a:r>
                        <a:rPr lang="en-US" b="1" dirty="0" smtClean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rgbClr val="C00000"/>
                          </a:solidFill>
                        </a:rPr>
                        <a:t>6.250.000</a:t>
                      </a:r>
                      <a:endParaRPr lang="en-US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767DB5A-0A96-45A8-B082-AC2FCC393F2E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14401"/>
            <a:ext cx="8123238" cy="5410200"/>
          </a:xfrm>
        </p:spPr>
        <p:txBody>
          <a:bodyPr/>
          <a:lstStyle/>
          <a:p>
            <a:r>
              <a:rPr lang="en-US" sz="2400" dirty="0" err="1" smtClean="0"/>
              <a:t>Dijurnal</a:t>
            </a:r>
            <a:r>
              <a:rPr lang="en-US" sz="2400" dirty="0" smtClean="0"/>
              <a:t>:</a:t>
            </a:r>
            <a:endParaRPr lang="en-US" sz="24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23048" y="1452283"/>
          <a:ext cx="8305800" cy="4937760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1474862"/>
                <a:gridCol w="4446865"/>
                <a:gridCol w="1241072"/>
                <a:gridCol w="1143001"/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1/1/05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Machine</a:t>
                      </a:r>
                    </a:p>
                    <a:p>
                      <a:r>
                        <a:rPr lang="en-US" b="1" dirty="0" smtClean="0"/>
                        <a:t>    cash  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/>
                        <a:t>85.000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b="1" dirty="0" smtClean="0"/>
                    </a:p>
                    <a:p>
                      <a:pPr algn="r"/>
                      <a:r>
                        <a:rPr lang="en-US" b="1" dirty="0" smtClean="0"/>
                        <a:t>85.000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31/12/05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err="1" smtClean="0"/>
                        <a:t>Depr.Expense</a:t>
                      </a:r>
                      <a:r>
                        <a:rPr lang="en-US" b="1" dirty="0" smtClean="0"/>
                        <a:t> of machine</a:t>
                      </a:r>
                    </a:p>
                    <a:p>
                      <a:r>
                        <a:rPr lang="en-US" b="1" dirty="0" smtClean="0"/>
                        <a:t>     </a:t>
                      </a:r>
                      <a:r>
                        <a:rPr lang="en-US" b="1" dirty="0" err="1" smtClean="0"/>
                        <a:t>Accum.Depr</a:t>
                      </a:r>
                      <a:r>
                        <a:rPr lang="en-US" b="1" baseline="0" dirty="0" smtClean="0"/>
                        <a:t> of machine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/>
                        <a:t>15.000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b="1" dirty="0" smtClean="0"/>
                    </a:p>
                    <a:p>
                      <a:pPr algn="r"/>
                      <a:r>
                        <a:rPr lang="en-US" b="1" dirty="0" smtClean="0"/>
                        <a:t>15.000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31/12/06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err="1" smtClean="0"/>
                        <a:t>Depr.Expense</a:t>
                      </a:r>
                      <a:r>
                        <a:rPr lang="en-US" b="1" dirty="0" smtClean="0"/>
                        <a:t> of machine</a:t>
                      </a:r>
                    </a:p>
                    <a:p>
                      <a:r>
                        <a:rPr lang="en-US" b="1" dirty="0" smtClean="0"/>
                        <a:t>     </a:t>
                      </a:r>
                      <a:r>
                        <a:rPr lang="en-US" b="1" dirty="0" err="1" smtClean="0"/>
                        <a:t>Accum.Depr</a:t>
                      </a:r>
                      <a:r>
                        <a:rPr lang="en-US" b="1" baseline="0" dirty="0" smtClean="0"/>
                        <a:t> of machine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/>
                        <a:t>15.000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b="1" dirty="0" smtClean="0"/>
                    </a:p>
                    <a:p>
                      <a:pPr algn="r"/>
                      <a:r>
                        <a:rPr lang="en-US" b="1" dirty="0" smtClean="0"/>
                        <a:t>15.000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31/12/07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err="1" smtClean="0"/>
                        <a:t>Depr.Expense</a:t>
                      </a:r>
                      <a:r>
                        <a:rPr lang="en-US" b="1" dirty="0" smtClean="0"/>
                        <a:t> of machine</a:t>
                      </a:r>
                    </a:p>
                    <a:p>
                      <a:r>
                        <a:rPr lang="en-US" b="1" dirty="0" smtClean="0"/>
                        <a:t>     </a:t>
                      </a:r>
                      <a:r>
                        <a:rPr lang="en-US" b="1" dirty="0" err="1" smtClean="0"/>
                        <a:t>Accum.Depr</a:t>
                      </a:r>
                      <a:r>
                        <a:rPr lang="en-US" b="1" baseline="0" dirty="0" smtClean="0"/>
                        <a:t> of machine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/>
                        <a:t>15.000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b="1" dirty="0" smtClean="0"/>
                    </a:p>
                    <a:p>
                      <a:pPr algn="r"/>
                      <a:r>
                        <a:rPr lang="en-US" b="1" dirty="0" smtClean="0"/>
                        <a:t>15.000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 rowSpan="2">
                  <a:txBody>
                    <a:bodyPr/>
                    <a:lstStyle/>
                    <a:p>
                      <a:r>
                        <a:rPr lang="en-US" b="1" dirty="0" smtClean="0"/>
                        <a:t>1/10/08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err="1" smtClean="0"/>
                        <a:t>Depr.Expense</a:t>
                      </a:r>
                      <a:r>
                        <a:rPr lang="en-US" b="1" dirty="0" smtClean="0"/>
                        <a:t> of machine</a:t>
                      </a:r>
                    </a:p>
                    <a:p>
                      <a:r>
                        <a:rPr lang="en-US" b="1" dirty="0" smtClean="0"/>
                        <a:t>     </a:t>
                      </a:r>
                      <a:r>
                        <a:rPr lang="en-US" b="1" dirty="0" err="1" smtClean="0"/>
                        <a:t>Accum.Depr</a:t>
                      </a:r>
                      <a:r>
                        <a:rPr lang="en-US" b="1" baseline="0" dirty="0" smtClean="0"/>
                        <a:t> of machine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/>
                        <a:t>11.250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b="1" dirty="0" smtClean="0"/>
                    </a:p>
                    <a:p>
                      <a:pPr algn="r"/>
                      <a:r>
                        <a:rPr lang="en-US" b="1" dirty="0" smtClean="0"/>
                        <a:t>11.250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err="1" smtClean="0"/>
                        <a:t>Mesin</a:t>
                      </a:r>
                      <a:r>
                        <a:rPr lang="en-US" b="1" dirty="0" smtClean="0"/>
                        <a:t> </a:t>
                      </a:r>
                      <a:r>
                        <a:rPr lang="en-US" b="1" dirty="0" err="1" smtClean="0"/>
                        <a:t>Baru</a:t>
                      </a:r>
                      <a:endParaRPr lang="en-US" b="1" dirty="0" smtClean="0"/>
                    </a:p>
                    <a:p>
                      <a:r>
                        <a:rPr lang="en-US" b="1" dirty="0" err="1" smtClean="0"/>
                        <a:t>Accum.Depr.mesin</a:t>
                      </a:r>
                      <a:r>
                        <a:rPr lang="en-US" b="1" dirty="0" smtClean="0"/>
                        <a:t> lama</a:t>
                      </a:r>
                      <a:endParaRPr lang="en-US" b="1" baseline="0" dirty="0" smtClean="0"/>
                    </a:p>
                    <a:p>
                      <a:r>
                        <a:rPr lang="en-US" b="1" baseline="0" dirty="0" smtClean="0"/>
                        <a:t>      </a:t>
                      </a:r>
                      <a:r>
                        <a:rPr lang="en-US" b="1" baseline="0" dirty="0" err="1" smtClean="0"/>
                        <a:t>Kas</a:t>
                      </a:r>
                      <a:endParaRPr lang="en-US" b="1" baseline="0" dirty="0" smtClean="0"/>
                    </a:p>
                    <a:p>
                      <a:r>
                        <a:rPr lang="en-US" b="1" baseline="0" dirty="0" smtClean="0"/>
                        <a:t>      </a:t>
                      </a:r>
                      <a:r>
                        <a:rPr lang="en-US" b="1" baseline="0" dirty="0" err="1" smtClean="0"/>
                        <a:t>Mesin</a:t>
                      </a:r>
                      <a:r>
                        <a:rPr lang="en-US" b="1" baseline="0" dirty="0" smtClean="0"/>
                        <a:t> lama</a:t>
                      </a:r>
                    </a:p>
                    <a:p>
                      <a:r>
                        <a:rPr lang="en-US" b="1" baseline="0" dirty="0" smtClean="0"/>
                        <a:t>      </a:t>
                      </a:r>
                      <a:r>
                        <a:rPr lang="en-US" b="1" baseline="0" dirty="0" err="1" smtClean="0"/>
                        <a:t>wesel</a:t>
                      </a:r>
                      <a:r>
                        <a:rPr lang="en-US" b="1" baseline="0" dirty="0" smtClean="0"/>
                        <a:t> </a:t>
                      </a:r>
                      <a:r>
                        <a:rPr lang="en-US" b="1" baseline="0" dirty="0" err="1" smtClean="0"/>
                        <a:t>bayar</a:t>
                      </a:r>
                      <a:endParaRPr lang="en-US" b="1" baseline="0" dirty="0" smtClean="0"/>
                    </a:p>
                    <a:p>
                      <a:r>
                        <a:rPr lang="en-US" b="1" baseline="0" dirty="0" smtClean="0"/>
                        <a:t>      Profit on disposal of machine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/>
                        <a:t>105.000</a:t>
                      </a:r>
                    </a:p>
                    <a:p>
                      <a:pPr algn="r"/>
                      <a:r>
                        <a:rPr lang="en-US" b="1" dirty="0" smtClean="0"/>
                        <a:t>56.250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b="1" dirty="0" smtClean="0"/>
                    </a:p>
                    <a:p>
                      <a:pPr algn="r"/>
                      <a:endParaRPr lang="en-US" b="1" dirty="0" smtClean="0"/>
                    </a:p>
                    <a:p>
                      <a:pPr algn="r"/>
                      <a:r>
                        <a:rPr lang="en-US" b="1" dirty="0" smtClean="0"/>
                        <a:t>20.000</a:t>
                      </a:r>
                    </a:p>
                    <a:p>
                      <a:pPr algn="r"/>
                      <a:r>
                        <a:rPr lang="en-US" b="1" dirty="0" smtClean="0"/>
                        <a:t>85.000</a:t>
                      </a:r>
                    </a:p>
                    <a:p>
                      <a:pPr algn="r"/>
                      <a:r>
                        <a:rPr lang="en-US" b="1" dirty="0" smtClean="0"/>
                        <a:t>50.000</a:t>
                      </a:r>
                    </a:p>
                    <a:p>
                      <a:pPr algn="r"/>
                      <a:r>
                        <a:rPr lang="en-US" b="1" dirty="0" smtClean="0"/>
                        <a:t>6.250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JAWAB CONTOH 3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767DB5A-0A96-45A8-B082-AC2FCC393F2E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5" name="WordArt 5"/>
          <p:cNvSpPr>
            <a:spLocks noChangeArrowheads="1" noChangeShapeType="1" noTextEdit="1"/>
          </p:cNvSpPr>
          <p:nvPr/>
        </p:nvSpPr>
        <p:spPr bwMode="gray">
          <a:xfrm>
            <a:off x="1835150" y="4038600"/>
            <a:ext cx="5556250" cy="758825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/>
            <a:r>
              <a:rPr lang="en-US" sz="3600" b="1" kern="10" dirty="0">
                <a:ln w="19050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accent2"/>
                    </a:gs>
                    <a:gs pos="100000">
                      <a:schemeClr val="tx2"/>
                    </a:gs>
                  </a:gsLst>
                  <a:lin ang="0" scaled="1"/>
                </a:gradFill>
                <a:effectLst>
                  <a:outerShdw dist="63500" dir="2212194" algn="ctr" rotWithShape="0">
                    <a:srgbClr val="868686">
                      <a:alpha val="50000"/>
                    </a:srgbClr>
                  </a:outerShdw>
                </a:effectLst>
                <a:latin typeface="Arial"/>
                <a:cs typeface="Arial"/>
              </a:rPr>
              <a:t>Thank You 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A93641-0F2F-4B06-8AB3-D7DEB97833B5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70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70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7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45" grpId="0" animBg="1"/>
    </p:bldLst>
  </p:timing>
</p:sld>
</file>

<file path=ppt/theme/theme1.xml><?xml version="1.0" encoding="utf-8"?>
<a:theme xmlns:a="http://schemas.openxmlformats.org/drawingml/2006/main" name="cdb2004c016l">
  <a:themeElements>
    <a:clrScheme name="sample 3">
      <a:dk1>
        <a:srgbClr val="000000"/>
      </a:dk1>
      <a:lt1>
        <a:srgbClr val="FEF9E2"/>
      </a:lt1>
      <a:dk2>
        <a:srgbClr val="DDC981"/>
      </a:dk2>
      <a:lt2>
        <a:srgbClr val="808080"/>
      </a:lt2>
      <a:accent1>
        <a:srgbClr val="D3A553"/>
      </a:accent1>
      <a:accent2>
        <a:srgbClr val="7C4D36"/>
      </a:accent2>
      <a:accent3>
        <a:srgbClr val="FEFBEE"/>
      </a:accent3>
      <a:accent4>
        <a:srgbClr val="000000"/>
      </a:accent4>
      <a:accent5>
        <a:srgbClr val="E6CFB3"/>
      </a:accent5>
      <a:accent6>
        <a:srgbClr val="704530"/>
      </a:accent6>
      <a:hlink>
        <a:srgbClr val="9B9D53"/>
      </a:hlink>
      <a:folHlink>
        <a:srgbClr val="6D9DB5"/>
      </a:folHlink>
    </a:clrScheme>
    <a:fontScheme name="sampl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ample 1">
        <a:dk1>
          <a:srgbClr val="000000"/>
        </a:dk1>
        <a:lt1>
          <a:srgbClr val="FFFFFF"/>
        </a:lt1>
        <a:dk2>
          <a:srgbClr val="7EBAF0"/>
        </a:dk2>
        <a:lt2>
          <a:srgbClr val="B2B2B2"/>
        </a:lt2>
        <a:accent1>
          <a:srgbClr val="4F97D9"/>
        </a:accent1>
        <a:accent2>
          <a:srgbClr val="3F51AD"/>
        </a:accent2>
        <a:accent3>
          <a:srgbClr val="FFFFFF"/>
        </a:accent3>
        <a:accent4>
          <a:srgbClr val="000000"/>
        </a:accent4>
        <a:accent5>
          <a:srgbClr val="B2C9E9"/>
        </a:accent5>
        <a:accent6>
          <a:srgbClr val="38499C"/>
        </a:accent6>
        <a:hlink>
          <a:srgbClr val="69B58F"/>
        </a:hlink>
        <a:folHlink>
          <a:srgbClr val="878FA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2">
        <a:dk1>
          <a:srgbClr val="000000"/>
        </a:dk1>
        <a:lt1>
          <a:srgbClr val="FEF9E2"/>
        </a:lt1>
        <a:dk2>
          <a:srgbClr val="A4E4B9"/>
        </a:dk2>
        <a:lt2>
          <a:srgbClr val="B2B2B2"/>
        </a:lt2>
        <a:accent1>
          <a:srgbClr val="58BEAB"/>
        </a:accent1>
        <a:accent2>
          <a:srgbClr val="377F75"/>
        </a:accent2>
        <a:accent3>
          <a:srgbClr val="FEFBEE"/>
        </a:accent3>
        <a:accent4>
          <a:srgbClr val="000000"/>
        </a:accent4>
        <a:accent5>
          <a:srgbClr val="B4DBD2"/>
        </a:accent5>
        <a:accent6>
          <a:srgbClr val="317269"/>
        </a:accent6>
        <a:hlink>
          <a:srgbClr val="5F4AAE"/>
        </a:hlink>
        <a:folHlink>
          <a:srgbClr val="D3825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3">
        <a:dk1>
          <a:srgbClr val="000000"/>
        </a:dk1>
        <a:lt1>
          <a:srgbClr val="FEF9E2"/>
        </a:lt1>
        <a:dk2>
          <a:srgbClr val="DDC981"/>
        </a:dk2>
        <a:lt2>
          <a:srgbClr val="808080"/>
        </a:lt2>
        <a:accent1>
          <a:srgbClr val="D3A553"/>
        </a:accent1>
        <a:accent2>
          <a:srgbClr val="7C4D36"/>
        </a:accent2>
        <a:accent3>
          <a:srgbClr val="FEFBEE"/>
        </a:accent3>
        <a:accent4>
          <a:srgbClr val="000000"/>
        </a:accent4>
        <a:accent5>
          <a:srgbClr val="E6CFB3"/>
        </a:accent5>
        <a:accent6>
          <a:srgbClr val="704530"/>
        </a:accent6>
        <a:hlink>
          <a:srgbClr val="9B9D53"/>
        </a:hlink>
        <a:folHlink>
          <a:srgbClr val="6D9DB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TC103457503[[fn=Quotable]]</Template>
  <TotalTime>1686</TotalTime>
  <Words>1337</Words>
  <Application>Microsoft Office PowerPoint</Application>
  <PresentationFormat>On-screen Show (4:3)</PresentationFormat>
  <Paragraphs>500</Paragraphs>
  <Slides>36</Slides>
  <Notes>13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cdb2004c016l</vt:lpstr>
      <vt:lpstr>AKTIVA TETAP</vt:lpstr>
      <vt:lpstr>AKTIVA TETAP</vt:lpstr>
      <vt:lpstr>DEFINISI</vt:lpstr>
      <vt:lpstr>Pencatatan Aktiva Tetap </vt:lpstr>
      <vt:lpstr>Definisi Harga Perolehan</vt:lpstr>
      <vt:lpstr>Klasifikasi Aktiva Tetap</vt:lpstr>
      <vt:lpstr>Aktiva Tetap Berwujud</vt:lpstr>
      <vt:lpstr>Tanah</vt:lpstr>
      <vt:lpstr>Bangunan</vt:lpstr>
      <vt:lpstr>Peralatan</vt:lpstr>
      <vt:lpstr>Aktiva Tetap Tidak Berwujud</vt:lpstr>
      <vt:lpstr>Merk Dagang</vt:lpstr>
      <vt:lpstr>Waralaba (Franchises)</vt:lpstr>
      <vt:lpstr>Daftar Pelanggan</vt:lpstr>
      <vt:lpstr>Goodwill</vt:lpstr>
      <vt:lpstr>PENYUSUTAN AKTIVA TETAP</vt:lpstr>
      <vt:lpstr>PENYUSUTAN AKTIVA TETAP</vt:lpstr>
      <vt:lpstr>METODE PENYUSUTAN</vt:lpstr>
      <vt:lpstr>CONTOH SOAL</vt:lpstr>
      <vt:lpstr>STRAIGHT LINE METHOD</vt:lpstr>
      <vt:lpstr>UNIT OF PRODUCTION METHOD</vt:lpstr>
      <vt:lpstr>DECLINING BALANCE METHOD (SALDO MENURUN)</vt:lpstr>
      <vt:lpstr>DECLINING BALANCE METHOD</vt:lpstr>
      <vt:lpstr>DECLINING BALANCE METHOD</vt:lpstr>
      <vt:lpstr>SUM OF THE YEAR DIGIT METHOD</vt:lpstr>
      <vt:lpstr>SUM OF THE YEAR DIGIT METHOD</vt:lpstr>
      <vt:lpstr>PENGELUARAN AKTIVA TETAP</vt:lpstr>
      <vt:lpstr>CONTOH 1</vt:lpstr>
      <vt:lpstr>CONTOH 2</vt:lpstr>
      <vt:lpstr>JAWAB CONTOH 2:</vt:lpstr>
      <vt:lpstr>JAWAB CONTOH 2:</vt:lpstr>
      <vt:lpstr>PENGELUARAN AKTIVA TETAP</vt:lpstr>
      <vt:lpstr>CONTOH 3</vt:lpstr>
      <vt:lpstr>JAWAB CONTOH 3</vt:lpstr>
      <vt:lpstr>JAWAB CONTOH 3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AKTIVA TETAP</dc:title>
  <dc:creator>dedeh_sri</dc:creator>
  <cp:lastModifiedBy>DEASY</cp:lastModifiedBy>
  <cp:revision>51</cp:revision>
  <dcterms:created xsi:type="dcterms:W3CDTF">2010-05-24T02:31:43Z</dcterms:created>
  <dcterms:modified xsi:type="dcterms:W3CDTF">2019-04-12T01:26:11Z</dcterms:modified>
</cp:coreProperties>
</file>