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66" r:id="rId4"/>
    <p:sldId id="259" r:id="rId5"/>
    <p:sldId id="261" r:id="rId6"/>
    <p:sldId id="263" r:id="rId7"/>
    <p:sldId id="264" r:id="rId8"/>
    <p:sldId id="265" r:id="rId9"/>
    <p:sldId id="260" r:id="rId10"/>
    <p:sldId id="275" r:id="rId11"/>
    <p:sldId id="27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663951-AD13-4C04-8D35-1BD56AFA47C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C9878702-907D-4FF4-8182-3C31D4F5B978}">
      <dgm:prSet phldrT="[Text]"/>
      <dgm:spPr/>
      <dgm:t>
        <a:bodyPr/>
        <a:lstStyle/>
        <a:p>
          <a:r>
            <a:rPr lang="id-ID" dirty="0" smtClean="0"/>
            <a:t>TRANSAKSI</a:t>
          </a:r>
          <a:endParaRPr lang="id-ID" dirty="0"/>
        </a:p>
      </dgm:t>
    </dgm:pt>
    <dgm:pt modelId="{7CAD4D78-3C92-448E-A2FE-7C7C95481CA5}" type="parTrans" cxnId="{ADE2356B-BF96-43EE-94DF-FDB454677065}">
      <dgm:prSet/>
      <dgm:spPr/>
      <dgm:t>
        <a:bodyPr/>
        <a:lstStyle/>
        <a:p>
          <a:endParaRPr lang="id-ID"/>
        </a:p>
      </dgm:t>
    </dgm:pt>
    <dgm:pt modelId="{BDF6E8EB-1397-4466-9682-31B0B2C71E76}" type="sibTrans" cxnId="{ADE2356B-BF96-43EE-94DF-FDB454677065}">
      <dgm:prSet/>
      <dgm:spPr/>
      <dgm:t>
        <a:bodyPr/>
        <a:lstStyle/>
        <a:p>
          <a:endParaRPr lang="id-ID"/>
        </a:p>
      </dgm:t>
    </dgm:pt>
    <dgm:pt modelId="{1B2AC161-5964-4A04-B3A2-B2C9F032378A}">
      <dgm:prSet phldrT="[Text]"/>
      <dgm:spPr/>
      <dgm:t>
        <a:bodyPr/>
        <a:lstStyle/>
        <a:p>
          <a:r>
            <a:rPr lang="id-ID" dirty="0" smtClean="0"/>
            <a:t>BUKTI TRANSAKSI</a:t>
          </a:r>
          <a:endParaRPr lang="id-ID" dirty="0"/>
        </a:p>
      </dgm:t>
    </dgm:pt>
    <dgm:pt modelId="{59CF3016-501F-43B9-9D0A-B00F76762428}" type="parTrans" cxnId="{6BE9C6A2-404C-4C3C-9C33-B65FD4ABE816}">
      <dgm:prSet/>
      <dgm:spPr/>
      <dgm:t>
        <a:bodyPr/>
        <a:lstStyle/>
        <a:p>
          <a:endParaRPr lang="id-ID"/>
        </a:p>
      </dgm:t>
    </dgm:pt>
    <dgm:pt modelId="{4BDE5559-E9F7-40D1-8B2B-5FB11A990757}" type="sibTrans" cxnId="{6BE9C6A2-404C-4C3C-9C33-B65FD4ABE816}">
      <dgm:prSet/>
      <dgm:spPr/>
      <dgm:t>
        <a:bodyPr/>
        <a:lstStyle/>
        <a:p>
          <a:endParaRPr lang="id-ID"/>
        </a:p>
      </dgm:t>
    </dgm:pt>
    <dgm:pt modelId="{B92F5966-B068-42FD-9B88-7A3EE40B213A}">
      <dgm:prSet phldrT="[Text]"/>
      <dgm:spPr/>
      <dgm:t>
        <a:bodyPr/>
        <a:lstStyle/>
        <a:p>
          <a:r>
            <a:rPr lang="id-ID" dirty="0" smtClean="0"/>
            <a:t>JURNAL</a:t>
          </a:r>
          <a:endParaRPr lang="id-ID" dirty="0"/>
        </a:p>
      </dgm:t>
    </dgm:pt>
    <dgm:pt modelId="{3B46AADC-17BE-4205-A723-98136C235564}" type="parTrans" cxnId="{4F8EB5B2-703C-42BE-9075-6FDC728F025B}">
      <dgm:prSet/>
      <dgm:spPr/>
      <dgm:t>
        <a:bodyPr/>
        <a:lstStyle/>
        <a:p>
          <a:endParaRPr lang="id-ID"/>
        </a:p>
      </dgm:t>
    </dgm:pt>
    <dgm:pt modelId="{836E38B9-9F24-4D1B-9548-BE5563D4AACD}" type="sibTrans" cxnId="{4F8EB5B2-703C-42BE-9075-6FDC728F025B}">
      <dgm:prSet/>
      <dgm:spPr/>
      <dgm:t>
        <a:bodyPr/>
        <a:lstStyle/>
        <a:p>
          <a:endParaRPr lang="id-ID"/>
        </a:p>
      </dgm:t>
    </dgm:pt>
    <dgm:pt modelId="{7C4E5349-B153-4729-AAA9-8766E15C9E0D}">
      <dgm:prSet phldrT="[Text]"/>
      <dgm:spPr/>
      <dgm:t>
        <a:bodyPr/>
        <a:lstStyle/>
        <a:p>
          <a:r>
            <a:rPr lang="id-ID" dirty="0" smtClean="0"/>
            <a:t>BUKU BESAR</a:t>
          </a:r>
          <a:endParaRPr lang="id-ID" dirty="0"/>
        </a:p>
      </dgm:t>
    </dgm:pt>
    <dgm:pt modelId="{046FB13B-0736-4FA5-AC03-A7479A314417}" type="parTrans" cxnId="{B8C5206C-25EB-4445-A529-58C3FCE65F26}">
      <dgm:prSet/>
      <dgm:spPr/>
      <dgm:t>
        <a:bodyPr/>
        <a:lstStyle/>
        <a:p>
          <a:endParaRPr lang="id-ID"/>
        </a:p>
      </dgm:t>
    </dgm:pt>
    <dgm:pt modelId="{1D1CAA5B-D303-4FEA-B3E0-4F7E18A80DB9}" type="sibTrans" cxnId="{B8C5206C-25EB-4445-A529-58C3FCE65F26}">
      <dgm:prSet/>
      <dgm:spPr/>
      <dgm:t>
        <a:bodyPr/>
        <a:lstStyle/>
        <a:p>
          <a:endParaRPr lang="id-ID"/>
        </a:p>
      </dgm:t>
    </dgm:pt>
    <dgm:pt modelId="{5505BFE9-1DAF-414F-8D34-0B23956295B3}">
      <dgm:prSet phldrT="[Text]"/>
      <dgm:spPr/>
      <dgm:t>
        <a:bodyPr/>
        <a:lstStyle/>
        <a:p>
          <a:r>
            <a:rPr lang="id-ID" dirty="0" smtClean="0"/>
            <a:t>TRIAL BALANCE</a:t>
          </a:r>
          <a:endParaRPr lang="id-ID" dirty="0"/>
        </a:p>
      </dgm:t>
    </dgm:pt>
    <dgm:pt modelId="{B9AE996F-CC0D-4713-8FC6-E709DF5A6C61}" type="parTrans" cxnId="{DB2C9D8B-334B-49B3-85BF-4377CFC9B816}">
      <dgm:prSet/>
      <dgm:spPr/>
      <dgm:t>
        <a:bodyPr/>
        <a:lstStyle/>
        <a:p>
          <a:endParaRPr lang="id-ID"/>
        </a:p>
      </dgm:t>
    </dgm:pt>
    <dgm:pt modelId="{D8075C60-517A-4F38-90EF-4BF7ABC055E1}" type="sibTrans" cxnId="{DB2C9D8B-334B-49B3-85BF-4377CFC9B816}">
      <dgm:prSet/>
      <dgm:spPr/>
      <dgm:t>
        <a:bodyPr/>
        <a:lstStyle/>
        <a:p>
          <a:endParaRPr lang="id-ID"/>
        </a:p>
      </dgm:t>
    </dgm:pt>
    <dgm:pt modelId="{FAFBEFA8-0028-4836-ACBE-C7B2A33D4C2B}" type="pres">
      <dgm:prSet presAssocID="{7B663951-AD13-4C04-8D35-1BD56AFA47CC}" presName="Name0" presStyleCnt="0">
        <dgm:presLayoutVars>
          <dgm:dir/>
          <dgm:resizeHandles val="exact"/>
        </dgm:presLayoutVars>
      </dgm:prSet>
      <dgm:spPr/>
    </dgm:pt>
    <dgm:pt modelId="{CC9FE0EA-D51A-4662-9ED7-D0311E23FA0F}" type="pres">
      <dgm:prSet presAssocID="{C9878702-907D-4FF4-8182-3C31D4F5B97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47E37DA-8AAF-4EBC-998F-6DC1E4E10B3B}" type="pres">
      <dgm:prSet presAssocID="{BDF6E8EB-1397-4466-9682-31B0B2C71E76}" presName="sibTrans" presStyleLbl="sibTrans2D1" presStyleIdx="0" presStyleCnt="4"/>
      <dgm:spPr/>
      <dgm:t>
        <a:bodyPr/>
        <a:lstStyle/>
        <a:p>
          <a:endParaRPr lang="id-ID"/>
        </a:p>
      </dgm:t>
    </dgm:pt>
    <dgm:pt modelId="{5D7FFC8F-B261-478A-9BF9-CD9AC8BBA625}" type="pres">
      <dgm:prSet presAssocID="{BDF6E8EB-1397-4466-9682-31B0B2C71E76}" presName="connectorText" presStyleLbl="sibTrans2D1" presStyleIdx="0" presStyleCnt="4"/>
      <dgm:spPr/>
      <dgm:t>
        <a:bodyPr/>
        <a:lstStyle/>
        <a:p>
          <a:endParaRPr lang="id-ID"/>
        </a:p>
      </dgm:t>
    </dgm:pt>
    <dgm:pt modelId="{E3FEEDA7-DF68-487E-84DC-AB8F09C6ED37}" type="pres">
      <dgm:prSet presAssocID="{1B2AC161-5964-4A04-B3A2-B2C9F032378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55A2E6D-1D38-4774-8350-6D0F562E7794}" type="pres">
      <dgm:prSet presAssocID="{4BDE5559-E9F7-40D1-8B2B-5FB11A990757}" presName="sibTrans" presStyleLbl="sibTrans2D1" presStyleIdx="1" presStyleCnt="4"/>
      <dgm:spPr/>
      <dgm:t>
        <a:bodyPr/>
        <a:lstStyle/>
        <a:p>
          <a:endParaRPr lang="id-ID"/>
        </a:p>
      </dgm:t>
    </dgm:pt>
    <dgm:pt modelId="{413CE10C-9F68-4D28-B48D-884760CADBBD}" type="pres">
      <dgm:prSet presAssocID="{4BDE5559-E9F7-40D1-8B2B-5FB11A990757}" presName="connectorText" presStyleLbl="sibTrans2D1" presStyleIdx="1" presStyleCnt="4"/>
      <dgm:spPr/>
      <dgm:t>
        <a:bodyPr/>
        <a:lstStyle/>
        <a:p>
          <a:endParaRPr lang="id-ID"/>
        </a:p>
      </dgm:t>
    </dgm:pt>
    <dgm:pt modelId="{C6AA6F20-0F6C-40F9-8501-F3D727B4EB43}" type="pres">
      <dgm:prSet presAssocID="{B92F5966-B068-42FD-9B88-7A3EE40B213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650FC42-0B51-4409-AF5C-1E948883BFCD}" type="pres">
      <dgm:prSet presAssocID="{836E38B9-9F24-4D1B-9548-BE5563D4AACD}" presName="sibTrans" presStyleLbl="sibTrans2D1" presStyleIdx="2" presStyleCnt="4"/>
      <dgm:spPr/>
      <dgm:t>
        <a:bodyPr/>
        <a:lstStyle/>
        <a:p>
          <a:endParaRPr lang="id-ID"/>
        </a:p>
      </dgm:t>
    </dgm:pt>
    <dgm:pt modelId="{019F3A30-DAF9-4794-BF6F-DB22227AB586}" type="pres">
      <dgm:prSet presAssocID="{836E38B9-9F24-4D1B-9548-BE5563D4AACD}" presName="connectorText" presStyleLbl="sibTrans2D1" presStyleIdx="2" presStyleCnt="4"/>
      <dgm:spPr/>
      <dgm:t>
        <a:bodyPr/>
        <a:lstStyle/>
        <a:p>
          <a:endParaRPr lang="id-ID"/>
        </a:p>
      </dgm:t>
    </dgm:pt>
    <dgm:pt modelId="{7EC752B6-7C96-4D4F-8527-B206D8C7674E}" type="pres">
      <dgm:prSet presAssocID="{7C4E5349-B153-4729-AAA9-8766E15C9E0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2B6ED32-909A-4F99-994C-5DA96B534887}" type="pres">
      <dgm:prSet presAssocID="{1D1CAA5B-D303-4FEA-B3E0-4F7E18A80DB9}" presName="sibTrans" presStyleLbl="sibTrans2D1" presStyleIdx="3" presStyleCnt="4"/>
      <dgm:spPr/>
      <dgm:t>
        <a:bodyPr/>
        <a:lstStyle/>
        <a:p>
          <a:endParaRPr lang="id-ID"/>
        </a:p>
      </dgm:t>
    </dgm:pt>
    <dgm:pt modelId="{F5BE2432-B210-4875-B992-AFB8078A0AAE}" type="pres">
      <dgm:prSet presAssocID="{1D1CAA5B-D303-4FEA-B3E0-4F7E18A80DB9}" presName="connectorText" presStyleLbl="sibTrans2D1" presStyleIdx="3" presStyleCnt="4"/>
      <dgm:spPr/>
      <dgm:t>
        <a:bodyPr/>
        <a:lstStyle/>
        <a:p>
          <a:endParaRPr lang="id-ID"/>
        </a:p>
      </dgm:t>
    </dgm:pt>
    <dgm:pt modelId="{294ABF19-631E-4BA3-9BF1-238D73A8EAAA}" type="pres">
      <dgm:prSet presAssocID="{5505BFE9-1DAF-414F-8D34-0B23956295B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4F8EB5B2-703C-42BE-9075-6FDC728F025B}" srcId="{7B663951-AD13-4C04-8D35-1BD56AFA47CC}" destId="{B92F5966-B068-42FD-9B88-7A3EE40B213A}" srcOrd="2" destOrd="0" parTransId="{3B46AADC-17BE-4205-A723-98136C235564}" sibTransId="{836E38B9-9F24-4D1B-9548-BE5563D4AACD}"/>
    <dgm:cxn modelId="{46303CC8-57E7-4F2B-99E4-79380246158B}" type="presOf" srcId="{1D1CAA5B-D303-4FEA-B3E0-4F7E18A80DB9}" destId="{32B6ED32-909A-4F99-994C-5DA96B534887}" srcOrd="0" destOrd="0" presId="urn:microsoft.com/office/officeart/2005/8/layout/process1"/>
    <dgm:cxn modelId="{0C72667E-6716-45BC-8A2C-64BA9B79A956}" type="presOf" srcId="{1B2AC161-5964-4A04-B3A2-B2C9F032378A}" destId="{E3FEEDA7-DF68-487E-84DC-AB8F09C6ED37}" srcOrd="0" destOrd="0" presId="urn:microsoft.com/office/officeart/2005/8/layout/process1"/>
    <dgm:cxn modelId="{9CCB857E-0CB1-4269-BF88-09BAE6B28009}" type="presOf" srcId="{C9878702-907D-4FF4-8182-3C31D4F5B978}" destId="{CC9FE0EA-D51A-4662-9ED7-D0311E23FA0F}" srcOrd="0" destOrd="0" presId="urn:microsoft.com/office/officeart/2005/8/layout/process1"/>
    <dgm:cxn modelId="{9E80E27A-67D3-470D-856C-A28B251A1895}" type="presOf" srcId="{4BDE5559-E9F7-40D1-8B2B-5FB11A990757}" destId="{855A2E6D-1D38-4774-8350-6D0F562E7794}" srcOrd="0" destOrd="0" presId="urn:microsoft.com/office/officeart/2005/8/layout/process1"/>
    <dgm:cxn modelId="{9508F647-5B68-4F2E-BC95-D8CB5DF37F67}" type="presOf" srcId="{836E38B9-9F24-4D1B-9548-BE5563D4AACD}" destId="{3650FC42-0B51-4409-AF5C-1E948883BFCD}" srcOrd="0" destOrd="0" presId="urn:microsoft.com/office/officeart/2005/8/layout/process1"/>
    <dgm:cxn modelId="{7176EAA1-7D4F-4860-BBD1-3D6D2ECCCC02}" type="presOf" srcId="{1D1CAA5B-D303-4FEA-B3E0-4F7E18A80DB9}" destId="{F5BE2432-B210-4875-B992-AFB8078A0AAE}" srcOrd="1" destOrd="0" presId="urn:microsoft.com/office/officeart/2005/8/layout/process1"/>
    <dgm:cxn modelId="{1E182C96-58DA-44F5-AE78-2A5D2EB92011}" type="presOf" srcId="{BDF6E8EB-1397-4466-9682-31B0B2C71E76}" destId="{5D7FFC8F-B261-478A-9BF9-CD9AC8BBA625}" srcOrd="1" destOrd="0" presId="urn:microsoft.com/office/officeart/2005/8/layout/process1"/>
    <dgm:cxn modelId="{13E05AC4-9EDD-4E62-8CDD-B163998B0D14}" type="presOf" srcId="{B92F5966-B068-42FD-9B88-7A3EE40B213A}" destId="{C6AA6F20-0F6C-40F9-8501-F3D727B4EB43}" srcOrd="0" destOrd="0" presId="urn:microsoft.com/office/officeart/2005/8/layout/process1"/>
    <dgm:cxn modelId="{6129FDA5-407C-47A5-9BC3-72D78D6D4B24}" type="presOf" srcId="{BDF6E8EB-1397-4466-9682-31B0B2C71E76}" destId="{147E37DA-8AAF-4EBC-998F-6DC1E4E10B3B}" srcOrd="0" destOrd="0" presId="urn:microsoft.com/office/officeart/2005/8/layout/process1"/>
    <dgm:cxn modelId="{DBD54D4F-AF93-43C6-AA5B-3FF3F44BA07A}" type="presOf" srcId="{7B663951-AD13-4C04-8D35-1BD56AFA47CC}" destId="{FAFBEFA8-0028-4836-ACBE-C7B2A33D4C2B}" srcOrd="0" destOrd="0" presId="urn:microsoft.com/office/officeart/2005/8/layout/process1"/>
    <dgm:cxn modelId="{6BE9C6A2-404C-4C3C-9C33-B65FD4ABE816}" srcId="{7B663951-AD13-4C04-8D35-1BD56AFA47CC}" destId="{1B2AC161-5964-4A04-B3A2-B2C9F032378A}" srcOrd="1" destOrd="0" parTransId="{59CF3016-501F-43B9-9D0A-B00F76762428}" sibTransId="{4BDE5559-E9F7-40D1-8B2B-5FB11A990757}"/>
    <dgm:cxn modelId="{B8C5206C-25EB-4445-A529-58C3FCE65F26}" srcId="{7B663951-AD13-4C04-8D35-1BD56AFA47CC}" destId="{7C4E5349-B153-4729-AAA9-8766E15C9E0D}" srcOrd="3" destOrd="0" parTransId="{046FB13B-0736-4FA5-AC03-A7479A314417}" sibTransId="{1D1CAA5B-D303-4FEA-B3E0-4F7E18A80DB9}"/>
    <dgm:cxn modelId="{77E082E8-FFB1-440E-BF66-1564EE611BD2}" type="presOf" srcId="{4BDE5559-E9F7-40D1-8B2B-5FB11A990757}" destId="{413CE10C-9F68-4D28-B48D-884760CADBBD}" srcOrd="1" destOrd="0" presId="urn:microsoft.com/office/officeart/2005/8/layout/process1"/>
    <dgm:cxn modelId="{ADE2356B-BF96-43EE-94DF-FDB454677065}" srcId="{7B663951-AD13-4C04-8D35-1BD56AFA47CC}" destId="{C9878702-907D-4FF4-8182-3C31D4F5B978}" srcOrd="0" destOrd="0" parTransId="{7CAD4D78-3C92-448E-A2FE-7C7C95481CA5}" sibTransId="{BDF6E8EB-1397-4466-9682-31B0B2C71E76}"/>
    <dgm:cxn modelId="{55429C22-510C-4FC9-94DB-01B5126CC494}" type="presOf" srcId="{5505BFE9-1DAF-414F-8D34-0B23956295B3}" destId="{294ABF19-631E-4BA3-9BF1-238D73A8EAAA}" srcOrd="0" destOrd="0" presId="urn:microsoft.com/office/officeart/2005/8/layout/process1"/>
    <dgm:cxn modelId="{B9F9A745-44CB-485B-8B8D-B1D97C12E27E}" type="presOf" srcId="{836E38B9-9F24-4D1B-9548-BE5563D4AACD}" destId="{019F3A30-DAF9-4794-BF6F-DB22227AB586}" srcOrd="1" destOrd="0" presId="urn:microsoft.com/office/officeart/2005/8/layout/process1"/>
    <dgm:cxn modelId="{8CE1D8E7-A454-438D-AF70-AEAB8F7FDD06}" type="presOf" srcId="{7C4E5349-B153-4729-AAA9-8766E15C9E0D}" destId="{7EC752B6-7C96-4D4F-8527-B206D8C7674E}" srcOrd="0" destOrd="0" presId="urn:microsoft.com/office/officeart/2005/8/layout/process1"/>
    <dgm:cxn modelId="{DB2C9D8B-334B-49B3-85BF-4377CFC9B816}" srcId="{7B663951-AD13-4C04-8D35-1BD56AFA47CC}" destId="{5505BFE9-1DAF-414F-8D34-0B23956295B3}" srcOrd="4" destOrd="0" parTransId="{B9AE996F-CC0D-4713-8FC6-E709DF5A6C61}" sibTransId="{D8075C60-517A-4F38-90EF-4BF7ABC055E1}"/>
    <dgm:cxn modelId="{A22B7865-96B7-43F7-98E0-CE82CFF2A618}" type="presParOf" srcId="{FAFBEFA8-0028-4836-ACBE-C7B2A33D4C2B}" destId="{CC9FE0EA-D51A-4662-9ED7-D0311E23FA0F}" srcOrd="0" destOrd="0" presId="urn:microsoft.com/office/officeart/2005/8/layout/process1"/>
    <dgm:cxn modelId="{DB3388B1-4F5C-4248-9830-6A1D01D700EC}" type="presParOf" srcId="{FAFBEFA8-0028-4836-ACBE-C7B2A33D4C2B}" destId="{147E37DA-8AAF-4EBC-998F-6DC1E4E10B3B}" srcOrd="1" destOrd="0" presId="urn:microsoft.com/office/officeart/2005/8/layout/process1"/>
    <dgm:cxn modelId="{8334A638-B11C-4968-8C4E-E56A564E1434}" type="presParOf" srcId="{147E37DA-8AAF-4EBC-998F-6DC1E4E10B3B}" destId="{5D7FFC8F-B261-478A-9BF9-CD9AC8BBA625}" srcOrd="0" destOrd="0" presId="urn:microsoft.com/office/officeart/2005/8/layout/process1"/>
    <dgm:cxn modelId="{01ECAF72-942F-4B39-8D19-8ABE44BFD80F}" type="presParOf" srcId="{FAFBEFA8-0028-4836-ACBE-C7B2A33D4C2B}" destId="{E3FEEDA7-DF68-487E-84DC-AB8F09C6ED37}" srcOrd="2" destOrd="0" presId="urn:microsoft.com/office/officeart/2005/8/layout/process1"/>
    <dgm:cxn modelId="{237B95E9-4D65-4711-B791-F0015EB2EC7D}" type="presParOf" srcId="{FAFBEFA8-0028-4836-ACBE-C7B2A33D4C2B}" destId="{855A2E6D-1D38-4774-8350-6D0F562E7794}" srcOrd="3" destOrd="0" presId="urn:microsoft.com/office/officeart/2005/8/layout/process1"/>
    <dgm:cxn modelId="{83C0E204-C401-4822-AEAA-E802FB072B10}" type="presParOf" srcId="{855A2E6D-1D38-4774-8350-6D0F562E7794}" destId="{413CE10C-9F68-4D28-B48D-884760CADBBD}" srcOrd="0" destOrd="0" presId="urn:microsoft.com/office/officeart/2005/8/layout/process1"/>
    <dgm:cxn modelId="{C7442825-8F25-42FA-B062-1AC153C0A787}" type="presParOf" srcId="{FAFBEFA8-0028-4836-ACBE-C7B2A33D4C2B}" destId="{C6AA6F20-0F6C-40F9-8501-F3D727B4EB43}" srcOrd="4" destOrd="0" presId="urn:microsoft.com/office/officeart/2005/8/layout/process1"/>
    <dgm:cxn modelId="{3D527FB2-0590-40E6-82C5-6647576A4D4F}" type="presParOf" srcId="{FAFBEFA8-0028-4836-ACBE-C7B2A33D4C2B}" destId="{3650FC42-0B51-4409-AF5C-1E948883BFCD}" srcOrd="5" destOrd="0" presId="urn:microsoft.com/office/officeart/2005/8/layout/process1"/>
    <dgm:cxn modelId="{3685282A-6BF4-495F-9C7D-9F032E4976F0}" type="presParOf" srcId="{3650FC42-0B51-4409-AF5C-1E948883BFCD}" destId="{019F3A30-DAF9-4794-BF6F-DB22227AB586}" srcOrd="0" destOrd="0" presId="urn:microsoft.com/office/officeart/2005/8/layout/process1"/>
    <dgm:cxn modelId="{9628CA17-139F-4DCF-B5E2-3F4B3BCE0AF6}" type="presParOf" srcId="{FAFBEFA8-0028-4836-ACBE-C7B2A33D4C2B}" destId="{7EC752B6-7C96-4D4F-8527-B206D8C7674E}" srcOrd="6" destOrd="0" presId="urn:microsoft.com/office/officeart/2005/8/layout/process1"/>
    <dgm:cxn modelId="{127A1555-4CF3-4BCA-AB98-AE00FD1C2B2C}" type="presParOf" srcId="{FAFBEFA8-0028-4836-ACBE-C7B2A33D4C2B}" destId="{32B6ED32-909A-4F99-994C-5DA96B534887}" srcOrd="7" destOrd="0" presId="urn:microsoft.com/office/officeart/2005/8/layout/process1"/>
    <dgm:cxn modelId="{8E36AFF8-F9A1-457E-AC5D-F02932B788D5}" type="presParOf" srcId="{32B6ED32-909A-4F99-994C-5DA96B534887}" destId="{F5BE2432-B210-4875-B992-AFB8078A0AAE}" srcOrd="0" destOrd="0" presId="urn:microsoft.com/office/officeart/2005/8/layout/process1"/>
    <dgm:cxn modelId="{88E5DC8E-D262-4A3B-98FD-D74F76A167F7}" type="presParOf" srcId="{FAFBEFA8-0028-4836-ACBE-C7B2A33D4C2B}" destId="{294ABF19-631E-4BA3-9BF1-238D73A8EAA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9FE0EA-D51A-4662-9ED7-D0311E23FA0F}">
      <dsp:nvSpPr>
        <dsp:cNvPr id="0" name=""/>
        <dsp:cNvSpPr/>
      </dsp:nvSpPr>
      <dsp:spPr>
        <a:xfrm>
          <a:off x="4018" y="1019333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/>
            <a:t>TRANSAKSI</a:t>
          </a:r>
          <a:endParaRPr lang="id-ID" sz="1800" kern="1200" dirty="0"/>
        </a:p>
      </dsp:txBody>
      <dsp:txXfrm>
        <a:off x="25909" y="1041224"/>
        <a:ext cx="1201909" cy="703632"/>
      </dsp:txXfrm>
    </dsp:sp>
    <dsp:sp modelId="{147E37DA-8AAF-4EBC-998F-6DC1E4E10B3B}">
      <dsp:nvSpPr>
        <dsp:cNvPr id="0" name=""/>
        <dsp:cNvSpPr/>
      </dsp:nvSpPr>
      <dsp:spPr>
        <a:xfrm>
          <a:off x="1374278" y="123857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300" kern="1200"/>
        </a:p>
      </dsp:txBody>
      <dsp:txXfrm>
        <a:off x="1374278" y="1300361"/>
        <a:ext cx="184860" cy="185359"/>
      </dsp:txXfrm>
    </dsp:sp>
    <dsp:sp modelId="{E3FEEDA7-DF68-487E-84DC-AB8F09C6ED37}">
      <dsp:nvSpPr>
        <dsp:cNvPr id="0" name=""/>
        <dsp:cNvSpPr/>
      </dsp:nvSpPr>
      <dsp:spPr>
        <a:xfrm>
          <a:off x="1747986" y="1019333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/>
            <a:t>BUKTI TRANSAKSI</a:t>
          </a:r>
          <a:endParaRPr lang="id-ID" sz="1800" kern="1200" dirty="0"/>
        </a:p>
      </dsp:txBody>
      <dsp:txXfrm>
        <a:off x="1769877" y="1041224"/>
        <a:ext cx="1201909" cy="703632"/>
      </dsp:txXfrm>
    </dsp:sp>
    <dsp:sp modelId="{855A2E6D-1D38-4774-8350-6D0F562E7794}">
      <dsp:nvSpPr>
        <dsp:cNvPr id="0" name=""/>
        <dsp:cNvSpPr/>
      </dsp:nvSpPr>
      <dsp:spPr>
        <a:xfrm>
          <a:off x="3118246" y="123857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300" kern="1200"/>
        </a:p>
      </dsp:txBody>
      <dsp:txXfrm>
        <a:off x="3118246" y="1300361"/>
        <a:ext cx="184860" cy="185359"/>
      </dsp:txXfrm>
    </dsp:sp>
    <dsp:sp modelId="{C6AA6F20-0F6C-40F9-8501-F3D727B4EB43}">
      <dsp:nvSpPr>
        <dsp:cNvPr id="0" name=""/>
        <dsp:cNvSpPr/>
      </dsp:nvSpPr>
      <dsp:spPr>
        <a:xfrm>
          <a:off x="3491954" y="1019333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/>
            <a:t>JURNAL</a:t>
          </a:r>
          <a:endParaRPr lang="id-ID" sz="1800" kern="1200" dirty="0"/>
        </a:p>
      </dsp:txBody>
      <dsp:txXfrm>
        <a:off x="3513845" y="1041224"/>
        <a:ext cx="1201909" cy="703632"/>
      </dsp:txXfrm>
    </dsp:sp>
    <dsp:sp modelId="{3650FC42-0B51-4409-AF5C-1E948883BFCD}">
      <dsp:nvSpPr>
        <dsp:cNvPr id="0" name=""/>
        <dsp:cNvSpPr/>
      </dsp:nvSpPr>
      <dsp:spPr>
        <a:xfrm>
          <a:off x="4862214" y="123857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300" kern="1200"/>
        </a:p>
      </dsp:txBody>
      <dsp:txXfrm>
        <a:off x="4862214" y="1300361"/>
        <a:ext cx="184860" cy="185359"/>
      </dsp:txXfrm>
    </dsp:sp>
    <dsp:sp modelId="{7EC752B6-7C96-4D4F-8527-B206D8C7674E}">
      <dsp:nvSpPr>
        <dsp:cNvPr id="0" name=""/>
        <dsp:cNvSpPr/>
      </dsp:nvSpPr>
      <dsp:spPr>
        <a:xfrm>
          <a:off x="5235922" y="1019333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/>
            <a:t>BUKU BESAR</a:t>
          </a:r>
          <a:endParaRPr lang="id-ID" sz="1800" kern="1200" dirty="0"/>
        </a:p>
      </dsp:txBody>
      <dsp:txXfrm>
        <a:off x="5257813" y="1041224"/>
        <a:ext cx="1201909" cy="703632"/>
      </dsp:txXfrm>
    </dsp:sp>
    <dsp:sp modelId="{32B6ED32-909A-4F99-994C-5DA96B534887}">
      <dsp:nvSpPr>
        <dsp:cNvPr id="0" name=""/>
        <dsp:cNvSpPr/>
      </dsp:nvSpPr>
      <dsp:spPr>
        <a:xfrm>
          <a:off x="6606182" y="123857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300" kern="1200"/>
        </a:p>
      </dsp:txBody>
      <dsp:txXfrm>
        <a:off x="6606182" y="1300361"/>
        <a:ext cx="184860" cy="185359"/>
      </dsp:txXfrm>
    </dsp:sp>
    <dsp:sp modelId="{294ABF19-631E-4BA3-9BF1-238D73A8EAAA}">
      <dsp:nvSpPr>
        <dsp:cNvPr id="0" name=""/>
        <dsp:cNvSpPr/>
      </dsp:nvSpPr>
      <dsp:spPr>
        <a:xfrm>
          <a:off x="6979890" y="1019333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/>
            <a:t>TRIAL BALANCE</a:t>
          </a:r>
          <a:endParaRPr lang="id-ID" sz="1800" kern="1200" dirty="0"/>
        </a:p>
      </dsp:txBody>
      <dsp:txXfrm>
        <a:off x="7001781" y="1041224"/>
        <a:ext cx="1201909" cy="7036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1849-97A4-4ADE-941B-6550EB98A8CC}" type="datetimeFigureOut">
              <a:rPr lang="id-ID" smtClean="0"/>
              <a:pPr/>
              <a:t>07/09/2018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B5DD-63C6-4BFB-97D8-5FBC679A174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1849-97A4-4ADE-941B-6550EB98A8CC}" type="datetimeFigureOut">
              <a:rPr lang="id-ID" smtClean="0"/>
              <a:pPr/>
              <a:t>07/09/2018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B5DD-63C6-4BFB-97D8-5FBC679A174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1849-97A4-4ADE-941B-6550EB98A8CC}" type="datetimeFigureOut">
              <a:rPr lang="id-ID" smtClean="0"/>
              <a:pPr/>
              <a:t>07/09/2018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B5DD-63C6-4BFB-97D8-5FBC679A174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1849-97A4-4ADE-941B-6550EB98A8CC}" type="datetimeFigureOut">
              <a:rPr lang="id-ID" smtClean="0"/>
              <a:pPr/>
              <a:t>07/09/2018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B5DD-63C6-4BFB-97D8-5FBC679A174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1849-97A4-4ADE-941B-6550EB98A8CC}" type="datetimeFigureOut">
              <a:rPr lang="id-ID" smtClean="0"/>
              <a:pPr/>
              <a:t>07/09/2018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B5DD-63C6-4BFB-97D8-5FBC679A174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1849-97A4-4ADE-941B-6550EB98A8CC}" type="datetimeFigureOut">
              <a:rPr lang="id-ID" smtClean="0"/>
              <a:pPr/>
              <a:t>07/09/2018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B5DD-63C6-4BFB-97D8-5FBC679A174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1849-97A4-4ADE-941B-6550EB98A8CC}" type="datetimeFigureOut">
              <a:rPr lang="id-ID" smtClean="0"/>
              <a:pPr/>
              <a:t>07/09/2018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B5DD-63C6-4BFB-97D8-5FBC679A174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1849-97A4-4ADE-941B-6550EB98A8CC}" type="datetimeFigureOut">
              <a:rPr lang="id-ID" smtClean="0"/>
              <a:pPr/>
              <a:t>07/09/2018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B5DD-63C6-4BFB-97D8-5FBC679A174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1849-97A4-4ADE-941B-6550EB98A8CC}" type="datetimeFigureOut">
              <a:rPr lang="id-ID" smtClean="0"/>
              <a:pPr/>
              <a:t>07/09/2018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B5DD-63C6-4BFB-97D8-5FBC679A174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1849-97A4-4ADE-941B-6550EB98A8CC}" type="datetimeFigureOut">
              <a:rPr lang="id-ID" smtClean="0"/>
              <a:pPr/>
              <a:t>07/09/2018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B5DD-63C6-4BFB-97D8-5FBC679A174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1849-97A4-4ADE-941B-6550EB98A8CC}" type="datetimeFigureOut">
              <a:rPr lang="id-ID" smtClean="0"/>
              <a:pPr/>
              <a:t>07/09/2018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B5DD-63C6-4BFB-97D8-5FBC679A174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31849-97A4-4ADE-941B-6550EB98A8CC}" type="datetimeFigureOut">
              <a:rPr lang="id-ID" smtClean="0"/>
              <a:pPr/>
              <a:t>07/09/2018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BB5DD-63C6-4BFB-97D8-5FBC679A174C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7158" y="237744"/>
            <a:ext cx="8229600" cy="1143000"/>
          </a:xfrm>
        </p:spPr>
        <p:txBody>
          <a:bodyPr>
            <a:normAutofit/>
          </a:bodyPr>
          <a:lstStyle/>
          <a:p>
            <a:r>
              <a:rPr lang="id-ID" sz="4400" dirty="0" smtClean="0"/>
              <a:t>JOURNAL DAN POSTING</a:t>
            </a:r>
            <a:endParaRPr lang="id-ID" sz="4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857232"/>
          <a:ext cx="8229600" cy="2786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785786" y="3071810"/>
            <a:ext cx="7729534" cy="3429024"/>
          </a:xfrm>
          <a:prstGeom prst="rect">
            <a:avLst/>
          </a:prstGeom>
        </p:spPr>
        <p:txBody>
          <a:bodyPr vert="horz" anchor="ctr">
            <a:normAutofit fontScale="925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i="0" u="none" strike="noStrike" kern="1200" cap="none" spc="0" normalizeH="0" baseline="0" noProof="0" dirty="0" smtClean="0">
                <a:ln w="6350"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JOURNAL: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id-ID" sz="2800" dirty="0" smtClean="0">
                <a:ln w="6350">
                  <a:noFill/>
                </a:ln>
                <a:latin typeface="+mj-lt"/>
                <a:ea typeface="+mj-ea"/>
                <a:cs typeface="+mj-cs"/>
              </a:rPr>
              <a:t>GENERAL JOURNAL (JURNAL UMUM)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d-ID" sz="2800" i="0" u="none" strike="noStrike" kern="1200" cap="none" spc="0" normalizeH="0" baseline="0" noProof="0" dirty="0" smtClean="0">
                <a:ln w="6350"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SPECIAL JOURNAL (JURNAL KHUSUS):</a:t>
            </a:r>
          </a:p>
          <a:p>
            <a:pPr marL="984250" marR="0" lvl="0" indent="-4445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lphaUcPeriod"/>
              <a:tabLst/>
              <a:defRPr/>
            </a:pPr>
            <a:r>
              <a:rPr lang="id-ID" sz="2800" dirty="0" smtClean="0">
                <a:ln w="6350">
                  <a:noFill/>
                </a:ln>
                <a:latin typeface="+mj-lt"/>
                <a:ea typeface="+mj-ea"/>
                <a:cs typeface="+mj-cs"/>
              </a:rPr>
              <a:t>SALES JOURNAL (JURNAL PENJUALAN)</a:t>
            </a:r>
          </a:p>
          <a:p>
            <a:pPr marL="984250" marR="0" lvl="0" indent="-4445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lphaUcPeriod"/>
              <a:tabLst/>
              <a:defRPr/>
            </a:pPr>
            <a:r>
              <a:rPr kumimoji="0" lang="id-ID" sz="2800" i="0" u="none" strike="noStrike" kern="1200" cap="none" spc="0" normalizeH="0" baseline="0" noProof="0" dirty="0" smtClean="0">
                <a:ln w="6350"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CASH RECEIPT JOURNAL (JURNAL PENERIMAAN KAS)</a:t>
            </a:r>
          </a:p>
          <a:p>
            <a:pPr marL="984250" marR="0" lvl="0" indent="-4445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lphaUcPeriod"/>
              <a:tabLst/>
              <a:defRPr/>
            </a:pPr>
            <a:r>
              <a:rPr lang="id-ID" sz="2800" dirty="0" smtClean="0">
                <a:ln w="6350">
                  <a:noFill/>
                </a:ln>
                <a:latin typeface="+mj-lt"/>
                <a:ea typeface="+mj-ea"/>
                <a:cs typeface="+mj-cs"/>
              </a:rPr>
              <a:t>PURCHASES JOURNAL (JURNAL PEMBELIAN)</a:t>
            </a:r>
          </a:p>
          <a:p>
            <a:pPr marL="984250" marR="0" lvl="0" indent="-4445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lphaUcPeriod"/>
              <a:tabLst/>
              <a:defRPr/>
            </a:pPr>
            <a:r>
              <a:rPr kumimoji="0" lang="id-ID" sz="2800" i="0" u="none" strike="noStrike" kern="1200" cap="none" spc="0" normalizeH="0" baseline="0" noProof="0" dirty="0" smtClean="0">
                <a:ln w="6350"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CASH PAYMENT JOURNAL (JURNAL PENGELUARAN KAS).</a:t>
            </a:r>
            <a:endParaRPr kumimoji="0" lang="id-ID" sz="2800" i="0" u="none" strike="noStrike" kern="1200" cap="none" spc="0" normalizeH="0" baseline="0" noProof="0" dirty="0">
              <a:ln w="6350"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200" dirty="0" smtClean="0"/>
              <a:t>LANGKAH-LANGKAH PENCATATAN TRANSAKSI DALAM JURNAL UMUM</a:t>
            </a: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51510" indent="-514350" algn="just">
              <a:buFont typeface="+mj-lt"/>
              <a:buAutoNum type="arabicPeriod"/>
            </a:pPr>
            <a:r>
              <a:rPr lang="id-ID" dirty="0" smtClean="0"/>
              <a:t>Tahun dan bulan ditulis pada bagian kiri atas kolom pertama.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id-ID" dirty="0" smtClean="0"/>
              <a:t>Tanggal transaksi dicatat pada kolom berikutnya secara kronologis dan tanpa batas.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id-ID" dirty="0" smtClean="0"/>
              <a:t>Nama perkiraan yang di-</a:t>
            </a:r>
            <a:r>
              <a:rPr lang="id-ID" b="1" dirty="0" smtClean="0"/>
              <a:t>DEBET</a:t>
            </a:r>
            <a:r>
              <a:rPr lang="id-ID" dirty="0" smtClean="0"/>
              <a:t>, ditulis pada sisi paling kiri di kolom </a:t>
            </a:r>
            <a:r>
              <a:rPr lang="id-ID" b="1" dirty="0" smtClean="0"/>
              <a:t>“DESCRIPTION/KETERANGAN”</a:t>
            </a:r>
            <a:r>
              <a:rPr lang="id-ID" dirty="0" smtClean="0"/>
              <a:t>, dan jumlah debet dimasukkan di kolom </a:t>
            </a:r>
            <a:r>
              <a:rPr lang="id-ID" b="1" dirty="0" smtClean="0"/>
              <a:t>DEBET</a:t>
            </a:r>
            <a:r>
              <a:rPr lang="id-ID" dirty="0" smtClean="0"/>
              <a:t>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id-ID" dirty="0" smtClean="0"/>
              <a:t>Nama perkiraan yang di-</a:t>
            </a:r>
            <a:r>
              <a:rPr lang="id-ID" b="1" dirty="0" smtClean="0"/>
              <a:t>KREDIT </a:t>
            </a:r>
            <a:r>
              <a:rPr lang="id-ID" dirty="0" smtClean="0"/>
              <a:t>pada baris berikutnya dengan letak kira-kira 2cm ke sebelah kanan (menjorok) dan angkanya dimasukkan di kolom </a:t>
            </a:r>
            <a:r>
              <a:rPr lang="id-ID" b="1" dirty="0" smtClean="0"/>
              <a:t>KREDIT.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id-ID" dirty="0" smtClean="0"/>
              <a:t>Penjelasan jurnal dapat ditulis pada baris berikutnya dengan singkat.</a:t>
            </a:r>
          </a:p>
          <a:p>
            <a:pPr algn="just">
              <a:buNone/>
            </a:pPr>
            <a:endParaRPr lang="id-ID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28652"/>
            <a:ext cx="9728056" cy="728665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/>
          <a:lstStyle/>
          <a:p>
            <a:r>
              <a:rPr lang="id-ID" dirty="0" smtClean="0"/>
              <a:t>Contoh: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3020"/>
            <a:ext cx="8229600" cy="5237814"/>
          </a:xfrm>
        </p:spPr>
        <p:txBody>
          <a:bodyPr>
            <a:normAutofit fontScale="77500" lnSpcReduction="20000"/>
          </a:bodyPr>
          <a:lstStyle/>
          <a:p>
            <a:pPr marL="361950" indent="-361950" defTabSz="457200">
              <a:tabLst>
                <a:tab pos="361950" algn="l"/>
              </a:tabLst>
            </a:pPr>
            <a:r>
              <a:rPr lang="id-ID" dirty="0" smtClean="0"/>
              <a:t>2/10/2010 Tuan Harun menginvestasiikan Rp9.000.000,- berupa kas ke dalam perusahaan.</a:t>
            </a:r>
          </a:p>
          <a:p>
            <a:pPr marL="361950" indent="-361950" defTabSz="457200">
              <a:tabLst>
                <a:tab pos="361950" algn="l"/>
              </a:tabLst>
            </a:pPr>
            <a:r>
              <a:rPr lang="id-ID" dirty="0" smtClean="0"/>
              <a:t>5/10/2010 Dibayar sewa kantor Rp150.000,-</a:t>
            </a:r>
          </a:p>
          <a:p>
            <a:pPr marL="361950" indent="-361950" defTabSz="457200">
              <a:tabLst>
                <a:tab pos="361950" algn="l"/>
              </a:tabLst>
            </a:pPr>
            <a:r>
              <a:rPr lang="id-ID" dirty="0" smtClean="0"/>
              <a:t>8/10/2010 Membeli secara kredit peralatan kantor senilai Rp420.000,- dari Toko Harapan.</a:t>
            </a:r>
          </a:p>
          <a:p>
            <a:pPr marL="361950" indent="-361950" defTabSz="457200">
              <a:tabLst>
                <a:tab pos="361950" algn="l"/>
              </a:tabLst>
            </a:pPr>
            <a:r>
              <a:rPr lang="id-ID" dirty="0" smtClean="0"/>
              <a:t>11/10/2010 diterima pendapatan jasa secara tunai Rp640.000.</a:t>
            </a:r>
          </a:p>
          <a:p>
            <a:pPr marL="361950" indent="-361950" defTabSz="457200">
              <a:tabLst>
                <a:tab pos="361950" algn="l"/>
              </a:tabLst>
            </a:pPr>
            <a:r>
              <a:rPr lang="id-ID" dirty="0" smtClean="0"/>
              <a:t>14/10/2010 dibayar gaji karyawan Rp720.000</a:t>
            </a:r>
          </a:p>
          <a:p>
            <a:pPr marL="361950" indent="-361950" defTabSz="457200">
              <a:tabLst>
                <a:tab pos="361950" algn="l"/>
              </a:tabLst>
            </a:pPr>
            <a:r>
              <a:rPr lang="id-ID" dirty="0" smtClean="0"/>
              <a:t>17/10/2010  pendapatan jasa yang masih belum diterima Rp800.000</a:t>
            </a:r>
          </a:p>
          <a:p>
            <a:pPr marL="361950" indent="-361950" defTabSz="457200">
              <a:tabLst>
                <a:tab pos="361950" algn="l"/>
              </a:tabLst>
            </a:pPr>
            <a:r>
              <a:rPr lang="id-ID" dirty="0" smtClean="0"/>
              <a:t>20/10/2010 dibayar biaya advertising Rp100.000</a:t>
            </a:r>
          </a:p>
          <a:p>
            <a:pPr marL="361950" indent="-361950" defTabSz="457200">
              <a:tabLst>
                <a:tab pos="361950" algn="l"/>
              </a:tabLst>
            </a:pPr>
            <a:r>
              <a:rPr lang="id-ID" dirty="0" smtClean="0"/>
              <a:t>24/10/2010 dibeli perlengkapan kantor secara kredit Rp360.000</a:t>
            </a:r>
          </a:p>
          <a:p>
            <a:pPr marL="361950" indent="-361950" defTabSz="457200">
              <a:tabLst>
                <a:tab pos="361950" algn="l"/>
              </a:tabLst>
            </a:pPr>
            <a:r>
              <a:rPr lang="id-ID" dirty="0" smtClean="0"/>
              <a:t>24/10/2010 dibayar beban rupa-rupa Rp40.000.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d-ID" sz="3600" dirty="0" smtClean="0"/>
              <a:t>				Contoh:</a:t>
            </a:r>
            <a:br>
              <a:rPr lang="id-ID" sz="3600" dirty="0" smtClean="0"/>
            </a:br>
            <a:r>
              <a:rPr lang="id-ID" sz="3600" dirty="0" smtClean="0"/>
              <a:t>		</a:t>
            </a:r>
            <a:r>
              <a:rPr lang="en-US" sz="3600" dirty="0" smtClean="0"/>
              <a:t>	</a:t>
            </a:r>
            <a:r>
              <a:rPr lang="id-ID" sz="3600" dirty="0" smtClean="0"/>
              <a:t>GENERAL JOURNAL       HAL:1</a:t>
            </a:r>
            <a:endParaRPr lang="id-ID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0034" y="1646350"/>
          <a:ext cx="8058468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4380"/>
                <a:gridCol w="500380"/>
                <a:gridCol w="3297555"/>
                <a:gridCol w="727393"/>
                <a:gridCol w="1389380"/>
                <a:gridCol w="138938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DATE</a:t>
                      </a:r>
                      <a:endParaRPr lang="id-ID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DESCRIPTION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REF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DEBET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CREDIT</a:t>
                      </a:r>
                      <a:endParaRPr lang="id-ID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2010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2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Cash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11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9.000.000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Oct.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 Harun capital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31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9.000.000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5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Rent expense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54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150.000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Cash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11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150.000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8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Equipment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16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420.000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Account</a:t>
                      </a:r>
                      <a:r>
                        <a:rPr lang="id-ID" sz="2000" baseline="0" dirty="0" smtClean="0"/>
                        <a:t> payable</a:t>
                      </a:r>
                    </a:p>
                    <a:p>
                      <a:r>
                        <a:rPr lang="id-ID" sz="2000" baseline="0" dirty="0" smtClean="0"/>
                        <a:t>      (Toko Harapan)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21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420.000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11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Cash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11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640.000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Fees income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41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640.000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dirty="0" smtClean="0"/>
                        <a:t>Carried</a:t>
                      </a:r>
                      <a:r>
                        <a:rPr lang="id-ID" sz="2000" b="1" baseline="0" dirty="0" smtClean="0"/>
                        <a:t> forward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id-ID" sz="2000" dirty="0" smtClean="0"/>
                        <a:t>√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b="1" dirty="0" smtClean="0"/>
                        <a:t>10.210.000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b="1" dirty="0" smtClean="0"/>
                        <a:t>10.210.000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85776"/>
            <a:ext cx="9537309" cy="714377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20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id-ID" sz="2400" dirty="0" smtClean="0"/>
              <a:t>Contoh (lanjutan):</a:t>
            </a:r>
            <a:br>
              <a:rPr lang="id-ID" sz="2400" dirty="0" smtClean="0"/>
            </a:br>
            <a:r>
              <a:rPr lang="id-ID" sz="2400" dirty="0" smtClean="0"/>
              <a:t>		    GENERAL JOURNAL                      HAL:2</a:t>
            </a:r>
            <a:endParaRPr lang="id-ID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0034" y="1000108"/>
          <a:ext cx="805846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4380"/>
                <a:gridCol w="500380"/>
                <a:gridCol w="3297555"/>
                <a:gridCol w="727393"/>
                <a:gridCol w="1389380"/>
                <a:gridCol w="138938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DATE</a:t>
                      </a:r>
                      <a:endParaRPr lang="id-ID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DESCRIPTION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REF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DEBET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CREDIT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2010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11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 smtClean="0"/>
                        <a:t>Brought forward</a:t>
                      </a:r>
                      <a:endParaRPr lang="id-ID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id-ID" sz="1800" dirty="0" smtClean="0"/>
                        <a:t>√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1" dirty="0" smtClean="0"/>
                        <a:t>10.210.000</a:t>
                      </a:r>
                      <a:endParaRPr lang="id-ID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1" dirty="0" smtClean="0"/>
                        <a:t>10.210.000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Oct.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14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Salary expense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52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720.000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dirty="0" smtClean="0"/>
                        <a:t>-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      Cash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11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-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dirty="0" smtClean="0"/>
                        <a:t>720.000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17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Account receivable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12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800.000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dirty="0" smtClean="0"/>
                        <a:t>-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      Fees</a:t>
                      </a:r>
                      <a:r>
                        <a:rPr lang="id-ID" sz="1800" baseline="0" dirty="0" smtClean="0"/>
                        <a:t>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41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-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dirty="0" smtClean="0"/>
                        <a:t>800.000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20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Advertising expense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57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100.000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dirty="0" smtClean="0"/>
                        <a:t>-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      Cash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11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-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dirty="0" smtClean="0"/>
                        <a:t>100.000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24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Equipment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16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360.000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dirty="0" smtClean="0"/>
                        <a:t>-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0" dirty="0" smtClean="0"/>
                        <a:t>      Account</a:t>
                      </a:r>
                      <a:r>
                        <a:rPr lang="id-ID" sz="1800" b="0" baseline="0" dirty="0" smtClean="0"/>
                        <a:t> payable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id-ID" sz="1800" b="0" dirty="0" smtClean="0"/>
                        <a:t>21</a:t>
                      </a:r>
                      <a:endParaRPr lang="id-ID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-</a:t>
                      </a:r>
                      <a:endParaRPr lang="id-ID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0" dirty="0" smtClean="0"/>
                        <a:t>360.000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24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0" dirty="0" smtClean="0"/>
                        <a:t>Miscellaneous expense</a:t>
                      </a:r>
                      <a:endParaRPr lang="id-ID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id-ID" sz="1800" b="0" dirty="0" smtClean="0"/>
                        <a:t>59</a:t>
                      </a:r>
                      <a:endParaRPr lang="id-ID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40.000</a:t>
                      </a:r>
                      <a:endParaRPr lang="id-ID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0" dirty="0" smtClean="0"/>
                        <a:t>-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0" dirty="0" smtClean="0"/>
                        <a:t>      Cash</a:t>
                      </a:r>
                      <a:endParaRPr lang="id-ID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id-ID" sz="1800" b="0" dirty="0" smtClean="0"/>
                        <a:t>11</a:t>
                      </a:r>
                      <a:endParaRPr lang="id-ID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-</a:t>
                      </a:r>
                      <a:endParaRPr lang="id-ID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0" dirty="0" smtClean="0"/>
                        <a:t>40.000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 smtClean="0"/>
                        <a:t>Total </a:t>
                      </a:r>
                      <a:endParaRPr lang="id-ID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endParaRPr lang="id-ID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1" dirty="0" smtClean="0"/>
                        <a:t>12.230.000</a:t>
                      </a:r>
                      <a:endParaRPr lang="id-ID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1" dirty="0" smtClean="0"/>
                        <a:t>12.230.000</a:t>
                      </a:r>
                      <a:endParaRPr lang="id-ID" sz="1800" b="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55783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2800" dirty="0" smtClean="0"/>
              <a:t>PROSEDUR MEMINDAHKAN JUMLAH KE HALAMAN BERIKUTNYA</a:t>
            </a:r>
            <a:endParaRPr lang="id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651510" indent="-514350">
              <a:buFont typeface="+mj-lt"/>
              <a:buAutoNum type="arabicPeriod"/>
            </a:pPr>
            <a:r>
              <a:rPr lang="id-ID" dirty="0" smtClean="0"/>
              <a:t>Jumlah angka kolom Debet dan Kredit harus sama.</a:t>
            </a:r>
          </a:p>
          <a:p>
            <a:pPr marL="651510" indent="-514350">
              <a:buFont typeface="+mj-lt"/>
              <a:buAutoNum type="arabicPeriod"/>
            </a:pPr>
            <a:r>
              <a:rPr lang="id-ID" dirty="0" smtClean="0"/>
              <a:t>Catat tanggal terakhir transaksi dsn tulis </a:t>
            </a:r>
            <a:r>
              <a:rPr lang="id-ID" b="1" dirty="0" smtClean="0"/>
              <a:t>“CARRIED FORWARD”</a:t>
            </a:r>
            <a:r>
              <a:rPr lang="id-ID" dirty="0" smtClean="0"/>
              <a:t> dipindahkan ke kolom Description, dan beri tanda checklis (√) dalam kolom Reference (REF) artinya jumlah tsb tidak diposting.</a:t>
            </a:r>
          </a:p>
          <a:p>
            <a:pPr marL="651510" indent="-514350">
              <a:buFont typeface="+mj-lt"/>
              <a:buAutoNum type="arabicPeriod"/>
            </a:pPr>
            <a:r>
              <a:rPr lang="id-ID" dirty="0" smtClean="0"/>
              <a:t>Jumlah pada baris terakhir dipindahkan pada halaman berikutnya dengan judul </a:t>
            </a:r>
            <a:r>
              <a:rPr lang="id-ID" b="1" dirty="0" smtClean="0"/>
              <a:t>“BROUGHT FORWARD”</a:t>
            </a:r>
            <a:r>
              <a:rPr lang="id-ID" dirty="0" smtClean="0"/>
              <a:t> (pemindahan), ditulis pada kolom Description dan beri tanda checklis (√) dalam kolom Reference (REF). </a:t>
            </a:r>
            <a:endParaRPr lang="id-ID" dirty="0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1" cy="68579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>
            <a:normAutofit/>
          </a:bodyPr>
          <a:lstStyle/>
          <a:p>
            <a:r>
              <a:rPr lang="id-ID" sz="4400" dirty="0" smtClean="0"/>
              <a:t>JURNAL 4 (EMPAT) KOLOM</a:t>
            </a:r>
            <a:endParaRPr lang="id-ID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4550"/>
            <a:ext cx="8229600" cy="4709160"/>
          </a:xfrm>
        </p:spPr>
        <p:txBody>
          <a:bodyPr>
            <a:normAutofit/>
          </a:bodyPr>
          <a:lstStyle/>
          <a:p>
            <a:r>
              <a:rPr lang="id-ID" sz="3600" dirty="0" smtClean="0"/>
              <a:t>Digunakan apabila frekwensi transaksi perkiraan yang sama sangat tinggi/sering terjadi (misalnya:CASH)</a:t>
            </a:r>
            <a:endParaRPr lang="id-ID" sz="36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id-ID" sz="3200" dirty="0" smtClean="0"/>
              <a:t>	</a:t>
            </a:r>
            <a:r>
              <a:rPr lang="en-US" sz="3200" dirty="0" smtClean="0"/>
              <a:t>	</a:t>
            </a:r>
            <a:r>
              <a:rPr lang="en-US" sz="3200" dirty="0"/>
              <a:t>	</a:t>
            </a:r>
            <a:r>
              <a:rPr lang="id-ID" sz="3200" dirty="0" smtClean="0"/>
              <a:t>Jurnal 4 kolom</a:t>
            </a:r>
            <a:br>
              <a:rPr lang="id-ID" sz="3200" dirty="0" smtClean="0"/>
            </a:br>
            <a:r>
              <a:rPr lang="id-ID" sz="3200" dirty="0" smtClean="0"/>
              <a:t>			JOURNAL 		HAL:1</a:t>
            </a:r>
            <a:endParaRPr lang="id-ID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49927" y="1094992"/>
          <a:ext cx="8265477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480"/>
                <a:gridCol w="1046480"/>
                <a:gridCol w="640080"/>
                <a:gridCol w="436880"/>
                <a:gridCol w="2284730"/>
                <a:gridCol w="616267"/>
                <a:gridCol w="1046480"/>
                <a:gridCol w="114808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CASH</a:t>
                      </a:r>
                      <a:endParaRPr lang="id-ID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DATE</a:t>
                      </a:r>
                      <a:endParaRPr lang="id-ID" sz="1600" b="1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DESCRIPTION</a:t>
                      </a:r>
                      <a:endParaRPr lang="id-ID" sz="16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REF</a:t>
                      </a:r>
                      <a:endParaRPr lang="id-ID" sz="16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GENERAL</a:t>
                      </a:r>
                      <a:endParaRPr lang="id-ID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DEBET</a:t>
                      </a:r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CREDIT</a:t>
                      </a:r>
                      <a:endParaRPr lang="id-ID" sz="1600" b="1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DEBET</a:t>
                      </a:r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CREDIT</a:t>
                      </a:r>
                      <a:endParaRPr lang="id-ID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9.000.000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2010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2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dirty="0" smtClean="0"/>
                        <a:t>Harun Capital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31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9.000.000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150.000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Oct.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5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dirty="0" smtClean="0"/>
                        <a:t>Rent Expense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54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150.000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8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dirty="0" smtClean="0"/>
                        <a:t>Equipment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16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420.000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dirty="0" smtClean="0"/>
                        <a:t>    account payable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21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420.000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640.000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11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dirty="0" smtClean="0"/>
                        <a:t>Fees income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41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640.000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720.000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14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dirty="0" smtClean="0"/>
                        <a:t>Salary expense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52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720.000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17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dirty="0" smtClean="0"/>
                        <a:t>Account receivable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12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800.000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dirty="0" smtClean="0"/>
                        <a:t>     Fees income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41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800.000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100.000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20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dirty="0" smtClean="0"/>
                        <a:t>Advertising expense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57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100.000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24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dirty="0" smtClean="0"/>
                        <a:t>Office Supplies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16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360.000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dirty="0" smtClean="0"/>
                        <a:t>      Account payable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21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360.000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40.000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24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dirty="0" smtClean="0"/>
                        <a:t>Miscellaneous expense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59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40.000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-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600" b="1" dirty="0" smtClean="0"/>
                        <a:t>9.640.000</a:t>
                      </a:r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b="1" dirty="0" smtClean="0"/>
                        <a:t>1.010.000</a:t>
                      </a:r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1600" b="1" dirty="0" smtClean="0"/>
                        <a:t>TOTAL</a:t>
                      </a:r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b="1" dirty="0" smtClean="0"/>
                        <a:t>2.590.000</a:t>
                      </a:r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b="1" dirty="0" smtClean="0"/>
                        <a:t>11.220.000</a:t>
                      </a:r>
                      <a:endParaRPr lang="id-ID" sz="16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55787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POSTING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5206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d-ID" b="1" dirty="0" smtClean="0"/>
              <a:t>POSTING</a:t>
            </a:r>
            <a:r>
              <a:rPr lang="id-ID" dirty="0" smtClean="0"/>
              <a:t> : proses pemindahan angka-angka dari jurnal ke dalam perkiraan.</a:t>
            </a:r>
          </a:p>
          <a:p>
            <a:pPr>
              <a:buNone/>
            </a:pPr>
            <a:endParaRPr lang="id-ID" b="1" dirty="0" smtClean="0"/>
          </a:p>
          <a:p>
            <a:pPr>
              <a:buNone/>
            </a:pPr>
            <a:r>
              <a:rPr lang="id-ID" b="1" dirty="0" smtClean="0"/>
              <a:t>CARA POSTING</a:t>
            </a:r>
            <a:r>
              <a:rPr lang="id-ID" dirty="0" smtClean="0"/>
              <a:t>:</a:t>
            </a:r>
          </a:p>
          <a:p>
            <a:pPr marL="651510" indent="-514350">
              <a:buFont typeface="+mj-lt"/>
              <a:buAutoNum type="arabicPeriod"/>
            </a:pPr>
            <a:r>
              <a:rPr lang="id-ID" dirty="0" smtClean="0"/>
              <a:t>Pindahkan tiap jumlah dalam kolom DEBET jurnal ke sisi DEBET perkiraan.</a:t>
            </a:r>
          </a:p>
          <a:p>
            <a:pPr marL="651510" indent="-514350">
              <a:buFont typeface="+mj-lt"/>
              <a:buAutoNum type="arabicPeriod"/>
            </a:pPr>
            <a:r>
              <a:rPr lang="id-ID" dirty="0" smtClean="0"/>
              <a:t>Pindahkan tiap jumlah dalam kolom KREDIT jurnal ke sisi KREDIT perkiraan.</a:t>
            </a:r>
          </a:p>
          <a:p>
            <a:pPr marL="651510" indent="-514350">
              <a:buFont typeface="+mj-lt"/>
              <a:buAutoNum type="arabicPeriod"/>
            </a:pPr>
            <a:r>
              <a:rPr lang="id-ID" dirty="0" smtClean="0"/>
              <a:t>Proses pemindahan ke perkiraan disesuaikan dengan urutan-urutan yang ada dalam jurnal.</a:t>
            </a:r>
          </a:p>
          <a:p>
            <a:pPr marL="651510" indent="-514350">
              <a:buFont typeface="+mj-lt"/>
              <a:buAutoNum type="arabicPeriod"/>
            </a:pPr>
            <a:r>
              <a:rPr lang="id-ID" dirty="0" smtClean="0"/>
              <a:t>Catat tanggal yang terdapat dalam ayat jurnal.</a:t>
            </a:r>
          </a:p>
          <a:p>
            <a:pPr marL="651510" indent="-514350">
              <a:buFont typeface="+mj-lt"/>
              <a:buAutoNum type="arabicPeriod"/>
            </a:pPr>
            <a:r>
              <a:rPr lang="id-ID" dirty="0" smtClean="0"/>
              <a:t>Cantumkan nomor halaman jurnal ke dalam kolom REF. di perkiraan ybs.</a:t>
            </a:r>
          </a:p>
          <a:p>
            <a:pPr marL="651510" indent="-514350">
              <a:buFont typeface="+mj-lt"/>
              <a:buAutoNum type="arabicPeriod"/>
            </a:pPr>
            <a:endParaRPr lang="id-ID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CASH 						Account No. 11 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329643" cy="4543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857256"/>
                <a:gridCol w="1669625"/>
                <a:gridCol w="1189949"/>
                <a:gridCol w="1189949"/>
                <a:gridCol w="1189949"/>
                <a:gridCol w="1189949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en-US" dirty="0" smtClean="0"/>
                        <a:t>Oct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9.000.000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9.000.000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150.000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8.850.000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640.000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9.490.000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720.000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8.770.000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8.670.000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8.630.000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3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EQUIPMENT					Account No. 16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457200" y="1600200"/>
          <a:ext cx="8329643" cy="1603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857256"/>
                <a:gridCol w="1669625"/>
                <a:gridCol w="1189949"/>
                <a:gridCol w="1189949"/>
                <a:gridCol w="1189949"/>
                <a:gridCol w="1189949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en-US" dirty="0" smtClean="0"/>
                        <a:t>Oct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420.000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420.000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Autofit/>
          </a:bodyPr>
          <a:lstStyle/>
          <a:p>
            <a:r>
              <a:rPr lang="id-ID" sz="2800" dirty="0" smtClean="0"/>
              <a:t>MEMPERBAIKI KESALAHAN DALAM JURNAL</a:t>
            </a:r>
            <a:endParaRPr lang="id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51510" indent="-514350">
              <a:buFont typeface="+mj-lt"/>
              <a:buAutoNum type="arabicPeriod"/>
            </a:pPr>
            <a:r>
              <a:rPr lang="id-ID" b="1" dirty="0" smtClean="0"/>
              <a:t>KESALAHAN PERKIRAAN</a:t>
            </a:r>
          </a:p>
          <a:p>
            <a:pPr marL="651510" indent="-514350">
              <a:buNone/>
            </a:pPr>
            <a:r>
              <a:rPr lang="id-ID" dirty="0" smtClean="0"/>
              <a:t>CONTOH: </a:t>
            </a:r>
          </a:p>
          <a:p>
            <a:pPr marL="651510" indent="-514350" algn="just">
              <a:buNone/>
            </a:pPr>
            <a:r>
              <a:rPr lang="id-ID" dirty="0" smtClean="0"/>
              <a:t>6/1/2010 dibeli perlengkapan kantor dari toko Murah sebesar Rp 2.500 dibayar secara kredit. Dicatat sebagai pelunasan utang kepada toko Murah:</a:t>
            </a:r>
          </a:p>
          <a:p>
            <a:pPr marL="651510" indent="-514350">
              <a:buNone/>
            </a:pPr>
            <a:r>
              <a:rPr lang="id-ID" dirty="0" smtClean="0"/>
              <a:t>	Account payable	 Rp 2.500</a:t>
            </a:r>
          </a:p>
          <a:p>
            <a:pPr marL="651510" indent="-514350">
              <a:buNone/>
            </a:pPr>
            <a:r>
              <a:rPr lang="id-ID" dirty="0" smtClean="0"/>
              <a:t>		     Cash				Rp 2.500</a:t>
            </a:r>
          </a:p>
          <a:p>
            <a:pPr marL="651510" indent="-514350">
              <a:buNone/>
            </a:pPr>
            <a:endParaRPr lang="id-ID" dirty="0" smtClean="0"/>
          </a:p>
          <a:p>
            <a:pPr marL="651510" indent="-514350">
              <a:buNone/>
            </a:pPr>
            <a:r>
              <a:rPr lang="id-ID" dirty="0" smtClean="0"/>
              <a:t>Kesalahn ini baru diketahui pada tgl 20/1/2010</a:t>
            </a:r>
            <a:endParaRPr lang="id-ID" dirty="0"/>
          </a:p>
        </p:txBody>
      </p:sp>
      <p:grpSp>
        <p:nvGrpSpPr>
          <p:cNvPr id="11" name="Group 10"/>
          <p:cNvGrpSpPr/>
          <p:nvPr/>
        </p:nvGrpSpPr>
        <p:grpSpPr>
          <a:xfrm>
            <a:off x="1022752" y="4261710"/>
            <a:ext cx="73332" cy="868368"/>
            <a:chOff x="999306" y="4643446"/>
            <a:chExt cx="73332" cy="868368"/>
          </a:xfrm>
        </p:grpSpPr>
        <p:cxnSp>
          <p:nvCxnSpPr>
            <p:cNvPr id="5" name="Straight Connector 4"/>
            <p:cNvCxnSpPr/>
            <p:nvPr/>
          </p:nvCxnSpPr>
          <p:spPr>
            <a:xfrm rot="5400000">
              <a:off x="643216" y="5071280"/>
              <a:ext cx="85725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565519" y="5077233"/>
              <a:ext cx="868368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857248"/>
          </a:xfrm>
        </p:spPr>
        <p:txBody>
          <a:bodyPr>
            <a:normAutofit/>
          </a:bodyPr>
          <a:lstStyle/>
          <a:p>
            <a:r>
              <a:rPr lang="id-ID" sz="2800" dirty="0" smtClean="0"/>
              <a:t>Cara memperbaiki:</a:t>
            </a:r>
            <a:endParaRPr lang="id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928670"/>
            <a:ext cx="8186766" cy="5929330"/>
          </a:xfrm>
        </p:spPr>
        <p:txBody>
          <a:bodyPr>
            <a:normAutofit/>
          </a:bodyPr>
          <a:lstStyle/>
          <a:p>
            <a:pPr marL="651510" indent="-514350">
              <a:buNone/>
            </a:pPr>
            <a:r>
              <a:rPr lang="id-ID" sz="2600" dirty="0" smtClean="0"/>
              <a:t>1.  Balikkan jurnal yang salah :</a:t>
            </a:r>
          </a:p>
          <a:p>
            <a:pPr marL="651510" indent="-514350">
              <a:buNone/>
            </a:pPr>
            <a:r>
              <a:rPr lang="id-ID" sz="2600" dirty="0" smtClean="0"/>
              <a:t>	 Cash 			Rp 2.500</a:t>
            </a:r>
          </a:p>
          <a:p>
            <a:pPr marL="651510" indent="-514350">
              <a:buNone/>
            </a:pPr>
            <a:r>
              <a:rPr lang="id-ID" sz="2600" dirty="0" smtClean="0"/>
              <a:t>		      Account payable 		Rp 2.500</a:t>
            </a:r>
          </a:p>
          <a:p>
            <a:pPr marL="651510" indent="-514350">
              <a:buNone/>
            </a:pPr>
            <a:r>
              <a:rPr lang="id-ID" sz="2600" dirty="0" smtClean="0"/>
              <a:t>2.  Buat jurnal seharusnya :</a:t>
            </a:r>
          </a:p>
          <a:p>
            <a:pPr marL="651510" indent="-514350">
              <a:buNone/>
            </a:pPr>
            <a:r>
              <a:rPr lang="id-ID" sz="2600" dirty="0" smtClean="0"/>
              <a:t>	Office Supplies  	Rp 2.500</a:t>
            </a:r>
          </a:p>
          <a:p>
            <a:pPr marL="651510" indent="-514350">
              <a:buNone/>
            </a:pPr>
            <a:r>
              <a:rPr lang="id-ID" sz="2600" dirty="0" smtClean="0"/>
              <a:t>		     Account payable	 	Rp 2.500</a:t>
            </a:r>
          </a:p>
          <a:p>
            <a:pPr marL="651510" indent="-514350">
              <a:buNone/>
            </a:pPr>
            <a:r>
              <a:rPr lang="id-ID" sz="2600" dirty="0" smtClean="0"/>
              <a:t>3.  Buat jurnal perbaikan : gabungkan jurnal kebalikan dari jurnal yang salah dengan jurnal yang seharusnya.</a:t>
            </a:r>
          </a:p>
          <a:p>
            <a:pPr marL="651510" indent="-514350">
              <a:buNone/>
            </a:pPr>
            <a:r>
              <a:rPr lang="id-ID" sz="2600" dirty="0" smtClean="0"/>
              <a:t>	 Cash 			Rp 2.500</a:t>
            </a:r>
          </a:p>
          <a:p>
            <a:pPr marL="651510" indent="-514350">
              <a:buNone/>
            </a:pPr>
            <a:r>
              <a:rPr lang="id-ID" sz="2600" dirty="0" smtClean="0"/>
              <a:t>	 Office Supplies  	Rp 2.500</a:t>
            </a:r>
          </a:p>
          <a:p>
            <a:pPr marL="651510" indent="-514350">
              <a:buNone/>
            </a:pPr>
            <a:r>
              <a:rPr lang="id-ID" sz="2600" dirty="0" smtClean="0"/>
              <a:t>	        Account payable	 	Rp 5.000</a:t>
            </a:r>
          </a:p>
          <a:p>
            <a:pPr marL="651510" indent="-514350">
              <a:buNone/>
            </a:pPr>
            <a:r>
              <a:rPr lang="id-ID" sz="2400" dirty="0" smtClean="0"/>
              <a:t>	(kesalahan jurnal tgl  6/1/2010)</a:t>
            </a:r>
            <a:endParaRPr lang="id-ID" sz="2600" dirty="0" smtClean="0"/>
          </a:p>
          <a:p>
            <a:pPr marL="651510" indent="-514350">
              <a:buAutoNum type="arabicPeriod"/>
            </a:pPr>
            <a:endParaRPr lang="id-ID" sz="2600" dirty="0"/>
          </a:p>
        </p:txBody>
      </p:sp>
      <p:grpSp>
        <p:nvGrpSpPr>
          <p:cNvPr id="5" name="Group 4"/>
          <p:cNvGrpSpPr/>
          <p:nvPr/>
        </p:nvGrpSpPr>
        <p:grpSpPr>
          <a:xfrm>
            <a:off x="1142976" y="1357298"/>
            <a:ext cx="73332" cy="868368"/>
            <a:chOff x="999306" y="4643446"/>
            <a:chExt cx="73332" cy="868368"/>
          </a:xfrm>
        </p:grpSpPr>
        <p:cxnSp>
          <p:nvCxnSpPr>
            <p:cNvPr id="6" name="Straight Connector 5"/>
            <p:cNvCxnSpPr/>
            <p:nvPr/>
          </p:nvCxnSpPr>
          <p:spPr>
            <a:xfrm rot="5400000">
              <a:off x="643216" y="5071280"/>
              <a:ext cx="85725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519" y="5077233"/>
              <a:ext cx="868368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1118430" y="2673228"/>
            <a:ext cx="73332" cy="868368"/>
            <a:chOff x="999306" y="4643446"/>
            <a:chExt cx="73332" cy="868368"/>
          </a:xfrm>
        </p:grpSpPr>
        <p:cxnSp>
          <p:nvCxnSpPr>
            <p:cNvPr id="9" name="Straight Connector 8"/>
            <p:cNvCxnSpPr/>
            <p:nvPr/>
          </p:nvCxnSpPr>
          <p:spPr>
            <a:xfrm rot="5400000">
              <a:off x="643216" y="5071280"/>
              <a:ext cx="85725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565519" y="5077233"/>
              <a:ext cx="868368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1188768" y="4680326"/>
            <a:ext cx="71438" cy="1296996"/>
            <a:chOff x="999306" y="4643446"/>
            <a:chExt cx="73332" cy="868368"/>
          </a:xfrm>
        </p:grpSpPr>
        <p:cxnSp>
          <p:nvCxnSpPr>
            <p:cNvPr id="12" name="Straight Connector 11"/>
            <p:cNvCxnSpPr/>
            <p:nvPr/>
          </p:nvCxnSpPr>
          <p:spPr>
            <a:xfrm rot="5400000">
              <a:off x="643216" y="5071280"/>
              <a:ext cx="85725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565519" y="5077233"/>
              <a:ext cx="868368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2800" dirty="0" smtClean="0"/>
              <a:t>MEMPERBAIKI KESALAHAN DALAM JURNAL</a:t>
            </a:r>
            <a:br>
              <a:rPr lang="id-ID" sz="2800" dirty="0" smtClean="0"/>
            </a:br>
            <a:r>
              <a:rPr lang="id-ID" sz="2800" dirty="0" smtClean="0"/>
              <a:t>(lanjutan)</a:t>
            </a:r>
            <a:endParaRPr lang="id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b="1" dirty="0" smtClean="0"/>
              <a:t>2.  KESALAHAN PENULISAN</a:t>
            </a:r>
          </a:p>
          <a:p>
            <a:pPr>
              <a:buNone/>
            </a:pPr>
            <a:r>
              <a:rPr lang="id-ID" dirty="0" smtClean="0"/>
              <a:t>CONTOH:</a:t>
            </a:r>
          </a:p>
          <a:p>
            <a:pPr>
              <a:buNone/>
            </a:pPr>
            <a:r>
              <a:rPr lang="id-ID" dirty="0" smtClean="0"/>
              <a:t>15/1/2010 dibayar upah pegawai sebesar </a:t>
            </a:r>
            <a:r>
              <a:rPr lang="id-ID" b="1" dirty="0" smtClean="0"/>
              <a:t>Rp752.000</a:t>
            </a:r>
            <a:r>
              <a:rPr lang="id-ID" dirty="0" smtClean="0"/>
              <a:t> dicatat sebesar Rp725.000:</a:t>
            </a:r>
          </a:p>
          <a:p>
            <a:pPr>
              <a:buNone/>
            </a:pPr>
            <a:r>
              <a:rPr lang="id-ID" dirty="0" smtClean="0"/>
              <a:t>	Wage expense	 Rp 725.000</a:t>
            </a:r>
          </a:p>
          <a:p>
            <a:pPr>
              <a:buNone/>
            </a:pPr>
            <a:r>
              <a:rPr lang="id-ID" dirty="0" smtClean="0"/>
              <a:t>		   Cash				 Rp 725.000</a:t>
            </a:r>
          </a:p>
          <a:p>
            <a:pPr>
              <a:buNone/>
            </a:pPr>
            <a:endParaRPr lang="id-ID" dirty="0"/>
          </a:p>
        </p:txBody>
      </p:sp>
      <p:grpSp>
        <p:nvGrpSpPr>
          <p:cNvPr id="5" name="Group 4"/>
          <p:cNvGrpSpPr/>
          <p:nvPr/>
        </p:nvGrpSpPr>
        <p:grpSpPr>
          <a:xfrm>
            <a:off x="714348" y="3786190"/>
            <a:ext cx="73332" cy="868368"/>
            <a:chOff x="999306" y="4643446"/>
            <a:chExt cx="73332" cy="868368"/>
          </a:xfrm>
        </p:grpSpPr>
        <p:cxnSp>
          <p:nvCxnSpPr>
            <p:cNvPr id="6" name="Straight Connector 5"/>
            <p:cNvCxnSpPr/>
            <p:nvPr/>
          </p:nvCxnSpPr>
          <p:spPr>
            <a:xfrm rot="5400000">
              <a:off x="643216" y="5071280"/>
              <a:ext cx="85725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519" y="5077233"/>
              <a:ext cx="868368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1268"/>
            <a:ext cx="8229600" cy="857256"/>
          </a:xfrm>
        </p:spPr>
        <p:txBody>
          <a:bodyPr>
            <a:normAutofit/>
          </a:bodyPr>
          <a:lstStyle/>
          <a:p>
            <a:r>
              <a:rPr lang="id-ID" sz="2800" dirty="0" smtClean="0"/>
              <a:t>Cara memperbaiki:</a:t>
            </a:r>
            <a:endParaRPr lang="id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5562"/>
            <a:ext cx="8229600" cy="5380690"/>
          </a:xfrm>
        </p:spPr>
        <p:txBody>
          <a:bodyPr>
            <a:normAutofit fontScale="92500" lnSpcReduction="20000"/>
          </a:bodyPr>
          <a:lstStyle/>
          <a:p>
            <a:r>
              <a:rPr lang="id-ID" dirty="0" smtClean="0"/>
              <a:t>Tentukan selisih:</a:t>
            </a:r>
          </a:p>
          <a:p>
            <a:pPr>
              <a:buNone/>
            </a:pPr>
            <a:r>
              <a:rPr lang="id-ID" dirty="0" smtClean="0"/>
              <a:t>Rp752.000 – Rp725.000 = Rp27.000</a:t>
            </a:r>
          </a:p>
          <a:p>
            <a:r>
              <a:rPr lang="id-ID" dirty="0" smtClean="0"/>
              <a:t>Maka jurnalnya:</a:t>
            </a:r>
          </a:p>
          <a:p>
            <a:pPr>
              <a:buNone/>
            </a:pPr>
            <a:r>
              <a:rPr lang="id-ID" dirty="0" smtClean="0"/>
              <a:t>	Wage expense    	 Rp 27.000</a:t>
            </a:r>
          </a:p>
          <a:p>
            <a:pPr>
              <a:buNone/>
            </a:pPr>
            <a:r>
              <a:rPr lang="id-ID" dirty="0" smtClean="0"/>
              <a:t>		Cash 					Rp 27.000</a:t>
            </a:r>
          </a:p>
          <a:p>
            <a:pPr>
              <a:buNone/>
            </a:pPr>
            <a:r>
              <a:rPr lang="id-ID" dirty="0" smtClean="0"/>
              <a:t>	(kesalahan jurnal tgl 15/1/2010)</a:t>
            </a:r>
          </a:p>
          <a:p>
            <a:r>
              <a:rPr lang="id-ID" dirty="0" smtClean="0"/>
              <a:t>Bila jumlah kesalahan yang dicatat lebih besar dari yg seharusnya, misal dicatat Rp 782.000, maka jurnal perbaikannya:</a:t>
            </a:r>
          </a:p>
          <a:p>
            <a:pPr>
              <a:buNone/>
            </a:pPr>
            <a:r>
              <a:rPr lang="id-ID" dirty="0" smtClean="0"/>
              <a:t>	Cash 			 Rp 30.000</a:t>
            </a:r>
          </a:p>
          <a:p>
            <a:pPr>
              <a:buNone/>
            </a:pPr>
            <a:r>
              <a:rPr lang="id-ID" dirty="0" smtClean="0"/>
              <a:t>		Wage expense 			Rp 30.000</a:t>
            </a:r>
          </a:p>
          <a:p>
            <a:pPr>
              <a:buNone/>
            </a:pPr>
            <a:r>
              <a:rPr lang="id-ID" dirty="0" smtClean="0"/>
              <a:t>	(kesalahan jurnal tgl 15/1/2010)</a:t>
            </a:r>
          </a:p>
          <a:p>
            <a:pPr>
              <a:buNone/>
            </a:pPr>
            <a:endParaRPr lang="id-ID" dirty="0"/>
          </a:p>
        </p:txBody>
      </p:sp>
      <p:grpSp>
        <p:nvGrpSpPr>
          <p:cNvPr id="5" name="Group 4"/>
          <p:cNvGrpSpPr/>
          <p:nvPr/>
        </p:nvGrpSpPr>
        <p:grpSpPr>
          <a:xfrm>
            <a:off x="785786" y="2285992"/>
            <a:ext cx="73332" cy="868368"/>
            <a:chOff x="999306" y="4643446"/>
            <a:chExt cx="73332" cy="868368"/>
          </a:xfrm>
        </p:grpSpPr>
        <p:cxnSp>
          <p:nvCxnSpPr>
            <p:cNvPr id="6" name="Straight Connector 5"/>
            <p:cNvCxnSpPr/>
            <p:nvPr/>
          </p:nvCxnSpPr>
          <p:spPr>
            <a:xfrm rot="5400000">
              <a:off x="643216" y="5071280"/>
              <a:ext cx="85725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519" y="5077233"/>
              <a:ext cx="868368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714348" y="4786322"/>
            <a:ext cx="73332" cy="868368"/>
            <a:chOff x="999306" y="4643446"/>
            <a:chExt cx="73332" cy="868368"/>
          </a:xfrm>
        </p:grpSpPr>
        <p:cxnSp>
          <p:nvCxnSpPr>
            <p:cNvPr id="9" name="Straight Connector 8"/>
            <p:cNvCxnSpPr/>
            <p:nvPr/>
          </p:nvCxnSpPr>
          <p:spPr>
            <a:xfrm rot="5400000">
              <a:off x="643216" y="5071280"/>
              <a:ext cx="85725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565519" y="5077233"/>
              <a:ext cx="868368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55787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CLOSING THE BOOKS</a:t>
            </a:r>
            <a:br>
              <a:rPr lang="id-ID" dirty="0" smtClean="0"/>
            </a:br>
            <a:r>
              <a:rPr lang="id-ID" dirty="0" smtClean="0"/>
              <a:t>(MENUTUP PERKIRAAN)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dirty="0" smtClean="0"/>
              <a:t>Balance sheet: mencatat akun/perkiraan permanen. Terdapat saldo awal dan saldo akhir.</a:t>
            </a:r>
          </a:p>
          <a:p>
            <a:pPr algn="just"/>
            <a:r>
              <a:rPr lang="id-ID" dirty="0" smtClean="0"/>
              <a:t>Income statement: mencatat perkiraan sementara (Revenues, Expenses). Saldo akhir periode ditutup  (saldo=0) dan dipindahkan ke perkiraan Income Summary dengan jurnal penutup.</a:t>
            </a:r>
            <a:endParaRPr lang="id-ID" dirty="0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Contoh:</a:t>
            </a:r>
            <a:br>
              <a:rPr lang="id-ID" dirty="0" smtClean="0"/>
            </a:br>
            <a:r>
              <a:rPr lang="id-ID" dirty="0" smtClean="0"/>
              <a:t>CLOSING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8798"/>
            <a:ext cx="8229600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sz="2400" b="1" dirty="0" smtClean="0"/>
              <a:t>HERMAN CAPITAL  31        COMMISION EARNED  41</a:t>
            </a:r>
          </a:p>
          <a:p>
            <a:pPr>
              <a:buNone/>
            </a:pPr>
            <a:endParaRPr lang="id-ID" sz="2400" b="1" dirty="0" smtClean="0"/>
          </a:p>
          <a:p>
            <a:pPr>
              <a:buNone/>
            </a:pPr>
            <a:endParaRPr lang="id-ID" sz="2400" b="1" dirty="0" smtClean="0"/>
          </a:p>
          <a:p>
            <a:pPr>
              <a:buNone/>
            </a:pPr>
            <a:r>
              <a:rPr lang="id-ID" sz="2400" b="1" dirty="0" smtClean="0"/>
              <a:t>WAGES EXPENSE       51	              RENT EXPENSE       52</a:t>
            </a:r>
          </a:p>
          <a:p>
            <a:pPr>
              <a:buNone/>
            </a:pPr>
            <a:endParaRPr lang="id-ID" sz="2400" b="1" dirty="0" smtClean="0"/>
          </a:p>
          <a:p>
            <a:pPr>
              <a:buNone/>
            </a:pPr>
            <a:r>
              <a:rPr lang="id-ID" sz="2400" b="1" dirty="0" smtClean="0"/>
              <a:t>ELECTRICITY EXPENSE  53		TAXES              54</a:t>
            </a:r>
          </a:p>
          <a:p>
            <a:pPr>
              <a:buNone/>
            </a:pPr>
            <a:endParaRPr lang="id-ID" sz="2400" b="1" dirty="0" smtClean="0"/>
          </a:p>
          <a:p>
            <a:pPr>
              <a:buNone/>
            </a:pPr>
            <a:r>
              <a:rPr lang="id-ID" sz="2400" b="1" dirty="0" smtClean="0"/>
              <a:t>                		INCOME SUMMARY   33</a:t>
            </a:r>
          </a:p>
          <a:p>
            <a:pPr>
              <a:buNone/>
            </a:pPr>
            <a:endParaRPr lang="id-ID" sz="24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234" y="2024786"/>
          <a:ext cx="3657686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5506"/>
                <a:gridCol w="2202180"/>
              </a:tblGrid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Sept.30 2.000</a:t>
                      </a:r>
                    </a:p>
                    <a:p>
                      <a:r>
                        <a:rPr lang="id-ID" dirty="0" smtClean="0"/>
                        <a:t>Sept.30 closing 650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50754" y="2071678"/>
          <a:ext cx="39408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3630"/>
                <a:gridCol w="156718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Sept.30 closing</a:t>
                      </a:r>
                      <a:r>
                        <a:rPr lang="id-ID" baseline="0" dirty="0" smtClean="0"/>
                        <a:t> 1.660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Sept.30 1.660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71472" y="3336316"/>
          <a:ext cx="365768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5506"/>
                <a:gridCol w="220218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Sept.30  720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Sept.30 closing 720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857752" y="3335216"/>
          <a:ext cx="365768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5506"/>
                <a:gridCol w="220218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Sept.30  240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Sept.30 closing 240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94918" y="4240464"/>
          <a:ext cx="404852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269"/>
                <a:gridCol w="2377251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Sept.30    30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Sept.30 closing  30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47520" y="4218118"/>
          <a:ext cx="365768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5506"/>
                <a:gridCol w="220218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Sept.30    20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Sept.30 closing  20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500298" y="5286388"/>
          <a:ext cx="5072098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5300"/>
                <a:gridCol w="2456798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Sept.30              1010</a:t>
                      </a:r>
                    </a:p>
                    <a:p>
                      <a:r>
                        <a:rPr lang="id-ID" dirty="0" smtClean="0"/>
                        <a:t>Closing               650</a:t>
                      </a:r>
                    </a:p>
                    <a:p>
                      <a:r>
                        <a:rPr lang="id-ID" dirty="0" smtClean="0"/>
                        <a:t>                           1660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Sept.30 closing  1.660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d-ID" dirty="0" smtClean="0"/>
              <a:t>		CLOSING ENTRY</a:t>
            </a:r>
            <a:br>
              <a:rPr lang="id-ID" dirty="0" smtClean="0"/>
            </a:br>
            <a:r>
              <a:rPr lang="id-ID" dirty="0" smtClean="0"/>
              <a:t>	    GENERAL JOURNAL     Hal: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92431" y="1718546"/>
          <a:ext cx="827278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2518"/>
                <a:gridCol w="627380"/>
                <a:gridCol w="3781743"/>
                <a:gridCol w="627380"/>
                <a:gridCol w="1071880"/>
                <a:gridCol w="107188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2800" dirty="0" smtClean="0"/>
                        <a:t>2010</a:t>
                      </a:r>
                    </a:p>
                    <a:p>
                      <a:r>
                        <a:rPr lang="id-ID" sz="2800" dirty="0" smtClean="0"/>
                        <a:t>Sept.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800" dirty="0" smtClean="0"/>
                        <a:t>30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800" dirty="0" smtClean="0"/>
                        <a:t>Commision earned</a:t>
                      </a:r>
                    </a:p>
                    <a:p>
                      <a:r>
                        <a:rPr lang="id-ID" sz="2800" dirty="0" smtClean="0"/>
                        <a:t>      Income summary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800" dirty="0" smtClean="0"/>
                        <a:t>41</a:t>
                      </a:r>
                    </a:p>
                    <a:p>
                      <a:r>
                        <a:rPr lang="id-ID" sz="2800" dirty="0" smtClean="0"/>
                        <a:t>33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800" dirty="0" smtClean="0"/>
                        <a:t>1.660</a:t>
                      </a:r>
                    </a:p>
                    <a:p>
                      <a:pPr algn="r"/>
                      <a:r>
                        <a:rPr lang="id-ID" sz="2800" dirty="0" smtClean="0"/>
                        <a:t>-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800" dirty="0" smtClean="0"/>
                        <a:t>-</a:t>
                      </a:r>
                    </a:p>
                    <a:p>
                      <a:pPr algn="r"/>
                      <a:r>
                        <a:rPr lang="id-ID" sz="2800" dirty="0" smtClean="0"/>
                        <a:t>1.660</a:t>
                      </a:r>
                      <a:endParaRPr lang="id-ID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800" dirty="0" smtClean="0"/>
                        <a:t>30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800" dirty="0" smtClean="0"/>
                        <a:t>Income Summary</a:t>
                      </a:r>
                    </a:p>
                    <a:p>
                      <a:r>
                        <a:rPr lang="id-ID" sz="2800" dirty="0" smtClean="0"/>
                        <a:t>      wages expense</a:t>
                      </a:r>
                    </a:p>
                    <a:p>
                      <a:r>
                        <a:rPr lang="id-ID" sz="2800" dirty="0" smtClean="0"/>
                        <a:t>       rent expense</a:t>
                      </a:r>
                    </a:p>
                    <a:p>
                      <a:r>
                        <a:rPr lang="id-ID" sz="2800" dirty="0" smtClean="0"/>
                        <a:t>       electricity</a:t>
                      </a:r>
                      <a:r>
                        <a:rPr lang="id-ID" sz="2800" baseline="0" dirty="0" smtClean="0"/>
                        <a:t> expense</a:t>
                      </a:r>
                    </a:p>
                    <a:p>
                      <a:r>
                        <a:rPr lang="id-ID" sz="2800" baseline="0" dirty="0" smtClean="0"/>
                        <a:t>       Taxes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800" dirty="0" smtClean="0"/>
                        <a:t>33</a:t>
                      </a:r>
                    </a:p>
                    <a:p>
                      <a:r>
                        <a:rPr lang="id-ID" sz="2800" dirty="0" smtClean="0"/>
                        <a:t>51</a:t>
                      </a:r>
                    </a:p>
                    <a:p>
                      <a:r>
                        <a:rPr lang="id-ID" sz="2800" dirty="0" smtClean="0"/>
                        <a:t>52</a:t>
                      </a:r>
                    </a:p>
                    <a:p>
                      <a:r>
                        <a:rPr lang="id-ID" sz="2800" dirty="0" smtClean="0"/>
                        <a:t>53</a:t>
                      </a:r>
                    </a:p>
                    <a:p>
                      <a:r>
                        <a:rPr lang="id-ID" sz="2800" dirty="0" smtClean="0"/>
                        <a:t>54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800" dirty="0" smtClean="0"/>
                        <a:t>1.010</a:t>
                      </a:r>
                    </a:p>
                    <a:p>
                      <a:pPr algn="r"/>
                      <a:r>
                        <a:rPr lang="id-ID" sz="2800" dirty="0" smtClean="0"/>
                        <a:t>-</a:t>
                      </a:r>
                    </a:p>
                    <a:p>
                      <a:pPr algn="r"/>
                      <a:r>
                        <a:rPr lang="id-ID" sz="2800" dirty="0" smtClean="0"/>
                        <a:t>-</a:t>
                      </a:r>
                    </a:p>
                    <a:p>
                      <a:pPr algn="r"/>
                      <a:r>
                        <a:rPr lang="id-ID" sz="2800" dirty="0" smtClean="0"/>
                        <a:t>-</a:t>
                      </a:r>
                    </a:p>
                    <a:p>
                      <a:pPr algn="r"/>
                      <a:r>
                        <a:rPr lang="id-ID" sz="2800" dirty="0" smtClean="0"/>
                        <a:t>-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800" dirty="0" smtClean="0"/>
                        <a:t>-</a:t>
                      </a:r>
                    </a:p>
                    <a:p>
                      <a:pPr algn="r"/>
                      <a:r>
                        <a:rPr lang="id-ID" sz="2800" dirty="0" smtClean="0"/>
                        <a:t>720</a:t>
                      </a:r>
                    </a:p>
                    <a:p>
                      <a:pPr algn="r"/>
                      <a:r>
                        <a:rPr lang="id-ID" sz="2800" dirty="0" smtClean="0"/>
                        <a:t>240</a:t>
                      </a:r>
                    </a:p>
                    <a:p>
                      <a:pPr algn="r"/>
                      <a:r>
                        <a:rPr lang="id-ID" sz="2800" dirty="0" smtClean="0"/>
                        <a:t>30</a:t>
                      </a:r>
                    </a:p>
                    <a:p>
                      <a:pPr algn="r"/>
                      <a:r>
                        <a:rPr lang="id-ID" sz="2800" dirty="0" smtClean="0"/>
                        <a:t>20</a:t>
                      </a:r>
                      <a:endParaRPr lang="id-ID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800" dirty="0" smtClean="0"/>
                        <a:t>30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800" dirty="0" smtClean="0"/>
                        <a:t>Income Summary</a:t>
                      </a:r>
                    </a:p>
                    <a:p>
                      <a:r>
                        <a:rPr lang="id-ID" sz="2800" dirty="0" smtClean="0"/>
                        <a:t>      Herman Capital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800" dirty="0" smtClean="0"/>
                        <a:t>33</a:t>
                      </a:r>
                    </a:p>
                    <a:p>
                      <a:r>
                        <a:rPr lang="id-ID" sz="2800" dirty="0" smtClean="0"/>
                        <a:t>31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800" dirty="0" smtClean="0"/>
                        <a:t>650</a:t>
                      </a:r>
                    </a:p>
                    <a:p>
                      <a:pPr algn="r"/>
                      <a:r>
                        <a:rPr lang="id-ID" sz="2800" dirty="0" smtClean="0"/>
                        <a:t>-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800" dirty="0" smtClean="0"/>
                        <a:t>-</a:t>
                      </a:r>
                    </a:p>
                    <a:p>
                      <a:pPr algn="r"/>
                      <a:r>
                        <a:rPr lang="id-ID" sz="2800" dirty="0" smtClean="0"/>
                        <a:t>650</a:t>
                      </a:r>
                      <a:endParaRPr lang="id-ID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DEASY LESTARY KUSNANDAR\ppt background\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55787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600" dirty="0" smtClean="0"/>
              <a:t>CLOSING DRAWING ACCOUNT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id-ID" dirty="0" smtClean="0"/>
              <a:t>Drawing mempengaruhi Modal dapat dibuat dengan 2 cara: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id-ID" dirty="0" smtClean="0"/>
              <a:t>Hasil R/L (income summary) dipindahkan ke perkiraan Capital, perkiraan Drawing ke perkiraan Capital.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id-ID" dirty="0" smtClean="0"/>
              <a:t>Hasil R/L (income summary) dipindahkan ke perkiraan Drawing terus saldo Drawing di pindahkan ke perkiraan Capital.</a:t>
            </a:r>
            <a:endParaRPr lang="id-ID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NOVI\NOVI ANDRIANY KUSNANDAR\DOC TUGAS\ppt background\stock-photo-1754682-background-for-present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0"/>
            <a:ext cx="965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143000"/>
          </a:xfrm>
        </p:spPr>
        <p:txBody>
          <a:bodyPr/>
          <a:lstStyle/>
          <a:p>
            <a:r>
              <a:rPr lang="id-ID" dirty="0" smtClean="0"/>
              <a:t>TASK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err="1" smtClean="0"/>
              <a:t>Bapak</a:t>
            </a:r>
            <a:r>
              <a:rPr lang="en-US" dirty="0" smtClean="0"/>
              <a:t> </a:t>
            </a:r>
            <a:r>
              <a:rPr lang="en-US" dirty="0" err="1" smtClean="0"/>
              <a:t>Reyhan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tanggal</a:t>
            </a:r>
            <a:r>
              <a:rPr lang="en-US" dirty="0"/>
              <a:t> </a:t>
            </a:r>
            <a:r>
              <a:rPr lang="en-US" dirty="0" smtClean="0"/>
              <a:t>01 September 2013</a:t>
            </a:r>
          </a:p>
          <a:p>
            <a:pPr>
              <a:buNone/>
            </a:pPr>
            <a:r>
              <a:rPr lang="en-US" dirty="0" err="1" smtClean="0"/>
              <a:t>mendirikan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karouke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endParaRPr lang="en-US" dirty="0"/>
          </a:p>
          <a:p>
            <a:pPr>
              <a:buNone/>
            </a:pPr>
            <a:r>
              <a:rPr lang="en-US" dirty="0" err="1" smtClean="0"/>
              <a:t>Reyhan’s</a:t>
            </a:r>
            <a:r>
              <a:rPr lang="en-US" dirty="0" smtClean="0"/>
              <a:t> </a:t>
            </a:r>
            <a:r>
              <a:rPr lang="en-US" dirty="0" err="1" smtClean="0"/>
              <a:t>karouke</a:t>
            </a:r>
            <a:r>
              <a:rPr lang="en-US" dirty="0" smtClean="0"/>
              <a:t> </a:t>
            </a:r>
          </a:p>
          <a:p>
            <a:pPr marL="514350" indent="-514350">
              <a:buAutoNum type="alphaLcParenR"/>
            </a:pPr>
            <a:r>
              <a:rPr lang="en-US" dirty="0" err="1" smtClean="0"/>
              <a:t>Memulai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menyetorkan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rekening</a:t>
            </a:r>
            <a:r>
              <a:rPr lang="en-US" dirty="0" smtClean="0"/>
              <a:t> Bank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9.000.000</a:t>
            </a:r>
          </a:p>
          <a:p>
            <a:pPr marL="514350" indent="-514350">
              <a:buAutoNum type="alphaLcParenR"/>
            </a:pPr>
            <a:r>
              <a:rPr lang="en-US" dirty="0" smtClean="0"/>
              <a:t>Perusahaan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membeli</a:t>
            </a:r>
            <a:r>
              <a:rPr lang="en-US" dirty="0" smtClean="0"/>
              <a:t> microphone, speaker, LCD, </a:t>
            </a:r>
            <a:r>
              <a:rPr lang="en-US" dirty="0" err="1" smtClean="0"/>
              <a:t>dll</a:t>
            </a:r>
            <a:r>
              <a:rPr lang="en-US" dirty="0" smtClean="0"/>
              <a:t> (</a:t>
            </a:r>
            <a:r>
              <a:rPr lang="en-US" dirty="0" err="1" smtClean="0"/>
              <a:t>perlengkapan</a:t>
            </a:r>
            <a:r>
              <a:rPr lang="en-US" dirty="0" smtClean="0"/>
              <a:t>) </a:t>
            </a:r>
            <a:r>
              <a:rPr lang="en-US" dirty="0" err="1" smtClean="0"/>
              <a:t>sejumlah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250.000 </a:t>
            </a:r>
          </a:p>
          <a:p>
            <a:pPr marL="514350" indent="-514350">
              <a:buNone/>
            </a:pPr>
            <a:r>
              <a:rPr lang="en-US" dirty="0" smtClean="0"/>
              <a:t>c)  </a:t>
            </a:r>
            <a:r>
              <a:rPr lang="en-US" dirty="0" err="1" smtClean="0"/>
              <a:t>Membeli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monitor (</a:t>
            </a:r>
            <a:r>
              <a:rPr lang="en-US" dirty="0" err="1" smtClean="0"/>
              <a:t>peralatan</a:t>
            </a:r>
            <a:r>
              <a:rPr lang="en-US" dirty="0" smtClean="0"/>
              <a:t>) </a:t>
            </a:r>
            <a:r>
              <a:rPr lang="en-US" dirty="0" err="1" smtClean="0"/>
              <a:t>dari</a:t>
            </a:r>
            <a:r>
              <a:rPr lang="en-US" dirty="0" smtClean="0"/>
              <a:t> PT. </a:t>
            </a:r>
            <a:r>
              <a:rPr lang="en-US" dirty="0" err="1" smtClean="0"/>
              <a:t>Perintis</a:t>
            </a:r>
            <a:r>
              <a:rPr lang="en-US" dirty="0" smtClean="0"/>
              <a:t> </a:t>
            </a:r>
            <a:r>
              <a:rPr lang="en-US" dirty="0" err="1" smtClean="0"/>
              <a:t>seharga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1.200.000. </a:t>
            </a:r>
            <a:r>
              <a:rPr lang="en-US" dirty="0" err="1" smtClean="0"/>
              <a:t>Sejumlah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700.000 </a:t>
            </a:r>
            <a:r>
              <a:rPr lang="en-US" dirty="0" err="1" smtClean="0"/>
              <a:t>dibayar</a:t>
            </a:r>
            <a:r>
              <a:rPr lang="en-US" dirty="0" smtClean="0"/>
              <a:t> </a:t>
            </a:r>
            <a:r>
              <a:rPr lang="en-US" dirty="0" err="1" smtClean="0"/>
              <a:t>tunai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sisanya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dibayar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kali </a:t>
            </a:r>
            <a:r>
              <a:rPr lang="en-US" dirty="0" err="1" smtClean="0"/>
              <a:t>cicilan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82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NOVI\NOVI ANDRIANY KUSNANDAR\DOC TUGAS\ppt background\stock-photo-1754682-background-for-present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0" y="0"/>
            <a:ext cx="9909514" cy="73596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d) </a:t>
            </a:r>
            <a:r>
              <a:rPr lang="en-US" dirty="0" err="1" smtClean="0"/>
              <a:t>Membeli</a:t>
            </a:r>
            <a:r>
              <a:rPr lang="en-US" dirty="0" smtClean="0"/>
              <a:t> </a:t>
            </a:r>
            <a:r>
              <a:rPr lang="en-US" dirty="0" err="1" smtClean="0"/>
              <a:t>beberap</a:t>
            </a:r>
            <a:r>
              <a:rPr lang="en-US" dirty="0" smtClean="0"/>
              <a:t> set sofa </a:t>
            </a:r>
            <a:r>
              <a:rPr lang="en-US" dirty="0" err="1" smtClean="0"/>
              <a:t>meja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600.000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tunai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e)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sewa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(rent expense)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September 2013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300.000</a:t>
            </a:r>
          </a:p>
          <a:p>
            <a:pPr>
              <a:buNone/>
            </a:pPr>
            <a:r>
              <a:rPr lang="en-US" dirty="0" smtClean="0"/>
              <a:t>f)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PT. </a:t>
            </a:r>
            <a:r>
              <a:rPr lang="en-US" dirty="0" err="1" smtClean="0"/>
              <a:t>Perintis</a:t>
            </a:r>
            <a:r>
              <a:rPr lang="en-US" dirty="0" smtClean="0"/>
              <a:t> </a:t>
            </a:r>
            <a:r>
              <a:rPr lang="en-US" dirty="0" err="1" smtClean="0"/>
              <a:t>cicilan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200.000</a:t>
            </a:r>
          </a:p>
          <a:p>
            <a:pPr>
              <a:buNone/>
            </a:pPr>
            <a:r>
              <a:rPr lang="en-US" dirty="0" smtClean="0"/>
              <a:t>g)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September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420.000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64003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NOVI\NOVI ANDRIANY KUSNANDAR\DOC TUGAS\ppt background\stock-photo-1754682-background-for-present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5100" y="-133651"/>
            <a:ext cx="9309100" cy="699165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305800" cy="57912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lphaLcParenR" startAt="8"/>
            </a:pP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diterima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konsumen</a:t>
            </a:r>
            <a:r>
              <a:rPr lang="en-US" dirty="0" smtClean="0"/>
              <a:t> (fees) </a:t>
            </a:r>
            <a:r>
              <a:rPr lang="en-US" dirty="0" err="1" smtClean="0"/>
              <a:t>selama</a:t>
            </a:r>
            <a:r>
              <a:rPr lang="en-US" dirty="0" smtClean="0"/>
              <a:t>  </a:t>
            </a:r>
          </a:p>
          <a:p>
            <a:pPr marL="514350" indent="-514350">
              <a:buNone/>
            </a:pPr>
            <a:r>
              <a:rPr lang="en-US" dirty="0" smtClean="0"/>
              <a:t>        </a:t>
            </a:r>
            <a:r>
              <a:rPr lang="en-US" dirty="0" err="1" smtClean="0"/>
              <a:t>bulan</a:t>
            </a:r>
            <a:r>
              <a:rPr lang="en-US" dirty="0" smtClean="0"/>
              <a:t> April </a:t>
            </a:r>
            <a:r>
              <a:rPr lang="en-US" dirty="0" err="1" smtClean="0"/>
              <a:t>berjumlah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1.750.000 </a:t>
            </a:r>
          </a:p>
          <a:p>
            <a:pPr marL="571500" indent="-571500">
              <a:buAutoNum type="romanLcParenR"/>
            </a:pP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beban</a:t>
            </a:r>
            <a:r>
              <a:rPr lang="en-US" dirty="0" smtClean="0"/>
              <a:t> </a:t>
            </a:r>
            <a:r>
              <a:rPr lang="en-US" dirty="0" err="1" smtClean="0"/>
              <a:t>pemasangan</a:t>
            </a:r>
            <a:r>
              <a:rPr lang="en-US" dirty="0" smtClean="0"/>
              <a:t> </a:t>
            </a:r>
            <a:r>
              <a:rPr lang="en-US" dirty="0" err="1" smtClean="0"/>
              <a:t>iklan</a:t>
            </a:r>
            <a:r>
              <a:rPr lang="en-US" dirty="0" smtClean="0"/>
              <a:t> (advertising expense)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180.000 </a:t>
            </a:r>
          </a:p>
          <a:p>
            <a:pPr marL="571500" indent="-571500">
              <a:buAutoNum type="alphaLcParenR" startAt="10"/>
            </a:pP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rupa-rupa</a:t>
            </a:r>
            <a:r>
              <a:rPr lang="en-US" dirty="0" smtClean="0"/>
              <a:t> (Miscellaneous expense)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150.000</a:t>
            </a:r>
          </a:p>
          <a:p>
            <a:pPr marL="571500" indent="-571500">
              <a:buAutoNum type="alphaLcParenR" startAt="10"/>
            </a:pPr>
            <a:r>
              <a:rPr lang="en-US" dirty="0" err="1" smtClean="0"/>
              <a:t>Sisa</a:t>
            </a:r>
            <a:r>
              <a:rPr lang="en-US" dirty="0" smtClean="0"/>
              <a:t> </a:t>
            </a:r>
            <a:r>
              <a:rPr lang="en-US" dirty="0" err="1" smtClean="0"/>
              <a:t>perlengkapan</a:t>
            </a:r>
            <a:r>
              <a:rPr lang="en-US" dirty="0" smtClean="0"/>
              <a:t> </a:t>
            </a:r>
            <a:r>
              <a:rPr lang="en-US" dirty="0" err="1" smtClean="0"/>
              <a:t>karouke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phisik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September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90.000</a:t>
            </a:r>
          </a:p>
          <a:p>
            <a:pPr marL="571500" indent="-571500">
              <a:buAutoNum type="alphaLcParenR" startAt="10"/>
            </a:pPr>
            <a:r>
              <a:rPr lang="en-US" dirty="0" err="1" smtClean="0"/>
              <a:t>Reyhan</a:t>
            </a:r>
            <a:r>
              <a:rPr lang="en-US" dirty="0" smtClean="0"/>
              <a:t> </a:t>
            </a:r>
            <a:r>
              <a:rPr lang="en-US" dirty="0" err="1" smtClean="0"/>
              <a:t>mengambil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tunai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280.000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keperluan</a:t>
            </a:r>
            <a:r>
              <a:rPr lang="en-US" dirty="0" smtClean="0"/>
              <a:t> </a:t>
            </a:r>
            <a:r>
              <a:rPr lang="en-US" dirty="0" err="1" smtClean="0"/>
              <a:t>pribadinya</a:t>
            </a:r>
            <a:r>
              <a:rPr lang="en-US" dirty="0" smtClean="0"/>
              <a:t> (drawing/personal used)</a:t>
            </a:r>
          </a:p>
          <a:p>
            <a:pPr marL="571500" indent="-571500">
              <a:buAutoNum type="alphaLcParenR" startAt="10"/>
            </a:pPr>
            <a:r>
              <a:rPr lang="en-US" dirty="0" err="1" smtClean="0"/>
              <a:t>Beban</a:t>
            </a:r>
            <a:r>
              <a:rPr lang="en-US" dirty="0" smtClean="0"/>
              <a:t> </a:t>
            </a:r>
            <a:r>
              <a:rPr lang="en-US" dirty="0" err="1" smtClean="0"/>
              <a:t>penyusutan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 smtClean="0"/>
              <a:t>karouke</a:t>
            </a:r>
            <a:r>
              <a:rPr lang="en-US" dirty="0" smtClean="0"/>
              <a:t> </a:t>
            </a:r>
            <a:r>
              <a:rPr lang="en-US" dirty="0" err="1" smtClean="0"/>
              <a:t>ditaksir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90.000 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09620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NOVI\NOVI ANDRIANY KUSNANDAR\DOC TUGAS\ppt background\stock-photo-1754682-background-for-present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6498" y="0"/>
            <a:ext cx="9270498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 !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 smtClean="0"/>
              <a:t>catatlah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dirty="0" err="1" smtClean="0"/>
              <a:t>diatas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tentukanlah</a:t>
            </a:r>
            <a:r>
              <a:rPr lang="en-US" dirty="0" smtClean="0"/>
              <a:t> </a:t>
            </a:r>
            <a:r>
              <a:rPr lang="en-US" dirty="0" err="1" smtClean="0"/>
              <a:t>saldo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r>
              <a:rPr lang="en-US" dirty="0" smtClean="0"/>
              <a:t> yang </a:t>
            </a:r>
            <a:r>
              <a:rPr lang="en-US" dirty="0" err="1" smtClean="0"/>
              <a:t>dikerjakan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id-ID" dirty="0" smtClean="0"/>
              <a:t>Buatlah Jurnal Umum (General Journal), Jurnal 2 kolom dan Jurnal 4 Kolom </a:t>
            </a:r>
          </a:p>
          <a:p>
            <a:pPr>
              <a:buNone/>
            </a:pPr>
            <a:r>
              <a:rPr lang="id-ID" dirty="0"/>
              <a:t> </a:t>
            </a:r>
            <a:r>
              <a:rPr lang="id-ID" dirty="0" smtClean="0"/>
              <a:t>   Posting ke setiap Perkiraan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03850"/>
      </p:ext>
    </p:extLst>
  </p:cSld>
  <p:clrMapOvr>
    <a:masterClrMapping/>
  </p:clrMapOvr>
  <p:transition spd="med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876</TotalTime>
  <Words>1179</Words>
  <Application>Microsoft Office PowerPoint</Application>
  <PresentationFormat>On-screen Show (4:3)</PresentationFormat>
  <Paragraphs>438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JOURNAL DAN POSTING</vt:lpstr>
      <vt:lpstr>LANGKAH-LANGKAH PENCATATAN TRANSAKSI DALAM JURNAL UMUM</vt:lpstr>
      <vt:lpstr>Contoh:</vt:lpstr>
      <vt:lpstr>    Contoh:    GENERAL JOURNAL       HAL:1</vt:lpstr>
      <vt:lpstr>Contoh (lanjutan):       GENERAL JOURNAL                      HAL:2</vt:lpstr>
      <vt:lpstr>PROSEDUR MEMINDAHKAN JUMLAH KE HALAMAN BERIKUTNYA</vt:lpstr>
      <vt:lpstr>JURNAL 4 (EMPAT) KOLOM</vt:lpstr>
      <vt:lpstr>   Jurnal 4 kolom    JOURNAL   HAL:1</vt:lpstr>
      <vt:lpstr>POSTING</vt:lpstr>
      <vt:lpstr>  CASH       Account No. 11 </vt:lpstr>
      <vt:lpstr>  EQUIPMENT     Account No. 16 </vt:lpstr>
      <vt:lpstr>MEMPERBAIKI KESALAHAN DALAM JURNAL</vt:lpstr>
      <vt:lpstr>Cara memperbaiki:</vt:lpstr>
      <vt:lpstr>MEMPERBAIKI KESALAHAN DALAM JURNAL (lanjutan)</vt:lpstr>
      <vt:lpstr>Cara memperbaiki:</vt:lpstr>
      <vt:lpstr>CLOSING THE BOOKS (MENUTUP PERKIRAAN)</vt:lpstr>
      <vt:lpstr>Contoh: CLOSING</vt:lpstr>
      <vt:lpstr>  CLOSING ENTRY      GENERAL JOURNAL     Hal:</vt:lpstr>
      <vt:lpstr>CLOSING DRAWING ACCOUNT</vt:lpstr>
      <vt:lpstr>TASK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DAN POSTING</dc:title>
  <dc:creator>dedeh_sri</dc:creator>
  <cp:lastModifiedBy>DEASY</cp:lastModifiedBy>
  <cp:revision>65</cp:revision>
  <dcterms:created xsi:type="dcterms:W3CDTF">2010-10-10T13:26:44Z</dcterms:created>
  <dcterms:modified xsi:type="dcterms:W3CDTF">2018-09-07T01:37:18Z</dcterms:modified>
</cp:coreProperties>
</file>