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8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4" r:id="rId11"/>
    <p:sldId id="293" r:id="rId12"/>
    <p:sldId id="296" r:id="rId13"/>
    <p:sldId id="310" r:id="rId14"/>
    <p:sldId id="311" r:id="rId15"/>
    <p:sldId id="295" r:id="rId16"/>
    <p:sldId id="297" r:id="rId17"/>
    <p:sldId id="298" r:id="rId18"/>
    <p:sldId id="302" r:id="rId19"/>
    <p:sldId id="303" r:id="rId20"/>
  </p:sldIdLst>
  <p:sldSz cx="9144000" cy="6858000" type="screen4x3"/>
  <p:notesSz cx="6881813" cy="100155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48" d="100"/>
          <a:sy n="4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1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51E06BE7-7C3F-42A8-916A-323897CC8C03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3024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9513024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2F115B76-D3E3-4FD1-BEEF-9F2676A32C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43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1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A8D0E7EB-F0B8-456F-ABDC-ACBA5A4548E7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5387" cy="3754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2"/>
            <a:ext cx="5505450" cy="4506992"/>
          </a:xfrm>
          <a:prstGeom prst="rect">
            <a:avLst/>
          </a:prstGeom>
        </p:spPr>
        <p:txBody>
          <a:bodyPr vert="horz" lIns="94192" tIns="47096" rIns="94192" bIns="4709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3024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13024"/>
            <a:ext cx="2982119" cy="500777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4ADD840-2433-449A-9255-2AD66DBC8E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59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smtClean="0"/>
              <a:t>Company Logo</a:t>
            </a: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819367B8-808D-469B-9493-6B776DB416C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100" name="Object 28"/>
          <p:cNvGraphicFramePr>
            <a:graphicFrameLocks noChangeAspect="1"/>
          </p:cNvGraphicFramePr>
          <p:nvPr userDrawn="1"/>
        </p:nvGraphicFramePr>
        <p:xfrm>
          <a:off x="2094512" y="3251549"/>
          <a:ext cx="801088" cy="78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r:id="rId7" imgW="5858693" imgH="6001588" progId="">
                  <p:embed/>
                </p:oleObj>
              </mc:Choice>
              <mc:Fallback>
                <p:oleObj r:id="rId7" imgW="5858693" imgH="6001588" progId="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4512" y="3251549"/>
                        <a:ext cx="801088" cy="78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3"/>
          <p:cNvSpPr txBox="1">
            <a:spLocks noChangeArrowheads="1"/>
          </p:cNvSpPr>
          <p:nvPr userDrawn="1"/>
        </p:nvSpPr>
        <p:spPr bwMode="auto">
          <a:xfrm>
            <a:off x="4659312" y="3200400"/>
            <a:ext cx="42560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dedeh_sri@yahoo.co.id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D5266-A89B-412F-B92B-154B59462A73}" type="slidenum">
              <a:rPr lang="en-US"/>
              <a:pPr/>
              <a:t>‹#›</a:t>
            </a:fld>
            <a:endParaRPr lang="en-US"/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7835031" y="730556"/>
          <a:ext cx="432147" cy="424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1" r:id="rId3" imgW="5858693" imgH="6001588" progId="">
                  <p:embed/>
                </p:oleObj>
              </mc:Choice>
              <mc:Fallback>
                <p:oleObj r:id="rId3" imgW="5858693" imgH="600158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5031" y="730556"/>
                        <a:ext cx="432147" cy="4249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B0230-B762-4E13-8CB9-6E2026CC25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39929-7F53-429B-92DF-139E62745A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4B14C-08C8-4CFB-8117-D409F4C3CE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BA0E6-1E50-4CD4-A235-18534D96D2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6DB50-8499-42DF-AAAA-3C204804C3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F8335-B82A-4134-9387-E06D55949B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01301-2D20-4E47-BC1E-593D874831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D54F0-8641-4EF4-815C-4E3F69DF84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A1474-1BEB-4B3F-BFB7-202C997345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DB91ABA5-7812-4EE7-8A3C-C13B3E95C6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D87F0EBA-4ACC-4EA6-81E3-BA3563230A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798513"/>
            <a:ext cx="9144000" cy="3127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white">
          <a:xfrm>
            <a:off x="0" y="0"/>
            <a:ext cx="9144000" cy="8366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414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838200"/>
            <a:ext cx="5943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www.thmemgallery.com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24600" y="6564313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553200"/>
            <a:ext cx="2133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94D5924-A0DC-4807-A831-88AEBD170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81000" y="1524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41" name="Group 17"/>
          <p:cNvGrpSpPr>
            <a:grpSpLocks/>
          </p:cNvGrpSpPr>
          <p:nvPr/>
        </p:nvGrpSpPr>
        <p:grpSpPr bwMode="auto">
          <a:xfrm>
            <a:off x="7308850" y="188913"/>
            <a:ext cx="1665288" cy="1512887"/>
            <a:chOff x="4604" y="119"/>
            <a:chExt cx="1049" cy="953"/>
          </a:xfrm>
        </p:grpSpPr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63500" dir="2212194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/>
              <a:ahLst/>
              <a:cxnLst>
                <a:cxn ang="0">
                  <a:pos x="951" y="1963"/>
                </a:cxn>
                <a:cxn ang="0">
                  <a:pos x="1338" y="977"/>
                </a:cxn>
                <a:cxn ang="0">
                  <a:pos x="905" y="0"/>
                </a:cxn>
                <a:cxn ang="0">
                  <a:pos x="0" y="987"/>
                </a:cxn>
                <a:cxn ang="0">
                  <a:pos x="951" y="1963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16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/>
              <a:ahLst/>
              <a:cxnLst>
                <a:cxn ang="0">
                  <a:pos x="905" y="1388"/>
                </a:cxn>
                <a:cxn ang="0">
                  <a:pos x="1810" y="408"/>
                </a:cxn>
                <a:cxn ang="0">
                  <a:pos x="874" y="40"/>
                </a:cxn>
                <a:cxn ang="0">
                  <a:pos x="0" y="409"/>
                </a:cxn>
                <a:cxn ang="0">
                  <a:pos x="905" y="1388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17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/>
              <a:ahLst/>
              <a:cxnLst>
                <a:cxn ang="0">
                  <a:pos x="1325" y="960"/>
                </a:cxn>
                <a:cxn ang="0">
                  <a:pos x="414" y="0"/>
                </a:cxn>
                <a:cxn ang="0">
                  <a:pos x="27" y="1014"/>
                </a:cxn>
                <a:cxn ang="0">
                  <a:pos x="402" y="1910"/>
                </a:cxn>
                <a:cxn ang="0">
                  <a:pos x="1325" y="960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/>
              <a:ahLst/>
              <a:cxnLst>
                <a:cxn ang="0">
                  <a:pos x="927" y="0"/>
                </a:cxn>
                <a:cxn ang="0">
                  <a:pos x="0" y="975"/>
                </a:cxn>
                <a:cxn ang="0">
                  <a:pos x="996" y="1387"/>
                </a:cxn>
                <a:cxn ang="0">
                  <a:pos x="1866" y="996"/>
                </a:cxn>
                <a:cxn ang="0">
                  <a:pos x="927" y="0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19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7834313" y="730250"/>
          <a:ext cx="43338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20" imgW="5858693" imgH="6001588" progId="">
                  <p:embed/>
                </p:oleObj>
              </mc:Choice>
              <mc:Fallback>
                <p:oleObj r:id="rId20" imgW="5858693" imgH="6001588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4313" y="730250"/>
                        <a:ext cx="433387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PARTNERSHIP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 rot="5400000">
            <a:off x="-2422526" y="16271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ltGray">
          <a:xfrm rot="5400000" flipH="1">
            <a:off x="-2016918" y="20629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BBE0E3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91" name="AutoShape 7"/>
          <p:cNvSpPr>
            <a:spLocks noChangeArrowheads="1"/>
          </p:cNvSpPr>
          <p:nvPr/>
        </p:nvSpPr>
        <p:spPr bwMode="gray">
          <a:xfrm>
            <a:off x="2317750" y="4424363"/>
            <a:ext cx="5683250" cy="985837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en-US" b="1" dirty="0" err="1" smtClean="0"/>
              <a:t>Akuntansi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Firma: </a:t>
            </a:r>
            <a:r>
              <a:rPr lang="en-US" b="1" dirty="0" err="1" smtClean="0"/>
              <a:t>Pembagian</a:t>
            </a:r>
            <a:r>
              <a:rPr lang="en-US" b="1" dirty="0" smtClean="0"/>
              <a:t> </a:t>
            </a:r>
            <a:r>
              <a:rPr lang="en-US" b="1" dirty="0" err="1" smtClean="0"/>
              <a:t>Laba</a:t>
            </a:r>
            <a:r>
              <a:rPr lang="en-US" b="1" dirty="0" smtClean="0"/>
              <a:t>, </a:t>
            </a:r>
          </a:p>
          <a:p>
            <a:pPr eaLnBrk="0" hangingPunct="0"/>
            <a:r>
              <a:rPr lang="en-US" b="1" dirty="0" err="1" smtClean="0"/>
              <a:t>Masuknya</a:t>
            </a:r>
            <a:r>
              <a:rPr lang="en-US" b="1" dirty="0" smtClean="0"/>
              <a:t> </a:t>
            </a:r>
            <a:r>
              <a:rPr lang="en-US" b="1" dirty="0" err="1" smtClean="0"/>
              <a:t>sekutu</a:t>
            </a:r>
            <a:r>
              <a:rPr lang="en-US" b="1" dirty="0" smtClean="0"/>
              <a:t> </a:t>
            </a:r>
            <a:r>
              <a:rPr lang="en-US" b="1" dirty="0" err="1" smtClean="0"/>
              <a:t>baru</a:t>
            </a:r>
            <a:r>
              <a:rPr lang="en-US" b="1" dirty="0" smtClean="0"/>
              <a:t>, </a:t>
            </a:r>
            <a:r>
              <a:rPr lang="en-US" b="1" dirty="0" err="1" smtClean="0"/>
              <a:t>Pembubaran</a:t>
            </a:r>
            <a:r>
              <a:rPr lang="en-US" b="1" dirty="0" smtClean="0"/>
              <a:t>/</a:t>
            </a:r>
            <a:r>
              <a:rPr lang="en-US" b="1" dirty="0" err="1" smtClean="0"/>
              <a:t>Likuidasi</a:t>
            </a:r>
            <a:endParaRPr lang="en-US" b="1" dirty="0"/>
          </a:p>
        </p:txBody>
      </p:sp>
      <p:sp>
        <p:nvSpPr>
          <p:cNvPr id="67592" name="AutoShape 8"/>
          <p:cNvSpPr>
            <a:spLocks noChangeArrowheads="1"/>
          </p:cNvSpPr>
          <p:nvPr/>
        </p:nvSpPr>
        <p:spPr bwMode="gray">
          <a:xfrm>
            <a:off x="2438400" y="36115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en-US" b="1" dirty="0" err="1" smtClean="0"/>
              <a:t>Keunggulan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Kelemahan</a:t>
            </a:r>
            <a:endParaRPr lang="en-US" b="1" dirty="0"/>
          </a:p>
        </p:txBody>
      </p:sp>
      <p:sp>
        <p:nvSpPr>
          <p:cNvPr id="67593" name="AutoShape 9"/>
          <p:cNvSpPr>
            <a:spLocks noChangeArrowheads="1"/>
          </p:cNvSpPr>
          <p:nvPr/>
        </p:nvSpPr>
        <p:spPr bwMode="gray">
          <a:xfrm>
            <a:off x="2286000" y="2743200"/>
            <a:ext cx="4038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en-US" b="1" dirty="0" err="1" smtClean="0"/>
              <a:t>Karakteristik</a:t>
            </a:r>
            <a:r>
              <a:rPr lang="en-US" b="1" dirty="0" smtClean="0"/>
              <a:t> Firma</a:t>
            </a:r>
            <a:endParaRPr lang="en-US" b="1" dirty="0"/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gray">
          <a:xfrm>
            <a:off x="1765300" y="1973263"/>
            <a:ext cx="41021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en-US" b="1" dirty="0" err="1" smtClean="0"/>
              <a:t>Pengertian</a:t>
            </a:r>
            <a:endParaRPr lang="en-US" b="1" dirty="0"/>
          </a:p>
        </p:txBody>
      </p:sp>
      <p:grpSp>
        <p:nvGrpSpPr>
          <p:cNvPr id="67595" name="Group 11"/>
          <p:cNvGrpSpPr>
            <a:grpSpLocks/>
          </p:cNvGrpSpPr>
          <p:nvPr/>
        </p:nvGrpSpPr>
        <p:grpSpPr bwMode="auto">
          <a:xfrm>
            <a:off x="1447800" y="2062163"/>
            <a:ext cx="381000" cy="381000"/>
            <a:chOff x="2078" y="1680"/>
            <a:chExt cx="1615" cy="1615"/>
          </a:xfrm>
        </p:grpSpPr>
        <p:sp>
          <p:nvSpPr>
            <p:cNvPr id="67596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7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8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599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600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601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7602" name="Group 18"/>
          <p:cNvGrpSpPr>
            <a:grpSpLocks/>
          </p:cNvGrpSpPr>
          <p:nvPr/>
        </p:nvGrpSpPr>
        <p:grpSpPr bwMode="auto">
          <a:xfrm>
            <a:off x="1981200" y="2849563"/>
            <a:ext cx="381000" cy="381000"/>
            <a:chOff x="2078" y="1680"/>
            <a:chExt cx="1615" cy="1615"/>
          </a:xfrm>
        </p:grpSpPr>
        <p:sp>
          <p:nvSpPr>
            <p:cNvPr id="67603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4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5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606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607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608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7609" name="Group 25"/>
          <p:cNvGrpSpPr>
            <a:grpSpLocks/>
          </p:cNvGrpSpPr>
          <p:nvPr/>
        </p:nvGrpSpPr>
        <p:grpSpPr bwMode="auto">
          <a:xfrm>
            <a:off x="2133600" y="3687763"/>
            <a:ext cx="381000" cy="381000"/>
            <a:chOff x="2078" y="1680"/>
            <a:chExt cx="1615" cy="1615"/>
          </a:xfrm>
        </p:grpSpPr>
        <p:sp>
          <p:nvSpPr>
            <p:cNvPr id="67610" name="Oval 2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1" name="Oval 2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2" name="Oval 2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613" name="Oval 2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614" name="Oval 3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615" name="Oval 3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7616" name="Group 32"/>
          <p:cNvGrpSpPr>
            <a:grpSpLocks/>
          </p:cNvGrpSpPr>
          <p:nvPr/>
        </p:nvGrpSpPr>
        <p:grpSpPr bwMode="auto">
          <a:xfrm>
            <a:off x="1981200" y="4724400"/>
            <a:ext cx="381000" cy="381000"/>
            <a:chOff x="2078" y="1680"/>
            <a:chExt cx="1615" cy="1615"/>
          </a:xfrm>
        </p:grpSpPr>
        <p:sp>
          <p:nvSpPr>
            <p:cNvPr id="67617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8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9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620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7621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622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8" name="Slide Number Placeholder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37100"/>
          </a:xfrm>
        </p:spPr>
        <p:txBody>
          <a:bodyPr/>
          <a:lstStyle/>
          <a:p>
            <a:pPr>
              <a:buNone/>
            </a:pP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asosiasi</a:t>
            </a:r>
            <a:r>
              <a:rPr lang="en-US" sz="3200" dirty="0" smtClean="0"/>
              <a:t> </a:t>
            </a:r>
            <a:r>
              <a:rPr lang="en-US" sz="3200" dirty="0" err="1" smtClean="0"/>
              <a:t>antara</a:t>
            </a:r>
            <a:r>
              <a:rPr lang="en-US" sz="3200" dirty="0" smtClean="0"/>
              <a:t> 2 </a:t>
            </a:r>
            <a:r>
              <a:rPr lang="en-US" sz="3200" dirty="0" err="1" smtClean="0"/>
              <a:t>orang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menjalankan</a:t>
            </a:r>
            <a:r>
              <a:rPr lang="en-US" sz="3200" dirty="0" smtClean="0"/>
              <a:t> </a:t>
            </a:r>
            <a:r>
              <a:rPr lang="en-US" sz="3200" dirty="0" err="1" smtClean="0"/>
              <a:t>suatu</a:t>
            </a:r>
            <a:r>
              <a:rPr lang="en-US" sz="3200" dirty="0" smtClean="0"/>
              <a:t> </a:t>
            </a:r>
            <a:r>
              <a:rPr lang="en-US" sz="3200" dirty="0" err="1" smtClean="0"/>
              <a:t>perusahaan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dimiliki</a:t>
            </a:r>
            <a:r>
              <a:rPr lang="en-US" sz="3200" dirty="0" smtClean="0"/>
              <a:t> </a:t>
            </a:r>
            <a:r>
              <a:rPr lang="en-US" sz="3200" dirty="0" err="1" smtClean="0"/>
              <a:t>secara</a:t>
            </a:r>
            <a:r>
              <a:rPr lang="en-US" sz="3200" dirty="0" smtClean="0"/>
              <a:t> </a:t>
            </a:r>
            <a:r>
              <a:rPr lang="en-US" sz="3200" dirty="0" err="1" smtClean="0"/>
              <a:t>bersama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mencari</a:t>
            </a:r>
            <a:r>
              <a:rPr lang="en-US" sz="3200" dirty="0" smtClean="0"/>
              <a:t> </a:t>
            </a:r>
            <a:r>
              <a:rPr lang="en-US" sz="3200" dirty="0" err="1" smtClean="0"/>
              <a:t>laba</a:t>
            </a:r>
            <a:endParaRPr lang="en-US" sz="3200" dirty="0"/>
          </a:p>
        </p:txBody>
      </p:sp>
      <p:graphicFrame>
        <p:nvGraphicFramePr>
          <p:cNvPr id="96258" name="Object 2"/>
          <p:cNvGraphicFramePr>
            <a:graphicFrameLocks noChangeAspect="1"/>
          </p:cNvGraphicFramePr>
          <p:nvPr/>
        </p:nvGraphicFramePr>
        <p:xfrm>
          <a:off x="7834313" y="730250"/>
          <a:ext cx="43338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5" r:id="rId3" imgW="5858693" imgH="6001588" progId="">
                  <p:embed/>
                </p:oleObj>
              </mc:Choice>
              <mc:Fallback>
                <p:oleObj r:id="rId3" imgW="5858693" imgH="600158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4313" y="730250"/>
                        <a:ext cx="433387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KARAKTERISTIK PARTNERSHIP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371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Limited 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Unlimited liability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Co-ownership of partnership property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Mutual agency</a:t>
            </a:r>
          </a:p>
        </p:txBody>
      </p:sp>
      <p:graphicFrame>
        <p:nvGraphicFramePr>
          <p:cNvPr id="96258" name="Object 2"/>
          <p:cNvGraphicFramePr>
            <a:graphicFrameLocks noChangeAspect="1"/>
          </p:cNvGraphicFramePr>
          <p:nvPr/>
        </p:nvGraphicFramePr>
        <p:xfrm>
          <a:off x="7834313" y="730250"/>
          <a:ext cx="43338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9" r:id="rId3" imgW="5858693" imgH="6001588" progId="">
                  <p:embed/>
                </p:oleObj>
              </mc:Choice>
              <mc:Fallback>
                <p:oleObj r:id="rId3" imgW="5858693" imgH="600158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4313" y="730250"/>
                        <a:ext cx="433387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AKUNTANSI UNTUK PARTNERSHIP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65700"/>
          </a:xfrm>
        </p:spPr>
        <p:txBody>
          <a:bodyPr/>
          <a:lstStyle/>
          <a:p>
            <a:pPr algn="just"/>
            <a:r>
              <a:rPr lang="en-US" sz="3200" dirty="0" smtClean="0"/>
              <a:t>PEMBAGIAN LABA</a:t>
            </a:r>
          </a:p>
          <a:p>
            <a:pPr algn="just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1</a:t>
            </a:r>
            <a:r>
              <a:rPr lang="en-US" sz="2400" dirty="0" smtClean="0"/>
              <a:t>:</a:t>
            </a:r>
          </a:p>
          <a:p>
            <a:pPr algn="just">
              <a:buNone/>
            </a:pPr>
            <a:r>
              <a:rPr lang="en-US" sz="2400" dirty="0" smtClean="0"/>
              <a:t>Firma AB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laba</a:t>
            </a:r>
            <a:r>
              <a:rPr lang="en-US" sz="2400" dirty="0" smtClean="0"/>
              <a:t> </a:t>
            </a:r>
            <a:r>
              <a:rPr lang="en-US" sz="2400" dirty="0" err="1" smtClean="0"/>
              <a:t>tahun</a:t>
            </a:r>
            <a:r>
              <a:rPr lang="en-US" sz="2400" dirty="0" smtClean="0"/>
              <a:t> 2008 </a:t>
            </a:r>
            <a:r>
              <a:rPr lang="en-US" sz="2400" dirty="0" err="1" smtClean="0"/>
              <a:t>sebesar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$75.000</a:t>
            </a:r>
            <a:r>
              <a:rPr lang="en-US" sz="2400" dirty="0" smtClean="0"/>
              <a:t>, </a:t>
            </a:r>
            <a:r>
              <a:rPr lang="en-US" sz="2400" dirty="0" err="1" smtClean="0"/>
              <a:t>gaji</a:t>
            </a:r>
            <a:r>
              <a:rPr lang="en-US" sz="2400" dirty="0" smtClean="0"/>
              <a:t> </a:t>
            </a:r>
            <a:r>
              <a:rPr lang="en-US" sz="2400" dirty="0" err="1" smtClean="0"/>
              <a:t>bulanan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masing2 </a:t>
            </a:r>
            <a:r>
              <a:rPr lang="en-US" sz="2400" dirty="0" err="1" smtClean="0"/>
              <a:t>sekutu</a:t>
            </a:r>
            <a:r>
              <a:rPr lang="en-US" sz="2400" dirty="0" smtClean="0"/>
              <a:t>: </a:t>
            </a:r>
            <a:r>
              <a:rPr lang="en-US" sz="2400" dirty="0" smtClean="0">
                <a:solidFill>
                  <a:srgbClr val="FF0000"/>
                </a:solidFill>
              </a:rPr>
              <a:t>A:</a:t>
            </a:r>
            <a:r>
              <a:rPr lang="id-ID" sz="2400" dirty="0" smtClean="0">
                <a:solidFill>
                  <a:srgbClr val="FF0000"/>
                </a:solidFill>
              </a:rPr>
              <a:t>$30.000</a:t>
            </a:r>
            <a:r>
              <a:rPr lang="en-US" sz="2400" dirty="0" smtClean="0">
                <a:solidFill>
                  <a:srgbClr val="FF0000"/>
                </a:solidFill>
              </a:rPr>
              <a:t>/</a:t>
            </a:r>
            <a:r>
              <a:rPr lang="en-US" sz="2400" dirty="0" err="1" smtClean="0">
                <a:solidFill>
                  <a:srgbClr val="FF0000"/>
                </a:solidFill>
              </a:rPr>
              <a:t>bln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B:$2</a:t>
            </a:r>
            <a:r>
              <a:rPr lang="id-ID" sz="2400" dirty="0" smtClean="0">
                <a:solidFill>
                  <a:srgbClr val="FF0000"/>
                </a:solidFill>
              </a:rPr>
              <a:t>4.000</a:t>
            </a:r>
            <a:r>
              <a:rPr lang="en-US" sz="2400" dirty="0" smtClean="0">
                <a:solidFill>
                  <a:srgbClr val="FF0000"/>
                </a:solidFill>
              </a:rPr>
              <a:t>/</a:t>
            </a:r>
            <a:r>
              <a:rPr lang="en-US" sz="2400" dirty="0" err="1" smtClean="0">
                <a:solidFill>
                  <a:srgbClr val="FF0000"/>
                </a:solidFill>
              </a:rPr>
              <a:t>bln</a:t>
            </a:r>
            <a:r>
              <a:rPr lang="en-US" sz="2400" dirty="0" smtClean="0"/>
              <a:t>. </a:t>
            </a:r>
            <a:r>
              <a:rPr lang="en-US" sz="2400" dirty="0" err="1" smtClean="0"/>
              <a:t>diminta</a:t>
            </a:r>
            <a:r>
              <a:rPr lang="en-US" sz="2400" dirty="0" smtClean="0"/>
              <a:t>:</a:t>
            </a:r>
          </a:p>
          <a:p>
            <a:pPr marL="514350" indent="-514350" algn="just">
              <a:buAutoNum type="arabicParenBoth"/>
            </a:pPr>
            <a:r>
              <a:rPr lang="en-US" sz="2400" dirty="0" err="1" smtClean="0"/>
              <a:t>Pembagian</a:t>
            </a:r>
            <a:r>
              <a:rPr lang="en-US" sz="2400" dirty="0" smtClean="0"/>
              <a:t> </a:t>
            </a:r>
            <a:r>
              <a:rPr lang="en-US" sz="2400" dirty="0" err="1" smtClean="0"/>
              <a:t>laba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mana</a:t>
            </a:r>
            <a:r>
              <a:rPr lang="en-US" sz="2400" dirty="0" smtClean="0"/>
              <a:t> A </a:t>
            </a:r>
            <a:r>
              <a:rPr lang="en-US" sz="2400" dirty="0" err="1" smtClean="0"/>
              <a:t>dan</a:t>
            </a:r>
            <a:r>
              <a:rPr lang="en-US" sz="2400" dirty="0" smtClean="0"/>
              <a:t> B </a:t>
            </a:r>
            <a:r>
              <a:rPr lang="en-US" sz="2400" dirty="0" err="1" smtClean="0"/>
              <a:t>sepakat</a:t>
            </a:r>
            <a:r>
              <a:rPr lang="en-US" sz="2400" dirty="0" smtClean="0"/>
              <a:t> </a:t>
            </a:r>
            <a:r>
              <a:rPr lang="en-US" sz="2400" dirty="0" err="1" smtClean="0"/>
              <a:t>laba</a:t>
            </a:r>
            <a:r>
              <a:rPr lang="en-US" sz="2400" dirty="0" smtClean="0"/>
              <a:t> </a:t>
            </a:r>
            <a:r>
              <a:rPr lang="en-US" sz="2400" dirty="0" err="1" smtClean="0"/>
              <a:t>dibagikan</a:t>
            </a:r>
            <a:r>
              <a:rPr lang="en-US" sz="2400" dirty="0" smtClean="0"/>
              <a:t> </a:t>
            </a: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dikurangi</a:t>
            </a:r>
            <a:r>
              <a:rPr lang="en-US" sz="2400" dirty="0" smtClean="0"/>
              <a:t> </a:t>
            </a:r>
            <a:r>
              <a:rPr lang="en-US" sz="2400" dirty="0" err="1" smtClean="0"/>
              <a:t>gaji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pembagian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50:50</a:t>
            </a:r>
          </a:p>
          <a:p>
            <a:pPr marL="514350" indent="-514350" algn="just">
              <a:buAutoNum type="arabicParenBoth"/>
            </a:pPr>
            <a:r>
              <a:rPr lang="en-US" sz="2400" dirty="0" err="1" smtClean="0"/>
              <a:t>Jurnal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diperlukan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aphicFrame>
        <p:nvGraphicFramePr>
          <p:cNvPr id="96258" name="Object 2"/>
          <p:cNvGraphicFramePr>
            <a:graphicFrameLocks noChangeAspect="1"/>
          </p:cNvGraphicFramePr>
          <p:nvPr/>
        </p:nvGraphicFramePr>
        <p:xfrm>
          <a:off x="7834313" y="730250"/>
          <a:ext cx="43338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3" r:id="rId3" imgW="5858693" imgH="6001588" progId="">
                  <p:embed/>
                </p:oleObj>
              </mc:Choice>
              <mc:Fallback>
                <p:oleObj r:id="rId3" imgW="5858693" imgH="600158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4313" y="730250"/>
                        <a:ext cx="433387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Akuntansi</a:t>
            </a:r>
            <a:r>
              <a:rPr lang="en-US" sz="2800" dirty="0" smtClean="0"/>
              <a:t> </a:t>
            </a:r>
            <a:r>
              <a:rPr lang="en-US" sz="2800" dirty="0" err="1" smtClean="0"/>
              <a:t>Fa.-Pembagian</a:t>
            </a:r>
            <a:r>
              <a:rPr lang="en-US" sz="2800" dirty="0" smtClean="0"/>
              <a:t> </a:t>
            </a:r>
            <a:r>
              <a:rPr lang="en-US" sz="2800" dirty="0" err="1" smtClean="0"/>
              <a:t>Laba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Jawab</a:t>
            </a:r>
            <a:r>
              <a:rPr lang="en-US" dirty="0" smtClean="0"/>
              <a:t>:</a:t>
            </a:r>
          </a:p>
          <a:p>
            <a:pPr marL="514350" indent="-514350">
              <a:buAutoNum type="arabicParenBoth"/>
            </a:pP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:</a:t>
            </a:r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r>
              <a:rPr lang="en-US" dirty="0"/>
              <a:t> </a:t>
            </a:r>
            <a:r>
              <a:rPr lang="en-US" dirty="0" err="1" smtClean="0"/>
              <a:t>Jurnal</a:t>
            </a:r>
            <a:r>
              <a:rPr lang="en-US" dirty="0" smtClean="0"/>
              <a:t>:</a:t>
            </a:r>
          </a:p>
          <a:p>
            <a:pPr marL="514350" indent="-514350">
              <a:buNone/>
            </a:pPr>
            <a:r>
              <a:rPr lang="en-US" dirty="0" smtClean="0"/>
              <a:t>		Income summary	$ 75.000</a:t>
            </a:r>
          </a:p>
          <a:p>
            <a:pPr marL="514350" indent="-514350">
              <a:buNone/>
            </a:pPr>
            <a:r>
              <a:rPr lang="en-US" dirty="0"/>
              <a:t> </a:t>
            </a:r>
            <a:r>
              <a:rPr lang="en-US" dirty="0" smtClean="0"/>
              <a:t>     		A Capital				$40.500</a:t>
            </a:r>
          </a:p>
          <a:p>
            <a:pPr marL="514350" indent="-514350">
              <a:buNone/>
            </a:pPr>
            <a:r>
              <a:rPr lang="en-US" dirty="0" smtClean="0"/>
              <a:t> 			B Capital				$34.500</a:t>
            </a:r>
          </a:p>
          <a:p>
            <a:pPr marL="514350" indent="-51435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2438400"/>
          <a:ext cx="8001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722120"/>
                <a:gridCol w="1640840"/>
                <a:gridCol w="143764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err="1" smtClean="0"/>
                        <a:t>Laba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bersih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$ 75.000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Pembagian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laba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bersih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∑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Gaji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$ 30.000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$ 24.000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$ 54.000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Laba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dibagi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$ 10.500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$ 10.500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$ 21.000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$ 40.500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$ 34.500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$ 75.000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1243712" y="4979894"/>
            <a:ext cx="78582" cy="1372394"/>
            <a:chOff x="1142206" y="4966447"/>
            <a:chExt cx="78582" cy="1372394"/>
          </a:xfrm>
        </p:grpSpPr>
        <p:cxnSp>
          <p:nvCxnSpPr>
            <p:cNvPr id="8" name="Straight Connector 7"/>
            <p:cNvCxnSpPr/>
            <p:nvPr/>
          </p:nvCxnSpPr>
          <p:spPr>
            <a:xfrm rot="5400000">
              <a:off x="457200" y="5652247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534194" y="5651453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2:</a:t>
            </a:r>
          </a:p>
          <a:p>
            <a:pPr>
              <a:buNone/>
            </a:pPr>
            <a:r>
              <a:rPr lang="en-US" dirty="0" err="1" smtClean="0"/>
              <a:t>Meneruskan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/>
              <a:t> </a:t>
            </a:r>
            <a:r>
              <a:rPr lang="en-US" dirty="0" smtClean="0"/>
              <a:t>1, </a:t>
            </a:r>
            <a:r>
              <a:rPr lang="en-US" dirty="0" err="1" smtClean="0"/>
              <a:t>diketahui</a:t>
            </a:r>
            <a:r>
              <a:rPr lang="en-US" dirty="0" smtClean="0"/>
              <a:t> pula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 12%/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modal </a:t>
            </a:r>
            <a:r>
              <a:rPr lang="en-US" dirty="0" err="1" smtClean="0"/>
              <a:t>awal</a:t>
            </a:r>
            <a:r>
              <a:rPr lang="en-US" dirty="0" smtClean="0"/>
              <a:t> A </a:t>
            </a:r>
            <a:r>
              <a:rPr lang="en-US" dirty="0" err="1" smtClean="0"/>
              <a:t>dan</a:t>
            </a:r>
            <a:r>
              <a:rPr lang="en-US" dirty="0" smtClean="0"/>
              <a:t> B masing2 $50.000,diminta:</a:t>
            </a:r>
          </a:p>
          <a:p>
            <a:pPr marL="514350" indent="-514350">
              <a:buAutoNum type="arabicParenBoth"/>
            </a:pPr>
            <a:r>
              <a:rPr lang="en-US" dirty="0" err="1" smtClean="0"/>
              <a:t>Hitung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/</a:t>
            </a:r>
            <a:r>
              <a:rPr lang="en-US" dirty="0" err="1" smtClean="0"/>
              <a:t>rugi</a:t>
            </a:r>
            <a:r>
              <a:rPr lang="en-US" dirty="0" smtClean="0"/>
              <a:t> masing2 </a:t>
            </a:r>
            <a:r>
              <a:rPr lang="en-US" dirty="0" err="1" smtClean="0"/>
              <a:t>sekutu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A </a:t>
            </a:r>
            <a:r>
              <a:rPr lang="en-US" dirty="0" err="1" smtClean="0"/>
              <a:t>dan</a:t>
            </a:r>
            <a:r>
              <a:rPr lang="en-US" dirty="0" smtClean="0"/>
              <a:t> B </a:t>
            </a:r>
            <a:r>
              <a:rPr lang="en-US" dirty="0" err="1" smtClean="0"/>
              <a:t>sepakat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dibagikan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dipotong</a:t>
            </a:r>
            <a:r>
              <a:rPr lang="en-US" dirty="0" smtClean="0"/>
              <a:t> </a:t>
            </a:r>
            <a:r>
              <a:rPr lang="en-US" dirty="0" err="1" smtClean="0"/>
              <a:t>gaji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perbandingan</a:t>
            </a:r>
            <a:r>
              <a:rPr lang="en-US" dirty="0" smtClean="0"/>
              <a:t> 50:50.</a:t>
            </a:r>
          </a:p>
          <a:p>
            <a:pPr marL="514350" indent="-514350">
              <a:buAutoNum type="arabicParenBoth"/>
            </a:pPr>
            <a:r>
              <a:rPr lang="en-US" dirty="0" err="1" smtClean="0"/>
              <a:t>Jurnal</a:t>
            </a:r>
            <a:r>
              <a:rPr lang="en-US" dirty="0" smtClean="0"/>
              <a:t> yang </a:t>
            </a:r>
            <a:r>
              <a:rPr lang="en-US" dirty="0" err="1" smtClean="0"/>
              <a:t>diperlukan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5346700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endParaRPr lang="en-US" dirty="0" smtClean="0"/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r>
              <a:rPr lang="en-US" sz="2400" dirty="0" smtClean="0"/>
              <a:t> </a:t>
            </a:r>
            <a:r>
              <a:rPr lang="en-US" sz="2400" dirty="0" err="1" smtClean="0"/>
              <a:t>Jurnal</a:t>
            </a:r>
            <a:r>
              <a:rPr lang="en-US" sz="2400" dirty="0" smtClean="0"/>
              <a:t> </a:t>
            </a:r>
          </a:p>
          <a:p>
            <a:pPr marL="514350" indent="-514350">
              <a:buNone/>
            </a:pPr>
            <a:r>
              <a:rPr lang="en-US" sz="2400" dirty="0" smtClean="0"/>
              <a:t>		Income summary	$ 75.000</a:t>
            </a:r>
          </a:p>
          <a:p>
            <a:pPr marL="514350" indent="-514350">
              <a:buNone/>
            </a:pPr>
            <a:r>
              <a:rPr lang="en-US" sz="2400" dirty="0" smtClean="0"/>
              <a:t>      		A Capital				$40.500</a:t>
            </a:r>
          </a:p>
          <a:p>
            <a:pPr marL="514350" indent="-514350">
              <a:buNone/>
            </a:pPr>
            <a:r>
              <a:rPr lang="en-US" sz="2400" dirty="0" smtClean="0"/>
              <a:t> 			B Capital				$34.500</a:t>
            </a: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761565"/>
          <a:ext cx="8001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1295400"/>
                <a:gridCol w="1381760"/>
                <a:gridCol w="143764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err="1" smtClean="0"/>
                        <a:t>Laba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bersih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$ 75.000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Pembagian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laba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bersih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∑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Gaji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$ 30.000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$ 24.000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$ 54.000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Biaya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bunga</a:t>
                      </a:r>
                      <a:r>
                        <a:rPr lang="en-US" dirty="0" smtClean="0"/>
                        <a:t> (12%</a:t>
                      </a:r>
                      <a:r>
                        <a:rPr lang="en-US" baseline="0" dirty="0" smtClean="0"/>
                        <a:t> X modal masing2 </a:t>
                      </a:r>
                      <a:r>
                        <a:rPr lang="en-US" baseline="0" dirty="0" err="1" smtClean="0"/>
                        <a:t>sekutu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yg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digunakan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  6.000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   6.000</a:t>
                      </a:r>
                    </a:p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$ 12.000</a:t>
                      </a:r>
                    </a:p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Laba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dibagi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  4.500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  4.500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  9.000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$ 40.500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$ 34.500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$ 75.000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81000" y="162580"/>
            <a:ext cx="495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8BBC00"/>
              </a:buClr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Jawab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contoh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2: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01271" y="5257006"/>
            <a:ext cx="76200" cy="1219994"/>
            <a:chOff x="1142206" y="4966447"/>
            <a:chExt cx="78582" cy="1372394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457200" y="5652247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34194" y="5651453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3:</a:t>
            </a:r>
          </a:p>
          <a:p>
            <a:pPr algn="just">
              <a:buNone/>
            </a:pPr>
            <a:r>
              <a:rPr lang="en-US" sz="2400" dirty="0" smtClean="0"/>
              <a:t>Firma AB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laba</a:t>
            </a:r>
            <a:r>
              <a:rPr lang="en-US" sz="2400" dirty="0" smtClean="0"/>
              <a:t> $ 50.000, </a:t>
            </a:r>
            <a:r>
              <a:rPr lang="en-US" sz="2400" dirty="0" err="1" smtClean="0"/>
              <a:t>gaji</a:t>
            </a:r>
            <a:r>
              <a:rPr lang="en-US" sz="2400" dirty="0" smtClean="0"/>
              <a:t> </a:t>
            </a:r>
            <a:r>
              <a:rPr lang="en-US" sz="2400" dirty="0" err="1" smtClean="0"/>
              <a:t>bulanan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masing2 </a:t>
            </a:r>
            <a:r>
              <a:rPr lang="en-US" sz="2400" dirty="0" err="1" smtClean="0"/>
              <a:t>sekutu</a:t>
            </a:r>
            <a:r>
              <a:rPr lang="en-US" sz="2400" dirty="0" smtClean="0"/>
              <a:t>: A:$</a:t>
            </a:r>
            <a:r>
              <a:rPr lang="id-ID" sz="2400" dirty="0" smtClean="0"/>
              <a:t>30.000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B:$2</a:t>
            </a:r>
            <a:r>
              <a:rPr lang="id-ID" sz="2400" dirty="0" smtClean="0"/>
              <a:t>4</a:t>
            </a:r>
            <a:r>
              <a:rPr lang="en-US" sz="2400" dirty="0" smtClean="0"/>
              <a:t>.000, </a:t>
            </a: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bunga</a:t>
            </a:r>
            <a:r>
              <a:rPr lang="en-US" sz="2400" dirty="0" smtClean="0"/>
              <a:t> 12% per </a:t>
            </a:r>
            <a:r>
              <a:rPr lang="en-US" sz="2400" dirty="0" err="1" smtClean="0"/>
              <a:t>tahun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modal masing2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$50.000, </a:t>
            </a:r>
            <a:r>
              <a:rPr lang="en-US" sz="2400" dirty="0" err="1" smtClean="0"/>
              <a:t>diminta</a:t>
            </a:r>
            <a:r>
              <a:rPr lang="en-US" sz="2400" dirty="0" smtClean="0"/>
              <a:t>:</a:t>
            </a:r>
          </a:p>
          <a:p>
            <a:pPr marL="514350" indent="-514350" algn="just">
              <a:buAutoNum type="arabicParenBoth"/>
            </a:pPr>
            <a:r>
              <a:rPr lang="en-US" sz="2400" dirty="0" err="1" smtClean="0"/>
              <a:t>Hitung</a:t>
            </a:r>
            <a:r>
              <a:rPr lang="en-US" sz="2400" dirty="0" smtClean="0"/>
              <a:t> </a:t>
            </a:r>
            <a:r>
              <a:rPr lang="en-US" sz="2400" dirty="0" err="1" smtClean="0"/>
              <a:t>pembagian</a:t>
            </a:r>
            <a:r>
              <a:rPr lang="en-US" sz="2400" dirty="0" smtClean="0"/>
              <a:t> </a:t>
            </a:r>
            <a:r>
              <a:rPr lang="en-US" sz="2400" dirty="0" err="1" smtClean="0"/>
              <a:t>laba</a:t>
            </a:r>
            <a:r>
              <a:rPr lang="en-US" sz="2400" dirty="0" smtClean="0"/>
              <a:t> (</a:t>
            </a:r>
            <a:r>
              <a:rPr lang="en-US" sz="2400" dirty="0" err="1" smtClean="0"/>
              <a:t>rugi</a:t>
            </a:r>
            <a:r>
              <a:rPr lang="en-US" sz="2400" dirty="0" smtClean="0"/>
              <a:t>) masing2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</a:t>
            </a:r>
            <a:r>
              <a:rPr lang="en-US" sz="2400" dirty="0" err="1" smtClean="0"/>
              <a:t>apabila</a:t>
            </a:r>
            <a:r>
              <a:rPr lang="en-US" sz="2400" dirty="0" smtClean="0"/>
              <a:t> A </a:t>
            </a:r>
            <a:r>
              <a:rPr lang="en-US" sz="2400" dirty="0" err="1" smtClean="0"/>
              <a:t>dan</a:t>
            </a:r>
            <a:r>
              <a:rPr lang="en-US" sz="2400" dirty="0" smtClean="0"/>
              <a:t> B </a:t>
            </a:r>
            <a:r>
              <a:rPr lang="en-US" sz="2400" dirty="0" err="1" smtClean="0"/>
              <a:t>sepakat</a:t>
            </a:r>
            <a:r>
              <a:rPr lang="en-US" sz="2400" dirty="0" smtClean="0"/>
              <a:t> </a:t>
            </a:r>
            <a:r>
              <a:rPr lang="en-US" sz="2400" dirty="0" err="1" smtClean="0"/>
              <a:t>laba</a:t>
            </a:r>
            <a:r>
              <a:rPr lang="en-US" sz="2400" dirty="0" smtClean="0"/>
              <a:t> </a:t>
            </a:r>
            <a:r>
              <a:rPr lang="en-US" sz="2400" dirty="0" err="1" smtClean="0"/>
              <a:t>dibagikan</a:t>
            </a:r>
            <a:r>
              <a:rPr lang="en-US" sz="2400" dirty="0" smtClean="0"/>
              <a:t> </a:t>
            </a: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dipotong</a:t>
            </a:r>
            <a:r>
              <a:rPr lang="en-US" sz="2400" dirty="0" smtClean="0"/>
              <a:t> </a:t>
            </a:r>
            <a:r>
              <a:rPr lang="en-US" sz="2400" dirty="0" err="1" smtClean="0"/>
              <a:t>gaji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bunga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perbandingan</a:t>
            </a:r>
            <a:r>
              <a:rPr lang="en-US" sz="2400" dirty="0" smtClean="0"/>
              <a:t> 50:50.</a:t>
            </a:r>
          </a:p>
          <a:p>
            <a:pPr marL="514350" indent="-514350" algn="just">
              <a:buAutoNum type="arabicParenBoth"/>
            </a:pPr>
            <a:r>
              <a:rPr lang="en-US" sz="2400" dirty="0" err="1" smtClean="0"/>
              <a:t>Jurnal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diperlukan</a:t>
            </a:r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5346700"/>
          </a:xfrm>
        </p:spPr>
        <p:txBody>
          <a:bodyPr/>
          <a:lstStyle/>
          <a:p>
            <a:pPr marL="514350" indent="-514350">
              <a:buAutoNum type="arabicParenBoth"/>
            </a:pP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endParaRPr lang="en-US" dirty="0" smtClean="0"/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endParaRPr lang="en-US" dirty="0" smtClean="0"/>
          </a:p>
          <a:p>
            <a:pPr marL="514350" indent="-514350">
              <a:buAutoNum type="arabicParenBoth"/>
            </a:pPr>
            <a:endParaRPr lang="en-US" dirty="0"/>
          </a:p>
          <a:p>
            <a:pPr marL="514350" indent="-514350">
              <a:buAutoNum type="arabicParenBoth"/>
            </a:pPr>
            <a:r>
              <a:rPr lang="en-US" sz="2400" dirty="0" smtClean="0"/>
              <a:t> </a:t>
            </a:r>
            <a:r>
              <a:rPr lang="en-US" sz="2400" dirty="0" err="1" smtClean="0"/>
              <a:t>Jurnal</a:t>
            </a:r>
            <a:r>
              <a:rPr lang="en-US" sz="2400" dirty="0" smtClean="0"/>
              <a:t> </a:t>
            </a:r>
          </a:p>
          <a:p>
            <a:pPr marL="514350" indent="-514350">
              <a:buNone/>
            </a:pPr>
            <a:r>
              <a:rPr lang="en-US" sz="2400" dirty="0" smtClean="0"/>
              <a:t>		Income summary	$ 50.000</a:t>
            </a:r>
          </a:p>
          <a:p>
            <a:pPr marL="514350" indent="-514350">
              <a:buNone/>
            </a:pPr>
            <a:r>
              <a:rPr lang="en-US" sz="2400" dirty="0" smtClean="0"/>
              <a:t>      		A Capital				$28.000</a:t>
            </a:r>
          </a:p>
          <a:p>
            <a:pPr marL="514350" indent="-514350">
              <a:buNone/>
            </a:pPr>
            <a:r>
              <a:rPr lang="en-US" sz="2400" dirty="0" smtClean="0"/>
              <a:t> 			B Capital				$22.000</a:t>
            </a: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761565"/>
          <a:ext cx="81534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1295400"/>
                <a:gridCol w="1381760"/>
                <a:gridCol w="159004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err="1" smtClean="0"/>
                        <a:t>Laba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bersih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$ 50.000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Pembagian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laba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bersih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∑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Gaji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$ 30.000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$ 24.000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  54.000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Biaya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bunga</a:t>
                      </a:r>
                      <a:r>
                        <a:rPr lang="en-US" dirty="0" smtClean="0"/>
                        <a:t> (12%</a:t>
                      </a:r>
                      <a:r>
                        <a:rPr lang="en-US" baseline="0" dirty="0" smtClean="0"/>
                        <a:t> X modal masing2 </a:t>
                      </a:r>
                      <a:r>
                        <a:rPr lang="en-US" baseline="0" dirty="0" err="1" smtClean="0"/>
                        <a:t>sekutu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yg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digunakan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  6.000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   6.000</a:t>
                      </a:r>
                    </a:p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   12.000</a:t>
                      </a:r>
                    </a:p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Laba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Rugi</a:t>
                      </a:r>
                      <a:r>
                        <a:rPr lang="en-US" dirty="0" smtClean="0"/>
                        <a:t>)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dibagi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($ 8.000)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($ 8.000)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($ 16.000)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$ 28.000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$ 22.000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  50.000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81000" y="162580"/>
            <a:ext cx="495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8BBC00"/>
              </a:buClr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Jawab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contoh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3:</a:t>
            </a:r>
          </a:p>
        </p:txBody>
      </p:sp>
      <p:grpSp>
        <p:nvGrpSpPr>
          <p:cNvPr id="2" name="Group 7"/>
          <p:cNvGrpSpPr/>
          <p:nvPr/>
        </p:nvGrpSpPr>
        <p:grpSpPr>
          <a:xfrm>
            <a:off x="1143000" y="5257800"/>
            <a:ext cx="76200" cy="1219994"/>
            <a:chOff x="1142206" y="4966447"/>
            <a:chExt cx="78582" cy="1372394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457200" y="5652247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34194" y="5651453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Akuntansi</a:t>
            </a:r>
            <a:r>
              <a:rPr lang="en-US" sz="2400" dirty="0" smtClean="0"/>
              <a:t> </a:t>
            </a:r>
            <a:r>
              <a:rPr lang="en-US" sz="2400" dirty="0" err="1" smtClean="0"/>
              <a:t>Fa.-Masuknya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endParaRPr lang="en-US" sz="1400" dirty="0"/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57912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latin typeface="Verdana" pitchFamily="34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8382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latin typeface="Verdana" pitchFamily="34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1009650" y="3886200"/>
            <a:ext cx="20383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000" b="1" dirty="0" smtClean="0">
                <a:solidFill>
                  <a:srgbClr val="000000"/>
                </a:solidFill>
              </a:rPr>
              <a:t>1. </a:t>
            </a:r>
          </a:p>
          <a:p>
            <a:pPr algn="ctr" eaLnBrk="0" hangingPunct="0"/>
            <a:r>
              <a:rPr lang="en-US" sz="2000" b="1" dirty="0" err="1" smtClean="0">
                <a:solidFill>
                  <a:srgbClr val="000000"/>
                </a:solidFill>
              </a:rPr>
              <a:t>Membeli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Hak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sekutu</a:t>
            </a:r>
            <a:r>
              <a:rPr lang="en-US" sz="2000" b="1" dirty="0" smtClean="0">
                <a:solidFill>
                  <a:srgbClr val="000000"/>
                </a:solidFill>
              </a:rPr>
              <a:t> Lama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9639" name="Freeform 7"/>
          <p:cNvSpPr>
            <a:spLocks/>
          </p:cNvSpPr>
          <p:nvPr/>
        </p:nvSpPr>
        <p:spPr bwMode="gray">
          <a:xfrm>
            <a:off x="3222625" y="32559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1" name="Freeform 9"/>
          <p:cNvSpPr>
            <a:spLocks/>
          </p:cNvSpPr>
          <p:nvPr/>
        </p:nvSpPr>
        <p:spPr bwMode="gray">
          <a:xfrm flipH="1">
            <a:off x="4875213" y="32559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48000" y="1628774"/>
            <a:ext cx="2998788" cy="2181225"/>
            <a:chOff x="1997" y="1314"/>
            <a:chExt cx="1889" cy="1009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9644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645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3387590" y="2131621"/>
            <a:ext cx="2452916" cy="9925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 dirty="0" err="1" smtClean="0">
                <a:solidFill>
                  <a:srgbClr val="000000"/>
                </a:solidFill>
              </a:rPr>
              <a:t>Masuknya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</a:rPr>
              <a:t>sekutu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</a:rPr>
              <a:t>baru</a:t>
            </a:r>
            <a:r>
              <a:rPr lang="en-US" sz="1600" b="1" dirty="0" smtClean="0">
                <a:solidFill>
                  <a:srgbClr val="000000"/>
                </a:solidFill>
              </a:rPr>
              <a:t>,</a:t>
            </a:r>
          </a:p>
          <a:p>
            <a:pPr algn="ctr" eaLnBrk="0" hangingPunct="0"/>
            <a:r>
              <a:rPr lang="en-US" sz="1600" b="1" dirty="0" err="1" smtClean="0">
                <a:solidFill>
                  <a:srgbClr val="000000"/>
                </a:solidFill>
              </a:rPr>
              <a:t>Dapat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</a:rPr>
              <a:t>dilakukan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</a:p>
          <a:p>
            <a:pPr algn="ctr" eaLnBrk="0" hangingPunct="0"/>
            <a:r>
              <a:rPr lang="en-US" sz="1600" b="1" dirty="0" err="1" smtClean="0">
                <a:solidFill>
                  <a:srgbClr val="000000"/>
                </a:solidFill>
              </a:rPr>
              <a:t>dengan</a:t>
            </a:r>
            <a:r>
              <a:rPr lang="en-US" sz="1600" b="1" dirty="0" smtClean="0">
                <a:solidFill>
                  <a:srgbClr val="000000"/>
                </a:solidFill>
              </a:rPr>
              <a:t> 2 </a:t>
            </a:r>
            <a:r>
              <a:rPr lang="en-US" sz="1600" b="1" dirty="0" err="1" smtClean="0">
                <a:solidFill>
                  <a:srgbClr val="000000"/>
                </a:solidFill>
              </a:rPr>
              <a:t>cara</a:t>
            </a:r>
            <a:r>
              <a:rPr lang="en-US" sz="1600" b="1" dirty="0" smtClean="0">
                <a:solidFill>
                  <a:srgbClr val="000000"/>
                </a:solidFill>
              </a:rPr>
              <a:t>:</a:t>
            </a:r>
          </a:p>
          <a:p>
            <a:pPr algn="ctr" eaLnBrk="0" hangingPunct="0"/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69651" name="Text Box 19"/>
          <p:cNvSpPr txBox="1">
            <a:spLocks noChangeArrowheads="1"/>
          </p:cNvSpPr>
          <p:nvPr/>
        </p:nvSpPr>
        <p:spPr bwMode="auto">
          <a:xfrm>
            <a:off x="5867400" y="3858161"/>
            <a:ext cx="2038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000" b="1" dirty="0" smtClean="0">
                <a:solidFill>
                  <a:srgbClr val="000000"/>
                </a:solidFill>
              </a:rPr>
              <a:t>2. </a:t>
            </a:r>
          </a:p>
          <a:p>
            <a:pPr algn="ctr" eaLnBrk="0" hangingPunct="0"/>
            <a:r>
              <a:rPr lang="en-US" sz="2000" b="1" dirty="0" err="1" smtClean="0">
                <a:solidFill>
                  <a:srgbClr val="000000"/>
                </a:solidFill>
              </a:rPr>
              <a:t>Menyerahkan</a:t>
            </a:r>
            <a:r>
              <a:rPr lang="en-US" sz="2000" b="1" dirty="0" smtClean="0">
                <a:solidFill>
                  <a:srgbClr val="000000"/>
                </a:solidFill>
              </a:rPr>
              <a:t> / </a:t>
            </a:r>
            <a:r>
              <a:rPr lang="en-US" sz="2000" b="1" dirty="0" err="1" smtClean="0">
                <a:solidFill>
                  <a:srgbClr val="000000"/>
                </a:solidFill>
              </a:rPr>
              <a:t>memberi</a:t>
            </a:r>
            <a:r>
              <a:rPr lang="en-US" sz="2000" b="1" dirty="0" smtClean="0">
                <a:solidFill>
                  <a:srgbClr val="000000"/>
                </a:solidFill>
              </a:rPr>
              <a:t> Asset </a:t>
            </a:r>
            <a:r>
              <a:rPr lang="en-US" sz="2000" b="1" dirty="0" err="1" smtClean="0">
                <a:solidFill>
                  <a:srgbClr val="000000"/>
                </a:solidFill>
              </a:rPr>
              <a:t>kepada</a:t>
            </a:r>
            <a:r>
              <a:rPr lang="en-US" sz="2000" b="1" dirty="0" smtClean="0">
                <a:solidFill>
                  <a:srgbClr val="000000"/>
                </a:solidFill>
              </a:rPr>
              <a:t> Firma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Membeli</a:t>
            </a:r>
            <a:r>
              <a:rPr lang="en-US" sz="2400" dirty="0" smtClean="0"/>
              <a:t> </a:t>
            </a:r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lama:</a:t>
            </a:r>
          </a:p>
          <a:p>
            <a:pPr marL="514350" indent="-514350">
              <a:buNone/>
            </a:pPr>
            <a:r>
              <a:rPr lang="en-US" sz="2400" dirty="0" err="1" smtClean="0"/>
              <a:t>Contoh</a:t>
            </a:r>
            <a:r>
              <a:rPr lang="en-US" sz="2400" dirty="0" smtClean="0"/>
              <a:t>: </a:t>
            </a:r>
          </a:p>
          <a:p>
            <a:pPr marL="0" indent="0" algn="just">
              <a:buNone/>
            </a:pPr>
            <a:r>
              <a:rPr lang="en-US" sz="2400" dirty="0" err="1" smtClean="0"/>
              <a:t>Sekutu</a:t>
            </a:r>
            <a:r>
              <a:rPr lang="en-US" sz="2400" dirty="0" smtClean="0"/>
              <a:t> A </a:t>
            </a:r>
            <a:r>
              <a:rPr lang="en-US" sz="2400" dirty="0" err="1" smtClean="0"/>
              <a:t>dan</a:t>
            </a:r>
            <a:r>
              <a:rPr lang="en-US" sz="2400" dirty="0" smtClean="0"/>
              <a:t> B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modal masing2 $50.000.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yang </a:t>
            </a:r>
            <a:r>
              <a:rPr lang="en-US" sz="2400" dirty="0" err="1" smtClean="0"/>
              <a:t>baru</a:t>
            </a:r>
            <a:r>
              <a:rPr lang="en-US" sz="2400" dirty="0" smtClean="0"/>
              <a:t> Tn. C 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kesepakatan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C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membeli</a:t>
            </a:r>
            <a:r>
              <a:rPr lang="en-US" sz="2400" dirty="0" smtClean="0"/>
              <a:t> </a:t>
            </a:r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A </a:t>
            </a:r>
            <a:r>
              <a:rPr lang="en-US" sz="2400" dirty="0" err="1" smtClean="0"/>
              <a:t>sebesar</a:t>
            </a:r>
            <a:r>
              <a:rPr lang="en-US" sz="2400" dirty="0" smtClean="0"/>
              <a:t> 20%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B </a:t>
            </a:r>
            <a:r>
              <a:rPr lang="en-US" sz="2400" dirty="0" err="1" smtClean="0"/>
              <a:t>sebesar</a:t>
            </a:r>
            <a:r>
              <a:rPr lang="en-US" sz="2400" dirty="0" smtClean="0"/>
              <a:t> 20%. </a:t>
            </a:r>
            <a:r>
              <a:rPr lang="en-US" sz="2400" dirty="0" err="1" smtClean="0"/>
              <a:t>Diminta</a:t>
            </a:r>
            <a:r>
              <a:rPr lang="en-US" sz="2400" dirty="0" smtClean="0"/>
              <a:t>: </a:t>
            </a:r>
            <a:r>
              <a:rPr lang="en-US" sz="2400" dirty="0" err="1" smtClean="0"/>
              <a:t>jurnal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diperlukan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r>
              <a:rPr lang="en-US" sz="2400" dirty="0" err="1" smtClean="0"/>
              <a:t>Jawab</a:t>
            </a:r>
            <a:r>
              <a:rPr lang="en-US" sz="2400" dirty="0" smtClean="0"/>
              <a:t>: </a:t>
            </a:r>
            <a:r>
              <a:rPr lang="en-US" sz="2400" dirty="0" err="1" smtClean="0"/>
              <a:t>jurnal</a:t>
            </a:r>
            <a:r>
              <a:rPr lang="en-US" sz="2400" dirty="0" smtClean="0"/>
              <a:t>:</a:t>
            </a:r>
          </a:p>
          <a:p>
            <a:pPr marL="514350" indent="-514350">
              <a:buNone/>
            </a:pPr>
            <a:r>
              <a:rPr lang="en-US" sz="2400" dirty="0" smtClean="0"/>
              <a:t>		A Capital 		$ 10.000</a:t>
            </a:r>
          </a:p>
          <a:p>
            <a:pPr marL="514350" indent="-514350">
              <a:buNone/>
            </a:pPr>
            <a:r>
              <a:rPr lang="en-US" sz="2400" dirty="0" smtClean="0"/>
              <a:t>      	B Capital		$ 10.000</a:t>
            </a:r>
          </a:p>
          <a:p>
            <a:pPr marL="514350" indent="-514350">
              <a:buNone/>
            </a:pPr>
            <a:r>
              <a:rPr lang="en-US" sz="2400" dirty="0" smtClean="0"/>
              <a:t> 			C Capital			$20.000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Akuntansi</a:t>
            </a:r>
            <a:r>
              <a:rPr lang="en-US" sz="2400" dirty="0" smtClean="0"/>
              <a:t> </a:t>
            </a:r>
            <a:r>
              <a:rPr lang="en-US" sz="2400" dirty="0" err="1" smtClean="0"/>
              <a:t>Fa.-Masuknya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endParaRPr lang="en-US" sz="1400" dirty="0"/>
          </a:p>
        </p:txBody>
      </p:sp>
      <p:grpSp>
        <p:nvGrpSpPr>
          <p:cNvPr id="7" name="Group 7"/>
          <p:cNvGrpSpPr/>
          <p:nvPr/>
        </p:nvGrpSpPr>
        <p:grpSpPr>
          <a:xfrm>
            <a:off x="1295400" y="4953000"/>
            <a:ext cx="76200" cy="1219994"/>
            <a:chOff x="1142206" y="4966447"/>
            <a:chExt cx="78582" cy="1372394"/>
          </a:xfrm>
        </p:grpSpPr>
        <p:cxnSp>
          <p:nvCxnSpPr>
            <p:cNvPr id="8" name="Straight Connector 7"/>
            <p:cNvCxnSpPr/>
            <p:nvPr/>
          </p:nvCxnSpPr>
          <p:spPr>
            <a:xfrm rot="5400000">
              <a:off x="457200" y="5652247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534194" y="5651453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400" dirty="0" err="1" smtClean="0"/>
              <a:t>Memberikan</a:t>
            </a:r>
            <a:r>
              <a:rPr lang="en-US" sz="2400" dirty="0" smtClean="0"/>
              <a:t> Asset:</a:t>
            </a:r>
          </a:p>
          <a:p>
            <a:pPr marL="514350" indent="-514350">
              <a:buNone/>
            </a:pPr>
            <a:r>
              <a:rPr lang="en-US" sz="2400" dirty="0" err="1" smtClean="0"/>
              <a:t>Contoh</a:t>
            </a:r>
            <a:r>
              <a:rPr lang="en-US" sz="2400" dirty="0" smtClean="0"/>
              <a:t>: </a:t>
            </a:r>
          </a:p>
          <a:p>
            <a:pPr marL="0" indent="0" algn="just">
              <a:buNone/>
            </a:pPr>
            <a:r>
              <a:rPr lang="en-US" sz="2400" dirty="0" smtClean="0"/>
              <a:t>Tn. C 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persekutuan</a:t>
            </a:r>
            <a:r>
              <a:rPr lang="en-US" sz="2400" dirty="0" smtClean="0"/>
              <a:t> AB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membawa</a:t>
            </a:r>
            <a:r>
              <a:rPr lang="en-US" sz="2400" dirty="0" smtClean="0"/>
              <a:t> </a:t>
            </a:r>
            <a:r>
              <a:rPr lang="en-US" sz="2400" dirty="0" err="1" smtClean="0"/>
              <a:t>kendaraan</a:t>
            </a:r>
            <a:r>
              <a:rPr lang="en-US" sz="2400" dirty="0" smtClean="0"/>
              <a:t> </a:t>
            </a:r>
            <a:r>
              <a:rPr lang="en-US" sz="2400" dirty="0" err="1" smtClean="0"/>
              <a:t>angkut</a:t>
            </a:r>
            <a:r>
              <a:rPr lang="en-US" sz="2400" dirty="0" smtClean="0"/>
              <a:t> </a:t>
            </a:r>
            <a:r>
              <a:rPr lang="en-US" sz="2400" dirty="0" err="1" smtClean="0"/>
              <a:t>senilai</a:t>
            </a:r>
            <a:r>
              <a:rPr lang="en-US" sz="2400" dirty="0" smtClean="0"/>
              <a:t> $20.000. </a:t>
            </a:r>
            <a:r>
              <a:rPr lang="en-US" sz="2400" dirty="0" err="1" smtClean="0"/>
              <a:t>Diminta</a:t>
            </a:r>
            <a:r>
              <a:rPr lang="en-US" sz="2400" dirty="0" smtClean="0"/>
              <a:t>: </a:t>
            </a:r>
            <a:r>
              <a:rPr lang="en-US" sz="2400" dirty="0" err="1" smtClean="0"/>
              <a:t>jurnal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diperlukan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err="1" smtClean="0"/>
              <a:t>Jawab</a:t>
            </a:r>
            <a:r>
              <a:rPr lang="en-US" sz="2400" dirty="0" smtClean="0"/>
              <a:t>: </a:t>
            </a:r>
            <a:r>
              <a:rPr lang="en-US" sz="2400" dirty="0" err="1" smtClean="0"/>
              <a:t>jurnal</a:t>
            </a:r>
            <a:r>
              <a:rPr lang="en-US" sz="2400" dirty="0" smtClean="0"/>
              <a:t>:</a:t>
            </a:r>
          </a:p>
          <a:p>
            <a:pPr marL="514350" indent="-514350">
              <a:buNone/>
            </a:pPr>
            <a:r>
              <a:rPr lang="en-US" sz="2400" dirty="0"/>
              <a:t>	</a:t>
            </a:r>
            <a:r>
              <a:rPr lang="en-US" sz="2400" dirty="0" smtClean="0"/>
              <a:t>Delivery equipment 	$ 20.000</a:t>
            </a:r>
          </a:p>
          <a:p>
            <a:pPr marL="514350" indent="-514350">
              <a:buNone/>
            </a:pPr>
            <a:r>
              <a:rPr lang="en-US" sz="2400" dirty="0" smtClean="0"/>
              <a:t>      	    C Capital			      $20.000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Akuntansi</a:t>
            </a:r>
            <a:r>
              <a:rPr lang="en-US" sz="2400" dirty="0" smtClean="0"/>
              <a:t> </a:t>
            </a:r>
            <a:r>
              <a:rPr lang="en-US" sz="2400" dirty="0" err="1" smtClean="0"/>
              <a:t>Fa.-Masuknya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endParaRPr lang="en-US" sz="1400" dirty="0"/>
          </a:p>
        </p:txBody>
      </p:sp>
      <p:grpSp>
        <p:nvGrpSpPr>
          <p:cNvPr id="2" name="Group 7"/>
          <p:cNvGrpSpPr/>
          <p:nvPr/>
        </p:nvGrpSpPr>
        <p:grpSpPr>
          <a:xfrm>
            <a:off x="802341" y="4244788"/>
            <a:ext cx="76200" cy="838200"/>
            <a:chOff x="1142206" y="4966447"/>
            <a:chExt cx="78582" cy="1372394"/>
          </a:xfrm>
        </p:grpSpPr>
        <p:cxnSp>
          <p:nvCxnSpPr>
            <p:cNvPr id="8" name="Straight Connector 7"/>
            <p:cNvCxnSpPr/>
            <p:nvPr/>
          </p:nvCxnSpPr>
          <p:spPr>
            <a:xfrm rot="5400000">
              <a:off x="457200" y="5652247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534194" y="5651453"/>
              <a:ext cx="1371600" cy="158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37100"/>
          </a:xfrm>
        </p:spPr>
        <p:txBody>
          <a:bodyPr/>
          <a:lstStyle/>
          <a:p>
            <a:pPr algn="ctr">
              <a:buFontTx/>
              <a:buNone/>
            </a:pPr>
            <a:r>
              <a:rPr lang="ms-MY" sz="2400" dirty="0" smtClean="0"/>
              <a:t>Likuidasi  firma  </a:t>
            </a:r>
            <a:r>
              <a:rPr lang="ms-MY" sz="2400" b="0" dirty="0" smtClean="0"/>
              <a:t>adalah keseluruhan proses yang mencakup pencairan sebagian atau seluruh aktiva  menjadi  kas,  penyelesaian  dengan  kreditor  dan  pembagian  sisa aktiva kepada  anggota  firma.   </a:t>
            </a:r>
          </a:p>
          <a:p>
            <a:pPr algn="ctr">
              <a:buFontTx/>
              <a:buNone/>
            </a:pPr>
            <a:endParaRPr lang="ms-MY" sz="2400" b="0" dirty="0" smtClean="0"/>
          </a:p>
          <a:p>
            <a:pPr algn="ctr">
              <a:buFontTx/>
              <a:buNone/>
            </a:pPr>
            <a:r>
              <a:rPr lang="ms-MY" sz="2400" b="0" dirty="0" smtClean="0"/>
              <a:t>Pencairan  aktiva menjadi  kas  disebut  </a:t>
            </a:r>
            <a:r>
              <a:rPr lang="ms-MY" sz="2400" b="0" i="1" dirty="0" smtClean="0"/>
              <a:t> </a:t>
            </a:r>
            <a:r>
              <a:rPr lang="ms-MY" sz="2400" i="1" dirty="0" smtClean="0"/>
              <a:t>realisasi</a:t>
            </a:r>
            <a:r>
              <a:rPr lang="ms-MY" sz="2400" b="0" dirty="0" smtClean="0"/>
              <a:t>,  sedangkan  pembayaran  atas  klaim  disebut  dengan  </a:t>
            </a:r>
            <a:r>
              <a:rPr lang="ms-MY" sz="2400" i="1" dirty="0" smtClean="0"/>
              <a:t>likuidasi</a:t>
            </a:r>
            <a:endParaRPr lang="en-US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 smtClean="0"/>
              <a:t>Akuntansi</a:t>
            </a:r>
            <a:r>
              <a:rPr lang="en-US" sz="2000" dirty="0" smtClean="0"/>
              <a:t> </a:t>
            </a:r>
            <a:r>
              <a:rPr lang="en-US" sz="2000" dirty="0" err="1" smtClean="0"/>
              <a:t>Fa</a:t>
            </a:r>
            <a:r>
              <a:rPr lang="en-US" sz="2000" dirty="0" smtClean="0"/>
              <a:t>.- </a:t>
            </a:r>
            <a:r>
              <a:rPr lang="en-US" sz="2000" dirty="0" err="1" smtClean="0"/>
              <a:t>Pembubaran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Likuidasi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id-ID" dirty="0" smtClean="0"/>
          </a:p>
          <a:p>
            <a:pPr marL="623888" indent="0">
              <a:lnSpc>
                <a:spcPct val="90000"/>
              </a:lnSpc>
              <a:buNone/>
            </a:pPr>
            <a:r>
              <a:rPr lang="en-US" dirty="0" smtClean="0">
                <a:latin typeface="Arial Black" pitchFamily="34" charset="0"/>
              </a:rPr>
              <a:t>TAHAP-TAHAP  LIKUIDASI FIRMA</a:t>
            </a:r>
            <a:r>
              <a:rPr lang="id-ID" dirty="0" smtClean="0">
                <a:latin typeface="Arial Black" pitchFamily="34" charset="0"/>
              </a:rPr>
              <a:t>:</a:t>
            </a:r>
          </a:p>
          <a:p>
            <a:pPr marL="609600" indent="-609600" algn="ctr">
              <a:lnSpc>
                <a:spcPct val="90000"/>
              </a:lnSpc>
              <a:buNone/>
            </a:pPr>
            <a:endParaRPr lang="id-ID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ms-MY" dirty="0" smtClean="0"/>
              <a:t>Realisasi, yaitu penjualan aktiva non-kas sampai menjadi uang.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id-ID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ms-MY" dirty="0" smtClean="0"/>
              <a:t>Pembayaran hutang-hutang</a:t>
            </a:r>
            <a:endParaRPr lang="id-ID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id-ID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ms-MY" dirty="0" smtClean="0"/>
              <a:t>Pembagian sisa kas kepada anggota firma.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 smtClean="0"/>
              <a:t>Akuntansi</a:t>
            </a:r>
            <a:r>
              <a:rPr lang="en-US" sz="2000" dirty="0" smtClean="0"/>
              <a:t> </a:t>
            </a:r>
            <a:r>
              <a:rPr lang="en-US" sz="2000" dirty="0" err="1" smtClean="0"/>
              <a:t>Fa</a:t>
            </a:r>
            <a:r>
              <a:rPr lang="en-US" sz="2000" dirty="0" smtClean="0"/>
              <a:t>.- </a:t>
            </a:r>
            <a:r>
              <a:rPr lang="en-US" sz="2000" dirty="0" err="1" smtClean="0"/>
              <a:t>Pembubaran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Likuidasi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persekutuan</a:t>
            </a:r>
            <a:r>
              <a:rPr lang="en-US" dirty="0" smtClean="0"/>
              <a:t> </a:t>
            </a:r>
            <a:r>
              <a:rPr lang="en-US" dirty="0" err="1" smtClean="0"/>
              <a:t>ditutup</a:t>
            </a:r>
            <a:r>
              <a:rPr lang="en-US" dirty="0" smtClean="0"/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bayar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smtClean="0"/>
              <a:t>li</a:t>
            </a:r>
            <a:r>
              <a:rPr lang="id-ID" dirty="0" smtClean="0"/>
              <a:t>a</a:t>
            </a:r>
            <a:r>
              <a:rPr lang="en-US" dirty="0" err="1" smtClean="0"/>
              <a:t>bilities</a:t>
            </a:r>
            <a:r>
              <a:rPr lang="en-US" dirty="0" smtClean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sisanya</a:t>
            </a:r>
            <a:r>
              <a:rPr lang="en-US" dirty="0" smtClean="0"/>
              <a:t> </a:t>
            </a:r>
            <a:r>
              <a:rPr lang="en-US" dirty="0" err="1" smtClean="0"/>
              <a:t>dibagikan</a:t>
            </a:r>
            <a:r>
              <a:rPr lang="en-US" dirty="0" smtClean="0"/>
              <a:t>.</a:t>
            </a:r>
          </a:p>
          <a:p>
            <a:pPr marL="514350" indent="-51435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:</a:t>
            </a:r>
          </a:p>
          <a:p>
            <a:pPr marL="0" indent="0" algn="just">
              <a:buNone/>
            </a:pPr>
            <a:r>
              <a:rPr lang="en-US" sz="2400" dirty="0" smtClean="0"/>
              <a:t>Firma ABC </a:t>
            </a:r>
            <a:r>
              <a:rPr lang="en-US" sz="2400" dirty="0" err="1" smtClean="0"/>
              <a:t>memutuskan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melikuidasi</a:t>
            </a:r>
            <a:r>
              <a:rPr lang="en-US" sz="2400" dirty="0" smtClean="0"/>
              <a:t> </a:t>
            </a:r>
            <a:r>
              <a:rPr lang="en-US" sz="2400" dirty="0" err="1" smtClean="0"/>
              <a:t>persekutuan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. </a:t>
            </a:r>
            <a:r>
              <a:rPr lang="en-US" sz="2400" dirty="0" err="1" smtClean="0"/>
              <a:t>Rasio</a:t>
            </a:r>
            <a:r>
              <a:rPr lang="en-US" sz="2400" dirty="0" smtClean="0"/>
              <a:t> </a:t>
            </a:r>
            <a:r>
              <a:rPr lang="en-US" sz="2400" dirty="0" err="1" smtClean="0"/>
              <a:t>pembagian</a:t>
            </a:r>
            <a:r>
              <a:rPr lang="en-US" sz="2400" dirty="0" smtClean="0"/>
              <a:t> </a:t>
            </a:r>
            <a:r>
              <a:rPr lang="en-US" sz="2400" dirty="0" err="1" smtClean="0"/>
              <a:t>labanya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id-ID" sz="2400" dirty="0" smtClean="0"/>
              <a:t>2</a:t>
            </a:r>
            <a:r>
              <a:rPr lang="en-US" sz="2400" dirty="0" smtClean="0"/>
              <a:t>:3:</a:t>
            </a:r>
            <a:r>
              <a:rPr lang="id-ID" sz="2400" dirty="0" smtClean="0"/>
              <a:t>5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id-ID" sz="2400" dirty="0" smtClean="0"/>
              <a:t>2</a:t>
            </a:r>
            <a:r>
              <a:rPr lang="en-US" sz="2400" dirty="0" smtClean="0"/>
              <a:t>/10, 3/10,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id-ID" sz="2400" dirty="0" smtClean="0"/>
              <a:t>5</a:t>
            </a:r>
            <a:r>
              <a:rPr lang="en-US" sz="2400" dirty="0" smtClean="0"/>
              <a:t>/10.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bulan</a:t>
            </a:r>
            <a:r>
              <a:rPr lang="en-US" sz="2400" dirty="0" smtClean="0"/>
              <a:t> April </a:t>
            </a:r>
            <a:r>
              <a:rPr lang="en-US" sz="2400" dirty="0" err="1" smtClean="0"/>
              <a:t>setelah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perusahaan</a:t>
            </a:r>
            <a:r>
              <a:rPr lang="en-US" sz="2400" dirty="0" smtClean="0"/>
              <a:t> </a:t>
            </a:r>
            <a:r>
              <a:rPr lang="en-US" sz="2400" dirty="0" err="1" smtClean="0"/>
              <a:t>dihentikan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perkiraan2 </a:t>
            </a:r>
            <a:r>
              <a:rPr lang="en-US" sz="2400" dirty="0" err="1" smtClean="0"/>
              <a:t>ditutup</a:t>
            </a:r>
            <a:r>
              <a:rPr lang="en-US" sz="2400" dirty="0" smtClean="0"/>
              <a:t>, </a:t>
            </a:r>
            <a:r>
              <a:rPr lang="en-US" sz="2400" dirty="0" err="1" smtClean="0"/>
              <a:t>ik</a:t>
            </a:r>
            <a:r>
              <a:rPr lang="id-ID" sz="2400" dirty="0" smtClean="0"/>
              <a:t>h</a:t>
            </a:r>
            <a:r>
              <a:rPr lang="en-US" sz="2400" dirty="0" err="1" smtClean="0"/>
              <a:t>tisar</a:t>
            </a:r>
            <a:r>
              <a:rPr lang="en-US" sz="2400" dirty="0" smtClean="0"/>
              <a:t> </a:t>
            </a:r>
            <a:r>
              <a:rPr lang="en-US" sz="2400" dirty="0" err="1" smtClean="0"/>
              <a:t>buku</a:t>
            </a:r>
            <a:r>
              <a:rPr lang="en-US" sz="2400" dirty="0" smtClean="0"/>
              <a:t> </a:t>
            </a:r>
            <a:r>
              <a:rPr lang="en-US" sz="2400" dirty="0" err="1" smtClean="0"/>
              <a:t>besarnya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sbb</a:t>
            </a:r>
            <a:r>
              <a:rPr lang="en-US" sz="2400" dirty="0" smtClean="0"/>
              <a:t>.:</a:t>
            </a:r>
            <a:endParaRPr lang="en-US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 smtClean="0"/>
              <a:t>Akuntansi</a:t>
            </a:r>
            <a:r>
              <a:rPr lang="en-US" sz="2000" dirty="0" smtClean="0"/>
              <a:t> </a:t>
            </a:r>
            <a:r>
              <a:rPr lang="en-US" sz="2000" dirty="0" err="1" smtClean="0"/>
              <a:t>Fa</a:t>
            </a:r>
            <a:r>
              <a:rPr lang="en-US" sz="2000" dirty="0" smtClean="0"/>
              <a:t>.- </a:t>
            </a:r>
            <a:r>
              <a:rPr lang="en-US" sz="2000" dirty="0" err="1" smtClean="0"/>
              <a:t>Pembubaran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Likuidasi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91360"/>
          <a:ext cx="8229600" cy="1656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 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    5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.000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Liabilities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   35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.000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Non cash Asset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 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id-ID" b="1" baseline="0" dirty="0" smtClean="0">
                          <a:solidFill>
                            <a:schemeClr val="tx1"/>
                          </a:solidFill>
                        </a:rPr>
                        <a:t>00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.000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 Capital </a:t>
                      </a: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B Capital </a:t>
                      </a: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 Capital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 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.000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 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  30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.000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 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  15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 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5.000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$</a:t>
                      </a:r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 10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5.000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 smtClean="0"/>
              <a:t>Akuntansi</a:t>
            </a:r>
            <a:r>
              <a:rPr lang="en-US" sz="2000" dirty="0" smtClean="0"/>
              <a:t> </a:t>
            </a:r>
            <a:r>
              <a:rPr lang="en-US" sz="2000" dirty="0" err="1" smtClean="0"/>
              <a:t>Fa</a:t>
            </a:r>
            <a:r>
              <a:rPr lang="en-US" sz="2000" dirty="0" smtClean="0"/>
              <a:t>.- </a:t>
            </a:r>
            <a:r>
              <a:rPr lang="en-US" sz="2000" dirty="0" err="1" smtClean="0"/>
              <a:t>Pembubaran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Likuidasi</a:t>
            </a:r>
            <a:endParaRPr lang="en-US" sz="12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black">
          <a:xfrm>
            <a:off x="533400" y="3886200"/>
            <a:ext cx="8305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Buat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laporan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likuidasi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persekutuan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dan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jurnal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yang</a:t>
            </a:r>
            <a:r>
              <a:rPr kumimoji="0" lang="en-US" sz="24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diperlukan</a:t>
            </a:r>
            <a:r>
              <a:rPr kumimoji="0" lang="en-US" sz="24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dengan</a:t>
            </a:r>
            <a:r>
              <a:rPr kumimoji="0" lang="en-US" sz="24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40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asumsi</a:t>
            </a:r>
            <a:r>
              <a:rPr kumimoji="0" lang="en-US" sz="24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j-ea"/>
                <a:cs typeface="+mj-cs"/>
              </a:rPr>
              <a:t>:</a:t>
            </a:r>
            <a:endParaRPr kumimoji="0" lang="id-ID" sz="240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latin typeface="+mn-lt"/>
                <a:ea typeface="+mj-ea"/>
                <a:cs typeface="+mj-cs"/>
              </a:rPr>
              <a:t>Non cash asset </a:t>
            </a:r>
            <a:r>
              <a:rPr lang="en-US" sz="2800" b="1" kern="0" dirty="0" err="1" smtClean="0">
                <a:latin typeface="+mn-lt"/>
                <a:ea typeface="+mj-ea"/>
                <a:cs typeface="+mj-cs"/>
              </a:rPr>
              <a:t>laku</a:t>
            </a:r>
            <a:r>
              <a:rPr lang="en-US" sz="2800" b="1" kern="0" dirty="0" smtClean="0">
                <a:latin typeface="+mn-lt"/>
                <a:ea typeface="+mj-ea"/>
                <a:cs typeface="+mj-cs"/>
              </a:rPr>
              <a:t> </a:t>
            </a:r>
            <a:r>
              <a:rPr lang="en-US" sz="2800" b="1" kern="0" dirty="0" err="1" smtClean="0">
                <a:latin typeface="+mn-lt"/>
                <a:ea typeface="+mj-ea"/>
                <a:cs typeface="+mj-cs"/>
              </a:rPr>
              <a:t>dijual</a:t>
            </a:r>
            <a:r>
              <a:rPr lang="en-US" sz="2800" b="1" kern="0" dirty="0" smtClean="0">
                <a:latin typeface="+mn-lt"/>
                <a:ea typeface="+mj-ea"/>
                <a:cs typeface="+mj-cs"/>
              </a:rPr>
              <a:t> $</a:t>
            </a:r>
            <a:r>
              <a:rPr lang="id-ID" sz="2800" b="1" kern="0" dirty="0" smtClean="0">
                <a:latin typeface="+mn-lt"/>
                <a:ea typeface="+mj-ea"/>
                <a:cs typeface="+mj-cs"/>
              </a:rPr>
              <a:t>120</a:t>
            </a:r>
            <a:r>
              <a:rPr lang="en-US" sz="2800" b="1" kern="0" dirty="0" smtClean="0">
                <a:latin typeface="+mn-lt"/>
                <a:ea typeface="+mj-ea"/>
                <a:cs typeface="+mj-cs"/>
              </a:rPr>
              <a:t>.000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41425"/>
            <a:ext cx="8763000" cy="5248275"/>
          </a:xfrm>
        </p:spPr>
        <p:txBody>
          <a:bodyPr/>
          <a:lstStyle/>
          <a:p>
            <a:pPr>
              <a:buNone/>
            </a:pPr>
            <a:r>
              <a:rPr lang="en-US" sz="1800" dirty="0" err="1" smtClean="0"/>
              <a:t>Jawab</a:t>
            </a:r>
            <a:r>
              <a:rPr lang="en-US" sz="1800" dirty="0" smtClean="0"/>
              <a:t>: </a:t>
            </a:r>
            <a:r>
              <a:rPr lang="en-US" sz="1800" dirty="0" err="1" smtClean="0"/>
              <a:t>Asumsi</a:t>
            </a:r>
            <a:r>
              <a:rPr lang="en-US" sz="1800" dirty="0" smtClean="0"/>
              <a:t> </a:t>
            </a:r>
            <a:r>
              <a:rPr lang="id-ID" sz="1800" dirty="0" smtClean="0"/>
              <a:t>non cash asset laku dijual $120.00</a:t>
            </a:r>
            <a:endParaRPr lang="en-US" sz="1800" dirty="0" smtClean="0"/>
          </a:p>
          <a:p>
            <a:pPr algn="ctr">
              <a:buNone/>
            </a:pPr>
            <a:r>
              <a:rPr lang="en-US" sz="1600" dirty="0" smtClean="0"/>
              <a:t>Firma ABC</a:t>
            </a:r>
          </a:p>
          <a:p>
            <a:pPr algn="ctr">
              <a:buNone/>
            </a:pPr>
            <a:r>
              <a:rPr lang="en-US" sz="1600" dirty="0" err="1" smtClean="0"/>
              <a:t>Lapran</a:t>
            </a:r>
            <a:r>
              <a:rPr lang="en-US" sz="1600" dirty="0" smtClean="0"/>
              <a:t> </a:t>
            </a:r>
            <a:r>
              <a:rPr lang="en-US" sz="1600" dirty="0" err="1" smtClean="0"/>
              <a:t>Likuidas</a:t>
            </a:r>
            <a:r>
              <a:rPr lang="en-US" sz="2000" dirty="0" err="1" smtClean="0"/>
              <a:t>i</a:t>
            </a:r>
            <a:endParaRPr lang="en-US" sz="20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 smtClean="0"/>
              <a:t>Akuntansi</a:t>
            </a:r>
            <a:r>
              <a:rPr lang="en-US" sz="2000" dirty="0" smtClean="0"/>
              <a:t> </a:t>
            </a:r>
            <a:r>
              <a:rPr lang="en-US" sz="2000" dirty="0" err="1" smtClean="0"/>
              <a:t>Fa</a:t>
            </a:r>
            <a:r>
              <a:rPr lang="en-US" sz="2000" dirty="0" smtClean="0"/>
              <a:t>.- </a:t>
            </a:r>
            <a:r>
              <a:rPr lang="en-US" sz="2000" dirty="0" err="1" smtClean="0"/>
              <a:t>Pembubaran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Likuidasi</a:t>
            </a:r>
            <a:endParaRPr lang="en-US" sz="1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9208" y="2397760"/>
          <a:ext cx="8937263" cy="392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068705"/>
                <a:gridCol w="228600"/>
                <a:gridCol w="1086758"/>
                <a:gridCol w="228600"/>
                <a:gridCol w="1219200"/>
                <a:gridCol w="228600"/>
                <a:gridCol w="990600"/>
                <a:gridCol w="990600"/>
                <a:gridCol w="990600"/>
              </a:tblGrid>
              <a:tr h="370840">
                <a:tc row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Cash </a:t>
                      </a:r>
                      <a:endParaRPr 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</a:t>
                      </a:r>
                      <a:endParaRPr 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</a:t>
                      </a:r>
                      <a:r>
                        <a:rPr lang="en-US" sz="1400" baseline="0" dirty="0" smtClean="0"/>
                        <a:t> cash asset</a:t>
                      </a:r>
                      <a:endParaRPr 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=</a:t>
                      </a:r>
                      <a:endParaRPr 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Liabilities </a:t>
                      </a:r>
                      <a:endParaRPr 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</a:t>
                      </a:r>
                      <a:endParaRPr lang="en-US" sz="14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Capital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</a:p>
                    <a:p>
                      <a:pPr algn="ctr"/>
                      <a:r>
                        <a:rPr lang="en-US" sz="1400" dirty="0" smtClean="0"/>
                        <a:t>(</a:t>
                      </a:r>
                      <a:r>
                        <a:rPr lang="id-ID" sz="1400" dirty="0" smtClean="0"/>
                        <a:t>2</a:t>
                      </a:r>
                      <a:r>
                        <a:rPr lang="en-US" sz="1400" dirty="0" smtClean="0"/>
                        <a:t>0%</a:t>
                      </a:r>
                      <a:r>
                        <a:rPr lang="id-ID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</a:p>
                    <a:p>
                      <a:pPr algn="ctr"/>
                      <a:r>
                        <a:rPr lang="en-US" sz="1400" dirty="0" smtClean="0"/>
                        <a:t>(30%)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</a:p>
                    <a:p>
                      <a:pPr algn="ctr"/>
                      <a:r>
                        <a:rPr lang="en-US" sz="1400" dirty="0" smtClean="0"/>
                        <a:t>(</a:t>
                      </a:r>
                      <a:r>
                        <a:rPr lang="id-ID" sz="1400" dirty="0" smtClean="0"/>
                        <a:t>5</a:t>
                      </a:r>
                      <a:r>
                        <a:rPr lang="en-US" sz="1400" dirty="0" smtClean="0"/>
                        <a:t>0%)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Saldo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sebelum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realisasi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5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100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=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35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</a:t>
                      </a:r>
                      <a:r>
                        <a:rPr lang="id-ID" sz="1400" dirty="0" smtClean="0"/>
                        <a:t>5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30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15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Penjualan</a:t>
                      </a:r>
                      <a:r>
                        <a:rPr lang="en-US" sz="1400" baseline="0" dirty="0" smtClean="0"/>
                        <a:t> asset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b="1" dirty="0" smtClean="0"/>
                        <a:t>120</a:t>
                      </a:r>
                      <a:r>
                        <a:rPr lang="en-US" sz="1400" b="1" dirty="0" smtClean="0"/>
                        <a:t>.000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(</a:t>
                      </a:r>
                      <a:r>
                        <a:rPr lang="id-ID" sz="1400" dirty="0" smtClean="0"/>
                        <a:t>100</a:t>
                      </a:r>
                      <a:r>
                        <a:rPr lang="en-US" sz="1400" dirty="0" smtClean="0"/>
                        <a:t>.000)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4.000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6</a:t>
                      </a:r>
                      <a:r>
                        <a:rPr lang="en-US" sz="1400" dirty="0" smtClean="0"/>
                        <a:t>.</a:t>
                      </a:r>
                      <a:r>
                        <a:rPr lang="id-ID" sz="1400" dirty="0" smtClean="0"/>
                        <a:t>0</a:t>
                      </a:r>
                      <a:r>
                        <a:rPr lang="en-US" sz="1400" dirty="0" smtClean="0"/>
                        <a:t>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10</a:t>
                      </a:r>
                      <a:r>
                        <a:rPr lang="en-US" sz="1400" dirty="0" smtClean="0"/>
                        <a:t>.</a:t>
                      </a:r>
                      <a:r>
                        <a:rPr lang="id-ID" sz="1400" dirty="0" smtClean="0"/>
                        <a:t>0</a:t>
                      </a:r>
                      <a:r>
                        <a:rPr lang="en-US" sz="1400" dirty="0" smtClean="0"/>
                        <a:t>00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Saldo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sesudah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realisasi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125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35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</a:t>
                      </a:r>
                      <a:r>
                        <a:rPr lang="id-ID" sz="1400" dirty="0" smtClean="0"/>
                        <a:t>9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36</a:t>
                      </a:r>
                      <a:r>
                        <a:rPr lang="en-US" sz="1400" dirty="0" smtClean="0"/>
                        <a:t>.</a:t>
                      </a:r>
                      <a:r>
                        <a:rPr lang="id-ID" sz="1400" dirty="0" smtClean="0"/>
                        <a:t>0</a:t>
                      </a:r>
                      <a:r>
                        <a:rPr lang="en-US" sz="1400" dirty="0" smtClean="0"/>
                        <a:t>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</a:t>
                      </a:r>
                      <a:r>
                        <a:rPr lang="id-ID" sz="1400" dirty="0" smtClean="0"/>
                        <a:t>5</a:t>
                      </a:r>
                      <a:r>
                        <a:rPr lang="en-US" sz="1400" dirty="0" smtClean="0"/>
                        <a:t>.</a:t>
                      </a:r>
                      <a:r>
                        <a:rPr lang="id-ID" sz="1400" dirty="0" smtClean="0"/>
                        <a:t>0</a:t>
                      </a:r>
                      <a:r>
                        <a:rPr lang="en-US" sz="1400" dirty="0" smtClean="0"/>
                        <a:t>00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Pembayaran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utang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(</a:t>
                      </a:r>
                      <a:r>
                        <a:rPr lang="id-ID" sz="1400" dirty="0" smtClean="0"/>
                        <a:t>35</a:t>
                      </a:r>
                      <a:r>
                        <a:rPr lang="en-US" sz="1400" dirty="0" smtClean="0"/>
                        <a:t>.000)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(35.00</a:t>
                      </a:r>
                      <a:r>
                        <a:rPr lang="en-US" sz="1400" dirty="0" smtClean="0"/>
                        <a:t>0</a:t>
                      </a:r>
                      <a:r>
                        <a:rPr lang="id-ID" sz="1400" dirty="0" smtClean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Saldo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setelah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pembayaran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utang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90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</a:t>
                      </a:r>
                      <a:r>
                        <a:rPr lang="id-ID" sz="1400" dirty="0" smtClean="0"/>
                        <a:t>9</a:t>
                      </a:r>
                      <a:r>
                        <a:rPr lang="en-US" sz="1400" dirty="0" smtClean="0"/>
                        <a:t>.000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400" dirty="0" smtClean="0"/>
                        <a:t>36</a:t>
                      </a:r>
                      <a:r>
                        <a:rPr lang="en-US" sz="1400" dirty="0" smtClean="0"/>
                        <a:t>.</a:t>
                      </a:r>
                      <a:r>
                        <a:rPr lang="id-ID" sz="1400" dirty="0" smtClean="0"/>
                        <a:t>0</a:t>
                      </a:r>
                      <a:r>
                        <a:rPr lang="en-US" sz="1400" dirty="0" smtClean="0"/>
                        <a:t>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</a:t>
                      </a:r>
                      <a:r>
                        <a:rPr lang="id-ID" sz="1400" dirty="0" smtClean="0"/>
                        <a:t>5</a:t>
                      </a:r>
                      <a:r>
                        <a:rPr lang="en-US" sz="1400" dirty="0" smtClean="0"/>
                        <a:t>.</a:t>
                      </a:r>
                      <a:r>
                        <a:rPr lang="id-ID" sz="1400" dirty="0" smtClean="0"/>
                        <a:t>0</a:t>
                      </a:r>
                      <a:r>
                        <a:rPr lang="en-US" sz="1400" dirty="0" smtClean="0"/>
                        <a:t>00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Pembagian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Hak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(</a:t>
                      </a:r>
                      <a:r>
                        <a:rPr lang="id-ID" sz="1400" dirty="0" smtClean="0"/>
                        <a:t>90</a:t>
                      </a:r>
                      <a:r>
                        <a:rPr lang="en-US" sz="1400" dirty="0" smtClean="0"/>
                        <a:t>.000)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(2</a:t>
                      </a:r>
                      <a:r>
                        <a:rPr lang="id-ID" sz="1400" dirty="0" smtClean="0"/>
                        <a:t>9</a:t>
                      </a:r>
                      <a:r>
                        <a:rPr lang="en-US" sz="1400" dirty="0" smtClean="0"/>
                        <a:t>.000)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(</a:t>
                      </a:r>
                      <a:r>
                        <a:rPr lang="id-ID" sz="1400" dirty="0" smtClean="0"/>
                        <a:t>36.0</a:t>
                      </a:r>
                      <a:r>
                        <a:rPr lang="en-US" sz="1400" dirty="0" smtClean="0"/>
                        <a:t>00)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(2</a:t>
                      </a:r>
                      <a:r>
                        <a:rPr lang="id-ID" sz="1400" dirty="0" smtClean="0"/>
                        <a:t>5</a:t>
                      </a:r>
                      <a:r>
                        <a:rPr lang="en-US" sz="1400" dirty="0" smtClean="0"/>
                        <a:t>.</a:t>
                      </a:r>
                      <a:r>
                        <a:rPr lang="id-ID" sz="1400" dirty="0" smtClean="0"/>
                        <a:t>0</a:t>
                      </a:r>
                      <a:r>
                        <a:rPr lang="en-US" sz="1400" dirty="0" smtClean="0"/>
                        <a:t>00)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Saldo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1936596" y="4186957"/>
            <a:ext cx="7162800" cy="404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914294" y="5079055"/>
            <a:ext cx="7162800" cy="404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14294" y="5984161"/>
            <a:ext cx="7162800" cy="404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Jurnal :</a:t>
            </a:r>
          </a:p>
          <a:p>
            <a:endParaRPr lang="id-ID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2164080"/>
          <a:ext cx="8763000" cy="37795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14905"/>
                <a:gridCol w="3909695"/>
                <a:gridCol w="1295400"/>
                <a:gridCol w="1143000"/>
              </a:tblGrid>
              <a:tr h="370840">
                <a:tc>
                  <a:txBody>
                    <a:bodyPr/>
                    <a:lstStyle/>
                    <a:p>
                      <a:pPr marL="268288" indent="-268288"/>
                      <a:r>
                        <a:rPr lang="id-ID" sz="1600" dirty="0" smtClean="0"/>
                        <a:t>1. Penjualan aktiva non kas</a:t>
                      </a:r>
                      <a:endParaRPr lang="id-ID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Kas</a:t>
                      </a:r>
                    </a:p>
                    <a:p>
                      <a:pPr marL="357188" indent="0"/>
                      <a:r>
                        <a:rPr lang="id-ID" sz="1600" dirty="0" smtClean="0"/>
                        <a:t>A</a:t>
                      </a:r>
                      <a:r>
                        <a:rPr lang="id-ID" sz="1600" baseline="0" dirty="0" smtClean="0"/>
                        <a:t>ktiva non kas</a:t>
                      </a:r>
                    </a:p>
                    <a:p>
                      <a:pPr marL="357188" indent="0"/>
                      <a:r>
                        <a:rPr lang="id-ID" sz="1600" baseline="0" dirty="0" smtClean="0"/>
                        <a:t> Keuntungan dan kerugian realisasi 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120.000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600" dirty="0" smtClean="0"/>
                    </a:p>
                    <a:p>
                      <a:pPr algn="r"/>
                      <a:r>
                        <a:rPr lang="id-ID" sz="1600" dirty="0" smtClean="0"/>
                        <a:t>100.000</a:t>
                      </a:r>
                    </a:p>
                    <a:p>
                      <a:pPr algn="r"/>
                      <a:r>
                        <a:rPr lang="id-ID" sz="1600" dirty="0" smtClean="0"/>
                        <a:t>20.000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68288" indent="-268288"/>
                      <a:r>
                        <a:rPr lang="id-ID" sz="1600" dirty="0" smtClean="0"/>
                        <a:t>2. Pembagian keuntungan (rugi) realisasi</a:t>
                      </a:r>
                      <a:endParaRPr lang="id-ID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Keuntungan Realisasi</a:t>
                      </a:r>
                    </a:p>
                    <a:p>
                      <a:pPr marL="357188" indent="0"/>
                      <a:r>
                        <a:rPr lang="id-ID" sz="1600" baseline="0" dirty="0" smtClean="0"/>
                        <a:t>Modal A</a:t>
                      </a:r>
                    </a:p>
                    <a:p>
                      <a:pPr marL="357188" indent="0"/>
                      <a:r>
                        <a:rPr lang="id-ID" sz="1600" baseline="0" dirty="0" smtClean="0"/>
                        <a:t>Modal B</a:t>
                      </a:r>
                    </a:p>
                    <a:p>
                      <a:pPr marL="357188" indent="0"/>
                      <a:r>
                        <a:rPr lang="id-ID" sz="1600" baseline="0" dirty="0" smtClean="0"/>
                        <a:t>Modal C  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20.000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600" dirty="0" smtClean="0"/>
                    </a:p>
                    <a:p>
                      <a:pPr algn="r"/>
                      <a:r>
                        <a:rPr lang="id-ID" sz="1600" dirty="0" smtClean="0"/>
                        <a:t>4.000</a:t>
                      </a:r>
                    </a:p>
                    <a:p>
                      <a:pPr algn="r"/>
                      <a:r>
                        <a:rPr lang="id-ID" sz="1600" dirty="0" smtClean="0"/>
                        <a:t>6.000</a:t>
                      </a:r>
                    </a:p>
                    <a:p>
                      <a:pPr algn="r"/>
                      <a:r>
                        <a:rPr lang="id-ID" sz="1600" dirty="0" smtClean="0"/>
                        <a:t>10.000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3. Pelunasan Hutang</a:t>
                      </a:r>
                      <a:endParaRPr lang="id-ID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Utang</a:t>
                      </a:r>
                    </a:p>
                    <a:p>
                      <a:pPr marL="0" indent="357188"/>
                      <a:r>
                        <a:rPr lang="id-ID" sz="1600" dirty="0" smtClean="0"/>
                        <a:t>Kas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35.000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600" dirty="0" smtClean="0"/>
                    </a:p>
                    <a:p>
                      <a:pPr algn="r"/>
                      <a:r>
                        <a:rPr lang="id-ID" sz="1600" dirty="0" smtClean="0"/>
                        <a:t>35.000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68288" indent="-268288"/>
                      <a:r>
                        <a:rPr lang="id-ID" sz="1600" dirty="0" smtClean="0"/>
                        <a:t>4. Pembagian uang kas kpd sekutu</a:t>
                      </a:r>
                      <a:endParaRPr lang="id-ID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id-ID" sz="1600" dirty="0" smtClean="0"/>
                        <a:t>Modal A</a:t>
                      </a:r>
                    </a:p>
                    <a:p>
                      <a:pPr marL="0" indent="0"/>
                      <a:r>
                        <a:rPr lang="id-ID" sz="1600" dirty="0" smtClean="0"/>
                        <a:t>Modal B</a:t>
                      </a:r>
                    </a:p>
                    <a:p>
                      <a:pPr marL="0" indent="0"/>
                      <a:r>
                        <a:rPr lang="id-ID" sz="1600" dirty="0" smtClean="0"/>
                        <a:t>Modal C</a:t>
                      </a:r>
                    </a:p>
                    <a:p>
                      <a:pPr marL="357188" indent="0"/>
                      <a:r>
                        <a:rPr lang="id-ID" sz="1600" dirty="0" smtClean="0"/>
                        <a:t>Kas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29.000</a:t>
                      </a:r>
                    </a:p>
                    <a:p>
                      <a:pPr algn="r"/>
                      <a:r>
                        <a:rPr lang="id-ID" sz="1600" dirty="0" smtClean="0"/>
                        <a:t>36.000</a:t>
                      </a:r>
                    </a:p>
                    <a:p>
                      <a:pPr algn="r"/>
                      <a:r>
                        <a:rPr lang="id-ID" sz="1600" dirty="0" smtClean="0"/>
                        <a:t>25.000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600" dirty="0" smtClean="0"/>
                    </a:p>
                    <a:p>
                      <a:pPr algn="r"/>
                      <a:endParaRPr lang="id-ID" sz="1600" dirty="0" smtClean="0"/>
                    </a:p>
                    <a:p>
                      <a:pPr algn="r"/>
                      <a:endParaRPr lang="id-ID" sz="1600" dirty="0" smtClean="0"/>
                    </a:p>
                    <a:p>
                      <a:pPr algn="r"/>
                      <a:r>
                        <a:rPr lang="id-ID" sz="1600" dirty="0" smtClean="0"/>
                        <a:t>90.000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KERJAKAN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60900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id-ID" dirty="0" smtClean="0"/>
              <a:t>Buat laporan likuidasi dan jurnal yang diperlukan bila diasumsikan, aktiva non cash laku dijual $50.000.</a:t>
            </a:r>
          </a:p>
          <a:p>
            <a:pPr marL="514350" indent="-514350">
              <a:buFont typeface="+mj-lt"/>
              <a:buAutoNum type="alphaUcPeriod"/>
            </a:pPr>
            <a:endParaRPr lang="id-ID" dirty="0" smtClean="0"/>
          </a:p>
          <a:p>
            <a:pPr marL="514350" indent="-514350">
              <a:buFont typeface="+mj-lt"/>
              <a:buAutoNum type="alphaUcPeriod"/>
            </a:pPr>
            <a:r>
              <a:rPr lang="id-ID" dirty="0" smtClean="0"/>
              <a:t>Buat laporan likuidasi dan jurnal yang diperlukan bila diasumsikan, aktiva non cash laku dijual $80.000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D5266-A89B-412F-B92B-154B59462A7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23l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cdb2004123l</Template>
  <TotalTime>507</TotalTime>
  <Words>1016</Words>
  <Application>Microsoft Office PowerPoint</Application>
  <PresentationFormat>On-screen Show (4:3)</PresentationFormat>
  <Paragraphs>314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cdb2004123l</vt:lpstr>
      <vt:lpstr>PARTNERSHIP</vt:lpstr>
      <vt:lpstr>PENGERTIAN PARTNERSHIP</vt:lpstr>
      <vt:lpstr>KARAKTERISTIK PARTNERSHIP</vt:lpstr>
      <vt:lpstr>AKUNTANSI UNTUK PARTNERSHIP</vt:lpstr>
      <vt:lpstr>Akuntansi Fa.-Pembagian Laba</vt:lpstr>
      <vt:lpstr>PowerPoint Presentation</vt:lpstr>
      <vt:lpstr>PowerPoint Presentation</vt:lpstr>
      <vt:lpstr>PowerPoint Presentation</vt:lpstr>
      <vt:lpstr>PowerPoint Presentation</vt:lpstr>
      <vt:lpstr>Akuntansi Fa.-Masuknya Sekutu Baru </vt:lpstr>
      <vt:lpstr>Akuntansi Fa.-Masuknya Sekutu Baru </vt:lpstr>
      <vt:lpstr>Akuntansi Fa.-Masuknya Sekutu Baru </vt:lpstr>
      <vt:lpstr>Akuntansi Fa.- Pembubaran atau Likuidasi</vt:lpstr>
      <vt:lpstr>Akuntansi Fa.- Pembubaran atau Likuidasi</vt:lpstr>
      <vt:lpstr>Akuntansi Fa.- Pembubaran atau Likuidasi</vt:lpstr>
      <vt:lpstr>Akuntansi Fa.- Pembubaran atau Likuidasi</vt:lpstr>
      <vt:lpstr>Akuntansi Fa.- Pembubaran atau Likuidasi</vt:lpstr>
      <vt:lpstr>PowerPoint Presentation</vt:lpstr>
      <vt:lpstr>KERJAKAN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PARTNESHIP (PERSEKUTUAN / FIRMA)</dc:title>
  <dc:creator>dedeh_sri</dc:creator>
  <cp:lastModifiedBy>DEASY</cp:lastModifiedBy>
  <cp:revision>63</cp:revision>
  <dcterms:created xsi:type="dcterms:W3CDTF">2010-06-11T02:05:33Z</dcterms:created>
  <dcterms:modified xsi:type="dcterms:W3CDTF">2019-04-22T01:49:03Z</dcterms:modified>
</cp:coreProperties>
</file>