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73" r:id="rId11"/>
    <p:sldId id="266" r:id="rId12"/>
    <p:sldId id="267" r:id="rId13"/>
    <p:sldId id="268" r:id="rId14"/>
    <p:sldId id="270" r:id="rId15"/>
    <p:sldId id="271" r:id="rId16"/>
    <p:sldId id="272" r:id="rId17"/>
    <p:sldId id="274" r:id="rId18"/>
    <p:sldId id="275" r:id="rId19"/>
  </p:sldIdLst>
  <p:sldSz cx="9144000" cy="6858000" type="screen4x3"/>
  <p:notesSz cx="10015538" cy="6881813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5" d="100"/>
          <a:sy n="55" d="100"/>
        </p:scale>
        <p:origin x="-93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0067" cy="344091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73155" y="0"/>
            <a:ext cx="4340067" cy="344091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3F6DAB60-3FC7-4BAD-B6C9-AAA4007A89CB}" type="datetimeFigureOut">
              <a:rPr lang="id-ID" smtClean="0"/>
              <a:pPr/>
              <a:t>26/10/2013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36528"/>
            <a:ext cx="4340067" cy="344091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73155" y="6536528"/>
            <a:ext cx="4340067" cy="344091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6ABE4752-DAF2-4917-B682-B60F7F94559E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0067" cy="344091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3155" y="0"/>
            <a:ext cx="4340067" cy="344091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E83A2CF1-87EF-4276-8C15-CA8AA93D1849}" type="datetimeFigureOut">
              <a:rPr lang="id-ID" smtClean="0"/>
              <a:pPr/>
              <a:t>26/10/2013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515938"/>
            <a:ext cx="3441700" cy="2581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1555" y="3268861"/>
            <a:ext cx="8012430" cy="3096816"/>
          </a:xfrm>
          <a:prstGeom prst="rect">
            <a:avLst/>
          </a:prstGeom>
        </p:spPr>
        <p:txBody>
          <a:bodyPr vert="horz" lIns="96551" tIns="48276" rIns="96551" bIns="4827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36528"/>
            <a:ext cx="4340067" cy="344091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3155" y="6536528"/>
            <a:ext cx="4340067" cy="344091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1A1F3CBD-46CD-4EC6-9AE4-D3A72DCD1597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32303-7CDA-4D63-8589-8C8DF7F5A256}" type="datetime1">
              <a:rPr lang="id-ID" smtClean="0"/>
              <a:pPr/>
              <a:t>26/10/2013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560D-2743-420B-A708-816A02DE89E8}" type="datetime1">
              <a:rPr lang="id-ID" smtClean="0"/>
              <a:pPr/>
              <a:t>26/10/2013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81FBD-A0CB-44FF-A679-C0B5971F5BD5}" type="datetime1">
              <a:rPr lang="id-ID" smtClean="0"/>
              <a:pPr/>
              <a:t>26/10/2013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6F35F-5D18-4405-9AE9-904C168AD24D}" type="datetime1">
              <a:rPr lang="id-ID" smtClean="0"/>
              <a:pPr/>
              <a:t>26/10/2013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42287-817C-4891-824E-E3FC7BC1C3C3}" type="datetime1">
              <a:rPr lang="id-ID" smtClean="0"/>
              <a:pPr/>
              <a:t>26/10/2013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BCB48-7502-4CEE-B294-9353C9E19D47}" type="datetime1">
              <a:rPr lang="id-ID" smtClean="0"/>
              <a:pPr/>
              <a:t>26/10/2013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38936-9636-4126-82CA-B7A85A9E7B51}" type="datetime1">
              <a:rPr lang="id-ID" smtClean="0"/>
              <a:pPr/>
              <a:t>26/10/2013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8C63-AE43-4383-B416-5230328AFA08}" type="datetime1">
              <a:rPr lang="id-ID" smtClean="0"/>
              <a:pPr/>
              <a:t>26/10/2013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FEED-F110-46F8-85E9-D9C6F64A588E}" type="datetime1">
              <a:rPr lang="id-ID" smtClean="0"/>
              <a:pPr/>
              <a:t>26/10/2013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D874E-9B30-4FC6-8BA0-8EA744DD1298}" type="datetime1">
              <a:rPr lang="id-ID" smtClean="0"/>
              <a:pPr/>
              <a:t>26/10/2013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1808-CB0C-492A-B9CB-701269CD2889}" type="datetime1">
              <a:rPr lang="id-ID" smtClean="0"/>
              <a:pPr/>
              <a:t>26/10/2013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6BF7A-C35E-4657-BE6F-F94769D65370}" type="datetime1">
              <a:rPr lang="id-ID" smtClean="0"/>
              <a:pPr/>
              <a:t>26/10/2013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BEA33-3701-433F-BC8D-915BDF7D704F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ASY LESTARY KUSNANDAR\ppt background\Religious_wallpapers_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1456" cy="679609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d-ID" sz="4000" b="1" dirty="0" smtClean="0"/>
              <a:t>ADMINISTRASI PEMBELIAN DAN PENGELUARAN KAS</a:t>
            </a:r>
            <a:endParaRPr lang="id-ID" sz="4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1</a:t>
            </a:fld>
            <a:endParaRPr lang="id-ID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DEASY LESTARY KUSNANDAR\ppt background\Religious_wallpapers_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1456" cy="679609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584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 smtClean="0"/>
              <a:t>PROSEDUR PEMBELIAN</a:t>
            </a:r>
            <a:endParaRPr lang="id-ID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43536"/>
          </a:xfrm>
        </p:spPr>
        <p:txBody>
          <a:bodyPr>
            <a:normAutofit fontScale="77500" lnSpcReduction="20000"/>
          </a:bodyPr>
          <a:lstStyle/>
          <a:p>
            <a:r>
              <a:rPr lang="id-ID" dirty="0" smtClean="0"/>
              <a:t>2 JENIS PERUSAHAAN:</a:t>
            </a:r>
          </a:p>
          <a:p>
            <a:pPr>
              <a:buNone/>
            </a:pPr>
            <a:r>
              <a:rPr lang="id-ID" dirty="0" smtClean="0"/>
              <a:t>	1. Perusahaan Besar (Distributor)</a:t>
            </a:r>
          </a:p>
          <a:p>
            <a:pPr>
              <a:buNone/>
            </a:pPr>
            <a:r>
              <a:rPr lang="id-ID" dirty="0" smtClean="0"/>
              <a:t>	2. Perusahaan Kecil (Pengecer)</a:t>
            </a:r>
          </a:p>
          <a:p>
            <a:pPr marL="0" indent="0" algn="just">
              <a:buNone/>
            </a:pPr>
            <a:endParaRPr lang="id-ID" dirty="0" smtClean="0"/>
          </a:p>
          <a:p>
            <a:pPr marL="0" indent="0" algn="just">
              <a:buNone/>
            </a:pPr>
            <a:r>
              <a:rPr lang="id-ID" dirty="0" smtClean="0"/>
              <a:t>Dalam melaksanakan pembelian perusahaan biasanya menerbitkan </a:t>
            </a:r>
            <a:r>
              <a:rPr lang="id-ID" b="1" dirty="0" smtClean="0"/>
              <a:t>surat pesanan (order)</a:t>
            </a:r>
            <a:r>
              <a:rPr lang="id-ID" dirty="0" smtClean="0"/>
              <a:t>. Yang </a:t>
            </a:r>
            <a:r>
              <a:rPr lang="id-ID" b="1" dirty="0" smtClean="0"/>
              <a:t>asli disampaikan kepada leveransir </a:t>
            </a:r>
            <a:r>
              <a:rPr lang="id-ID" dirty="0" smtClean="0"/>
              <a:t>sedangkan </a:t>
            </a:r>
            <a:r>
              <a:rPr lang="id-ID" b="1" dirty="0" smtClean="0"/>
              <a:t>tembusannya dijadikan arsip </a:t>
            </a:r>
            <a:r>
              <a:rPr lang="id-ID" dirty="0" smtClean="0"/>
              <a:t>perusahaan.</a:t>
            </a:r>
          </a:p>
          <a:p>
            <a:endParaRPr lang="id-ID" dirty="0" smtClean="0"/>
          </a:p>
          <a:p>
            <a:r>
              <a:rPr lang="id-ID" dirty="0" smtClean="0"/>
              <a:t>ISI SURAT PESANAN (ORDER) :</a:t>
            </a:r>
          </a:p>
          <a:p>
            <a:pPr>
              <a:buNone/>
            </a:pPr>
            <a:r>
              <a:rPr lang="id-ID" dirty="0" smtClean="0"/>
              <a:t>	1. Nama dan Alamat supplier (pemasok)</a:t>
            </a:r>
          </a:p>
          <a:p>
            <a:pPr>
              <a:buNone/>
            </a:pPr>
            <a:r>
              <a:rPr lang="id-ID" dirty="0" smtClean="0"/>
              <a:t>	2. jenis barang</a:t>
            </a:r>
          </a:p>
          <a:p>
            <a:pPr>
              <a:buNone/>
            </a:pPr>
            <a:r>
              <a:rPr lang="id-ID" dirty="0" smtClean="0"/>
              <a:t>	3. jumlah barang</a:t>
            </a:r>
          </a:p>
          <a:p>
            <a:pPr>
              <a:buNone/>
            </a:pPr>
            <a:r>
              <a:rPr lang="id-ID" dirty="0" smtClean="0"/>
              <a:t>	4. pengiriman barang (waktu).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2</a:t>
            </a:fld>
            <a:endParaRPr lang="id-ID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DEASY LESTARY KUSNANDAR\ppt background\Religious_wallpapers_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1456" cy="6796092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2452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id-ID" dirty="0" smtClean="0"/>
              <a:t>JUAL BELI : suatu perjanjian yg disepakati antara penjual dan pembeli untuk menyerahkan barang atau jasa.</a:t>
            </a:r>
          </a:p>
          <a:p>
            <a:pPr algn="just"/>
            <a:endParaRPr lang="id-ID" dirty="0" smtClean="0"/>
          </a:p>
          <a:p>
            <a:pPr algn="just"/>
            <a:r>
              <a:rPr lang="id-ID" dirty="0" smtClean="0"/>
              <a:t>SYARAT JUAL BELI:</a:t>
            </a:r>
          </a:p>
          <a:p>
            <a:pPr marL="771525" indent="-514350" algn="just">
              <a:buAutoNum type="arabicPeriod"/>
            </a:pPr>
            <a:r>
              <a:rPr lang="id-ID" dirty="0" smtClean="0"/>
              <a:t>Loco Gudang: pihak pembeli menanggung beban/biaya dalam proses pemindahan barang dari gudang  penjual sampai gudang pembeli.</a:t>
            </a:r>
          </a:p>
          <a:p>
            <a:pPr marL="771525" indent="-514350" algn="just">
              <a:buAutoNum type="arabicPeriod"/>
            </a:pPr>
            <a:r>
              <a:rPr lang="id-ID" dirty="0" smtClean="0"/>
              <a:t>Franco Gudang: pihak penjual menanggung beban/biaya dalam proses pemindahan barang dari gudang  penjual sampai gudang pembeli.</a:t>
            </a:r>
          </a:p>
          <a:p>
            <a:pPr marL="771525" indent="-514350" algn="just">
              <a:buAutoNum type="arabicPeriod"/>
            </a:pPr>
            <a:r>
              <a:rPr lang="id-ID" dirty="0" smtClean="0"/>
              <a:t>CIF (Cost, Freight and Insurance)</a:t>
            </a:r>
          </a:p>
          <a:p>
            <a:pPr marL="771525" indent="-514350" algn="just">
              <a:buNone/>
            </a:pPr>
            <a:r>
              <a:rPr lang="id-ID" dirty="0" smtClean="0"/>
              <a:t>	pihak penjual menanggung baban pengiriman dan beban asuransi atas kerugian barang—barang yang diangkut.</a:t>
            </a:r>
            <a:endParaRPr lang="id-ID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3</a:t>
            </a:fld>
            <a:endParaRPr lang="id-ID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DEASY LESTARY KUSNANDAR\ppt background\Religious_wallpapers_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1456" cy="6796092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43602"/>
          </a:xfrm>
        </p:spPr>
        <p:txBody>
          <a:bodyPr>
            <a:normAutofit fontScale="92500"/>
          </a:bodyPr>
          <a:lstStyle/>
          <a:p>
            <a:r>
              <a:rPr lang="id-ID" dirty="0" smtClean="0"/>
              <a:t>POTONGAN</a:t>
            </a:r>
          </a:p>
          <a:p>
            <a:pPr marL="633413" indent="-280988">
              <a:buNone/>
            </a:pPr>
            <a:r>
              <a:rPr lang="id-ID" dirty="0" smtClean="0"/>
              <a:t>1. Potongan Tunai (waktu pembayaran): pengurangan harga yang diberikan jika pembayaran dilakukan masih dalam kurun waktu ditetapkannya potongan.</a:t>
            </a:r>
          </a:p>
          <a:p>
            <a:pPr marL="984250" indent="-350838">
              <a:buNone/>
            </a:pPr>
            <a:r>
              <a:rPr lang="id-ID" dirty="0" smtClean="0"/>
              <a:t> Misalnya: syarat pembayaran 3/10, n/30</a:t>
            </a:r>
          </a:p>
          <a:p>
            <a:pPr marL="633413" indent="-280988">
              <a:buNone/>
            </a:pPr>
            <a:r>
              <a:rPr lang="id-ID" dirty="0" smtClean="0"/>
              <a:t>2. Potongan harga (volume pembelian/penjualan) ; pengurangan harga yang diberikan jika pembelian barang dalam jumlah tertentu.</a:t>
            </a:r>
          </a:p>
          <a:p>
            <a:pPr marL="273050" indent="360363">
              <a:buNone/>
            </a:pPr>
            <a:r>
              <a:rPr lang="id-ID" dirty="0" smtClean="0"/>
              <a:t>Misalnya : pembelian 100-200 = Rp 100,-</a:t>
            </a:r>
          </a:p>
          <a:p>
            <a:pPr marL="273050" indent="1884363">
              <a:buNone/>
            </a:pPr>
            <a:r>
              <a:rPr lang="id-ID" dirty="0" smtClean="0"/>
              <a:t>Pembelian 201 – 300= Rp 98,- dst.</a:t>
            </a:r>
            <a:endParaRPr lang="id-ID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4</a:t>
            </a:fld>
            <a:endParaRPr lang="id-ID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DEASY LESTARY KUSNANDAR\ppt background\Religious_wallpapers_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1456" cy="6796092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85818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 smtClean="0"/>
              <a:t>BUKU HARIAN KHUSUS</a:t>
            </a:r>
            <a:endParaRPr lang="id-ID" sz="40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715016"/>
          </a:xfrm>
        </p:spPr>
        <p:txBody>
          <a:bodyPr>
            <a:normAutofit/>
          </a:bodyPr>
          <a:lstStyle/>
          <a:p>
            <a:r>
              <a:rPr lang="id-ID" dirty="0" smtClean="0"/>
              <a:t>Apabila transaksi pembelian sering terjadi, pemakaian jurnal umum kurang efisien. Maka untuk menghemat waktu digunakan special journal (jurnal khusus).</a:t>
            </a:r>
          </a:p>
          <a:p>
            <a:endParaRPr lang="id-ID" dirty="0" smtClean="0"/>
          </a:p>
          <a:p>
            <a:r>
              <a:rPr lang="id-ID" dirty="0" smtClean="0"/>
              <a:t>Keuntungan pemakaian jurnal khusus</a:t>
            </a:r>
          </a:p>
          <a:p>
            <a:pPr marL="633413" indent="-280988">
              <a:buAutoNum type="arabicPeriod"/>
            </a:pPr>
            <a:r>
              <a:rPr lang="id-ID" dirty="0" smtClean="0"/>
              <a:t>Disediakan kolom-kolom khusus untuk menampung jenis-jenis transaksi tertentu.</a:t>
            </a:r>
          </a:p>
          <a:p>
            <a:pPr marL="633413" indent="-280988">
              <a:buAutoNum type="arabicPeriod"/>
            </a:pPr>
            <a:r>
              <a:rPr lang="id-ID" dirty="0" smtClean="0"/>
              <a:t>Jurnal khusus dapat dipakai hanya untuk mencatat satu jenis yang homogen saja .</a:t>
            </a:r>
          </a:p>
          <a:p>
            <a:pPr marL="257175" indent="-257175"/>
            <a:endParaRPr lang="id-ID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5</a:t>
            </a:fld>
            <a:endParaRPr lang="id-ID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DEASY LESTARY KUSNANDAR\ppt background\Religious_wallpapers_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1456" cy="6796092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sz="3600" b="1" dirty="0" smtClean="0"/>
              <a:t>BUKU PEMBELIAN </a:t>
            </a:r>
            <a:br>
              <a:rPr lang="id-ID" sz="3600" b="1" dirty="0" smtClean="0"/>
            </a:br>
            <a:r>
              <a:rPr lang="id-ID" sz="3600" b="1" dirty="0" smtClean="0"/>
              <a:t>(PURCHASES JOURNAL)</a:t>
            </a:r>
            <a:endParaRPr lang="id-ID" sz="36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76834"/>
          </a:xfrm>
        </p:spPr>
        <p:txBody>
          <a:bodyPr>
            <a:normAutofit fontScale="85000" lnSpcReduction="10000"/>
          </a:bodyPr>
          <a:lstStyle/>
          <a:p>
            <a:pPr marL="257175" indent="-257175"/>
            <a:r>
              <a:rPr lang="id-ID" dirty="0" smtClean="0"/>
              <a:t>Jenis-jenis Transaksi Pembelian :</a:t>
            </a:r>
          </a:p>
          <a:p>
            <a:pPr marL="446088" indent="-188913">
              <a:buFontTx/>
              <a:buChar char="-"/>
            </a:pPr>
            <a:r>
              <a:rPr lang="id-ID" dirty="0" smtClean="0"/>
              <a:t>Barang dagangan</a:t>
            </a:r>
          </a:p>
          <a:p>
            <a:pPr marL="446088" indent="-188913">
              <a:buFontTx/>
              <a:buChar char="-"/>
            </a:pPr>
            <a:r>
              <a:rPr lang="id-ID" dirty="0" smtClean="0"/>
              <a:t>Perlengkapan kantor</a:t>
            </a:r>
          </a:p>
          <a:p>
            <a:pPr marL="446088" indent="-188913">
              <a:buFontTx/>
              <a:buChar char="-"/>
            </a:pPr>
            <a:r>
              <a:rPr lang="id-ID" dirty="0" smtClean="0"/>
              <a:t>Peralatan kantor</a:t>
            </a:r>
          </a:p>
          <a:p>
            <a:pPr marL="446088" indent="-188913">
              <a:buFontTx/>
              <a:buChar char="-"/>
            </a:pPr>
            <a:r>
              <a:rPr lang="id-ID" dirty="0" smtClean="0"/>
              <a:t>Aktiva tetap (kendaraan, tanah, gedung, dsb.)</a:t>
            </a:r>
          </a:p>
          <a:p>
            <a:pPr marL="446088" indent="-188913">
              <a:buNone/>
            </a:pPr>
            <a:r>
              <a:rPr lang="id-ID" b="1" dirty="0" smtClean="0"/>
              <a:t>BENTUK JURNAL PEMBELIAN</a:t>
            </a:r>
            <a:endParaRPr lang="id-ID" dirty="0" smtClean="0"/>
          </a:p>
          <a:p>
            <a:pPr marL="514350" indent="-514350">
              <a:buAutoNum type="arabicPeriod"/>
            </a:pPr>
            <a:r>
              <a:rPr lang="id-ID" dirty="0" smtClean="0"/>
              <a:t>Hanya barang dagangan (purchase) yang dibeli secara kredit.</a:t>
            </a:r>
          </a:p>
          <a:p>
            <a:pPr marL="514350" indent="-514350">
              <a:buAutoNum type="arabicPeriod"/>
            </a:pPr>
            <a:r>
              <a:rPr lang="id-ID" dirty="0" smtClean="0"/>
              <a:t>Disediakan kolom untuk barang dagangan dan kolom serba serbi (</a:t>
            </a:r>
            <a:r>
              <a:rPr lang="id-ID" i="1" dirty="0" smtClean="0"/>
              <a:t>sundry account</a:t>
            </a:r>
            <a:r>
              <a:rPr lang="id-ID" dirty="0" smtClean="0"/>
              <a:t>) yang mencatat pembelian kredit selain dari barang dagangan.</a:t>
            </a:r>
          </a:p>
          <a:p>
            <a:pPr marL="446088" indent="-188913">
              <a:buFontTx/>
              <a:buChar char="-"/>
            </a:pPr>
            <a:endParaRPr lang="id-ID" dirty="0" smtClean="0"/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6</a:t>
            </a:fld>
            <a:endParaRPr lang="id-ID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DEASY LESTARY KUSNANDAR\ppt background\Religious_wallpapers_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1456" cy="6796092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/>
              <a:t>BENTUK JURNAL PEMBELIAN</a:t>
            </a:r>
            <a:endParaRPr lang="id-ID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id-ID" dirty="0" smtClean="0"/>
              <a:t>Hanya barang dagangan (purchase) yang dibeli secara kredit.</a:t>
            </a:r>
          </a:p>
          <a:p>
            <a:pPr marL="514350" indent="-514350" algn="ctr">
              <a:buNone/>
            </a:pPr>
            <a:r>
              <a:rPr lang="id-ID" b="1" dirty="0" smtClean="0"/>
              <a:t>PURCHASES JOURNAL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7</a:t>
            </a:fld>
            <a:endParaRPr lang="id-ID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2910" y="3429000"/>
          <a:ext cx="7848474" cy="32054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16000"/>
                <a:gridCol w="2577021"/>
                <a:gridCol w="1292543"/>
                <a:gridCol w="1016000"/>
                <a:gridCol w="665480"/>
                <a:gridCol w="128143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DATE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ACCOUNT CREDITED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ADDRESS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TERMS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REF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AMOUNT</a:t>
                      </a:r>
                      <a:endParaRPr lang="id-ID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DEASY LESTARY KUSNANDAR\ppt background\Religious_wallpapers_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1456" cy="6796092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CONTOH:</a:t>
            </a:r>
            <a:endParaRPr lang="id-ID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077913" indent="-1077913">
              <a:buNone/>
            </a:pPr>
            <a:r>
              <a:rPr lang="id-ID" dirty="0" smtClean="0"/>
              <a:t>Mei  1. dibeli barang dagangan dari toko Sederhana, Bandung Rp250.000 secara kredit.</a:t>
            </a:r>
          </a:p>
          <a:p>
            <a:pPr marL="1077913" indent="-350838">
              <a:buNone/>
            </a:pPr>
            <a:r>
              <a:rPr lang="id-ID" dirty="0" smtClean="0"/>
              <a:t>4. Dibeli dari Fauzi bersaudara, Bogor Rp80.000 dengan syarat n/30.</a:t>
            </a:r>
          </a:p>
          <a:p>
            <a:pPr marL="1077913" indent="-350838">
              <a:buNone/>
            </a:pPr>
            <a:r>
              <a:rPr lang="id-ID" dirty="0" smtClean="0"/>
              <a:t>12.Dibeli dari Rahmat&amp;Co. Rp360.000 dengan syarat 2/10;n/30</a:t>
            </a:r>
          </a:p>
          <a:p>
            <a:pPr marL="1077913" indent="-350838">
              <a:buNone/>
            </a:pPr>
            <a:r>
              <a:rPr lang="id-ID" dirty="0" smtClean="0"/>
              <a:t>25.Dibeli dari Fa.Bersahabat, Bandung dengan total faktur Rp 210.000 syarat n/30.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8</a:t>
            </a:fld>
            <a:endParaRPr lang="id-ID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DEASY LESTARY KUSNANDAR\ppt background\Religious_wallpapers_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1456" cy="6796092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9146"/>
          </a:xfrm>
        </p:spPr>
        <p:txBody>
          <a:bodyPr/>
          <a:lstStyle/>
          <a:p>
            <a:r>
              <a:rPr lang="id-ID" b="1" dirty="0" smtClean="0"/>
              <a:t>Pembahasan</a:t>
            </a:r>
            <a:r>
              <a:rPr lang="id-ID" dirty="0" smtClean="0"/>
              <a:t> 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152974"/>
          <a:ext cx="8187944" cy="220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44"/>
                <a:gridCol w="2577020"/>
                <a:gridCol w="1371600"/>
                <a:gridCol w="1371600"/>
                <a:gridCol w="665480"/>
                <a:gridCol w="1371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DATE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ACCOUNT CREDITED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ADDRESS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TERMS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REF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AMOUNT</a:t>
                      </a:r>
                      <a:endParaRPr lang="id-ID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Mei  1</a:t>
                      </a:r>
                    </a:p>
                    <a:p>
                      <a:pPr algn="r"/>
                      <a:r>
                        <a:rPr lang="id-ID" dirty="0" smtClean="0"/>
                        <a:t>4</a:t>
                      </a:r>
                    </a:p>
                    <a:p>
                      <a:pPr algn="r"/>
                      <a:r>
                        <a:rPr lang="id-ID" dirty="0" smtClean="0"/>
                        <a:t>12</a:t>
                      </a:r>
                    </a:p>
                    <a:p>
                      <a:pPr algn="r"/>
                      <a:r>
                        <a:rPr lang="id-ID" dirty="0" smtClean="0"/>
                        <a:t>25</a:t>
                      </a:r>
                    </a:p>
                    <a:p>
                      <a:endParaRPr lang="id-ID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Toko Sederhana</a:t>
                      </a:r>
                    </a:p>
                    <a:p>
                      <a:r>
                        <a:rPr lang="id-ID" dirty="0" smtClean="0"/>
                        <a:t>Fauzi Bersaudara</a:t>
                      </a:r>
                    </a:p>
                    <a:p>
                      <a:r>
                        <a:rPr lang="id-ID" dirty="0" smtClean="0"/>
                        <a:t>Rahmat &amp; Co.</a:t>
                      </a:r>
                    </a:p>
                    <a:p>
                      <a:r>
                        <a:rPr lang="id-ID" dirty="0" smtClean="0"/>
                        <a:t>Fa. Bersahabat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Bandung</a:t>
                      </a:r>
                    </a:p>
                    <a:p>
                      <a:r>
                        <a:rPr lang="id-ID" dirty="0" smtClean="0"/>
                        <a:t>Bogor</a:t>
                      </a:r>
                    </a:p>
                    <a:p>
                      <a:r>
                        <a:rPr lang="id-ID" dirty="0" smtClean="0"/>
                        <a:t>Jakarta</a:t>
                      </a:r>
                    </a:p>
                    <a:p>
                      <a:r>
                        <a:rPr lang="id-ID" dirty="0" smtClean="0"/>
                        <a:t>Bandung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On account</a:t>
                      </a:r>
                    </a:p>
                    <a:p>
                      <a:r>
                        <a:rPr lang="id-ID" dirty="0" smtClean="0"/>
                        <a:t>n/30</a:t>
                      </a:r>
                    </a:p>
                    <a:p>
                      <a:r>
                        <a:rPr lang="id-ID" dirty="0" smtClean="0"/>
                        <a:t>2/10;n</a:t>
                      </a:r>
                    </a:p>
                    <a:p>
                      <a:r>
                        <a:rPr lang="id-ID" dirty="0" smtClean="0"/>
                        <a:t>n/30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√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dirty="0" smtClean="0"/>
                        <a:t>√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dirty="0" smtClean="0"/>
                        <a:t>√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dirty="0" smtClean="0"/>
                        <a:t>√</a:t>
                      </a:r>
                    </a:p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250.000</a:t>
                      </a:r>
                    </a:p>
                    <a:p>
                      <a:pPr algn="r"/>
                      <a:r>
                        <a:rPr lang="id-ID" dirty="0" smtClean="0"/>
                        <a:t>80.000</a:t>
                      </a:r>
                    </a:p>
                    <a:p>
                      <a:pPr algn="r"/>
                      <a:r>
                        <a:rPr lang="id-ID" dirty="0" smtClean="0"/>
                        <a:t>360.000</a:t>
                      </a:r>
                    </a:p>
                    <a:p>
                      <a:pPr algn="r"/>
                      <a:r>
                        <a:rPr lang="id-ID" dirty="0" smtClean="0"/>
                        <a:t>210.000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900.000</a:t>
                      </a:r>
                      <a:endParaRPr lang="id-ID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9</a:t>
            </a:fld>
            <a:endParaRPr lang="id-ID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428596" y="1000108"/>
            <a:ext cx="8229600" cy="919146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200" b="1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Purchases Journal </a:t>
            </a:r>
            <a:endParaRPr kumimoji="0" lang="id-ID" sz="32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DEASY LESTARY KUSNANDAR\ppt background\Religious_wallpapers_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1456" cy="6796092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/>
              <a:t>BUKU TAMBAHAN</a:t>
            </a:r>
            <a:endParaRPr lang="id-ID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dirty="0" smtClean="0"/>
              <a:t>Buku besar pembantu (</a:t>
            </a:r>
            <a:r>
              <a:rPr lang="id-ID" i="1" dirty="0" smtClean="0"/>
              <a:t>subsidiary ledger</a:t>
            </a:r>
            <a:r>
              <a:rPr lang="id-ID" dirty="0" smtClean="0"/>
              <a:t>) digunakan untuk mencatat informasi yang terdapat dalam buku besar. </a:t>
            </a:r>
          </a:p>
          <a:p>
            <a:r>
              <a:rPr lang="id-ID" dirty="0" smtClean="0"/>
              <a:t>Merupakan bagian buku besar yang merinci informasi dalam salah satu perkiraan.</a:t>
            </a:r>
          </a:p>
          <a:p>
            <a:r>
              <a:rPr lang="id-ID" dirty="0" smtClean="0"/>
              <a:t>Perkiraan di buku besar yang emiliki buku tambahan disebut </a:t>
            </a:r>
            <a:r>
              <a:rPr lang="id-ID" i="1" dirty="0" smtClean="0"/>
              <a:t>perkiraan pengendali/induk (controlling account)</a:t>
            </a:r>
          </a:p>
          <a:p>
            <a:r>
              <a:rPr lang="id-ID" dirty="0" smtClean="0"/>
              <a:t>Contoh: buku tambahan utang </a:t>
            </a:r>
            <a:r>
              <a:rPr lang="id-ID" i="1" dirty="0" smtClean="0"/>
              <a:t>(account payable ledger)</a:t>
            </a:r>
            <a:endParaRPr lang="id-ID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10</a:t>
            </a:fld>
            <a:endParaRPr lang="id-ID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DEASY LESTARY KUSNANDAR\ppt background\Religious_wallpapers_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1456" cy="6796092"/>
          </a:xfrm>
          <a:prstGeom prst="rect">
            <a:avLst/>
          </a:prstGeom>
          <a:noFill/>
        </p:spPr>
      </p:pic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457200" y="280974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id-ID" sz="4000" b="1" dirty="0" smtClean="0"/>
              <a:t>BENTUK JURNAL PEMBELIAN (lanjutan)</a:t>
            </a:r>
            <a:endParaRPr lang="id-ID" sz="40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d-ID" dirty="0" smtClean="0"/>
              <a:t>2. </a:t>
            </a:r>
            <a:r>
              <a:rPr lang="id-ID" sz="2400" dirty="0" smtClean="0"/>
              <a:t>Disediakan kolom untuk barang dagangan dan kolom serba serbi (</a:t>
            </a:r>
            <a:r>
              <a:rPr lang="id-ID" sz="2400" i="1" dirty="0" smtClean="0"/>
              <a:t>sundry account</a:t>
            </a:r>
            <a:r>
              <a:rPr lang="id-ID" sz="2400" dirty="0" smtClean="0"/>
              <a:t>) yang mencatat pembelian kredit selain dari barang dagangan.</a:t>
            </a:r>
          </a:p>
          <a:p>
            <a:pPr algn="ctr">
              <a:buNone/>
            </a:pPr>
            <a:r>
              <a:rPr lang="id-ID" b="1" dirty="0" smtClean="0"/>
              <a:t>PURCHASES JOURNAL</a:t>
            </a:r>
          </a:p>
          <a:p>
            <a:endParaRPr lang="id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11</a:t>
            </a:fld>
            <a:endParaRPr lang="id-ID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85720" y="3835400"/>
          <a:ext cx="8598537" cy="3022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62000"/>
                <a:gridCol w="2099120"/>
                <a:gridCol w="598551"/>
                <a:gridCol w="1114489"/>
                <a:gridCol w="1382967"/>
                <a:gridCol w="1018540"/>
                <a:gridCol w="562102"/>
                <a:gridCol w="1060768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Date </a:t>
                      </a:r>
                      <a:endParaRPr lang="id-ID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Account Credited</a:t>
                      </a:r>
                      <a:endParaRPr lang="id-ID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Ref</a:t>
                      </a:r>
                      <a:endParaRPr lang="id-ID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Account</a:t>
                      </a:r>
                    </a:p>
                    <a:p>
                      <a:pPr algn="ctr"/>
                      <a:r>
                        <a:rPr lang="id-ID" dirty="0" smtClean="0"/>
                        <a:t>Payable</a:t>
                      </a:r>
                    </a:p>
                    <a:p>
                      <a:pPr algn="ctr"/>
                      <a:r>
                        <a:rPr lang="id-ID" dirty="0" smtClean="0"/>
                        <a:t>(Credit)</a:t>
                      </a:r>
                      <a:endParaRPr lang="id-ID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Purchases </a:t>
                      </a:r>
                    </a:p>
                    <a:p>
                      <a:pPr algn="ctr"/>
                      <a:r>
                        <a:rPr lang="id-ID" dirty="0" smtClean="0"/>
                        <a:t>(Debit)</a:t>
                      </a:r>
                      <a:endParaRPr lang="id-ID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Sundry Account</a:t>
                      </a:r>
                    </a:p>
                    <a:p>
                      <a:pPr algn="ctr"/>
                      <a:r>
                        <a:rPr lang="id-ID" dirty="0" smtClean="0"/>
                        <a:t>(Debit)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Account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Ref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Amount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DEASY LESTARY KUSNANDAR\ppt background\Religious_wallpapers_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1456" cy="6796092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2022"/>
          </a:xfrm>
        </p:spPr>
        <p:txBody>
          <a:bodyPr>
            <a:normAutofit/>
          </a:bodyPr>
          <a:lstStyle/>
          <a:p>
            <a:r>
              <a:rPr lang="id-ID" b="1" dirty="0" smtClean="0"/>
              <a:t>Contoh:</a:t>
            </a:r>
            <a:endParaRPr lang="id-ID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14974"/>
          </a:xfrm>
        </p:spPr>
        <p:txBody>
          <a:bodyPr>
            <a:normAutofit fontScale="55000" lnSpcReduction="20000"/>
          </a:bodyPr>
          <a:lstStyle/>
          <a:p>
            <a:pPr marL="1077913" indent="-1077913" algn="just">
              <a:buNone/>
            </a:pPr>
            <a:r>
              <a:rPr lang="id-ID" dirty="0" smtClean="0"/>
              <a:t>Mei  2. dibeli dari Jupiter Electronic Co. Barang dagangan Rp210.000 secara kredit</a:t>
            </a:r>
          </a:p>
          <a:p>
            <a:pPr marL="1069975" indent="-273050" algn="just">
              <a:buNone/>
            </a:pPr>
            <a:r>
              <a:rPr lang="id-ID" dirty="0" smtClean="0"/>
              <a:t>4. Dibeli dari PT.Diponegoro barang dagangan sebesar Rp120.000 secara kredit.</a:t>
            </a:r>
          </a:p>
          <a:p>
            <a:pPr marL="1069975" indent="-273050" algn="just">
              <a:buNone/>
            </a:pPr>
            <a:r>
              <a:rPr lang="id-ID" dirty="0" smtClean="0"/>
              <a:t>8.Dibeli dari Fa. Aneka secara kredit antara lain:</a:t>
            </a:r>
          </a:p>
          <a:p>
            <a:pPr marL="1069975" indent="-273050" algn="just">
              <a:buNone/>
            </a:pPr>
            <a:r>
              <a:rPr lang="id-ID" dirty="0" smtClean="0"/>
              <a:t>	-store supplies ....Rp19.000</a:t>
            </a:r>
          </a:p>
          <a:p>
            <a:pPr marL="1069975" indent="-273050" algn="just">
              <a:buNone/>
            </a:pPr>
            <a:r>
              <a:rPr lang="id-ID" dirty="0" smtClean="0"/>
              <a:t>	-office supplies ...Rp11.000</a:t>
            </a:r>
          </a:p>
          <a:p>
            <a:pPr marL="1069975" indent="-273050" algn="just">
              <a:buNone/>
            </a:pPr>
            <a:r>
              <a:rPr lang="id-ID" dirty="0" smtClean="0"/>
              <a:t>11.Dibeli dari Fa. Tri Usaha barang dagangan secara kredit sebesar Rp65.000.</a:t>
            </a:r>
          </a:p>
          <a:p>
            <a:pPr marL="1069975" indent="-273050" algn="just">
              <a:buNone/>
            </a:pPr>
            <a:r>
              <a:rPr lang="id-ID" dirty="0" smtClean="0"/>
              <a:t>15.Dibeli office equipment Rp185.000 dari Mebeul Indah Distributor secara kredit</a:t>
            </a:r>
          </a:p>
          <a:p>
            <a:pPr marL="1069975" indent="-273050" algn="just">
              <a:buNone/>
            </a:pPr>
            <a:r>
              <a:rPr lang="id-ID" dirty="0" smtClean="0"/>
              <a:t>18.Dibeli dari PT. Sakura Indah barang dagangan Rp300.000 secara kredit.</a:t>
            </a:r>
          </a:p>
          <a:p>
            <a:pPr marL="1069975" indent="-273050" algn="just">
              <a:buNone/>
            </a:pPr>
            <a:r>
              <a:rPr lang="id-ID" dirty="0" smtClean="0"/>
              <a:t>24.Dibeli dari PT.Pembina Store equipment Rp24.000 secara kredit.</a:t>
            </a:r>
          </a:p>
          <a:p>
            <a:pPr marL="1069975" indent="-273050" algn="just">
              <a:buNone/>
            </a:pPr>
            <a:r>
              <a:rPr lang="id-ID" dirty="0" smtClean="0"/>
              <a:t>27.Dibeli dari Fa.Usaha Bakti barang dagangan Rp156.000 secara kredit.</a:t>
            </a:r>
          </a:p>
          <a:p>
            <a:pPr marL="1069975" indent="-273050" algn="just">
              <a:buNone/>
            </a:pPr>
            <a:r>
              <a:rPr lang="id-ID" dirty="0" smtClean="0"/>
              <a:t>28.Dibeli dari FT.Arjuna secara kredit antara lain:</a:t>
            </a:r>
          </a:p>
          <a:p>
            <a:pPr marL="1069975" indent="-273050" algn="just">
              <a:buNone/>
            </a:pPr>
            <a:r>
              <a:rPr lang="id-ID" dirty="0" smtClean="0"/>
              <a:t>	-store supplies ....Rp26.000</a:t>
            </a:r>
          </a:p>
          <a:p>
            <a:pPr marL="1069975" indent="-273050" algn="just">
              <a:buNone/>
            </a:pPr>
            <a:r>
              <a:rPr lang="id-ID" dirty="0" smtClean="0"/>
              <a:t>	-office supplies ...Rp14.000</a:t>
            </a:r>
          </a:p>
          <a:p>
            <a:pPr marL="1069975" indent="-273050" algn="just">
              <a:buNone/>
            </a:pPr>
            <a:r>
              <a:rPr lang="id-ID" dirty="0" smtClean="0"/>
              <a:t>29.Dibeli barang dagangan dari Fa.Tri Usaha secara kredit, total faktur Rp70.000.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12</a:t>
            </a:fld>
            <a:endParaRPr lang="id-ID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DEASY LESTARY KUSNANDAR\ppt background\Religious_wallpapers_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1456" cy="6796092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847708"/>
          </a:xfrm>
        </p:spPr>
        <p:txBody>
          <a:bodyPr>
            <a:normAutofit/>
          </a:bodyPr>
          <a:lstStyle/>
          <a:p>
            <a:r>
              <a:rPr lang="id-ID" sz="2800" b="1" dirty="0" smtClean="0"/>
              <a:t>Pembahasan </a:t>
            </a:r>
            <a:endParaRPr lang="id-ID" sz="28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095892"/>
          </a:xfrm>
        </p:spPr>
        <p:txBody>
          <a:bodyPr/>
          <a:lstStyle/>
          <a:p>
            <a:pPr algn="ctr">
              <a:buNone/>
            </a:pPr>
            <a:r>
              <a:rPr lang="id-ID" b="1" dirty="0" smtClean="0"/>
              <a:t>PURCHASE JURNAL		Page: 1</a:t>
            </a:r>
            <a:endParaRPr lang="id-ID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13</a:t>
            </a:fld>
            <a:endParaRPr lang="id-ID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8910" y="1537038"/>
          <a:ext cx="9085117" cy="4668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62000"/>
                <a:gridCol w="2099120"/>
                <a:gridCol w="598551"/>
                <a:gridCol w="1114488"/>
                <a:gridCol w="1280522"/>
                <a:gridCol w="1607566"/>
                <a:gridCol w="562102"/>
                <a:gridCol w="1060768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Date </a:t>
                      </a:r>
                      <a:endParaRPr lang="id-ID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Account Credited</a:t>
                      </a:r>
                      <a:endParaRPr lang="id-ID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Ref</a:t>
                      </a:r>
                      <a:endParaRPr lang="id-ID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Account</a:t>
                      </a:r>
                    </a:p>
                    <a:p>
                      <a:pPr algn="ctr"/>
                      <a:r>
                        <a:rPr lang="id-ID" dirty="0" smtClean="0"/>
                        <a:t>Payable</a:t>
                      </a:r>
                    </a:p>
                    <a:p>
                      <a:pPr algn="ctr"/>
                      <a:r>
                        <a:rPr lang="id-ID" dirty="0" smtClean="0"/>
                        <a:t>(Credit)</a:t>
                      </a:r>
                      <a:endParaRPr lang="id-ID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Purchases </a:t>
                      </a:r>
                    </a:p>
                    <a:p>
                      <a:pPr algn="ctr"/>
                      <a:r>
                        <a:rPr lang="id-ID" dirty="0" smtClean="0"/>
                        <a:t>(Debit)</a:t>
                      </a:r>
                      <a:endParaRPr lang="id-ID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Sundry Account</a:t>
                      </a:r>
                    </a:p>
                    <a:p>
                      <a:pPr algn="ctr"/>
                      <a:r>
                        <a:rPr lang="id-ID" dirty="0" smtClean="0"/>
                        <a:t>(Debit)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Account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Ref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Amount</a:t>
                      </a:r>
                      <a:endParaRPr lang="id-ID" dirty="0"/>
                    </a:p>
                  </a:txBody>
                  <a:tcPr/>
                </a:tc>
              </a:tr>
              <a:tr h="3418236">
                <a:tc>
                  <a:txBody>
                    <a:bodyPr/>
                    <a:lstStyle/>
                    <a:p>
                      <a:r>
                        <a:rPr lang="id-ID" dirty="0" smtClean="0"/>
                        <a:t>Mei 2</a:t>
                      </a:r>
                    </a:p>
                    <a:p>
                      <a:pPr algn="r"/>
                      <a:r>
                        <a:rPr lang="id-ID" dirty="0" smtClean="0"/>
                        <a:t>4</a:t>
                      </a:r>
                    </a:p>
                    <a:p>
                      <a:pPr algn="r"/>
                      <a:r>
                        <a:rPr lang="id-ID" dirty="0" smtClean="0"/>
                        <a:t>8</a:t>
                      </a:r>
                    </a:p>
                    <a:p>
                      <a:pPr algn="r"/>
                      <a:endParaRPr lang="id-ID" dirty="0" smtClean="0"/>
                    </a:p>
                    <a:p>
                      <a:pPr algn="r"/>
                      <a:r>
                        <a:rPr lang="id-ID" dirty="0" smtClean="0"/>
                        <a:t>11</a:t>
                      </a:r>
                    </a:p>
                    <a:p>
                      <a:pPr algn="r"/>
                      <a:r>
                        <a:rPr lang="id-ID" dirty="0" smtClean="0"/>
                        <a:t>15</a:t>
                      </a:r>
                    </a:p>
                    <a:p>
                      <a:pPr algn="r"/>
                      <a:r>
                        <a:rPr lang="id-ID" dirty="0" smtClean="0"/>
                        <a:t>18</a:t>
                      </a:r>
                    </a:p>
                    <a:p>
                      <a:pPr algn="r"/>
                      <a:r>
                        <a:rPr lang="id-ID" dirty="0" smtClean="0"/>
                        <a:t>24</a:t>
                      </a:r>
                    </a:p>
                    <a:p>
                      <a:pPr algn="r"/>
                      <a:r>
                        <a:rPr lang="id-ID" dirty="0" smtClean="0"/>
                        <a:t>27</a:t>
                      </a:r>
                    </a:p>
                    <a:p>
                      <a:pPr algn="r"/>
                      <a:r>
                        <a:rPr lang="id-ID" dirty="0" smtClean="0"/>
                        <a:t>28</a:t>
                      </a:r>
                    </a:p>
                    <a:p>
                      <a:pPr algn="r"/>
                      <a:endParaRPr lang="id-ID" dirty="0" smtClean="0"/>
                    </a:p>
                    <a:p>
                      <a:pPr algn="r"/>
                      <a:r>
                        <a:rPr lang="id-ID" dirty="0" smtClean="0"/>
                        <a:t>29</a:t>
                      </a:r>
                    </a:p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Jupiter Co.</a:t>
                      </a:r>
                    </a:p>
                    <a:p>
                      <a:r>
                        <a:rPr lang="id-ID" dirty="0" smtClean="0"/>
                        <a:t>PT.Diponegoro</a:t>
                      </a:r>
                    </a:p>
                    <a:p>
                      <a:r>
                        <a:rPr lang="id-ID" dirty="0" smtClean="0"/>
                        <a:t>Fa. Aneka</a:t>
                      </a:r>
                    </a:p>
                    <a:p>
                      <a:endParaRPr lang="id-ID" dirty="0" smtClean="0"/>
                    </a:p>
                    <a:p>
                      <a:r>
                        <a:rPr lang="id-ID" dirty="0" smtClean="0"/>
                        <a:t>Fa. Tri Usaha</a:t>
                      </a:r>
                    </a:p>
                    <a:p>
                      <a:r>
                        <a:rPr lang="id-ID" dirty="0" smtClean="0"/>
                        <a:t>Meubel Indah dist.</a:t>
                      </a:r>
                    </a:p>
                    <a:p>
                      <a:r>
                        <a:rPr lang="id-ID" dirty="0" smtClean="0"/>
                        <a:t>PT. Sakura Indah</a:t>
                      </a:r>
                    </a:p>
                    <a:p>
                      <a:r>
                        <a:rPr lang="id-ID" dirty="0" smtClean="0"/>
                        <a:t>PT.Pembina</a:t>
                      </a:r>
                    </a:p>
                    <a:p>
                      <a:r>
                        <a:rPr lang="id-ID" dirty="0" smtClean="0"/>
                        <a:t>Fa. Usaha Bakti</a:t>
                      </a:r>
                    </a:p>
                    <a:p>
                      <a:r>
                        <a:rPr lang="id-ID" dirty="0" smtClean="0"/>
                        <a:t>PT. Arjuna</a:t>
                      </a:r>
                    </a:p>
                    <a:p>
                      <a:endParaRPr lang="id-ID" dirty="0" smtClean="0"/>
                    </a:p>
                    <a:p>
                      <a:r>
                        <a:rPr lang="id-ID" dirty="0" smtClean="0"/>
                        <a:t>Fa. Tri Usaha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210.000</a:t>
                      </a:r>
                    </a:p>
                    <a:p>
                      <a:pPr algn="r"/>
                      <a:r>
                        <a:rPr lang="id-ID" dirty="0" smtClean="0"/>
                        <a:t>120.000</a:t>
                      </a:r>
                    </a:p>
                    <a:p>
                      <a:pPr algn="r"/>
                      <a:r>
                        <a:rPr lang="id-ID" dirty="0" smtClean="0"/>
                        <a:t>30.000</a:t>
                      </a:r>
                    </a:p>
                    <a:p>
                      <a:pPr algn="r"/>
                      <a:endParaRPr lang="id-ID" dirty="0" smtClean="0"/>
                    </a:p>
                    <a:p>
                      <a:pPr algn="r"/>
                      <a:r>
                        <a:rPr lang="id-ID" dirty="0" smtClean="0"/>
                        <a:t>65.000</a:t>
                      </a:r>
                    </a:p>
                    <a:p>
                      <a:pPr algn="r"/>
                      <a:r>
                        <a:rPr lang="id-ID" dirty="0" smtClean="0"/>
                        <a:t>185.000</a:t>
                      </a:r>
                    </a:p>
                    <a:p>
                      <a:pPr algn="r"/>
                      <a:r>
                        <a:rPr lang="id-ID" dirty="0" smtClean="0"/>
                        <a:t>300.000</a:t>
                      </a:r>
                    </a:p>
                    <a:p>
                      <a:pPr algn="r"/>
                      <a:r>
                        <a:rPr lang="id-ID" dirty="0" smtClean="0"/>
                        <a:t>24.000</a:t>
                      </a:r>
                    </a:p>
                    <a:p>
                      <a:pPr algn="r"/>
                      <a:r>
                        <a:rPr lang="id-ID" dirty="0" smtClean="0"/>
                        <a:t>156.000</a:t>
                      </a:r>
                    </a:p>
                    <a:p>
                      <a:pPr algn="r"/>
                      <a:r>
                        <a:rPr lang="id-ID" dirty="0" smtClean="0"/>
                        <a:t>40.000</a:t>
                      </a:r>
                    </a:p>
                    <a:p>
                      <a:pPr algn="r"/>
                      <a:endParaRPr lang="id-ID" dirty="0" smtClean="0"/>
                    </a:p>
                    <a:p>
                      <a:pPr algn="r"/>
                      <a:r>
                        <a:rPr lang="id-ID" dirty="0" smtClean="0"/>
                        <a:t>70.000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210.000</a:t>
                      </a:r>
                    </a:p>
                    <a:p>
                      <a:pPr algn="r"/>
                      <a:r>
                        <a:rPr lang="id-ID" dirty="0" smtClean="0"/>
                        <a:t>120.000</a:t>
                      </a:r>
                    </a:p>
                    <a:p>
                      <a:pPr algn="ctr"/>
                      <a:r>
                        <a:rPr lang="id-ID" dirty="0" smtClean="0"/>
                        <a:t>-</a:t>
                      </a:r>
                    </a:p>
                    <a:p>
                      <a:pPr algn="ctr"/>
                      <a:endParaRPr lang="id-ID" dirty="0" smtClean="0"/>
                    </a:p>
                    <a:p>
                      <a:pPr algn="ctr"/>
                      <a:r>
                        <a:rPr lang="id-ID" dirty="0" smtClean="0"/>
                        <a:t>65.000</a:t>
                      </a:r>
                    </a:p>
                    <a:p>
                      <a:pPr algn="ctr"/>
                      <a:r>
                        <a:rPr lang="id-ID" dirty="0" smtClean="0"/>
                        <a:t>-</a:t>
                      </a:r>
                    </a:p>
                    <a:p>
                      <a:pPr algn="ctr"/>
                      <a:r>
                        <a:rPr lang="id-ID" dirty="0" smtClean="0"/>
                        <a:t>300.000</a:t>
                      </a:r>
                    </a:p>
                    <a:p>
                      <a:pPr algn="ctr"/>
                      <a:r>
                        <a:rPr lang="id-ID" dirty="0" smtClean="0"/>
                        <a:t>-</a:t>
                      </a:r>
                    </a:p>
                    <a:p>
                      <a:pPr algn="ctr"/>
                      <a:r>
                        <a:rPr lang="id-ID" dirty="0" smtClean="0"/>
                        <a:t>156.000</a:t>
                      </a:r>
                    </a:p>
                    <a:p>
                      <a:pPr algn="ctr"/>
                      <a:r>
                        <a:rPr lang="id-ID" dirty="0" smtClean="0"/>
                        <a:t>-</a:t>
                      </a:r>
                    </a:p>
                    <a:p>
                      <a:pPr algn="ctr"/>
                      <a:endParaRPr lang="id-ID" dirty="0" smtClean="0"/>
                    </a:p>
                    <a:p>
                      <a:pPr algn="ctr"/>
                      <a:r>
                        <a:rPr lang="id-ID" dirty="0" smtClean="0"/>
                        <a:t>70.000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</a:p>
                    <a:p>
                      <a:pPr algn="ctr"/>
                      <a:r>
                        <a:rPr lang="id-ID" dirty="0" smtClean="0"/>
                        <a:t>-</a:t>
                      </a:r>
                    </a:p>
                    <a:p>
                      <a:pPr algn="l"/>
                      <a:r>
                        <a:rPr lang="id-ID" dirty="0" smtClean="0"/>
                        <a:t>Store supplies</a:t>
                      </a:r>
                    </a:p>
                    <a:p>
                      <a:pPr algn="l"/>
                      <a:r>
                        <a:rPr lang="id-ID" dirty="0" smtClean="0"/>
                        <a:t>Office supplie</a:t>
                      </a:r>
                    </a:p>
                    <a:p>
                      <a:pPr algn="ctr"/>
                      <a:r>
                        <a:rPr lang="id-ID" dirty="0" smtClean="0"/>
                        <a:t>-</a:t>
                      </a:r>
                    </a:p>
                    <a:p>
                      <a:pPr algn="l"/>
                      <a:r>
                        <a:rPr lang="id-ID" dirty="0" smtClean="0"/>
                        <a:t>Office equipm</a:t>
                      </a:r>
                    </a:p>
                    <a:p>
                      <a:pPr algn="ctr"/>
                      <a:r>
                        <a:rPr lang="id-ID" dirty="0" smtClean="0"/>
                        <a:t>-</a:t>
                      </a:r>
                    </a:p>
                    <a:p>
                      <a:pPr algn="l"/>
                      <a:r>
                        <a:rPr lang="id-ID" dirty="0" smtClean="0"/>
                        <a:t>Store Equipm.</a:t>
                      </a:r>
                    </a:p>
                    <a:p>
                      <a:pPr algn="ctr"/>
                      <a:r>
                        <a:rPr lang="id-ID" dirty="0" smtClean="0"/>
                        <a:t>-</a:t>
                      </a:r>
                    </a:p>
                    <a:p>
                      <a:pPr algn="l"/>
                      <a:r>
                        <a:rPr lang="id-ID" dirty="0" smtClean="0"/>
                        <a:t>Store supplies</a:t>
                      </a:r>
                    </a:p>
                    <a:p>
                      <a:pPr algn="l"/>
                      <a:r>
                        <a:rPr lang="id-ID" dirty="0" smtClean="0"/>
                        <a:t>Office supplie</a:t>
                      </a:r>
                    </a:p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 smtClean="0"/>
                    </a:p>
                    <a:p>
                      <a:pPr algn="ctr"/>
                      <a:endParaRPr lang="id-ID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</a:p>
                    <a:p>
                      <a:pPr algn="ct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19.000</a:t>
                      </a:r>
                    </a:p>
                    <a:p>
                      <a:pPr algn="r"/>
                      <a:r>
                        <a:rPr lang="id-ID" dirty="0" smtClean="0"/>
                        <a:t>11.000</a:t>
                      </a:r>
                    </a:p>
                    <a:p>
                      <a:pPr algn="ct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185.000</a:t>
                      </a:r>
                    </a:p>
                    <a:p>
                      <a:pPr algn="ct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24.000</a:t>
                      </a:r>
                    </a:p>
                    <a:p>
                      <a:pPr algn="ct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26.000</a:t>
                      </a:r>
                    </a:p>
                    <a:p>
                      <a:pPr algn="r"/>
                      <a:r>
                        <a:rPr lang="id-ID" dirty="0" smtClean="0"/>
                        <a:t>14.000</a:t>
                      </a:r>
                    </a:p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DEASY LESTARY KUSNANDAR\ppt background\Religious_wallpapers_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1456" cy="6796092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Purchases Return and Allowance</a:t>
            </a:r>
            <a:endParaRPr lang="id-ID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Retur pembelian: pengembalian barang dagangan atau barang lain yang sudah dibeli. Biasanya menggunakan NOTA DEBIT. </a:t>
            </a:r>
          </a:p>
          <a:p>
            <a:r>
              <a:rPr lang="id-ID" dirty="0" smtClean="0"/>
              <a:t>Ayat  jurnal untuk mencatat </a:t>
            </a:r>
            <a:r>
              <a:rPr lang="id-ID" i="1" dirty="0" smtClean="0"/>
              <a:t>purchases </a:t>
            </a:r>
            <a:r>
              <a:rPr lang="id-ID" i="1" dirty="0" smtClean="0"/>
              <a:t>return</a:t>
            </a:r>
            <a:r>
              <a:rPr lang="id-ID" dirty="0" smtClean="0"/>
              <a:t>:</a:t>
            </a:r>
            <a:endParaRPr lang="en-US" dirty="0"/>
          </a:p>
          <a:p>
            <a:pPr>
              <a:buNone/>
            </a:pPr>
            <a:r>
              <a:rPr lang="en-US" dirty="0" smtClean="0"/>
              <a:t>	</a:t>
            </a:r>
            <a:r>
              <a:rPr lang="id-ID" dirty="0" smtClean="0"/>
              <a:t>Account </a:t>
            </a:r>
            <a:r>
              <a:rPr lang="id-ID" dirty="0" smtClean="0"/>
              <a:t>payable				XXX</a:t>
            </a:r>
          </a:p>
          <a:p>
            <a:pPr>
              <a:buNone/>
            </a:pPr>
            <a:r>
              <a:rPr lang="id-ID" dirty="0" smtClean="0"/>
              <a:t>		Purchases return and allowance		XXX</a:t>
            </a:r>
          </a:p>
          <a:p>
            <a:pPr>
              <a:buNone/>
            </a:pPr>
            <a:r>
              <a:rPr lang="id-ID" dirty="0" smtClean="0"/>
              <a:t>		Debit Memo No. ___</a:t>
            </a:r>
            <a:endParaRPr lang="id-ID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14</a:t>
            </a:fld>
            <a:endParaRPr lang="id-ID"/>
          </a:p>
        </p:txBody>
      </p:sp>
      <p:grpSp>
        <p:nvGrpSpPr>
          <p:cNvPr id="7" name="Group 6"/>
          <p:cNvGrpSpPr/>
          <p:nvPr/>
        </p:nvGrpSpPr>
        <p:grpSpPr>
          <a:xfrm>
            <a:off x="642910" y="3786190"/>
            <a:ext cx="142876" cy="1714512"/>
            <a:chOff x="661166" y="3415506"/>
            <a:chExt cx="77788" cy="1146976"/>
          </a:xfrm>
        </p:grpSpPr>
        <p:cxnSp>
          <p:nvCxnSpPr>
            <p:cNvPr id="5" name="Straight Connector 4"/>
            <p:cNvCxnSpPr/>
            <p:nvPr/>
          </p:nvCxnSpPr>
          <p:spPr>
            <a:xfrm rot="5400000">
              <a:off x="90456" y="3986216"/>
              <a:ext cx="1143008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166656" y="3990184"/>
              <a:ext cx="1143008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DEASY LESTARY KUSNANDAR\ppt background\Religious_wallpapers_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1456" cy="6796092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/>
              <a:t>CASH PAYMENT JOURNAL</a:t>
            </a:r>
            <a:endParaRPr lang="id-ID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Jurnal pengeluaran kas: mencatat transaksi pengeluaran-pengeluaran kas.</a:t>
            </a:r>
          </a:p>
          <a:p>
            <a:r>
              <a:rPr lang="id-ID" dirty="0" smtClean="0"/>
              <a:t>Jenis pengeluaran kas:</a:t>
            </a:r>
          </a:p>
          <a:p>
            <a:pPr>
              <a:buNone/>
            </a:pPr>
            <a:r>
              <a:rPr lang="id-ID" dirty="0" smtClean="0"/>
              <a:t>	- bayar utang</a:t>
            </a:r>
          </a:p>
          <a:p>
            <a:pPr>
              <a:buNone/>
            </a:pPr>
            <a:r>
              <a:rPr lang="id-ID" dirty="0" smtClean="0"/>
              <a:t>	- bayar upah</a:t>
            </a:r>
          </a:p>
          <a:p>
            <a:pPr>
              <a:buNone/>
            </a:pPr>
            <a:r>
              <a:rPr lang="id-ID" dirty="0" smtClean="0"/>
              <a:t>	- bayar gaji</a:t>
            </a:r>
          </a:p>
          <a:p>
            <a:pPr>
              <a:buNone/>
            </a:pPr>
            <a:r>
              <a:rPr lang="id-ID" dirty="0" smtClean="0"/>
              <a:t>	- bayar perlengkapan, peralatan, tanah, dll.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15</a:t>
            </a:fld>
            <a:endParaRPr lang="id-ID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DEASY LESTARY KUSNANDAR\ppt background\Religious_wallpapers_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1456" cy="6796092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Bentuk Cash Payment Journal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42201" y="1600188"/>
          <a:ext cx="8687517" cy="4754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75657"/>
                <a:gridCol w="1493901"/>
                <a:gridCol w="817372"/>
                <a:gridCol w="1219581"/>
                <a:gridCol w="1273810"/>
                <a:gridCol w="1516952"/>
                <a:gridCol w="11902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Date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Account </a:t>
                      </a:r>
                    </a:p>
                    <a:p>
                      <a:pPr algn="ctr"/>
                      <a:r>
                        <a:rPr lang="id-ID" sz="2000" dirty="0" smtClean="0"/>
                        <a:t>Debited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Ref 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Sundry </a:t>
                      </a:r>
                    </a:p>
                    <a:p>
                      <a:pPr algn="ctr"/>
                      <a:r>
                        <a:rPr lang="id-ID" sz="2000" dirty="0" smtClean="0"/>
                        <a:t>Account</a:t>
                      </a:r>
                    </a:p>
                    <a:p>
                      <a:pPr algn="ctr"/>
                      <a:r>
                        <a:rPr lang="id-ID" sz="2000" dirty="0" smtClean="0"/>
                        <a:t>(Debit)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Account </a:t>
                      </a:r>
                    </a:p>
                    <a:p>
                      <a:pPr algn="ctr"/>
                      <a:r>
                        <a:rPr lang="id-ID" sz="2000" dirty="0" smtClean="0"/>
                        <a:t>Payable</a:t>
                      </a:r>
                    </a:p>
                    <a:p>
                      <a:pPr algn="ctr"/>
                      <a:r>
                        <a:rPr lang="id-ID" sz="2000" dirty="0" smtClean="0"/>
                        <a:t>(Debit)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Purchases </a:t>
                      </a:r>
                    </a:p>
                    <a:p>
                      <a:pPr algn="ctr"/>
                      <a:r>
                        <a:rPr lang="id-ID" sz="2000" dirty="0" smtClean="0"/>
                        <a:t>Discount</a:t>
                      </a:r>
                    </a:p>
                    <a:p>
                      <a:pPr algn="ctr"/>
                      <a:r>
                        <a:rPr lang="id-ID" sz="2000" dirty="0" smtClean="0"/>
                        <a:t>(Credit)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Cash </a:t>
                      </a:r>
                    </a:p>
                    <a:p>
                      <a:pPr algn="ctr"/>
                      <a:r>
                        <a:rPr lang="id-ID" sz="2000" dirty="0" smtClean="0"/>
                        <a:t>(Credit)</a:t>
                      </a:r>
                      <a:endParaRPr lang="id-ID" sz="20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id-ID" sz="2000" dirty="0" smtClean="0"/>
                    </a:p>
                    <a:p>
                      <a:endParaRPr lang="id-ID" sz="2000" dirty="0" smtClean="0"/>
                    </a:p>
                    <a:p>
                      <a:endParaRPr lang="id-ID" sz="2000" dirty="0" smtClean="0"/>
                    </a:p>
                    <a:p>
                      <a:endParaRPr lang="id-ID" sz="2000" dirty="0" smtClean="0"/>
                    </a:p>
                    <a:p>
                      <a:endParaRPr lang="id-ID" sz="2000" dirty="0" smtClean="0"/>
                    </a:p>
                    <a:p>
                      <a:endParaRPr lang="id-ID" sz="2000" dirty="0" smtClean="0"/>
                    </a:p>
                    <a:p>
                      <a:endParaRPr lang="id-ID" sz="2000" dirty="0" smtClean="0"/>
                    </a:p>
                    <a:p>
                      <a:endParaRPr lang="id-ID" sz="2000" dirty="0" smtClean="0"/>
                    </a:p>
                    <a:p>
                      <a:endParaRPr lang="id-ID" sz="2000" dirty="0" smtClean="0"/>
                    </a:p>
                    <a:p>
                      <a:endParaRPr lang="id-ID" sz="2000" dirty="0" smtClean="0"/>
                    </a:p>
                    <a:p>
                      <a:endParaRPr lang="id-ID" sz="2000" dirty="0" smtClean="0"/>
                    </a:p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16</a:t>
            </a:fld>
            <a:endParaRPr lang="id-ID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DEASY LESTARY KUSNANDAR\ppt background\Religious_wallpapers_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1456" cy="6796092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Contoh</a:t>
            </a:r>
            <a:endParaRPr lang="id-ID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id-ID" dirty="0" smtClean="0"/>
              <a:t>Transaksi pengeluaran kas pada perusahaan ABC selama bulan Nopember 2011 adalah:</a:t>
            </a:r>
          </a:p>
          <a:p>
            <a:pPr marL="990600" indent="-990600">
              <a:buNone/>
            </a:pPr>
            <a:r>
              <a:rPr lang="id-ID" dirty="0" smtClean="0"/>
              <a:t>2 Nop membeli perlengkapan secara tunai senilai Rp500.000,-</a:t>
            </a:r>
          </a:p>
          <a:p>
            <a:pPr marL="990600" indent="-990600">
              <a:buNone/>
            </a:pPr>
            <a:r>
              <a:rPr lang="id-ID" dirty="0" smtClean="0"/>
              <a:t>4 Nop membayar beban listrik senilai Rp250.000,-</a:t>
            </a:r>
          </a:p>
          <a:p>
            <a:pPr marL="990600" indent="-990600">
              <a:buNone/>
            </a:pPr>
            <a:r>
              <a:rPr lang="id-ID" dirty="0" smtClean="0"/>
              <a:t>6 Nop membayar upah pegawai Rp150.000,-</a:t>
            </a:r>
          </a:p>
          <a:p>
            <a:pPr marL="990600" indent="-990600">
              <a:buNone/>
            </a:pPr>
            <a:r>
              <a:rPr lang="id-ID" dirty="0" smtClean="0"/>
              <a:t>7 Nop membayar utang atas pembelian peralatan pada awal bulan kepada PD. Fajar Rp500.000,- mendapat potongan tunai 2%</a:t>
            </a:r>
          </a:p>
          <a:p>
            <a:pPr marL="990600" indent="-990600">
              <a:buNone/>
            </a:pPr>
            <a:r>
              <a:rPr lang="id-ID" dirty="0" smtClean="0"/>
              <a:t>15 Nop membayar utang kepada PT. Dian sebesar Rp2.500.000,-</a:t>
            </a:r>
          </a:p>
          <a:p>
            <a:pPr>
              <a:buNone/>
            </a:pPr>
            <a:endParaRPr lang="id-ID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17</a:t>
            </a:fld>
            <a:endParaRPr lang="id-ID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DEASY LESTARY KUSNANDAR\ppt background\Religious_wallpapers_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1456" cy="6796092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dirty="0" smtClean="0"/>
              <a:t>PT. ABC</a:t>
            </a:r>
            <a:br>
              <a:rPr lang="id-ID" dirty="0" smtClean="0"/>
            </a:br>
            <a:r>
              <a:rPr lang="id-ID" dirty="0" smtClean="0"/>
              <a:t>Cash Payment Journal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4794" y="1581138"/>
          <a:ext cx="9122728" cy="3322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43651"/>
                <a:gridCol w="2052927"/>
                <a:gridCol w="712152"/>
                <a:gridCol w="1219581"/>
                <a:gridCol w="1273810"/>
                <a:gridCol w="1516952"/>
                <a:gridCol w="130365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Date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Account </a:t>
                      </a:r>
                    </a:p>
                    <a:p>
                      <a:pPr algn="ctr"/>
                      <a:r>
                        <a:rPr lang="id-ID" sz="2000" dirty="0" smtClean="0"/>
                        <a:t>Debited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Ref 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Sundry </a:t>
                      </a:r>
                    </a:p>
                    <a:p>
                      <a:pPr algn="ctr"/>
                      <a:r>
                        <a:rPr lang="id-ID" sz="2000" dirty="0" smtClean="0"/>
                        <a:t>Account</a:t>
                      </a:r>
                    </a:p>
                    <a:p>
                      <a:pPr algn="ctr"/>
                      <a:r>
                        <a:rPr lang="id-ID" sz="2000" dirty="0" smtClean="0"/>
                        <a:t>(Debit)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Account </a:t>
                      </a:r>
                    </a:p>
                    <a:p>
                      <a:pPr algn="ctr"/>
                      <a:r>
                        <a:rPr lang="id-ID" sz="2000" dirty="0" smtClean="0"/>
                        <a:t>Payable</a:t>
                      </a:r>
                    </a:p>
                    <a:p>
                      <a:pPr algn="ctr"/>
                      <a:r>
                        <a:rPr lang="id-ID" sz="2000" dirty="0" smtClean="0"/>
                        <a:t>(Debit)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Purchases </a:t>
                      </a:r>
                    </a:p>
                    <a:p>
                      <a:pPr algn="ctr"/>
                      <a:r>
                        <a:rPr lang="id-ID" sz="2000" dirty="0" smtClean="0"/>
                        <a:t>Discount</a:t>
                      </a:r>
                    </a:p>
                    <a:p>
                      <a:pPr algn="ctr"/>
                      <a:r>
                        <a:rPr lang="id-ID" sz="2000" dirty="0" smtClean="0"/>
                        <a:t>(Credit)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Cash </a:t>
                      </a:r>
                    </a:p>
                    <a:p>
                      <a:pPr algn="ctr"/>
                      <a:r>
                        <a:rPr lang="id-ID" sz="2000" dirty="0" smtClean="0"/>
                        <a:t>(Credit)</a:t>
                      </a:r>
                      <a:endParaRPr lang="id-ID" sz="20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2011</a:t>
                      </a:r>
                    </a:p>
                    <a:p>
                      <a:r>
                        <a:rPr lang="id-ID" sz="2000" dirty="0" smtClean="0"/>
                        <a:t>Nop.   2</a:t>
                      </a:r>
                    </a:p>
                    <a:p>
                      <a:pPr algn="r"/>
                      <a:r>
                        <a:rPr lang="id-ID" sz="2000" dirty="0" smtClean="0"/>
                        <a:t>4</a:t>
                      </a:r>
                    </a:p>
                    <a:p>
                      <a:pPr algn="r"/>
                      <a:r>
                        <a:rPr lang="id-ID" sz="2000" dirty="0" smtClean="0"/>
                        <a:t>6</a:t>
                      </a:r>
                    </a:p>
                    <a:p>
                      <a:pPr algn="r"/>
                      <a:r>
                        <a:rPr lang="id-ID" sz="2000" dirty="0" smtClean="0"/>
                        <a:t>7</a:t>
                      </a:r>
                    </a:p>
                    <a:p>
                      <a:pPr algn="r"/>
                      <a:r>
                        <a:rPr lang="id-ID" sz="2000" dirty="0" smtClean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 smtClean="0"/>
                    </a:p>
                    <a:p>
                      <a:r>
                        <a:rPr lang="id-ID" sz="2000" dirty="0" smtClean="0"/>
                        <a:t>Supplies</a:t>
                      </a:r>
                    </a:p>
                    <a:p>
                      <a:r>
                        <a:rPr lang="id-ID" sz="2000" dirty="0" smtClean="0"/>
                        <a:t>Electricity Exp.</a:t>
                      </a:r>
                    </a:p>
                    <a:p>
                      <a:r>
                        <a:rPr lang="id-ID" sz="2000" dirty="0" smtClean="0"/>
                        <a:t>Wage Expense</a:t>
                      </a:r>
                    </a:p>
                    <a:p>
                      <a:r>
                        <a:rPr lang="id-ID" sz="2000" dirty="0" smtClean="0"/>
                        <a:t>PD.Fajar</a:t>
                      </a:r>
                    </a:p>
                    <a:p>
                      <a:r>
                        <a:rPr lang="id-ID" sz="2000" dirty="0" smtClean="0"/>
                        <a:t>PT. Dian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 smtClean="0"/>
                    </a:p>
                    <a:p>
                      <a:r>
                        <a:rPr lang="id-ID" sz="2000" dirty="0" smtClean="0"/>
                        <a:t>500.000</a:t>
                      </a:r>
                    </a:p>
                    <a:p>
                      <a:r>
                        <a:rPr lang="id-ID" sz="2000" dirty="0" smtClean="0"/>
                        <a:t>250.000</a:t>
                      </a:r>
                    </a:p>
                    <a:p>
                      <a:r>
                        <a:rPr lang="id-ID" sz="2000" dirty="0" smtClean="0"/>
                        <a:t>150.000</a:t>
                      </a:r>
                    </a:p>
                    <a:p>
                      <a:r>
                        <a:rPr lang="id-ID" sz="2000" dirty="0" smtClean="0"/>
                        <a:t>-</a:t>
                      </a:r>
                    </a:p>
                    <a:p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 smtClean="0"/>
                    </a:p>
                    <a:p>
                      <a:pPr algn="ctr"/>
                      <a:r>
                        <a:rPr lang="id-ID" sz="2000" dirty="0" smtClean="0"/>
                        <a:t>-</a:t>
                      </a:r>
                    </a:p>
                    <a:p>
                      <a:pPr algn="ctr"/>
                      <a:r>
                        <a:rPr lang="id-ID" sz="2000" dirty="0" smtClean="0"/>
                        <a:t>-</a:t>
                      </a:r>
                    </a:p>
                    <a:p>
                      <a:pPr algn="ctr"/>
                      <a:r>
                        <a:rPr lang="id-ID" sz="2000" dirty="0" smtClean="0"/>
                        <a:t>-</a:t>
                      </a:r>
                    </a:p>
                    <a:p>
                      <a:pPr algn="ctr"/>
                      <a:r>
                        <a:rPr lang="id-ID" sz="2000" dirty="0" smtClean="0"/>
                        <a:t>500.000</a:t>
                      </a:r>
                    </a:p>
                    <a:p>
                      <a:pPr algn="ctr"/>
                      <a:r>
                        <a:rPr lang="id-ID" sz="2000" dirty="0" smtClean="0"/>
                        <a:t>2.500.000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 smtClean="0"/>
                    </a:p>
                    <a:p>
                      <a:pPr algn="ctr"/>
                      <a:r>
                        <a:rPr lang="id-ID" sz="2000" dirty="0" smtClean="0"/>
                        <a:t>-</a:t>
                      </a:r>
                    </a:p>
                    <a:p>
                      <a:pPr algn="ctr"/>
                      <a:r>
                        <a:rPr lang="id-ID" sz="2000" dirty="0" smtClean="0"/>
                        <a:t>-</a:t>
                      </a:r>
                    </a:p>
                    <a:p>
                      <a:pPr algn="ctr"/>
                      <a:r>
                        <a:rPr lang="id-ID" sz="2000" dirty="0" smtClean="0"/>
                        <a:t>-</a:t>
                      </a:r>
                    </a:p>
                    <a:p>
                      <a:pPr algn="ctr"/>
                      <a:r>
                        <a:rPr lang="id-ID" sz="2000" dirty="0" smtClean="0"/>
                        <a:t>10.000</a:t>
                      </a:r>
                    </a:p>
                    <a:p>
                      <a:pPr algn="ct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 smtClean="0"/>
                    </a:p>
                    <a:p>
                      <a:r>
                        <a:rPr lang="id-ID" sz="2000" dirty="0" smtClean="0"/>
                        <a:t>500.000</a:t>
                      </a:r>
                    </a:p>
                    <a:p>
                      <a:r>
                        <a:rPr lang="id-ID" sz="2000" dirty="0" smtClean="0"/>
                        <a:t>250.000</a:t>
                      </a:r>
                    </a:p>
                    <a:p>
                      <a:r>
                        <a:rPr lang="id-ID" sz="2000" dirty="0" smtClean="0"/>
                        <a:t>150.000</a:t>
                      </a:r>
                    </a:p>
                    <a:p>
                      <a:r>
                        <a:rPr lang="id-ID" sz="2000" dirty="0" smtClean="0"/>
                        <a:t>490.000</a:t>
                      </a:r>
                    </a:p>
                    <a:p>
                      <a:r>
                        <a:rPr lang="id-ID" sz="2000" dirty="0" smtClean="0"/>
                        <a:t>2.500.000</a:t>
                      </a:r>
                      <a:endParaRPr lang="id-ID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id-ID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3.000.000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3890.000</a:t>
                      </a:r>
                      <a:endParaRPr lang="id-ID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EA33-3701-433F-BC8D-915BDF7D704F}" type="slidenum">
              <a:rPr lang="id-ID" smtClean="0"/>
              <a:pPr/>
              <a:t>18</a:t>
            </a:fld>
            <a:endParaRPr lang="id-ID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701</TotalTime>
  <Words>864</Words>
  <Application>Microsoft Office PowerPoint</Application>
  <PresentationFormat>On-screen Show (4:3)</PresentationFormat>
  <Paragraphs>343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ADMINISTRASI PEMBELIAN DAN PENGELUARAN KAS</vt:lpstr>
      <vt:lpstr>PROSEDUR PEMBELIAN</vt:lpstr>
      <vt:lpstr>Slide 3</vt:lpstr>
      <vt:lpstr>Slide 4</vt:lpstr>
      <vt:lpstr>BUKU HARIAN KHUSUS</vt:lpstr>
      <vt:lpstr>BUKU PEMBELIAN  (PURCHASES JOURNAL)</vt:lpstr>
      <vt:lpstr>BENTUK JURNAL PEMBELIAN</vt:lpstr>
      <vt:lpstr>CONTOH:</vt:lpstr>
      <vt:lpstr>Pembahasan </vt:lpstr>
      <vt:lpstr>BUKU TAMBAHAN</vt:lpstr>
      <vt:lpstr>BENTUK JURNAL PEMBELIAN (lanjutan)</vt:lpstr>
      <vt:lpstr>Contoh:</vt:lpstr>
      <vt:lpstr>Pembahasan </vt:lpstr>
      <vt:lpstr>Purchases Return and Allowance</vt:lpstr>
      <vt:lpstr>CASH PAYMENT JOURNAL</vt:lpstr>
      <vt:lpstr>Bentuk Cash Payment Journal</vt:lpstr>
      <vt:lpstr>Contoh</vt:lpstr>
      <vt:lpstr>PT. ABC Cash Payment Journal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ADMINISTRASI PEMBELIAN DAN PENGELUARAN KAS</dc:title>
  <dc:creator>dedeh_sri</dc:creator>
  <cp:lastModifiedBy>admin</cp:lastModifiedBy>
  <cp:revision>31</cp:revision>
  <dcterms:created xsi:type="dcterms:W3CDTF">2010-10-17T13:43:37Z</dcterms:created>
  <dcterms:modified xsi:type="dcterms:W3CDTF">2013-10-26T13:40:31Z</dcterms:modified>
</cp:coreProperties>
</file>