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82" r:id="rId4"/>
    <p:sldId id="283" r:id="rId5"/>
    <p:sldId id="284" r:id="rId6"/>
    <p:sldId id="299" r:id="rId7"/>
    <p:sldId id="300" r:id="rId8"/>
    <p:sldId id="285" r:id="rId9"/>
    <p:sldId id="312" r:id="rId10"/>
    <p:sldId id="314" r:id="rId11"/>
    <p:sldId id="316" r:id="rId12"/>
    <p:sldId id="286" r:id="rId13"/>
    <p:sldId id="287" r:id="rId14"/>
    <p:sldId id="288" r:id="rId15"/>
    <p:sldId id="289" r:id="rId16"/>
    <p:sldId id="291" r:id="rId17"/>
    <p:sldId id="292" r:id="rId18"/>
    <p:sldId id="293" r:id="rId19"/>
    <p:sldId id="294" r:id="rId20"/>
    <p:sldId id="343" r:id="rId21"/>
    <p:sldId id="344" r:id="rId22"/>
    <p:sldId id="345" r:id="rId23"/>
    <p:sldId id="347" r:id="rId24"/>
    <p:sldId id="348" r:id="rId25"/>
    <p:sldId id="296" r:id="rId26"/>
    <p:sldId id="297" r:id="rId27"/>
    <p:sldId id="298" r:id="rId28"/>
    <p:sldId id="275" r:id="rId29"/>
  </p:sldIdLst>
  <p:sldSz cx="9144000" cy="6858000" type="screen4x3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8" autoAdjust="0"/>
    <p:restoredTop sz="94660"/>
  </p:normalViewPr>
  <p:slideViewPr>
    <p:cSldViewPr>
      <p:cViewPr>
        <p:scale>
          <a:sx n="40" d="100"/>
          <a:sy n="40" d="100"/>
        </p:scale>
        <p:origin x="-81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3155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B09AAA10-E616-420A-A120-8A58CDAF92F1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1B073015-9BEC-4DE8-9065-FDC05F350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49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50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96B0AD7-6BB8-4879-8805-2E00179C62C6}" type="datetimeFigureOut">
              <a:rPr lang="en-US" smtClean="0"/>
              <a:pPr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244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500" y="951244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C2DA33D3-D255-43C4-BA77-462224DC2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7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3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3415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34150"/>
            <a:ext cx="2895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3415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C72B4CC8-1D4C-4059-8679-F8CB42DC583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14400" y="2286000"/>
            <a:ext cx="7304088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762000" y="1600200"/>
            <a:ext cx="7620000" cy="682625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95" name="Rectangle 23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94" name="Object 22"/>
          <p:cNvGraphicFramePr>
            <a:graphicFrameLocks noChangeAspect="1"/>
          </p:cNvGraphicFramePr>
          <p:nvPr/>
        </p:nvGraphicFramePr>
        <p:xfrm>
          <a:off x="533400" y="171449"/>
          <a:ext cx="990600" cy="975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r:id="rId4" imgW="5858693" imgH="6001588" progId="">
                  <p:embed/>
                </p:oleObj>
              </mc:Choice>
              <mc:Fallback>
                <p:oleObj r:id="rId4" imgW="5858693" imgH="6001588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1449"/>
                        <a:ext cx="990600" cy="9751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89433-EC98-4874-9919-3027A1C3EE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4E15F-053D-400B-9FB1-F54F0B36D5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9D039-AAF5-4C1D-8A19-E70EEA8D30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0C57B-7318-4ACF-ADF5-E336A3A803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3AE0F-9307-4AEA-B904-82E4C9D3DD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F979-D363-498D-A8A3-3F26E6644A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841BD-88A2-48B4-97D5-01803082AE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BBBAB-87F0-4304-B80B-26261D8C47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E9684-05D5-477A-BD1D-B0966077E7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1BFB8-B807-4CD8-AA96-E6E074CB10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6EE155E6-3292-4373-8C18-663047C91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1" name="Object 17"/>
          <p:cNvGraphicFramePr>
            <a:graphicFrameLocks noChangeAspect="1"/>
          </p:cNvGraphicFramePr>
          <p:nvPr/>
        </p:nvGraphicFramePr>
        <p:xfrm>
          <a:off x="0" y="152400"/>
          <a:ext cx="91440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Image" r:id="rId15" imgW="10793651" imgH="1498413" progId="">
                  <p:embed/>
                </p:oleObj>
              </mc:Choice>
              <mc:Fallback>
                <p:oleObj name="Image" r:id="rId15" imgW="10793651" imgH="1498413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152400"/>
                        <a:ext cx="91440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22A2E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32767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04800" y="609600"/>
            <a:ext cx="8839200" cy="5334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gray">
          <a:xfrm>
            <a:off x="9525" y="1114425"/>
            <a:ext cx="9144000" cy="762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8039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CCCEAF-BBF4-4430-B8E4-37D650735A3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438400" y="609600"/>
            <a:ext cx="6248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45" name="Rectangle 21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44" name="Object 20"/>
          <p:cNvGraphicFramePr>
            <a:graphicFrameLocks noChangeAspect="1"/>
          </p:cNvGraphicFramePr>
          <p:nvPr/>
        </p:nvGraphicFramePr>
        <p:xfrm>
          <a:off x="228600" y="6019800"/>
          <a:ext cx="576816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17" imgW="5858693" imgH="6001588" progId="">
                  <p:embed/>
                </p:oleObj>
              </mc:Choice>
              <mc:Fallback>
                <p:oleObj r:id="rId17" imgW="5858693" imgH="6001588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019800"/>
                        <a:ext cx="576816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143000"/>
            <a:ext cx="7620000" cy="1447800"/>
          </a:xfrm>
        </p:spPr>
        <p:txBody>
          <a:bodyPr/>
          <a:lstStyle/>
          <a:p>
            <a:r>
              <a:rPr lang="en-US" sz="5400" dirty="0" smtClean="0">
                <a:latin typeface="Baskerville Old Face" pitchFamily="18" charset="0"/>
              </a:rPr>
              <a:t>PERSEROAN TERBATAS</a:t>
            </a:r>
            <a:br>
              <a:rPr lang="en-US" sz="5400" dirty="0" smtClean="0">
                <a:latin typeface="Baskerville Old Face" pitchFamily="18" charset="0"/>
              </a:rPr>
            </a:br>
            <a:r>
              <a:rPr lang="en-US" sz="5400" dirty="0" smtClean="0">
                <a:latin typeface="Baskerville Old Face" pitchFamily="18" charset="0"/>
              </a:rPr>
              <a:t>(PT)</a:t>
            </a:r>
            <a:endParaRPr lang="en-US" sz="8000" dirty="0">
              <a:solidFill>
                <a:schemeClr val="tx2"/>
              </a:solidFill>
              <a:latin typeface="Baskerville Old Face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16312" y="2895600"/>
            <a:ext cx="7304088" cy="38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 smtClean="0"/>
              <a:t>dedeh_sri@yahoo.co.id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2B4CC8-1D4C-4059-8679-F8CB42DC583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Perseroan </a:t>
            </a:r>
            <a:r>
              <a:rPr lang="en-US" sz="3600" dirty="0" err="1" smtClean="0"/>
              <a:t>Terbatas</a:t>
            </a:r>
            <a:r>
              <a:rPr lang="en-US" sz="3600" dirty="0" smtClean="0"/>
              <a:t>:</a:t>
            </a:r>
            <a:endParaRPr lang="en-US" sz="2000" dirty="0">
              <a:solidFill>
                <a:schemeClr val="accent1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1828800" y="1828800"/>
            <a:ext cx="6099406" cy="4189870"/>
            <a:chOff x="1828800" y="1442113"/>
            <a:chExt cx="6099406" cy="4189870"/>
          </a:xfrm>
        </p:grpSpPr>
        <p:grpSp>
          <p:nvGrpSpPr>
            <p:cNvPr id="40963" name="Group 3"/>
            <p:cNvGrpSpPr>
              <a:grpSpLocks/>
            </p:cNvGrpSpPr>
            <p:nvPr/>
          </p:nvGrpSpPr>
          <p:grpSpPr bwMode="auto">
            <a:xfrm>
              <a:off x="1828800" y="1442113"/>
              <a:ext cx="762000" cy="537689"/>
              <a:chOff x="1110" y="2656"/>
              <a:chExt cx="1549" cy="1351"/>
            </a:xfrm>
          </p:grpSpPr>
          <p:sp>
            <p:nvSpPr>
              <p:cNvPr id="40964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65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66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grpSp>
          <p:nvGrpSpPr>
            <p:cNvPr id="40967" name="Group 7"/>
            <p:cNvGrpSpPr>
              <a:grpSpLocks/>
            </p:cNvGrpSpPr>
            <p:nvPr/>
          </p:nvGrpSpPr>
          <p:grpSpPr bwMode="auto">
            <a:xfrm>
              <a:off x="1828800" y="2181275"/>
              <a:ext cx="762000" cy="537689"/>
              <a:chOff x="3174" y="2656"/>
              <a:chExt cx="1549" cy="1351"/>
            </a:xfrm>
          </p:grpSpPr>
          <p:sp>
            <p:nvSpPr>
              <p:cNvPr id="40968" name="AutoShape 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69" name="AutoShape 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70" name="AutoShape 1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40971" name="Line 11"/>
            <p:cNvSpPr>
              <a:spLocks noChangeShapeType="1"/>
            </p:cNvSpPr>
            <p:nvPr/>
          </p:nvSpPr>
          <p:spPr bwMode="auto">
            <a:xfrm>
              <a:off x="2438400" y="1934888"/>
              <a:ext cx="4800600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40972" name="Text Box 12"/>
            <p:cNvSpPr txBox="1">
              <a:spLocks noChangeArrowheads="1"/>
            </p:cNvSpPr>
            <p:nvPr/>
          </p:nvSpPr>
          <p:spPr bwMode="auto">
            <a:xfrm>
              <a:off x="3505200" y="1503709"/>
              <a:ext cx="2720617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dirty="0" err="1" smtClean="0"/>
                <a:t>Karakteristik</a:t>
              </a:r>
              <a:r>
                <a:rPr lang="en-US" sz="2800" dirty="0" smtClean="0"/>
                <a:t> PT</a:t>
              </a:r>
              <a:endParaRPr lang="en-US" sz="2800" dirty="0"/>
            </a:p>
          </p:txBody>
        </p:sp>
        <p:sp>
          <p:nvSpPr>
            <p:cNvPr id="40973" name="Text Box 13"/>
            <p:cNvSpPr txBox="1">
              <a:spLocks noChangeArrowheads="1"/>
            </p:cNvSpPr>
            <p:nvPr/>
          </p:nvSpPr>
          <p:spPr bwMode="gray">
            <a:xfrm>
              <a:off x="2025650" y="1521675"/>
              <a:ext cx="385042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8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0974" name="Line 14"/>
            <p:cNvSpPr>
              <a:spLocks noChangeShapeType="1"/>
            </p:cNvSpPr>
            <p:nvPr/>
          </p:nvSpPr>
          <p:spPr bwMode="auto">
            <a:xfrm>
              <a:off x="2438400" y="2674049"/>
              <a:ext cx="4800600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40975" name="Text Box 15"/>
            <p:cNvSpPr txBox="1">
              <a:spLocks noChangeArrowheads="1"/>
            </p:cNvSpPr>
            <p:nvPr/>
          </p:nvSpPr>
          <p:spPr bwMode="auto">
            <a:xfrm>
              <a:off x="3505200" y="2242872"/>
              <a:ext cx="1723549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dirty="0" smtClean="0"/>
                <a:t>Modal </a:t>
              </a:r>
              <a:r>
                <a:rPr lang="id-ID" sz="2800" dirty="0" smtClean="0"/>
                <a:t>PT</a:t>
              </a:r>
              <a:endParaRPr lang="en-US" sz="2800" dirty="0"/>
            </a:p>
          </p:txBody>
        </p:sp>
        <p:sp>
          <p:nvSpPr>
            <p:cNvPr id="40976" name="Text Box 16"/>
            <p:cNvSpPr txBox="1">
              <a:spLocks noChangeArrowheads="1"/>
            </p:cNvSpPr>
            <p:nvPr/>
          </p:nvSpPr>
          <p:spPr bwMode="gray">
            <a:xfrm>
              <a:off x="2025650" y="2260838"/>
              <a:ext cx="385042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800" b="1">
                  <a:solidFill>
                    <a:schemeClr val="bg1"/>
                  </a:solidFill>
                </a:rPr>
                <a:t>2</a:t>
              </a:r>
            </a:p>
          </p:txBody>
        </p:sp>
        <p:grpSp>
          <p:nvGrpSpPr>
            <p:cNvPr id="40977" name="Group 17"/>
            <p:cNvGrpSpPr>
              <a:grpSpLocks/>
            </p:cNvGrpSpPr>
            <p:nvPr/>
          </p:nvGrpSpPr>
          <p:grpSpPr bwMode="auto">
            <a:xfrm>
              <a:off x="1828800" y="2902471"/>
              <a:ext cx="762000" cy="537689"/>
              <a:chOff x="1110" y="2656"/>
              <a:chExt cx="1549" cy="1351"/>
            </a:xfrm>
          </p:grpSpPr>
          <p:sp>
            <p:nvSpPr>
              <p:cNvPr id="40978" name="AutoShape 1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79" name="AutoShape 1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80" name="AutoShape 20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40985" name="Line 25"/>
            <p:cNvSpPr>
              <a:spLocks noChangeShapeType="1"/>
            </p:cNvSpPr>
            <p:nvPr/>
          </p:nvSpPr>
          <p:spPr bwMode="auto">
            <a:xfrm>
              <a:off x="2438400" y="3395246"/>
              <a:ext cx="4800600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40986" name="Text Box 26"/>
            <p:cNvSpPr txBox="1">
              <a:spLocks noChangeArrowheads="1"/>
            </p:cNvSpPr>
            <p:nvPr/>
          </p:nvSpPr>
          <p:spPr bwMode="auto">
            <a:xfrm>
              <a:off x="3505200" y="2964068"/>
              <a:ext cx="4423006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dirty="0" err="1" smtClean="0"/>
                <a:t>Karakteristik</a:t>
              </a:r>
              <a:r>
                <a:rPr lang="en-US" sz="2800" dirty="0" smtClean="0"/>
                <a:t> modal </a:t>
              </a:r>
              <a:r>
                <a:rPr lang="en-US" sz="2800" dirty="0" err="1" smtClean="0"/>
                <a:t>saham</a:t>
              </a:r>
              <a:endParaRPr lang="en-US" sz="2800" dirty="0"/>
            </a:p>
          </p:txBody>
        </p:sp>
        <p:sp>
          <p:nvSpPr>
            <p:cNvPr id="40987" name="Text Box 27"/>
            <p:cNvSpPr txBox="1">
              <a:spLocks noChangeArrowheads="1"/>
            </p:cNvSpPr>
            <p:nvPr/>
          </p:nvSpPr>
          <p:spPr bwMode="gray">
            <a:xfrm>
              <a:off x="2025650" y="2982034"/>
              <a:ext cx="385042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800" b="1">
                  <a:solidFill>
                    <a:schemeClr val="bg1"/>
                  </a:solidFill>
                </a:rPr>
                <a:t>3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828800" y="3641635"/>
              <a:ext cx="5410200" cy="602783"/>
              <a:chOff x="1828800" y="4592638"/>
              <a:chExt cx="5410200" cy="745688"/>
            </a:xfrm>
          </p:grpSpPr>
          <p:grpSp>
            <p:nvGrpSpPr>
              <p:cNvPr id="40981" name="Group 21"/>
              <p:cNvGrpSpPr>
                <a:grpSpLocks/>
              </p:cNvGrpSpPr>
              <p:nvPr/>
            </p:nvGrpSpPr>
            <p:grpSpPr bwMode="auto">
              <a:xfrm>
                <a:off x="1828800" y="4592638"/>
                <a:ext cx="762000" cy="665162"/>
                <a:chOff x="3174" y="2656"/>
                <a:chExt cx="1549" cy="1351"/>
              </a:xfrm>
            </p:grpSpPr>
            <p:sp>
              <p:nvSpPr>
                <p:cNvPr id="40982" name="AutoShape 2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0983" name="AutoShape 2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0984" name="AutoShape 2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</p:grpSp>
          <p:sp>
            <p:nvSpPr>
              <p:cNvPr id="40988" name="Line 28"/>
              <p:cNvSpPr>
                <a:spLocks noChangeShapeType="1"/>
              </p:cNvSpPr>
              <p:nvPr/>
            </p:nvSpPr>
            <p:spPr bwMode="auto">
              <a:xfrm>
                <a:off x="2438400" y="5202238"/>
                <a:ext cx="4800600" cy="0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prstDash val="sysDot"/>
                <a:round/>
                <a:headEnd/>
                <a:tailEnd type="oval" w="med" len="med"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40989" name="Text Box 29"/>
              <p:cNvSpPr txBox="1">
                <a:spLocks noChangeArrowheads="1"/>
              </p:cNvSpPr>
              <p:nvPr/>
            </p:nvSpPr>
            <p:spPr bwMode="auto">
              <a:xfrm>
                <a:off x="3505200" y="4668838"/>
                <a:ext cx="3406702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800" dirty="0" smtClean="0"/>
                  <a:t>Pen</a:t>
                </a:r>
                <a:r>
                  <a:rPr lang="id-ID" sz="2800" dirty="0" smtClean="0"/>
                  <a:t>geluaran</a:t>
                </a:r>
                <a:r>
                  <a:rPr lang="en-US" sz="2800" dirty="0" smtClean="0"/>
                  <a:t> </a:t>
                </a:r>
                <a:r>
                  <a:rPr lang="en-US" sz="2800" dirty="0" err="1" smtClean="0"/>
                  <a:t>saham</a:t>
                </a:r>
                <a:endParaRPr lang="en-US" sz="2800" dirty="0"/>
              </a:p>
            </p:txBody>
          </p:sp>
          <p:sp>
            <p:nvSpPr>
              <p:cNvPr id="40990" name="Text Box 30"/>
              <p:cNvSpPr txBox="1">
                <a:spLocks noChangeArrowheads="1"/>
              </p:cNvSpPr>
              <p:nvPr/>
            </p:nvSpPr>
            <p:spPr bwMode="gray">
              <a:xfrm>
                <a:off x="2025650" y="4691063"/>
                <a:ext cx="385042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b="1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1828800" y="4364114"/>
              <a:ext cx="5410200" cy="602783"/>
              <a:chOff x="1828800" y="4592638"/>
              <a:chExt cx="5410200" cy="745688"/>
            </a:xfrm>
          </p:grpSpPr>
          <p:grpSp>
            <p:nvGrpSpPr>
              <p:cNvPr id="35" name="Group 21"/>
              <p:cNvGrpSpPr>
                <a:grpSpLocks/>
              </p:cNvGrpSpPr>
              <p:nvPr/>
            </p:nvGrpSpPr>
            <p:grpSpPr bwMode="auto">
              <a:xfrm>
                <a:off x="1828800" y="4592638"/>
                <a:ext cx="762000" cy="665162"/>
                <a:chOff x="3174" y="2656"/>
                <a:chExt cx="1549" cy="1351"/>
              </a:xfrm>
            </p:grpSpPr>
            <p:sp>
              <p:nvSpPr>
                <p:cNvPr id="39" name="AutoShape 2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0" name="AutoShape 2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41" name="AutoShape 2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</p:grpSp>
          <p:sp>
            <p:nvSpPr>
              <p:cNvPr id="36" name="Line 28"/>
              <p:cNvSpPr>
                <a:spLocks noChangeShapeType="1"/>
              </p:cNvSpPr>
              <p:nvPr/>
            </p:nvSpPr>
            <p:spPr bwMode="auto">
              <a:xfrm>
                <a:off x="2438400" y="5202238"/>
                <a:ext cx="4800600" cy="0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prstDash val="sysDot"/>
                <a:round/>
                <a:headEnd/>
                <a:tailEnd type="oval" w="med" len="med"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37" name="Text Box 29"/>
              <p:cNvSpPr txBox="1">
                <a:spLocks noChangeArrowheads="1"/>
              </p:cNvSpPr>
              <p:nvPr/>
            </p:nvSpPr>
            <p:spPr bwMode="auto">
              <a:xfrm>
                <a:off x="3505200" y="4668838"/>
                <a:ext cx="2588657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800" dirty="0" err="1" smtClean="0"/>
                  <a:t>Treasur</a:t>
                </a:r>
                <a:r>
                  <a:rPr lang="id-ID" sz="2800" dirty="0" smtClean="0"/>
                  <a:t>y Stock</a:t>
                </a:r>
                <a:endParaRPr lang="en-US" sz="2800" dirty="0"/>
              </a:p>
            </p:txBody>
          </p:sp>
          <p:sp>
            <p:nvSpPr>
              <p:cNvPr id="38" name="Text Box 30"/>
              <p:cNvSpPr txBox="1">
                <a:spLocks noChangeArrowheads="1"/>
              </p:cNvSpPr>
              <p:nvPr/>
            </p:nvSpPr>
            <p:spPr bwMode="gray">
              <a:xfrm>
                <a:off x="2025650" y="4691063"/>
                <a:ext cx="385042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b="1" dirty="0" smtClean="0">
                    <a:solidFill>
                      <a:schemeClr val="bg1"/>
                    </a:solidFill>
                  </a:rPr>
                  <a:t>5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856096" y="5029198"/>
              <a:ext cx="5410200" cy="602785"/>
              <a:chOff x="1828800" y="4592638"/>
              <a:chExt cx="5410200" cy="745691"/>
            </a:xfrm>
          </p:grpSpPr>
          <p:grpSp>
            <p:nvGrpSpPr>
              <p:cNvPr id="53" name="Group 21"/>
              <p:cNvGrpSpPr>
                <a:grpSpLocks/>
              </p:cNvGrpSpPr>
              <p:nvPr/>
            </p:nvGrpSpPr>
            <p:grpSpPr bwMode="auto">
              <a:xfrm>
                <a:off x="1828800" y="4592638"/>
                <a:ext cx="762000" cy="665162"/>
                <a:chOff x="3174" y="2656"/>
                <a:chExt cx="1549" cy="1351"/>
              </a:xfrm>
            </p:grpSpPr>
            <p:sp>
              <p:nvSpPr>
                <p:cNvPr id="57" name="AutoShape 2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58" name="AutoShape 2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sz="2000"/>
                </a:p>
              </p:txBody>
            </p:sp>
          </p:grpSp>
          <p:sp>
            <p:nvSpPr>
              <p:cNvPr id="54" name="Line 28"/>
              <p:cNvSpPr>
                <a:spLocks noChangeShapeType="1"/>
              </p:cNvSpPr>
              <p:nvPr/>
            </p:nvSpPr>
            <p:spPr bwMode="auto">
              <a:xfrm>
                <a:off x="2438400" y="5202238"/>
                <a:ext cx="4800600" cy="0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prstDash val="sysDot"/>
                <a:round/>
                <a:headEnd/>
                <a:tailEnd type="oval" w="med" len="med"/>
              </a:ln>
              <a:effectLst/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55" name="Text Box 29"/>
              <p:cNvSpPr txBox="1">
                <a:spLocks noChangeArrowheads="1"/>
              </p:cNvSpPr>
              <p:nvPr/>
            </p:nvSpPr>
            <p:spPr bwMode="auto">
              <a:xfrm>
                <a:off x="3505200" y="4668837"/>
                <a:ext cx="2704587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800" dirty="0" err="1" smtClean="0"/>
                  <a:t>Biaya</a:t>
                </a:r>
                <a:r>
                  <a:rPr lang="en-US" sz="2800" dirty="0" smtClean="0"/>
                  <a:t> </a:t>
                </a:r>
                <a:r>
                  <a:rPr lang="en-US" sz="2800" dirty="0" err="1" smtClean="0"/>
                  <a:t>Pendirian</a:t>
                </a:r>
                <a:endParaRPr lang="en-US" sz="2800" dirty="0"/>
              </a:p>
            </p:txBody>
          </p:sp>
          <p:sp>
            <p:nvSpPr>
              <p:cNvPr id="56" name="Text Box 30"/>
              <p:cNvSpPr txBox="1">
                <a:spLocks noChangeArrowheads="1"/>
              </p:cNvSpPr>
              <p:nvPr/>
            </p:nvSpPr>
            <p:spPr bwMode="gray">
              <a:xfrm>
                <a:off x="2025650" y="4691066"/>
                <a:ext cx="385042" cy="6472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b="1" dirty="0" smtClean="0">
                    <a:solidFill>
                      <a:schemeClr val="bg1"/>
                    </a:solidFill>
                  </a:rPr>
                  <a:t>6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1" name="Slide Number Placeholder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1. </a:t>
            </a:r>
            <a:r>
              <a:rPr lang="en-US" sz="2400" b="1" dirty="0" smtClean="0"/>
              <a:t>KARAKTERISTIK PT: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dirty="0" smtClean="0"/>
              <a:t>PT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berdiri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895600"/>
            <a:ext cx="8229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Karakteristik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PT: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AutoNum type="arabicPeriod"/>
              <a:tabLst/>
              <a:defRPr/>
            </a:pPr>
            <a:r>
              <a:rPr lang="en-US" sz="3200" kern="0" dirty="0" err="1" smtClean="0">
                <a:latin typeface="+mn-lt"/>
              </a:rPr>
              <a:t>Merupakan</a:t>
            </a:r>
            <a:r>
              <a:rPr lang="en-US" sz="3200" kern="0" dirty="0" smtClean="0">
                <a:latin typeface="+mn-lt"/>
              </a:rPr>
              <a:t> </a:t>
            </a:r>
            <a:r>
              <a:rPr lang="en-US" sz="3200" kern="0" dirty="0" err="1" smtClean="0">
                <a:latin typeface="+mn-lt"/>
              </a:rPr>
              <a:t>Badan</a:t>
            </a:r>
            <a:r>
              <a:rPr lang="en-US" sz="3200" kern="0" dirty="0" smtClean="0">
                <a:latin typeface="+mn-lt"/>
              </a:rPr>
              <a:t> </a:t>
            </a:r>
            <a:r>
              <a:rPr lang="en-US" sz="3200" kern="0" dirty="0" err="1" smtClean="0">
                <a:latin typeface="+mn-lt"/>
              </a:rPr>
              <a:t>hukum</a:t>
            </a:r>
            <a:r>
              <a:rPr lang="en-US" sz="3200" kern="0" dirty="0" smtClean="0">
                <a:latin typeface="+mn-lt"/>
              </a:rPr>
              <a:t> yang </a:t>
            </a:r>
            <a:r>
              <a:rPr lang="en-US" sz="3200" kern="0" dirty="0" err="1" smtClean="0">
                <a:latin typeface="+mn-lt"/>
              </a:rPr>
              <a:t>terpisah</a:t>
            </a:r>
            <a:endParaRPr lang="en-US" sz="3200" kern="0" dirty="0" smtClean="0">
              <a:latin typeface="+mn-lt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Kepemilikan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bisa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dipindahtangankan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AutoNum type="arabicPeriod"/>
              <a:tabLst/>
              <a:defRPr/>
            </a:pPr>
            <a:r>
              <a:rPr lang="en-US" sz="3200" kern="0" dirty="0" err="1" smtClean="0">
                <a:latin typeface="+mn-lt"/>
              </a:rPr>
              <a:t>Tanggung</a:t>
            </a:r>
            <a:r>
              <a:rPr lang="en-US" sz="3200" kern="0" dirty="0" smtClean="0">
                <a:latin typeface="+mn-lt"/>
              </a:rPr>
              <a:t> </a:t>
            </a:r>
            <a:r>
              <a:rPr lang="en-US" sz="3200" kern="0" dirty="0" err="1" smtClean="0">
                <a:latin typeface="+mn-lt"/>
              </a:rPr>
              <a:t>jawab</a:t>
            </a:r>
            <a:r>
              <a:rPr lang="en-US" sz="3200" kern="0" dirty="0" smtClean="0">
                <a:latin typeface="+mn-lt"/>
              </a:rPr>
              <a:t> yang </a:t>
            </a:r>
            <a:r>
              <a:rPr lang="en-US" sz="3200" kern="0" dirty="0" err="1" smtClean="0">
                <a:latin typeface="+mn-lt"/>
              </a:rPr>
              <a:t>terbatas</a:t>
            </a:r>
            <a:endParaRPr lang="en-US" sz="3200" kern="0" dirty="0" smtClean="0">
              <a:latin typeface="+mn-lt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Organisasi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kerja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2. </a:t>
            </a:r>
            <a:r>
              <a:rPr lang="en-US" sz="2400" b="1" dirty="0" smtClean="0"/>
              <a:t>MODAL </a:t>
            </a:r>
            <a:r>
              <a:rPr lang="id-ID" sz="2400" b="1" dirty="0" smtClean="0"/>
              <a:t>PT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981200"/>
          </a:xfrm>
        </p:spPr>
        <p:txBody>
          <a:bodyPr/>
          <a:lstStyle/>
          <a:p>
            <a:r>
              <a:rPr lang="id-ID" sz="2800" b="1" dirty="0" smtClean="0"/>
              <a:t>Sumber </a:t>
            </a:r>
            <a:r>
              <a:rPr lang="en-US" sz="2800" b="1" dirty="0" smtClean="0"/>
              <a:t>modal </a:t>
            </a:r>
            <a:r>
              <a:rPr lang="id-ID" sz="2800" b="1" dirty="0" smtClean="0"/>
              <a:t>PT </a:t>
            </a:r>
            <a:r>
              <a:rPr lang="en-US" sz="2800" b="1" dirty="0" err="1" smtClean="0"/>
              <a:t>ter</a:t>
            </a:r>
            <a:r>
              <a:rPr lang="id-ID" sz="2800" b="1" dirty="0" smtClean="0"/>
              <a:t>diri dari:</a:t>
            </a:r>
            <a:endParaRPr lang="en-US" sz="2800" b="1" dirty="0" smtClean="0"/>
          </a:p>
          <a:p>
            <a:pPr marL="514350" indent="-514350">
              <a:buAutoNum type="arabicPeriod"/>
            </a:pPr>
            <a:r>
              <a:rPr lang="en-US" sz="2800" dirty="0" smtClean="0"/>
              <a:t>Modal </a:t>
            </a:r>
            <a:r>
              <a:rPr lang="en-US" sz="2800" dirty="0" err="1" smtClean="0"/>
              <a:t>disetor</a:t>
            </a:r>
            <a:r>
              <a:rPr lang="en-US" sz="2800" dirty="0" smtClean="0"/>
              <a:t> (</a:t>
            </a:r>
            <a:r>
              <a:rPr lang="en-US" sz="2800" i="1" dirty="0" smtClean="0"/>
              <a:t>paid in capital</a:t>
            </a:r>
            <a:r>
              <a:rPr lang="en-US" sz="2800" dirty="0" smtClean="0"/>
              <a:t>)</a:t>
            </a:r>
            <a:r>
              <a:rPr lang="id-ID" sz="2800" dirty="0" smtClean="0"/>
              <a:t>: jml yg diinvestasikan pemegang saham.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en-US" sz="2800" dirty="0" err="1" smtClean="0"/>
              <a:t>Laba</a:t>
            </a:r>
            <a:r>
              <a:rPr lang="en-US" sz="2800" dirty="0" smtClean="0"/>
              <a:t> </a:t>
            </a:r>
            <a:r>
              <a:rPr lang="en-US" sz="2800" dirty="0" err="1" smtClean="0"/>
              <a:t>ditahan</a:t>
            </a:r>
            <a:r>
              <a:rPr lang="en-US" sz="2800" dirty="0" smtClean="0"/>
              <a:t> (</a:t>
            </a:r>
            <a:r>
              <a:rPr lang="en-US" sz="2800" i="1" dirty="0" err="1" smtClean="0"/>
              <a:t>retairned</a:t>
            </a:r>
            <a:r>
              <a:rPr lang="en-US" sz="2800" i="1" dirty="0" smtClean="0"/>
              <a:t> earning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3581400"/>
            <a:ext cx="822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Contoh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lang="en-US" sz="2400" kern="0" dirty="0" smtClean="0">
                <a:latin typeface="+mn-lt"/>
              </a:rPr>
              <a:t>Modal </a:t>
            </a:r>
            <a:r>
              <a:rPr lang="en-US" sz="2400" kern="0" dirty="0" err="1" smtClean="0">
                <a:latin typeface="+mn-lt"/>
              </a:rPr>
              <a:t>Pemegang</a:t>
            </a:r>
            <a:r>
              <a:rPr lang="en-US" sz="2400" kern="0" dirty="0" smtClean="0">
                <a:latin typeface="+mn-lt"/>
              </a:rPr>
              <a:t> </a:t>
            </a:r>
            <a:r>
              <a:rPr lang="en-US" sz="2400" kern="0" dirty="0" err="1" smtClean="0">
                <a:latin typeface="+mn-lt"/>
              </a:rPr>
              <a:t>Saham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Modal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disetor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lang="en-US" sz="2400" kern="0" dirty="0" smtClean="0">
                <a:latin typeface="+mn-lt"/>
              </a:rPr>
              <a:t>	</a:t>
            </a:r>
            <a:r>
              <a:rPr lang="en-US" sz="2400" kern="0" dirty="0" err="1" smtClean="0">
                <a:latin typeface="+mn-lt"/>
              </a:rPr>
              <a:t>Saham</a:t>
            </a:r>
            <a:r>
              <a:rPr lang="en-US" sz="2400" kern="0" dirty="0" smtClean="0">
                <a:latin typeface="+mn-lt"/>
              </a:rPr>
              <a:t> </a:t>
            </a:r>
            <a:r>
              <a:rPr lang="en-US" sz="2400" kern="0" dirty="0" err="1" smtClean="0">
                <a:latin typeface="+mn-lt"/>
              </a:rPr>
              <a:t>Biasa</a:t>
            </a:r>
            <a:r>
              <a:rPr lang="en-US" sz="2400" kern="0" dirty="0" smtClean="0">
                <a:latin typeface="+mn-lt"/>
              </a:rPr>
              <a:t>  ………………….  $ 330.000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ditahan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retairned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earning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...  $    80.000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lang="en-US" sz="2400" kern="0" dirty="0" smtClean="0">
                <a:latin typeface="+mn-lt"/>
              </a:rPr>
              <a:t>Total modal </a:t>
            </a:r>
            <a:r>
              <a:rPr lang="en-US" sz="2400" kern="0" dirty="0" err="1" smtClean="0">
                <a:latin typeface="+mn-lt"/>
              </a:rPr>
              <a:t>pemegang</a:t>
            </a:r>
            <a:r>
              <a:rPr lang="en-US" sz="2400" kern="0" dirty="0" smtClean="0">
                <a:latin typeface="+mn-lt"/>
              </a:rPr>
              <a:t> </a:t>
            </a:r>
            <a:r>
              <a:rPr lang="en-US" sz="2400" kern="0" dirty="0" err="1" smtClean="0">
                <a:latin typeface="+mn-lt"/>
              </a:rPr>
              <a:t>saham</a:t>
            </a:r>
            <a:r>
              <a:rPr lang="en-US" sz="2400" kern="0" dirty="0" smtClean="0">
                <a:latin typeface="+mn-lt"/>
              </a:rPr>
              <a:t> …………………  $ 410.000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sz="2800" dirty="0" err="1" smtClean="0"/>
              <a:t>Retairned</a:t>
            </a:r>
            <a:r>
              <a:rPr lang="en-US" sz="2800" dirty="0" smtClean="0"/>
              <a:t> Earning : </a:t>
            </a:r>
            <a:r>
              <a:rPr lang="en-US" sz="2800" dirty="0" err="1" smtClean="0"/>
              <a:t>berdasarkan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kebijakan</a:t>
            </a:r>
            <a:r>
              <a:rPr lang="en-US" sz="2800" dirty="0" smtClean="0"/>
              <a:t> RUPS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laba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diperoleh</a:t>
            </a:r>
            <a:r>
              <a:rPr lang="en-US" sz="2800" dirty="0" smtClean="0"/>
              <a:t> (</a:t>
            </a:r>
            <a:r>
              <a:rPr lang="en-US" sz="2800" dirty="0" err="1" smtClean="0"/>
              <a:t>dividen</a:t>
            </a:r>
            <a:r>
              <a:rPr lang="en-US" sz="2800" dirty="0" smtClean="0"/>
              <a:t>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laba</a:t>
            </a:r>
            <a:r>
              <a:rPr lang="en-US" sz="2800" dirty="0" smtClean="0"/>
              <a:t> </a:t>
            </a:r>
            <a:r>
              <a:rPr lang="en-US" sz="2800" dirty="0" err="1" smtClean="0"/>
              <a:t>ditahan</a:t>
            </a:r>
            <a:r>
              <a:rPr lang="en-US" sz="2800" dirty="0" smtClean="0"/>
              <a:t>).</a:t>
            </a:r>
            <a:endParaRPr lang="en-US" sz="2400" dirty="0" smtClean="0"/>
          </a:p>
          <a:p>
            <a:r>
              <a:rPr lang="en-US" sz="2400" b="1" dirty="0" err="1" smtClean="0"/>
              <a:t>Jurnal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memperoleh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laba</a:t>
            </a:r>
            <a:r>
              <a:rPr lang="en-US" sz="2400" b="1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      Profit and Loss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	    </a:t>
            </a:r>
            <a:r>
              <a:rPr lang="en-US" sz="2400" dirty="0" err="1" smtClean="0"/>
              <a:t>Retairned</a:t>
            </a:r>
            <a:r>
              <a:rPr lang="en-US" sz="2400" dirty="0" smtClean="0"/>
              <a:t> Earning</a:t>
            </a:r>
          </a:p>
          <a:p>
            <a:r>
              <a:rPr lang="en-US" sz="2400" b="1" dirty="0" err="1" smtClean="0"/>
              <a:t>Jurnal</a:t>
            </a:r>
            <a:r>
              <a:rPr lang="en-US" sz="2400" b="1" dirty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pembagian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laba</a:t>
            </a:r>
            <a:r>
              <a:rPr lang="en-US" sz="2400" b="1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       </a:t>
            </a:r>
            <a:r>
              <a:rPr lang="en-US" sz="2400" dirty="0" err="1" smtClean="0"/>
              <a:t>Retairned</a:t>
            </a:r>
            <a:r>
              <a:rPr lang="en-US" sz="2400" dirty="0" smtClean="0"/>
              <a:t> Earning</a:t>
            </a:r>
          </a:p>
          <a:p>
            <a:pPr>
              <a:buNone/>
            </a:pPr>
            <a:r>
              <a:rPr lang="en-US" sz="2400" dirty="0" smtClean="0"/>
              <a:t>                Dividend Payable</a:t>
            </a:r>
          </a:p>
          <a:p>
            <a:r>
              <a:rPr lang="en-US" sz="2400" b="1" dirty="0" err="1" smtClean="0"/>
              <a:t>Jurnal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pembagian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dividen</a:t>
            </a:r>
            <a:r>
              <a:rPr lang="en-US" sz="2400" b="1" dirty="0" smtClean="0"/>
              <a:t>:</a:t>
            </a:r>
          </a:p>
          <a:p>
            <a:pPr>
              <a:buNone/>
            </a:pPr>
            <a:r>
              <a:rPr lang="en-US" sz="2400" dirty="0" smtClean="0"/>
              <a:t>         Dividend Payable</a:t>
            </a:r>
          </a:p>
          <a:p>
            <a:pPr>
              <a:buNone/>
            </a:pPr>
            <a:r>
              <a:rPr lang="en-US" sz="2400" dirty="0" smtClean="0"/>
              <a:t>		      Cash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060342" y="3276600"/>
            <a:ext cx="88346" cy="762000"/>
            <a:chOff x="506104" y="2971800"/>
            <a:chExt cx="88346" cy="762000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058840" y="4572000"/>
            <a:ext cx="88346" cy="762000"/>
            <a:chOff x="506104" y="2971800"/>
            <a:chExt cx="88346" cy="762000"/>
          </a:xfrm>
        </p:grpSpPr>
        <p:cxnSp>
          <p:nvCxnSpPr>
            <p:cNvPr id="13" name="Straight Connector 12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1099784" y="5837832"/>
            <a:ext cx="88346" cy="762000"/>
            <a:chOff x="506104" y="2971800"/>
            <a:chExt cx="88346" cy="762000"/>
          </a:xfrm>
        </p:grpSpPr>
        <p:cxnSp>
          <p:nvCxnSpPr>
            <p:cNvPr id="16" name="Straight Connector 15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2. </a:t>
            </a:r>
            <a:r>
              <a:rPr lang="en-US" sz="2400" b="1" dirty="0" smtClean="0"/>
              <a:t>MODAL </a:t>
            </a:r>
            <a:r>
              <a:rPr lang="id-ID" sz="2400" b="1" dirty="0" smtClean="0"/>
              <a:t>PT</a:t>
            </a:r>
            <a:endParaRPr lang="en-US" sz="24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marL="446088" indent="-446088" algn="just"/>
            <a:r>
              <a:rPr lang="id-ID" dirty="0" smtClean="0"/>
              <a:t> Diperoleh Laba sebesar $80.000. Hasil aktivitas perusahaan ini tergambar pada saldo income summary/profit and loss akan dipindahkan ke perkiraan </a:t>
            </a:r>
            <a:r>
              <a:rPr lang="id-ID" b="1" dirty="0" smtClean="0"/>
              <a:t>Retairned Earning/Laba ditahan:</a:t>
            </a:r>
          </a:p>
          <a:p>
            <a:pPr indent="103188">
              <a:buNone/>
            </a:pPr>
            <a:r>
              <a:rPr lang="id-ID" b="1" dirty="0" smtClean="0"/>
              <a:t>Jurnal:</a:t>
            </a:r>
          </a:p>
          <a:p>
            <a:pPr indent="103188">
              <a:buNone/>
            </a:pPr>
            <a:r>
              <a:rPr lang="en-US" dirty="0" smtClean="0"/>
              <a:t>Profit and Loss</a:t>
            </a:r>
            <a:r>
              <a:rPr lang="id-ID" dirty="0" smtClean="0"/>
              <a:t>		   $80.000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   </a:t>
            </a:r>
            <a:r>
              <a:rPr lang="en-US" dirty="0" err="1" smtClean="0"/>
              <a:t>Retairned</a:t>
            </a:r>
            <a:r>
              <a:rPr lang="en-US" dirty="0" smtClean="0"/>
              <a:t> Earning</a:t>
            </a:r>
            <a:r>
              <a:rPr lang="id-ID" dirty="0" smtClean="0"/>
              <a:t>		 $80.000</a:t>
            </a:r>
            <a:endParaRPr lang="en-US" dirty="0" smtClean="0"/>
          </a:p>
          <a:p>
            <a:pPr marL="446088" indent="-446088" algn="just"/>
            <a:endParaRPr lang="en-US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2000" y="4572000"/>
            <a:ext cx="76200" cy="1219200"/>
            <a:chOff x="506104" y="2971800"/>
            <a:chExt cx="88346" cy="762000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id-ID" sz="2400" b="1" dirty="0" smtClean="0"/>
              <a:t>2. </a:t>
            </a:r>
            <a:r>
              <a:rPr lang="en-US" sz="2400" b="1" dirty="0" smtClean="0"/>
              <a:t>MODAL </a:t>
            </a:r>
            <a:r>
              <a:rPr lang="id-ID" sz="2400" b="1" dirty="0" smtClean="0"/>
              <a:t>PT. - CONTOH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algn="just"/>
            <a:r>
              <a:rPr lang="id-ID" sz="2800" dirty="0" smtClean="0"/>
              <a:t>Untuk tahun ini diumumkan pembagian dari sebagian sebagian laba yaitu sejumlah $40.000 akan diberikan kepada pemegang saham. </a:t>
            </a:r>
            <a:r>
              <a:rPr lang="id-ID" sz="2800" b="1" dirty="0" smtClean="0"/>
              <a:t>Jurnal:</a:t>
            </a:r>
          </a:p>
          <a:p>
            <a:pPr>
              <a:buNone/>
            </a:pPr>
            <a:r>
              <a:rPr lang="id-ID" sz="2800" dirty="0" smtClean="0"/>
              <a:t>	</a:t>
            </a:r>
            <a:r>
              <a:rPr lang="en-US" sz="2800" dirty="0" err="1" smtClean="0"/>
              <a:t>Retairned</a:t>
            </a:r>
            <a:r>
              <a:rPr lang="en-US" sz="2800" dirty="0" smtClean="0"/>
              <a:t> Earning</a:t>
            </a:r>
            <a:r>
              <a:rPr lang="id-ID" sz="2800" dirty="0" smtClean="0"/>
              <a:t>		$40.000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    Dividend Payable</a:t>
            </a:r>
            <a:r>
              <a:rPr lang="id-ID" sz="2800" dirty="0" smtClean="0"/>
              <a:t>			 $40.000</a:t>
            </a:r>
          </a:p>
          <a:p>
            <a:r>
              <a:rPr lang="id-ID" sz="2800" dirty="0" smtClean="0"/>
              <a:t>Pada saat pembagian dividen kpd pemegang saham:</a:t>
            </a:r>
          </a:p>
          <a:p>
            <a:pPr>
              <a:buNone/>
            </a:pPr>
            <a:r>
              <a:rPr lang="id-ID" sz="2800" dirty="0" smtClean="0"/>
              <a:t>	  </a:t>
            </a:r>
            <a:r>
              <a:rPr lang="en-US" sz="2800" dirty="0" smtClean="0"/>
              <a:t>Dividend Payable</a:t>
            </a:r>
            <a:r>
              <a:rPr lang="id-ID" sz="2800" dirty="0" smtClean="0"/>
              <a:t>		$40.000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 </a:t>
            </a:r>
            <a:r>
              <a:rPr lang="id-ID" sz="2800" dirty="0" smtClean="0"/>
              <a:t>  </a:t>
            </a:r>
            <a:r>
              <a:rPr lang="en-US" sz="2800" dirty="0" smtClean="0"/>
              <a:t>Cash</a:t>
            </a:r>
            <a:r>
              <a:rPr lang="id-ID" sz="2800" dirty="0" smtClean="0"/>
              <a:t>					$40.000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85800" y="3505200"/>
            <a:ext cx="76200" cy="914400"/>
            <a:chOff x="506104" y="2971800"/>
            <a:chExt cx="88346" cy="762000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838200" y="5410200"/>
            <a:ext cx="76200" cy="914400"/>
            <a:chOff x="506104" y="2971800"/>
            <a:chExt cx="88346" cy="762000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212698" y="3352048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130810" y="3347094"/>
              <a:ext cx="757046" cy="645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2. </a:t>
            </a:r>
            <a:r>
              <a:rPr lang="en-US" sz="2400" b="1" dirty="0" smtClean="0"/>
              <a:t>MODAL </a:t>
            </a:r>
            <a:r>
              <a:rPr lang="id-ID" sz="2400" b="1" dirty="0" smtClean="0"/>
              <a:t>PT. - CONTOH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705600" cy="487363"/>
          </a:xfrm>
        </p:spPr>
        <p:txBody>
          <a:bodyPr/>
          <a:lstStyle/>
          <a:p>
            <a:r>
              <a:rPr lang="id-ID" sz="2400" b="1" dirty="0" smtClean="0"/>
              <a:t>3. </a:t>
            </a:r>
            <a:r>
              <a:rPr lang="en-US" sz="2400" b="1" dirty="0" smtClean="0"/>
              <a:t>KARAKTERISTIK MODAL </a:t>
            </a:r>
            <a:r>
              <a:rPr lang="id-ID" sz="2400" b="1" dirty="0" smtClean="0"/>
              <a:t>SAHAM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id-ID" sz="2800" b="1" dirty="0" smtClean="0"/>
              <a:t>Saham</a:t>
            </a:r>
            <a:r>
              <a:rPr lang="id-ID" sz="2800" dirty="0" smtClean="0"/>
              <a:t>:</a:t>
            </a:r>
            <a:r>
              <a:rPr lang="en-US" sz="2800" dirty="0" smtClean="0"/>
              <a:t> </a:t>
            </a:r>
            <a:r>
              <a:rPr lang="en-US" sz="2800" dirty="0" err="1" smtClean="0"/>
              <a:t>Surat</a:t>
            </a:r>
            <a:r>
              <a:rPr lang="en-US" sz="2800" dirty="0" smtClean="0"/>
              <a:t> </a:t>
            </a:r>
            <a:r>
              <a:rPr lang="en-US" sz="2800" dirty="0" err="1" smtClean="0"/>
              <a:t>berharga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menunjukan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seseorang</a:t>
            </a:r>
            <a:r>
              <a:rPr lang="en-US" sz="2800" dirty="0" smtClean="0"/>
              <a:t> </a:t>
            </a:r>
            <a:r>
              <a:rPr lang="en-US" sz="2800" dirty="0" err="1" smtClean="0"/>
              <a:t>ikut</a:t>
            </a:r>
            <a:r>
              <a:rPr lang="en-US" sz="2800" dirty="0" smtClean="0"/>
              <a:t>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perseroan</a:t>
            </a:r>
            <a:r>
              <a:rPr lang="en-US" sz="2800" dirty="0" smtClean="0"/>
              <a:t> </a:t>
            </a:r>
            <a:r>
              <a:rPr lang="en-US" sz="2800" dirty="0" err="1" smtClean="0"/>
              <a:t>terbatas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id-ID" sz="2800" dirty="0" smtClean="0"/>
          </a:p>
          <a:p>
            <a:pPr>
              <a:lnSpc>
                <a:spcPct val="90000"/>
              </a:lnSpc>
            </a:pPr>
            <a:r>
              <a:rPr lang="id-ID" sz="2800" b="1" dirty="0" smtClean="0"/>
              <a:t>Hak Pemegang Saham</a:t>
            </a:r>
            <a:r>
              <a:rPr lang="id-ID" sz="2800" dirty="0" smtClean="0"/>
              <a:t>:</a:t>
            </a:r>
          </a:p>
          <a:p>
            <a:pPr marL="633413" indent="-376238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menghadiri</a:t>
            </a:r>
            <a:r>
              <a:rPr lang="en-US" sz="2800" dirty="0" smtClean="0"/>
              <a:t> </a:t>
            </a:r>
            <a:r>
              <a:rPr lang="id-ID" sz="2800" dirty="0" smtClean="0"/>
              <a:t>RUPS</a:t>
            </a:r>
            <a:endParaRPr lang="en-US" sz="2800" dirty="0" smtClean="0"/>
          </a:p>
          <a:p>
            <a:pPr marL="633413" indent="-376238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suara</a:t>
            </a:r>
            <a:endParaRPr lang="en-US" sz="2800" dirty="0" smtClean="0"/>
          </a:p>
          <a:p>
            <a:pPr marL="633413" indent="-376238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menerima</a:t>
            </a:r>
            <a:r>
              <a:rPr lang="en-US" sz="2800" dirty="0" smtClean="0"/>
              <a:t> </a:t>
            </a:r>
            <a:r>
              <a:rPr lang="en-US" sz="2800" dirty="0" err="1" smtClean="0"/>
              <a:t>dividen</a:t>
            </a:r>
            <a:endParaRPr lang="en-US" sz="2800" dirty="0" smtClean="0"/>
          </a:p>
          <a:p>
            <a:pPr marL="633413" indent="-376238">
              <a:lnSpc>
                <a:spcPct val="90000"/>
              </a:lnSpc>
              <a:buFont typeface="+mj-lt"/>
              <a:buAutoNum type="arabicPeriod"/>
            </a:pP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membeli</a:t>
            </a:r>
            <a:r>
              <a:rPr lang="en-US" sz="2800" dirty="0" smtClean="0"/>
              <a:t> </a:t>
            </a:r>
            <a:r>
              <a:rPr lang="en-US" sz="2800" dirty="0" err="1" smtClean="0"/>
              <a:t>saham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emisi</a:t>
            </a:r>
            <a:endParaRPr lang="en-US" sz="2800" dirty="0" smtClean="0"/>
          </a:p>
          <a:p>
            <a:pPr marL="633413" indent="-376238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/>
              <a:t>Dan </a:t>
            </a:r>
            <a:r>
              <a:rPr lang="en-US" sz="2800" dirty="0" err="1" smtClean="0"/>
              <a:t>hak</a:t>
            </a:r>
            <a:r>
              <a:rPr lang="en-US" sz="2800" dirty="0" smtClean="0"/>
              <a:t> </a:t>
            </a:r>
            <a:r>
              <a:rPr lang="en-US" sz="2800" dirty="0" err="1" smtClean="0"/>
              <a:t>hak</a:t>
            </a:r>
            <a:r>
              <a:rPr lang="en-US" sz="2800" dirty="0" smtClean="0"/>
              <a:t> lain yang </a:t>
            </a:r>
            <a:r>
              <a:rPr lang="en-US" sz="2800" dirty="0" err="1" smtClean="0"/>
              <a:t>dikemukakan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akte</a:t>
            </a:r>
            <a:r>
              <a:rPr lang="en-US" sz="2800" dirty="0" smtClean="0"/>
              <a:t> </a:t>
            </a:r>
            <a:r>
              <a:rPr lang="en-US" sz="2800" dirty="0" err="1" smtClean="0"/>
              <a:t>pendirian</a:t>
            </a:r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id-ID" b="1" dirty="0" smtClean="0"/>
              <a:t>Syarat Saham</a:t>
            </a:r>
            <a:r>
              <a:rPr lang="id-ID" dirty="0" smtClean="0"/>
              <a:t>:</a:t>
            </a:r>
          </a:p>
          <a:p>
            <a:pPr marL="890588" indent="-444500">
              <a:buFont typeface="+mj-lt"/>
              <a:buAutoNum type="arabicPeriod"/>
            </a:pP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endParaRPr lang="en-US" dirty="0" smtClean="0"/>
          </a:p>
          <a:p>
            <a:pPr marL="890588" indent="-444500">
              <a:buFont typeface="+mj-lt"/>
              <a:buAutoNum type="arabicPeriod"/>
            </a:pP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nominal</a:t>
            </a:r>
            <a:endParaRPr lang="id-ID" dirty="0" smtClean="0"/>
          </a:p>
          <a:p>
            <a:pPr marL="890588" indent="0">
              <a:buNone/>
            </a:pPr>
            <a:r>
              <a:rPr lang="id-ID" dirty="0" smtClean="0"/>
              <a:t>Harga Nominal: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yang </a:t>
            </a:r>
            <a:r>
              <a:rPr lang="en-US" dirty="0" err="1" smtClean="0"/>
              <a:t>menunjukan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endParaRPr lang="en-US" dirty="0" smtClean="0"/>
          </a:p>
          <a:p>
            <a:pPr marL="890588" indent="-44450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38400" y="533400"/>
            <a:ext cx="6705600" cy="563563"/>
          </a:xfrm>
        </p:spPr>
        <p:txBody>
          <a:bodyPr/>
          <a:lstStyle/>
          <a:p>
            <a:r>
              <a:rPr lang="id-ID" sz="2400" b="1" dirty="0" smtClean="0"/>
              <a:t>3. </a:t>
            </a:r>
            <a:r>
              <a:rPr lang="en-US" sz="2400" b="1" dirty="0" smtClean="0"/>
              <a:t>KARAKTERISTIK MODAL </a:t>
            </a:r>
            <a:r>
              <a:rPr lang="id-ID" sz="2400" b="1" dirty="0" smtClean="0"/>
              <a:t>SAHAM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saham</a:t>
            </a:r>
            <a:r>
              <a:rPr lang="id-ID" dirty="0" smtClean="0"/>
              <a:t>:</a:t>
            </a:r>
          </a:p>
          <a:p>
            <a:pPr marL="890588" indent="-444500">
              <a:buFont typeface="+mj-lt"/>
              <a:buAutoNum type="arabicPeriod"/>
            </a:pP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endParaRPr lang="en-US" dirty="0" smtClean="0"/>
          </a:p>
          <a:p>
            <a:pPr marL="890588" indent="-444500">
              <a:buFont typeface="+mj-lt"/>
              <a:buAutoNum type="arabicPeriod"/>
            </a:pP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preferen</a:t>
            </a:r>
            <a:r>
              <a:rPr lang="id-ID" dirty="0" smtClean="0"/>
              <a:t>:</a:t>
            </a:r>
            <a:endParaRPr lang="en-US" dirty="0" smtClean="0"/>
          </a:p>
          <a:p>
            <a:pPr marL="890588" indent="0">
              <a:buNone/>
            </a:pPr>
            <a:r>
              <a:rPr lang="en-US" dirty="0" err="1" smtClean="0"/>
              <a:t>Saham</a:t>
            </a:r>
            <a:r>
              <a:rPr lang="en-US" dirty="0" smtClean="0"/>
              <a:t> yang </a:t>
            </a:r>
            <a:r>
              <a:rPr lang="id-ID" dirty="0" smtClean="0"/>
              <a:t>mempunyai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id-ID" dirty="0" smtClean="0"/>
              <a:t>dibanding saham biasa dalam hal </a:t>
            </a:r>
            <a:r>
              <a:rPr lang="en-US" dirty="0" err="1" smtClean="0"/>
              <a:t>dividen</a:t>
            </a:r>
            <a:r>
              <a:rPr lang="en-US" dirty="0" smtClean="0"/>
              <a:t>, </a:t>
            </a:r>
            <a:r>
              <a:rPr lang="en-US" dirty="0" err="1" smtClean="0"/>
              <a:t>suara</a:t>
            </a:r>
            <a:r>
              <a:rPr lang="en-US" dirty="0" smtClean="0"/>
              <a:t>,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likuidasi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38400" y="609601"/>
            <a:ext cx="6705600" cy="457200"/>
          </a:xfrm>
        </p:spPr>
        <p:txBody>
          <a:bodyPr/>
          <a:lstStyle/>
          <a:p>
            <a:r>
              <a:rPr lang="id-ID" sz="2400" b="1" dirty="0" smtClean="0"/>
              <a:t>3. </a:t>
            </a:r>
            <a:r>
              <a:rPr lang="en-US" sz="2400" b="1" dirty="0" smtClean="0"/>
              <a:t>KARAKTERISTIK MODAL </a:t>
            </a:r>
            <a:r>
              <a:rPr lang="id-ID" sz="2400" b="1" dirty="0" smtClean="0"/>
              <a:t>SAHAM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Saham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dijual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id-ID" sz="2800" dirty="0" smtClean="0"/>
              <a:t>:</a:t>
            </a:r>
          </a:p>
          <a:p>
            <a:pPr>
              <a:buFontTx/>
              <a:buNone/>
            </a:pPr>
            <a:endParaRPr lang="en-US" sz="2800" dirty="0" smtClean="0"/>
          </a:p>
          <a:p>
            <a:pPr marL="890588" indent="-538163"/>
            <a:r>
              <a:rPr lang="en-US" sz="2800" dirty="0" smtClean="0"/>
              <a:t>TUNAI</a:t>
            </a:r>
            <a:endParaRPr lang="id-ID" sz="2800" dirty="0" smtClean="0"/>
          </a:p>
          <a:p>
            <a:pPr marL="890588" indent="-538163"/>
            <a:endParaRPr lang="en-US" sz="2800" dirty="0"/>
          </a:p>
          <a:p>
            <a:pPr marL="890588" indent="-538163"/>
            <a:r>
              <a:rPr lang="en-US" sz="2800" dirty="0" smtClean="0"/>
              <a:t>PESANAN</a:t>
            </a:r>
            <a:r>
              <a:rPr lang="id-ID" sz="2800" dirty="0" smtClean="0"/>
              <a:t> (melalui agen/broker, </a:t>
            </a:r>
            <a:r>
              <a:rPr lang="en-US" sz="2800" dirty="0" err="1" smtClean="0"/>
              <a:t>biasanya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besar</a:t>
            </a:r>
            <a:r>
              <a:rPr lang="id-ID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tetapi</a:t>
            </a:r>
            <a:r>
              <a:rPr lang="en-US" sz="2800" dirty="0" smtClean="0"/>
              <a:t> </a:t>
            </a:r>
            <a:r>
              <a:rPr lang="en-US" sz="2800" dirty="0" err="1" smtClean="0"/>
              <a:t>pembayaran</a:t>
            </a:r>
            <a:r>
              <a:rPr lang="en-US" sz="2800" dirty="0" smtClean="0"/>
              <a:t> </a:t>
            </a:r>
            <a:r>
              <a:rPr lang="en-US" sz="2800" dirty="0" err="1" smtClean="0"/>
              <a:t>dicicil</a:t>
            </a:r>
            <a:r>
              <a:rPr lang="en-US" sz="2800" dirty="0" smtClean="0"/>
              <a:t>.</a:t>
            </a:r>
            <a:r>
              <a:rPr lang="id-ID" sz="2800" dirty="0" smtClean="0"/>
              <a:t>)</a:t>
            </a:r>
          </a:p>
          <a:p>
            <a:pPr marL="890588" indent="-538163"/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white">
          <a:xfrm>
            <a:off x="2438400" y="609600"/>
            <a:ext cx="6248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PENGELUARAN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SAHAM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4. PENGELUARAN </a:t>
            </a:r>
            <a:r>
              <a:rPr lang="en-US" sz="2400" b="1" dirty="0" smtClean="0"/>
              <a:t>SAHAM</a:t>
            </a:r>
            <a:r>
              <a:rPr lang="id-ID" sz="2400" b="1" dirty="0" smtClean="0"/>
              <a:t> (TUNAI)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5029200"/>
          </a:xfrm>
        </p:spPr>
        <p:txBody>
          <a:bodyPr/>
          <a:lstStyle/>
          <a:p>
            <a:r>
              <a:rPr lang="id-ID" sz="2400" dirty="0" smtClean="0"/>
              <a:t>Saham yang dikeluarkan persh.ada beberapa kemungkinan:</a:t>
            </a:r>
            <a:endParaRPr lang="en-US" sz="2400" dirty="0" smtClean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1.  </a:t>
            </a:r>
            <a:r>
              <a:rPr lang="id-ID" sz="2400" b="1" dirty="0" smtClean="0"/>
              <a:t>mengeluarkan saham sebesar nilai nominal</a:t>
            </a:r>
            <a:r>
              <a:rPr lang="id-ID" sz="2400" dirty="0" smtClean="0"/>
              <a:t>:</a:t>
            </a:r>
          </a:p>
          <a:p>
            <a:pPr indent="547688">
              <a:buNone/>
            </a:pP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penempatan</a:t>
            </a:r>
            <a:r>
              <a:rPr lang="en-US" sz="2400" dirty="0" smtClean="0"/>
              <a:t>(</a:t>
            </a:r>
            <a:r>
              <a:rPr lang="en-US" sz="2400" dirty="0" err="1" smtClean="0"/>
              <a:t>jual</a:t>
            </a:r>
            <a:r>
              <a:rPr lang="en-US" sz="2400" dirty="0" smtClean="0"/>
              <a:t>)</a:t>
            </a:r>
            <a:r>
              <a:rPr lang="id-ID" sz="2400" dirty="0" smtClean="0"/>
              <a:t> </a:t>
            </a:r>
            <a:r>
              <a:rPr lang="en-US" sz="2400" dirty="0" smtClean="0"/>
              <a:t>=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nomina</a:t>
            </a:r>
            <a:r>
              <a:rPr lang="id-ID" sz="2400" dirty="0" smtClean="0"/>
              <a:t>l</a:t>
            </a:r>
            <a:r>
              <a:rPr lang="en-US" sz="2400" dirty="0" smtClean="0"/>
              <a:t>	(</a:t>
            </a:r>
            <a:r>
              <a:rPr lang="en-US" sz="2400" b="1" dirty="0" smtClean="0"/>
              <a:t>PARI</a:t>
            </a:r>
            <a:r>
              <a:rPr lang="en-US" sz="2400" dirty="0" smtClean="0"/>
              <a:t>)</a:t>
            </a:r>
          </a:p>
          <a:p>
            <a:pPr marL="890588" indent="-890588">
              <a:buNone/>
              <a:tabLst>
                <a:tab pos="539750" algn="l"/>
              </a:tabLst>
            </a:pPr>
            <a:r>
              <a:rPr lang="en-US" sz="2400" dirty="0"/>
              <a:t>	</a:t>
            </a:r>
            <a:r>
              <a:rPr lang="en-US" sz="2400" dirty="0" smtClean="0"/>
              <a:t>2. </a:t>
            </a:r>
            <a:r>
              <a:rPr lang="id-ID" sz="2400" b="1" dirty="0" smtClean="0"/>
              <a:t>Mengeluarkan saham dengan harga lebih besar dari nilai nominal</a:t>
            </a:r>
            <a:r>
              <a:rPr lang="id-ID" sz="2400" dirty="0" smtClean="0"/>
              <a:t>:</a:t>
            </a:r>
          </a:p>
          <a:p>
            <a:pPr indent="547688">
              <a:buNone/>
            </a:pP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penempatan</a:t>
            </a:r>
            <a:r>
              <a:rPr lang="en-US" sz="2400" dirty="0" smtClean="0"/>
              <a:t>(</a:t>
            </a:r>
            <a:r>
              <a:rPr lang="en-US" sz="2400" dirty="0" err="1" smtClean="0"/>
              <a:t>jual</a:t>
            </a:r>
            <a:r>
              <a:rPr lang="en-US" sz="2400" dirty="0" smtClean="0"/>
              <a:t>)</a:t>
            </a:r>
            <a:r>
              <a:rPr lang="id-ID" sz="2400" dirty="0" smtClean="0"/>
              <a:t> </a:t>
            </a:r>
            <a:r>
              <a:rPr lang="en-US" sz="2400" dirty="0" smtClean="0"/>
              <a:t>&gt; </a:t>
            </a:r>
            <a:r>
              <a:rPr lang="en-US" sz="2400" dirty="0" err="1" smtClean="0"/>
              <a:t>nilai</a:t>
            </a:r>
            <a:r>
              <a:rPr lang="en-US" sz="2400" dirty="0" smtClean="0"/>
              <a:t> nominal</a:t>
            </a:r>
            <a:r>
              <a:rPr lang="id-ID" sz="2400" dirty="0" smtClean="0"/>
              <a:t> </a:t>
            </a:r>
            <a:r>
              <a:rPr lang="en-US" sz="2400" dirty="0" smtClean="0"/>
              <a:t>	</a:t>
            </a:r>
            <a:endParaRPr lang="id-ID" sz="2400" dirty="0" smtClean="0"/>
          </a:p>
          <a:p>
            <a:pPr indent="547688">
              <a:buNone/>
            </a:pPr>
            <a:r>
              <a:rPr lang="en-US" sz="2400" dirty="0" smtClean="0"/>
              <a:t>(</a:t>
            </a:r>
            <a:r>
              <a:rPr lang="en-US" sz="2400" b="1" dirty="0" smtClean="0"/>
              <a:t>PREMIUM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b="1" dirty="0" smtClean="0"/>
              <a:t>AGIO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3. </a:t>
            </a:r>
            <a:r>
              <a:rPr lang="id-ID" sz="2400" b="1" dirty="0" smtClean="0"/>
              <a:t>Mengeluarkan saham </a:t>
            </a:r>
            <a:r>
              <a:rPr lang="id-ID" sz="2400" b="1" smtClean="0"/>
              <a:t>di bawah nilai </a:t>
            </a:r>
            <a:r>
              <a:rPr lang="id-ID" sz="2400" b="1" dirty="0" smtClean="0"/>
              <a:t>nominal</a:t>
            </a:r>
            <a:r>
              <a:rPr lang="id-ID" sz="2400" dirty="0" smtClean="0"/>
              <a:t>: </a:t>
            </a:r>
          </a:p>
          <a:p>
            <a:pPr indent="454025">
              <a:buNone/>
            </a:pP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penempatan</a:t>
            </a:r>
            <a:r>
              <a:rPr lang="en-US" sz="2400" dirty="0" smtClean="0"/>
              <a:t> (</a:t>
            </a:r>
            <a:r>
              <a:rPr lang="en-US" sz="2400" dirty="0" err="1" smtClean="0"/>
              <a:t>jual</a:t>
            </a:r>
            <a:r>
              <a:rPr lang="en-US" sz="2400" dirty="0" smtClean="0"/>
              <a:t>) &lt; </a:t>
            </a:r>
            <a:r>
              <a:rPr lang="en-US" sz="2400" dirty="0" err="1" smtClean="0"/>
              <a:t>nilai</a:t>
            </a:r>
            <a:r>
              <a:rPr lang="en-US" sz="2400" dirty="0" smtClean="0"/>
              <a:t> nominal</a:t>
            </a:r>
          </a:p>
          <a:p>
            <a:pPr>
              <a:buNone/>
            </a:pPr>
            <a:r>
              <a:rPr lang="en-US" sz="2400" dirty="0" smtClean="0"/>
              <a:t>		(</a:t>
            </a:r>
            <a:r>
              <a:rPr lang="en-US" sz="2400" b="1" dirty="0" smtClean="0"/>
              <a:t>DISCOUNT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b="1" dirty="0" smtClean="0"/>
              <a:t>DISAGIO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263" y="1371600"/>
            <a:ext cx="8229600" cy="4953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PT. </a:t>
            </a:r>
            <a:r>
              <a:rPr lang="en-US" sz="2800" dirty="0" err="1" smtClean="0"/>
              <a:t>abc</a:t>
            </a:r>
            <a:r>
              <a:rPr lang="en-US" sz="2800" dirty="0" smtClean="0"/>
              <a:t> </a:t>
            </a:r>
            <a:r>
              <a:rPr lang="en-US" sz="2800" dirty="0" err="1" smtClean="0"/>
              <a:t>menjual</a:t>
            </a:r>
            <a:r>
              <a:rPr lang="en-US" sz="2800" dirty="0" smtClean="0"/>
              <a:t> </a:t>
            </a:r>
            <a:r>
              <a:rPr lang="en-US" sz="2800" dirty="0" err="1" smtClean="0"/>
              <a:t>saham</a:t>
            </a:r>
            <a:r>
              <a:rPr lang="en-US" sz="2800" dirty="0" smtClean="0"/>
              <a:t> 1.000 </a:t>
            </a:r>
            <a:r>
              <a:rPr lang="en-US" sz="2800" dirty="0" err="1" smtClean="0"/>
              <a:t>lembar</a:t>
            </a:r>
            <a:r>
              <a:rPr lang="en-US" sz="2800" dirty="0" smtClean="0"/>
              <a:t> @ </a:t>
            </a:r>
            <a:r>
              <a:rPr lang="en-US" sz="2800" dirty="0" err="1" smtClean="0"/>
              <a:t>nilai</a:t>
            </a:r>
            <a:r>
              <a:rPr lang="en-US" sz="2800" dirty="0" smtClean="0"/>
              <a:t> nominal </a:t>
            </a:r>
            <a:r>
              <a:rPr lang="en-US" sz="2800" dirty="0" err="1" smtClean="0"/>
              <a:t>Rp</a:t>
            </a:r>
            <a:r>
              <a:rPr lang="en-US" sz="2800" dirty="0" smtClean="0"/>
              <a:t> 10.000.</a:t>
            </a:r>
          </a:p>
          <a:p>
            <a:pPr marL="457200" indent="-457200">
              <a:buAutoNum type="arabicParenBoth"/>
            </a:pP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jual</a:t>
            </a:r>
            <a:r>
              <a:rPr lang="en-US" sz="2000" dirty="0" smtClean="0"/>
              <a:t> = </a:t>
            </a:r>
            <a:r>
              <a:rPr lang="en-US" sz="2000" dirty="0" err="1" smtClean="0"/>
              <a:t>Nilai</a:t>
            </a:r>
            <a:r>
              <a:rPr lang="en-US" sz="2000" dirty="0" smtClean="0"/>
              <a:t> Nominal</a:t>
            </a:r>
          </a:p>
          <a:p>
            <a:pPr marL="457200" indent="-457200">
              <a:buNone/>
            </a:pPr>
            <a:r>
              <a:rPr lang="en-US" sz="2000" dirty="0"/>
              <a:t>	</a:t>
            </a:r>
            <a:r>
              <a:rPr lang="en-US" sz="2000" dirty="0" smtClean="0"/>
              <a:t>    Cash			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 marL="457200" indent="-457200">
              <a:buNone/>
            </a:pPr>
            <a:r>
              <a:rPr lang="en-US" sz="2000" dirty="0"/>
              <a:t>	</a:t>
            </a:r>
            <a:r>
              <a:rPr lang="en-US" sz="2000" dirty="0" smtClean="0"/>
              <a:t>	     Common stock			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 marL="457200" indent="-457200">
              <a:buNone/>
            </a:pPr>
            <a:r>
              <a:rPr lang="en-US" sz="2000" dirty="0" smtClean="0"/>
              <a:t>(2) </a:t>
            </a: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jual</a:t>
            </a:r>
            <a:r>
              <a:rPr lang="en-US" sz="2000" dirty="0" smtClean="0"/>
              <a:t> &gt; </a:t>
            </a:r>
            <a:r>
              <a:rPr lang="en-US" sz="2000" dirty="0" err="1" smtClean="0"/>
              <a:t>Nilai</a:t>
            </a:r>
            <a:r>
              <a:rPr lang="en-US" sz="2000" dirty="0" smtClean="0"/>
              <a:t> Nominal, </a:t>
            </a:r>
            <a:r>
              <a:rPr lang="en-US" sz="2000" dirty="0" err="1" smtClean="0"/>
              <a:t>misal</a:t>
            </a:r>
            <a:r>
              <a:rPr lang="en-US" sz="2000" dirty="0" smtClean="0"/>
              <a:t>: @ </a:t>
            </a:r>
            <a:r>
              <a:rPr lang="en-US" sz="2000" dirty="0" err="1" smtClean="0"/>
              <a:t>Rp</a:t>
            </a:r>
            <a:r>
              <a:rPr lang="en-US" sz="2000" dirty="0" smtClean="0"/>
              <a:t> 12.000</a:t>
            </a:r>
          </a:p>
          <a:p>
            <a:pPr marL="457200" indent="-457200">
              <a:buNone/>
            </a:pPr>
            <a:r>
              <a:rPr lang="en-US" sz="2000" dirty="0" smtClean="0"/>
              <a:t>	    Cash			</a:t>
            </a:r>
            <a:r>
              <a:rPr lang="en-US" sz="2000" dirty="0" err="1" smtClean="0"/>
              <a:t>Rp</a:t>
            </a:r>
            <a:r>
              <a:rPr lang="en-US" sz="2000" dirty="0" smtClean="0"/>
              <a:t> 12.000.000</a:t>
            </a:r>
          </a:p>
          <a:p>
            <a:pPr marL="457200" indent="-457200">
              <a:buNone/>
            </a:pPr>
            <a:r>
              <a:rPr lang="en-US" sz="2000" dirty="0"/>
              <a:t>	</a:t>
            </a:r>
            <a:r>
              <a:rPr lang="en-US" sz="2000" dirty="0" smtClean="0"/>
              <a:t>	     Common stock			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 marL="457200" indent="-457200">
              <a:buNone/>
            </a:pPr>
            <a:r>
              <a:rPr lang="en-US" sz="2000" dirty="0" smtClean="0"/>
              <a:t>		      Premium on common stock		</a:t>
            </a:r>
            <a:r>
              <a:rPr lang="en-US" sz="2000" dirty="0" err="1" smtClean="0"/>
              <a:t>Rp</a:t>
            </a:r>
            <a:r>
              <a:rPr lang="en-US" sz="2000" dirty="0" smtClean="0"/>
              <a:t>   2.000.000</a:t>
            </a:r>
          </a:p>
          <a:p>
            <a:pPr marL="457200" indent="-457200">
              <a:buNone/>
            </a:pPr>
            <a:r>
              <a:rPr lang="en-US" sz="2000" dirty="0" smtClean="0"/>
              <a:t>(3) </a:t>
            </a: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jual</a:t>
            </a:r>
            <a:r>
              <a:rPr lang="en-US" sz="2000" dirty="0" smtClean="0"/>
              <a:t> &lt; </a:t>
            </a:r>
            <a:r>
              <a:rPr lang="en-US" sz="2000" dirty="0" err="1" smtClean="0"/>
              <a:t>Nilai</a:t>
            </a:r>
            <a:r>
              <a:rPr lang="en-US" sz="2000" dirty="0" smtClean="0"/>
              <a:t> Nominal, </a:t>
            </a:r>
            <a:r>
              <a:rPr lang="en-US" sz="2000" dirty="0" err="1" smtClean="0"/>
              <a:t>misal</a:t>
            </a:r>
            <a:r>
              <a:rPr lang="en-US" sz="2000" dirty="0" smtClean="0"/>
              <a:t>: @ </a:t>
            </a:r>
            <a:r>
              <a:rPr lang="en-US" sz="2000" dirty="0" err="1" smtClean="0"/>
              <a:t>Rp</a:t>
            </a:r>
            <a:r>
              <a:rPr lang="en-US" sz="2000" dirty="0" smtClean="0"/>
              <a:t> 7.500</a:t>
            </a:r>
          </a:p>
          <a:p>
            <a:pPr marL="457200" indent="-457200">
              <a:buNone/>
            </a:pPr>
            <a:r>
              <a:rPr lang="en-US" sz="2000" dirty="0" smtClean="0"/>
              <a:t>	    Cash			</a:t>
            </a:r>
            <a:r>
              <a:rPr lang="en-US" sz="2000" dirty="0" err="1" smtClean="0"/>
              <a:t>Rp</a:t>
            </a:r>
            <a:r>
              <a:rPr lang="en-US" sz="2000" dirty="0" smtClean="0"/>
              <a:t>   7.500.000</a:t>
            </a:r>
          </a:p>
          <a:p>
            <a:pPr marL="457200" indent="-457200">
              <a:buNone/>
            </a:pPr>
            <a:r>
              <a:rPr lang="en-US" sz="2000" dirty="0" smtClean="0"/>
              <a:t>	</a:t>
            </a:r>
            <a:r>
              <a:rPr lang="id-ID" sz="2000" dirty="0" smtClean="0"/>
              <a:t>    </a:t>
            </a:r>
            <a:r>
              <a:rPr lang="en-US" sz="2000" dirty="0" smtClean="0"/>
              <a:t>Discount on common </a:t>
            </a:r>
            <a:r>
              <a:rPr lang="en-US" sz="2000" dirty="0" err="1" smtClean="0"/>
              <a:t>stockRp</a:t>
            </a:r>
            <a:r>
              <a:rPr lang="en-US" sz="2000" dirty="0" smtClean="0"/>
              <a:t>   2.500.000	</a:t>
            </a:r>
          </a:p>
          <a:p>
            <a:pPr marL="457200" indent="-457200">
              <a:buNone/>
            </a:pPr>
            <a:r>
              <a:rPr lang="en-US" sz="2000" dirty="0" smtClean="0"/>
              <a:t>		      Common stock			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 marL="457200" indent="-457200">
              <a:buNone/>
            </a:pPr>
            <a:r>
              <a:rPr lang="en-US" sz="2000" dirty="0" smtClean="0"/>
              <a:t>		</a:t>
            </a:r>
          </a:p>
          <a:p>
            <a:pPr marL="457200" indent="-457200">
              <a:buNone/>
            </a:pPr>
            <a:r>
              <a:rPr lang="en-US" sz="2000" dirty="0" smtClean="0"/>
              <a:t>l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1134246" y="2742406"/>
            <a:ext cx="51286" cy="534194"/>
            <a:chOff x="1093302" y="2479344"/>
            <a:chExt cx="51286" cy="534194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827396" y="2746044"/>
              <a:ext cx="533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877094" y="2745250"/>
              <a:ext cx="533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1148688" y="3822854"/>
            <a:ext cx="49698" cy="915194"/>
            <a:chOff x="1094096" y="3581400"/>
            <a:chExt cx="49698" cy="915194"/>
          </a:xfrm>
        </p:grpSpPr>
        <p:cxnSp>
          <p:nvCxnSpPr>
            <p:cNvPr id="12" name="Straight Connector 11"/>
            <p:cNvCxnSpPr/>
            <p:nvPr/>
          </p:nvCxnSpPr>
          <p:spPr>
            <a:xfrm rot="5400000">
              <a:off x="685800" y="4038600"/>
              <a:ext cx="914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637690" y="4037806"/>
              <a:ext cx="914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1161542" y="5338894"/>
            <a:ext cx="49698" cy="915194"/>
            <a:chOff x="1094096" y="3581400"/>
            <a:chExt cx="49698" cy="915194"/>
          </a:xfrm>
        </p:grpSpPr>
        <p:cxnSp>
          <p:nvCxnSpPr>
            <p:cNvPr id="16" name="Straight Connector 15"/>
            <p:cNvCxnSpPr/>
            <p:nvPr/>
          </p:nvCxnSpPr>
          <p:spPr>
            <a:xfrm rot="5400000">
              <a:off x="685800" y="4038600"/>
              <a:ext cx="914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637690" y="4037806"/>
              <a:ext cx="914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 bwMode="white">
          <a:xfrm>
            <a:off x="2228850" y="598487"/>
            <a:ext cx="7086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PENGELUARAN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SAHAM</a:t>
            </a: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(TUNAI)-CONTOH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sz="2800" dirty="0" err="1" smtClean="0"/>
              <a:t>Dicatat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Neraca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(1)</a:t>
            </a:r>
          </a:p>
          <a:p>
            <a:pPr>
              <a:buNone/>
            </a:pPr>
            <a:r>
              <a:rPr lang="en-US" sz="2000" i="1" dirty="0" smtClean="0"/>
              <a:t>    Paid in capital:</a:t>
            </a:r>
          </a:p>
          <a:p>
            <a:pPr>
              <a:buNone/>
            </a:pPr>
            <a:r>
              <a:rPr lang="en-US" sz="2000" i="1" dirty="0" smtClean="0"/>
              <a:t>    Common </a:t>
            </a:r>
            <a:r>
              <a:rPr lang="en-US" sz="2000" i="1" dirty="0" err="1" smtClean="0"/>
              <a:t>stock,authorized</a:t>
            </a:r>
            <a:r>
              <a:rPr lang="en-US" sz="2000" i="1" dirty="0" smtClean="0"/>
              <a:t> </a:t>
            </a:r>
            <a:r>
              <a:rPr lang="id-ID" sz="2000" dirty="0"/>
              <a:t>1</a:t>
            </a:r>
            <a:r>
              <a:rPr lang="en-US" sz="2000" dirty="0" smtClean="0"/>
              <a:t>.000 </a:t>
            </a:r>
            <a:r>
              <a:rPr lang="en-US" sz="2000" dirty="0" smtClean="0"/>
              <a:t>shares</a:t>
            </a:r>
          </a:p>
          <a:p>
            <a:pPr>
              <a:buNone/>
            </a:pPr>
            <a:r>
              <a:rPr lang="en-US" sz="2000" dirty="0" smtClean="0"/>
              <a:t>         nominal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</a:t>
            </a:r>
          </a:p>
          <a:p>
            <a:pPr>
              <a:buNone/>
            </a:pPr>
            <a:r>
              <a:rPr lang="en-US" sz="2000" i="1" dirty="0" smtClean="0"/>
              <a:t>    Issued</a:t>
            </a:r>
            <a:r>
              <a:rPr lang="en-US" sz="2000" dirty="0" smtClean="0"/>
              <a:t> 1.000 shares @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 = 		     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(2)</a:t>
            </a:r>
            <a:endParaRPr lang="en-US" sz="2000" dirty="0"/>
          </a:p>
          <a:p>
            <a:pPr>
              <a:buNone/>
            </a:pPr>
            <a:r>
              <a:rPr lang="en-US" sz="2000" i="1" dirty="0" smtClean="0"/>
              <a:t>    Paid in capital:</a:t>
            </a:r>
          </a:p>
          <a:p>
            <a:pPr>
              <a:buNone/>
            </a:pPr>
            <a:r>
              <a:rPr lang="en-US" sz="2000" i="1" dirty="0" smtClean="0"/>
              <a:t>    Common </a:t>
            </a:r>
            <a:r>
              <a:rPr lang="en-US" sz="2000" i="1" dirty="0" err="1" smtClean="0"/>
              <a:t>stock,authorized</a:t>
            </a:r>
            <a:r>
              <a:rPr lang="en-US" sz="2000" i="1" dirty="0" smtClean="0"/>
              <a:t> </a:t>
            </a:r>
            <a:r>
              <a:rPr lang="id-ID" sz="2000" dirty="0"/>
              <a:t>1</a:t>
            </a:r>
            <a:r>
              <a:rPr lang="en-US" sz="2000" dirty="0" smtClean="0"/>
              <a:t>.000 </a:t>
            </a:r>
            <a:r>
              <a:rPr lang="en-US" sz="2000" dirty="0" smtClean="0"/>
              <a:t>shares</a:t>
            </a:r>
          </a:p>
          <a:p>
            <a:pPr>
              <a:buNone/>
            </a:pPr>
            <a:r>
              <a:rPr lang="en-US" sz="2000" dirty="0" smtClean="0"/>
              <a:t>         nominal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</a:t>
            </a:r>
          </a:p>
          <a:p>
            <a:pPr>
              <a:buNone/>
            </a:pPr>
            <a:r>
              <a:rPr lang="en-US" sz="2000" i="1" dirty="0" smtClean="0"/>
              <a:t>     Issued</a:t>
            </a:r>
            <a:r>
              <a:rPr lang="en-US" sz="2000" dirty="0" smtClean="0"/>
              <a:t> 1.000 shares @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 =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>
              <a:buNone/>
            </a:pPr>
            <a:r>
              <a:rPr lang="en-US" sz="2000" dirty="0" smtClean="0"/>
              <a:t>     Premium on common stock	           </a:t>
            </a:r>
            <a:r>
              <a:rPr lang="en-US" sz="2000" u="sng" dirty="0" err="1" smtClean="0"/>
              <a:t>Rp</a:t>
            </a:r>
            <a:r>
              <a:rPr lang="en-US" sz="2000" u="sng" dirty="0" smtClean="0"/>
              <a:t>   2.000.000+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						      </a:t>
            </a:r>
            <a:r>
              <a:rPr lang="en-US" sz="2000" dirty="0" err="1" smtClean="0"/>
              <a:t>Rp</a:t>
            </a:r>
            <a:r>
              <a:rPr lang="en-US" sz="2000" dirty="0" smtClean="0"/>
              <a:t> 12.000.000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None/>
            </a:pPr>
            <a:r>
              <a:rPr lang="en-US" sz="2800" dirty="0" err="1" smtClean="0"/>
              <a:t>Dicatat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Neraca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en-US" sz="2000" dirty="0" smtClean="0"/>
              <a:t>(3)</a:t>
            </a:r>
          </a:p>
          <a:p>
            <a:pPr>
              <a:buNone/>
            </a:pPr>
            <a:r>
              <a:rPr lang="en-US" sz="2000" i="1" dirty="0" smtClean="0"/>
              <a:t>    Paid in capital:</a:t>
            </a:r>
          </a:p>
          <a:p>
            <a:pPr>
              <a:buNone/>
            </a:pPr>
            <a:r>
              <a:rPr lang="en-US" sz="2000" i="1" dirty="0" smtClean="0"/>
              <a:t>    Common </a:t>
            </a:r>
            <a:r>
              <a:rPr lang="en-US" sz="2000" i="1" dirty="0" err="1" smtClean="0"/>
              <a:t>stock,authorized</a:t>
            </a:r>
            <a:r>
              <a:rPr lang="en-US" sz="2000" i="1" dirty="0" smtClean="0"/>
              <a:t> </a:t>
            </a:r>
            <a:r>
              <a:rPr lang="en-US" sz="2000" dirty="0" smtClean="0"/>
              <a:t>5.000 shares</a:t>
            </a:r>
          </a:p>
          <a:p>
            <a:pPr>
              <a:buNone/>
            </a:pPr>
            <a:r>
              <a:rPr lang="en-US" sz="2000" dirty="0" smtClean="0"/>
              <a:t>         nominal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</a:t>
            </a:r>
          </a:p>
          <a:p>
            <a:pPr>
              <a:buNone/>
            </a:pPr>
            <a:r>
              <a:rPr lang="en-US" sz="2000" i="1" dirty="0" smtClean="0"/>
              <a:t>     Issued</a:t>
            </a:r>
            <a:r>
              <a:rPr lang="en-US" sz="2000" dirty="0" smtClean="0"/>
              <a:t> 1.000 shares @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 = </a:t>
            </a:r>
            <a:r>
              <a:rPr lang="en-US" sz="2000" dirty="0" err="1" smtClean="0"/>
              <a:t>Rp</a:t>
            </a:r>
            <a:r>
              <a:rPr lang="en-US" sz="2000" dirty="0" smtClean="0"/>
              <a:t> 10.000.000</a:t>
            </a:r>
          </a:p>
          <a:p>
            <a:pPr>
              <a:buNone/>
            </a:pPr>
            <a:r>
              <a:rPr lang="en-US" sz="2000" dirty="0" smtClean="0"/>
              <a:t>     Discount on common stock	           </a:t>
            </a:r>
            <a:r>
              <a:rPr lang="en-US" sz="2000" u="sng" dirty="0" err="1" smtClean="0"/>
              <a:t>Rp</a:t>
            </a:r>
            <a:r>
              <a:rPr lang="en-US" sz="2000" u="sng" dirty="0" smtClean="0"/>
              <a:t>   2.500.000+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						      </a:t>
            </a:r>
            <a:r>
              <a:rPr lang="en-US" sz="2000" dirty="0" err="1" smtClean="0"/>
              <a:t>Rp</a:t>
            </a:r>
            <a:r>
              <a:rPr lang="en-US" sz="2000" dirty="0" smtClean="0"/>
              <a:t> 7.500.000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id-ID" sz="2400" b="1" dirty="0" smtClean="0">
                <a:solidFill>
                  <a:srgbClr val="FF0000"/>
                </a:solidFill>
              </a:rPr>
              <a:t>CONTOH: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1/3/05</a:t>
            </a:r>
            <a:r>
              <a:rPr lang="en-US" sz="2800" dirty="0" smtClean="0"/>
              <a:t> : </a:t>
            </a:r>
          </a:p>
          <a:p>
            <a:pPr marL="0" indent="0">
              <a:buNone/>
            </a:pPr>
            <a:r>
              <a:rPr lang="en-US" sz="2400" dirty="0" err="1" smtClean="0"/>
              <a:t>dijual</a:t>
            </a:r>
            <a:r>
              <a:rPr lang="en-US" sz="2400" dirty="0" smtClean="0"/>
              <a:t> 4.000 </a:t>
            </a:r>
            <a:r>
              <a:rPr lang="en-US" sz="2400" dirty="0" err="1" smtClean="0"/>
              <a:t>saham</a:t>
            </a:r>
            <a:r>
              <a:rPr lang="en-US" sz="2400" dirty="0" smtClean="0"/>
              <a:t> PT. </a:t>
            </a:r>
            <a:r>
              <a:rPr lang="en-US" sz="2400" dirty="0" err="1" smtClean="0"/>
              <a:t>abc</a:t>
            </a:r>
            <a:r>
              <a:rPr lang="en-US" sz="2400" dirty="0" smtClean="0"/>
              <a:t> @ nominal Rp10.000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kurs</a:t>
            </a:r>
            <a:r>
              <a:rPr lang="en-US" sz="2400" dirty="0" smtClean="0"/>
              <a:t> 125%,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DP: 30%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sisanya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dibayar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4 </a:t>
            </a:r>
            <a:r>
              <a:rPr lang="en-US" sz="2400" dirty="0" err="1" smtClean="0"/>
              <a:t>bulan</a:t>
            </a:r>
            <a:r>
              <a:rPr lang="en-US" sz="2400" dirty="0" smtClean="0"/>
              <a:t> </a:t>
            </a:r>
            <a:r>
              <a:rPr lang="en-US" sz="2400" dirty="0" err="1" smtClean="0"/>
              <a:t>yad</a:t>
            </a:r>
            <a:r>
              <a:rPr lang="en-US" sz="2400" dirty="0" smtClean="0"/>
              <a:t>.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1/4/05</a:t>
            </a:r>
            <a:r>
              <a:rPr lang="en-US" sz="2400" dirty="0" smtClean="0"/>
              <a:t>: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</a:t>
            </a:r>
            <a:r>
              <a:rPr lang="en-US" sz="2400" dirty="0" err="1" smtClean="0"/>
              <a:t>sebanyak</a:t>
            </a:r>
            <a:r>
              <a:rPr lang="en-US" sz="2400" dirty="0" smtClean="0"/>
              <a:t> 20%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1/6/05</a:t>
            </a:r>
            <a:r>
              <a:rPr lang="en-US" sz="2400" dirty="0" smtClean="0"/>
              <a:t>: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</a:t>
            </a:r>
            <a:r>
              <a:rPr lang="en-US" sz="2400" dirty="0" err="1" smtClean="0"/>
              <a:t>sebanyak</a:t>
            </a:r>
            <a:r>
              <a:rPr lang="en-US" sz="2400" dirty="0" smtClean="0"/>
              <a:t> 30%</a:t>
            </a:r>
          </a:p>
          <a:p>
            <a:pPr marL="0" indent="0">
              <a:buNone/>
            </a:pPr>
            <a:r>
              <a:rPr lang="en-US" sz="2400" b="1" dirty="0" err="1" smtClean="0"/>
              <a:t>Perhitungan</a:t>
            </a:r>
            <a:r>
              <a:rPr lang="en-US" sz="2400" b="1" dirty="0" smtClean="0"/>
              <a:t>:</a:t>
            </a:r>
            <a:endParaRPr lang="en-US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5059680"/>
          <a:ext cx="7467600" cy="11887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181600"/>
                <a:gridCol w="228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Penjualan</a:t>
                      </a:r>
                      <a:r>
                        <a:rPr lang="en-US" sz="2000" dirty="0" smtClean="0"/>
                        <a:t> : 4.000 x Rp10.000 x 125%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Rp</a:t>
                      </a:r>
                      <a:r>
                        <a:rPr lang="en-US" sz="2000" dirty="0" smtClean="0"/>
                        <a:t> 50.000.000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Ditangguhkan</a:t>
                      </a:r>
                      <a:r>
                        <a:rPr lang="en-US" sz="2000" dirty="0" smtClean="0"/>
                        <a:t> : 70% x </a:t>
                      </a:r>
                      <a:r>
                        <a:rPr lang="en-US" sz="2000" dirty="0" err="1" smtClean="0"/>
                        <a:t>Rp</a:t>
                      </a:r>
                      <a:r>
                        <a:rPr lang="en-US" sz="2000" dirty="0" smtClean="0"/>
                        <a:t> 50.000.000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Rp</a:t>
                      </a:r>
                      <a:r>
                        <a:rPr lang="en-US" sz="2000" dirty="0" smtClean="0"/>
                        <a:t> 35.000.000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DP</a:t>
                      </a:r>
                      <a:r>
                        <a:rPr lang="en-US" sz="2000" baseline="0" dirty="0" smtClean="0"/>
                        <a:t> : 30% (</a:t>
                      </a:r>
                      <a:r>
                        <a:rPr lang="en-US" sz="2000" baseline="0" dirty="0" err="1" smtClean="0"/>
                        <a:t>diterima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tunai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Rp</a:t>
                      </a:r>
                      <a:r>
                        <a:rPr lang="en-US" sz="2000" dirty="0" smtClean="0"/>
                        <a:t> 15.000.000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9784" y="439616"/>
            <a:ext cx="6858000" cy="457199"/>
          </a:xfrm>
        </p:spPr>
        <p:txBody>
          <a:bodyPr/>
          <a:lstStyle/>
          <a:p>
            <a:r>
              <a:rPr lang="id-ID" sz="2400" b="1" dirty="0" smtClean="0"/>
              <a:t>4. PENGELUARAN </a:t>
            </a:r>
            <a:r>
              <a:rPr lang="en-US" sz="2400" b="1" dirty="0" smtClean="0"/>
              <a:t>SAHAM</a:t>
            </a:r>
            <a:r>
              <a:rPr lang="id-ID" sz="2400" b="1" dirty="0" smtClean="0"/>
              <a:t> (PESANAN)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err="1" smtClean="0"/>
              <a:t>Dijurnal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0999" y="2423160"/>
          <a:ext cx="8458202" cy="2834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38201"/>
                <a:gridCol w="4610833"/>
                <a:gridCol w="1545248"/>
                <a:gridCol w="1463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1/3/05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Common stock subscription receivable</a:t>
                      </a:r>
                    </a:p>
                    <a:p>
                      <a:r>
                        <a:rPr lang="en-US" b="0" dirty="0" smtClean="0"/>
                        <a:t>         common stock subscribed</a:t>
                      </a:r>
                    </a:p>
                    <a:p>
                      <a:r>
                        <a:rPr lang="en-US" b="0" dirty="0" smtClean="0"/>
                        <a:t>         premium on</a:t>
                      </a:r>
                      <a:r>
                        <a:rPr lang="en-US" b="0" baseline="0" dirty="0" smtClean="0"/>
                        <a:t> common stock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50.000.000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 smtClean="0"/>
                    </a:p>
                    <a:p>
                      <a:r>
                        <a:rPr lang="en-US" b="0" dirty="0" smtClean="0"/>
                        <a:t>40.000.000</a:t>
                      </a:r>
                    </a:p>
                    <a:p>
                      <a:r>
                        <a:rPr lang="en-US" b="0" dirty="0" smtClean="0"/>
                        <a:t>10.000.000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1/3/05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Common stock subscription receivable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15.000.000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lang="en-US" dirty="0" smtClean="0"/>
                        <a:t>1/4/05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Common stock subscription receivable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10.000.000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1/6/05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Common stock subscription receivable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15.000.000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79784" y="439616"/>
            <a:ext cx="6858000" cy="457199"/>
          </a:xfrm>
        </p:spPr>
        <p:txBody>
          <a:bodyPr/>
          <a:lstStyle/>
          <a:p>
            <a:r>
              <a:rPr lang="id-ID" sz="2400" b="1" dirty="0" smtClean="0"/>
              <a:t>4. PENGELUARAN </a:t>
            </a:r>
            <a:r>
              <a:rPr lang="en-US" sz="2400" b="1" dirty="0" smtClean="0"/>
              <a:t>SAHAM</a:t>
            </a:r>
            <a:r>
              <a:rPr lang="id-ID" sz="2400" b="1" dirty="0" smtClean="0"/>
              <a:t> (PESANAN)</a:t>
            </a:r>
            <a:endParaRPr lang="en-US" sz="24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:(31/6)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Selanjutnya</a:t>
            </a:r>
            <a:r>
              <a:rPr lang="en-US" sz="2400" dirty="0" smtClean="0"/>
              <a:t>:</a:t>
            </a:r>
          </a:p>
          <a:p>
            <a:pPr>
              <a:buNone/>
            </a:pPr>
            <a:r>
              <a:rPr lang="en-US" sz="2400" dirty="0" smtClean="0"/>
              <a:t>1/7/05 : </a:t>
            </a:r>
            <a:r>
              <a:rPr lang="en-US" sz="2400" dirty="0" err="1" smtClean="0"/>
              <a:t>dilunasi</a:t>
            </a:r>
            <a:r>
              <a:rPr lang="en-US" sz="2400" dirty="0" smtClean="0"/>
              <a:t> </a:t>
            </a:r>
            <a:r>
              <a:rPr lang="en-US" sz="2400" dirty="0" err="1" smtClean="0"/>
              <a:t>sisa</a:t>
            </a:r>
            <a:r>
              <a:rPr lang="en-US" sz="2400" dirty="0" smtClean="0"/>
              <a:t> </a:t>
            </a:r>
            <a:r>
              <a:rPr lang="en-US" sz="2400" dirty="0" err="1" smtClean="0"/>
              <a:t>pembayaran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</a:t>
            </a:r>
            <a:r>
              <a:rPr lang="en-US" sz="2400" dirty="0" err="1" smtClean="0"/>
              <a:t>sebanyak</a:t>
            </a:r>
            <a:r>
              <a:rPr lang="en-US" sz="2400" dirty="0" smtClean="0"/>
              <a:t> 20%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189480"/>
          <a:ext cx="8458200" cy="101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006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Cash                                        Rp40.000.000</a:t>
                      </a:r>
                    </a:p>
                    <a:p>
                      <a:r>
                        <a:rPr lang="en-US" dirty="0" smtClean="0"/>
                        <a:t>CS subscription receivable   Rp10.000.000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CS subscribed     Rp40.000.000</a:t>
                      </a:r>
                    </a:p>
                    <a:p>
                      <a:r>
                        <a:rPr lang="en-US" dirty="0" smtClean="0"/>
                        <a:t>Premium on CS</a:t>
                      </a:r>
                      <a:r>
                        <a:rPr lang="en-US" baseline="0" dirty="0" smtClean="0"/>
                        <a:t>   </a:t>
                      </a:r>
                      <a:r>
                        <a:rPr lang="en-US" baseline="0" dirty="0" err="1" smtClean="0"/>
                        <a:t>Rp</a:t>
                      </a:r>
                      <a:r>
                        <a:rPr lang="en-US" baseline="0" dirty="0" smtClean="0"/>
                        <a:t> 10.000.000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                                             Rp50.000.000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                              Rp50.000.000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798" y="4587240"/>
          <a:ext cx="8610603" cy="12801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53304"/>
                <a:gridCol w="5042244"/>
                <a:gridCol w="1343454"/>
                <a:gridCol w="13716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1/7/05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Cash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       Common stock subscription receivable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10.000.000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0" dirty="0" smtClean="0"/>
                    </a:p>
                    <a:p>
                      <a:r>
                        <a:rPr lang="en-US" sz="1800" b="0" dirty="0" smtClean="0"/>
                        <a:t>10.000.000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1/7/05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Common Stock subscribed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  Common 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40.000.000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r>
                        <a:rPr lang="en-US" sz="1800" dirty="0" smtClean="0"/>
                        <a:t>40.000.000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9784" y="439616"/>
            <a:ext cx="6858000" cy="457199"/>
          </a:xfrm>
        </p:spPr>
        <p:txBody>
          <a:bodyPr/>
          <a:lstStyle/>
          <a:p>
            <a:r>
              <a:rPr lang="id-ID" sz="2400" b="1" dirty="0" smtClean="0"/>
              <a:t>4. PENGELUARAN </a:t>
            </a:r>
            <a:r>
              <a:rPr lang="en-US" sz="2400" b="1" dirty="0" smtClean="0"/>
              <a:t>SAHAM</a:t>
            </a:r>
            <a:r>
              <a:rPr lang="id-ID" sz="2400" b="1" dirty="0" smtClean="0"/>
              <a:t> (PESANAN)</a:t>
            </a:r>
            <a:endParaRPr lang="en-US" sz="24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538" y="1400908"/>
            <a:ext cx="8229600" cy="5029200"/>
          </a:xfrm>
        </p:spPr>
        <p:txBody>
          <a:bodyPr/>
          <a:lstStyle/>
          <a:p>
            <a:r>
              <a:rPr lang="id-ID" sz="2400" b="1" dirty="0" smtClean="0"/>
              <a:t>Saham Treasury (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) </a:t>
            </a:r>
            <a:r>
              <a:rPr lang="id-ID" sz="2400" dirty="0" smtClean="0"/>
              <a:t>a</a:t>
            </a:r>
            <a:r>
              <a:rPr lang="en-US" sz="2400" dirty="0" err="1" smtClean="0"/>
              <a:t>dalah</a:t>
            </a:r>
            <a:r>
              <a:rPr lang="en-US" sz="2400" dirty="0" smtClean="0"/>
              <a:t> </a:t>
            </a:r>
            <a:r>
              <a:rPr lang="en-US" sz="2400" dirty="0" err="1" smtClean="0"/>
              <a:t>pembelian</a:t>
            </a:r>
            <a:r>
              <a:rPr lang="en-US" sz="2400" dirty="0" smtClean="0"/>
              <a:t> </a:t>
            </a:r>
            <a:r>
              <a:rPr lang="en-US" sz="2400" dirty="0" err="1" smtClean="0"/>
              <a:t>kembali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beredar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pemegang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id-ID" sz="2400" dirty="0" smtClean="0"/>
              <a:t> (saham yang ditarik kembali)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>
              <a:lnSpc>
                <a:spcPct val="90000"/>
              </a:lnSpc>
            </a:pPr>
            <a:endParaRPr lang="id-ID" sz="2400" dirty="0" smtClean="0"/>
          </a:p>
          <a:p>
            <a:pPr>
              <a:lnSpc>
                <a:spcPct val="90000"/>
              </a:lnSpc>
            </a:pPr>
            <a:r>
              <a:rPr lang="id-ID" sz="2400" b="1" dirty="0" smtClean="0"/>
              <a:t>Alasan Pembelian Kembali Saham:</a:t>
            </a:r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permintaan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menaikan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endParaRPr lang="en-US" sz="2400" dirty="0" smtClean="0"/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Mengurangi</a:t>
            </a:r>
            <a:r>
              <a:rPr lang="en-US" sz="2400" dirty="0" smtClean="0"/>
              <a:t> </a:t>
            </a:r>
            <a:r>
              <a:rPr lang="en-US" sz="2400" dirty="0" err="1" smtClean="0"/>
              <a:t>jumlah</a:t>
            </a:r>
            <a:r>
              <a:rPr lang="en-US" sz="2400" dirty="0" smtClean="0"/>
              <a:t> </a:t>
            </a:r>
            <a:r>
              <a:rPr lang="en-US" sz="2400" dirty="0" err="1" smtClean="0"/>
              <a:t>saham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beredar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laba</a:t>
            </a:r>
            <a:r>
              <a:rPr lang="en-US" sz="2400" dirty="0" smtClean="0"/>
              <a:t> per </a:t>
            </a:r>
            <a:r>
              <a:rPr lang="en-US" sz="2400" dirty="0" err="1" smtClean="0"/>
              <a:t>lembar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</a:t>
            </a:r>
            <a:endParaRPr lang="en-US" sz="2400" dirty="0" smtClean="0"/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Memenuhi</a:t>
            </a:r>
            <a:r>
              <a:rPr lang="en-US" sz="2400" dirty="0" smtClean="0"/>
              <a:t> </a:t>
            </a:r>
            <a:r>
              <a:rPr lang="en-US" sz="2400" dirty="0" err="1" smtClean="0"/>
              <a:t>anjuran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</a:t>
            </a:r>
            <a:endParaRPr lang="en-US" sz="2400" dirty="0" smtClean="0"/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Memenuhi</a:t>
            </a:r>
            <a:r>
              <a:rPr lang="en-US" sz="2400" dirty="0" smtClean="0"/>
              <a:t> </a:t>
            </a:r>
            <a:r>
              <a:rPr lang="en-US" sz="2400" dirty="0" err="1" smtClean="0"/>
              <a:t>perjanjian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endParaRPr lang="en-US" sz="2400" dirty="0" smtClean="0"/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menggagalkan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dikuasai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tdk</a:t>
            </a:r>
            <a:r>
              <a:rPr lang="en-US" sz="2400" dirty="0" smtClean="0"/>
              <a:t> </a:t>
            </a:r>
            <a:r>
              <a:rPr lang="en-US" sz="2400" dirty="0" err="1" smtClean="0"/>
              <a:t>diinginkan</a:t>
            </a:r>
            <a:endParaRPr lang="en-US" sz="2400" dirty="0" smtClean="0"/>
          </a:p>
          <a:p>
            <a:pPr marL="796925" indent="-4445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Skala</a:t>
            </a:r>
            <a:r>
              <a:rPr lang="en-US" sz="2400" dirty="0" smtClean="0"/>
              <a:t> </a:t>
            </a:r>
            <a:r>
              <a:rPr lang="en-US" sz="2400" dirty="0" err="1" smtClean="0"/>
              <a:t>operasi</a:t>
            </a:r>
            <a:r>
              <a:rPr lang="en-US" sz="2400" dirty="0" smtClean="0"/>
              <a:t> </a:t>
            </a:r>
            <a:r>
              <a:rPr lang="en-US" sz="2400" dirty="0" err="1" smtClean="0"/>
              <a:t>perusahaaan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mengecil</a:t>
            </a:r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white">
          <a:xfrm>
            <a:off x="2590800" y="579437"/>
            <a:ext cx="6248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id-ID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TREASURY STOCK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 algn="just"/>
            <a:r>
              <a:rPr lang="id-ID" sz="2800" dirty="0" smtClean="0"/>
              <a:t>Jumlah saham yang ditarik kembali bukanlah merupakan harta, akan tetapi merupakan pengembalian modal kepada pemegang saham.</a:t>
            </a:r>
          </a:p>
          <a:p>
            <a:pPr algn="just"/>
            <a:endParaRPr lang="id-ID" sz="2800" dirty="0" smtClean="0"/>
          </a:p>
          <a:p>
            <a:pPr algn="just"/>
            <a:r>
              <a:rPr lang="id-ID" sz="2800" dirty="0" smtClean="0"/>
              <a:t>Nilai </a:t>
            </a:r>
            <a:r>
              <a:rPr lang="id-ID" sz="2800" i="1" dirty="0" smtClean="0"/>
              <a:t>treasury stock </a:t>
            </a:r>
            <a:r>
              <a:rPr lang="id-ID" sz="2800" dirty="0" smtClean="0"/>
              <a:t>biasanya diterapkan berdasarkan harga pembelian (cost basis).</a:t>
            </a: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876800"/>
          </a:xfrm>
        </p:spPr>
        <p:txBody>
          <a:bodyPr/>
          <a:lstStyle/>
          <a:p>
            <a:r>
              <a:rPr lang="id-ID" sz="2800" dirty="0" smtClean="0"/>
              <a:t>Perusahaan mengeluarkan 3.000 saham biasa, nominal Rp 25.000,- per lembar dengan harga Rp 26.000,-</a:t>
            </a:r>
          </a:p>
          <a:p>
            <a:pPr>
              <a:buNone/>
            </a:pPr>
            <a:r>
              <a:rPr lang="id-ID" sz="2800" b="1" dirty="0" smtClean="0"/>
              <a:t>Jurnalnya:</a:t>
            </a:r>
          </a:p>
          <a:p>
            <a:pPr>
              <a:buNone/>
            </a:pPr>
            <a:r>
              <a:rPr lang="id-ID" sz="2800" dirty="0" smtClean="0"/>
              <a:t>Cash			Rp 78.000.000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r>
              <a:rPr lang="id-ID" sz="2800" dirty="0" smtClean="0"/>
              <a:t>	  Common stock   	Rp 75.000.000          	Premium on common stock	Rp    3.000.000</a:t>
            </a:r>
          </a:p>
          <a:p>
            <a:pPr algn="just">
              <a:buNone/>
              <a:tabLst>
                <a:tab pos="528638" algn="l"/>
                <a:tab pos="5462588" algn="l"/>
              </a:tabLst>
            </a:pPr>
            <a:endParaRPr lang="id-ID" sz="2800" dirty="0" smtClean="0"/>
          </a:p>
          <a:p>
            <a:pPr marL="457200" indent="0">
              <a:buNone/>
              <a:tabLst>
                <a:tab pos="5462588" algn="l"/>
              </a:tabLst>
            </a:pPr>
            <a:r>
              <a:rPr lang="id-ID" sz="2800" dirty="0" smtClean="0"/>
              <a:t>Berikut contoh transaksi berkenaan dengan </a:t>
            </a:r>
            <a:r>
              <a:rPr lang="id-ID" sz="2800" i="1" dirty="0" smtClean="0"/>
              <a:t>treasury stock</a:t>
            </a:r>
            <a:r>
              <a:rPr lang="id-ID" sz="2800" dirty="0" smtClean="0"/>
              <a:t>:</a:t>
            </a: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(CONTOH)</a:t>
            </a:r>
            <a:endParaRPr lang="en-US" sz="24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304800" y="3352800"/>
            <a:ext cx="106656" cy="1298617"/>
            <a:chOff x="328069" y="3526046"/>
            <a:chExt cx="106656" cy="1298617"/>
          </a:xfrm>
        </p:grpSpPr>
        <p:cxnSp>
          <p:nvCxnSpPr>
            <p:cNvPr id="7" name="Straight Connector 6"/>
            <p:cNvCxnSpPr/>
            <p:nvPr/>
          </p:nvCxnSpPr>
          <p:spPr>
            <a:xfrm rot="5400000">
              <a:off x="-318837" y="4172952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213769" y="4176169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876800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id-ID" sz="2800" dirty="0" smtClean="0"/>
              <a:t>Ditarik 400 lembar saham milik sendiri dengan harga Rp 30.000,-</a:t>
            </a:r>
          </a:p>
          <a:p>
            <a:pPr>
              <a:buNone/>
            </a:pPr>
            <a:endParaRPr lang="id-ID" sz="2800" b="1" dirty="0" smtClean="0"/>
          </a:p>
          <a:p>
            <a:pPr>
              <a:buNone/>
            </a:pPr>
            <a:r>
              <a:rPr lang="id-ID" sz="2800" b="1" dirty="0" smtClean="0"/>
              <a:t>Jurnalnya:</a:t>
            </a:r>
          </a:p>
          <a:p>
            <a:pPr>
              <a:buNone/>
            </a:pPr>
            <a:r>
              <a:rPr lang="id-ID" sz="2800" dirty="0" smtClean="0"/>
              <a:t>Treasury Stock	 Rp 12.000.000</a:t>
            </a:r>
          </a:p>
          <a:p>
            <a:pPr>
              <a:buNone/>
            </a:pPr>
            <a:r>
              <a:rPr lang="id-ID" sz="2800" dirty="0" smtClean="0"/>
              <a:t>	   Cash				      Rp 12.000.000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endParaRPr lang="id-ID" sz="2800" dirty="0" smtClean="0"/>
          </a:p>
          <a:p>
            <a:pPr marL="1516063" indent="-1516063">
              <a:buNone/>
              <a:tabLst>
                <a:tab pos="1443038" algn="l"/>
                <a:tab pos="5462588" algn="l"/>
              </a:tabLst>
            </a:pPr>
            <a:r>
              <a:rPr lang="id-ID" sz="2800" dirty="0" smtClean="0"/>
              <a:t>Catatan:  harga saham Rp30.000 yang dijadikan patokan. 	 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(CONTOH)</a:t>
            </a:r>
            <a:endParaRPr lang="en-US" sz="2400" b="1" dirty="0"/>
          </a:p>
        </p:txBody>
      </p:sp>
      <p:grpSp>
        <p:nvGrpSpPr>
          <p:cNvPr id="2" name="Group 8"/>
          <p:cNvGrpSpPr/>
          <p:nvPr/>
        </p:nvGrpSpPr>
        <p:grpSpPr>
          <a:xfrm>
            <a:off x="328863" y="3429000"/>
            <a:ext cx="76200" cy="990600"/>
            <a:chOff x="328069" y="3526046"/>
            <a:chExt cx="106656" cy="1298617"/>
          </a:xfrm>
        </p:grpSpPr>
        <p:cxnSp>
          <p:nvCxnSpPr>
            <p:cNvPr id="7" name="Straight Connector 6"/>
            <p:cNvCxnSpPr/>
            <p:nvPr/>
          </p:nvCxnSpPr>
          <p:spPr>
            <a:xfrm rot="5400000">
              <a:off x="-318837" y="4172952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213769" y="4176169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876800"/>
          </a:xfrm>
        </p:spPr>
        <p:txBody>
          <a:bodyPr/>
          <a:lstStyle/>
          <a:p>
            <a:pPr marL="514350" indent="-514350">
              <a:buNone/>
            </a:pPr>
            <a:r>
              <a:rPr lang="id-ID" sz="2800" dirty="0" smtClean="0"/>
              <a:t>b)  Dijual kembali 150 lembar saham treasuri dengan harga Rp 32.500,- per lembar</a:t>
            </a:r>
          </a:p>
          <a:p>
            <a:pPr>
              <a:buNone/>
            </a:pPr>
            <a:endParaRPr lang="id-ID" sz="2800" b="1" dirty="0" smtClean="0"/>
          </a:p>
          <a:p>
            <a:pPr>
              <a:buNone/>
            </a:pPr>
            <a:r>
              <a:rPr lang="id-ID" sz="2800" b="1" dirty="0" smtClean="0"/>
              <a:t>Jurnalnya:</a:t>
            </a:r>
          </a:p>
          <a:p>
            <a:pPr>
              <a:buNone/>
            </a:pPr>
            <a:r>
              <a:rPr lang="id-ID" sz="2800" dirty="0" smtClean="0"/>
              <a:t>Cash	........  	          Rp 4.875.000</a:t>
            </a:r>
          </a:p>
          <a:p>
            <a:pPr>
              <a:buNone/>
            </a:pPr>
            <a:r>
              <a:rPr lang="id-ID" sz="2800" dirty="0" smtClean="0"/>
              <a:t>	Treasury Stock	 ......................         Rp 4.500.000</a:t>
            </a:r>
          </a:p>
          <a:p>
            <a:pPr>
              <a:buNone/>
            </a:pPr>
            <a:r>
              <a:rPr lang="id-ID" sz="2800" dirty="0" smtClean="0"/>
              <a:t>     Paid in capital from sale </a:t>
            </a:r>
          </a:p>
          <a:p>
            <a:pPr>
              <a:buNone/>
            </a:pPr>
            <a:r>
              <a:rPr lang="id-ID" sz="2800" dirty="0" smtClean="0"/>
              <a:t>     of treasury stock ..................	     Rp    375.000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endParaRPr lang="id-ID" sz="2800" dirty="0" smtClean="0"/>
          </a:p>
          <a:p>
            <a:pPr marL="1516063" indent="-1516063">
              <a:buNone/>
              <a:tabLst>
                <a:tab pos="1443038" algn="l"/>
                <a:tab pos="5462588" algn="l"/>
              </a:tabLst>
            </a:pPr>
            <a:r>
              <a:rPr lang="id-ID" sz="2800" dirty="0" smtClean="0"/>
              <a:t>	 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(CONTOH)</a:t>
            </a:r>
            <a:endParaRPr lang="en-US" sz="2400" b="1" dirty="0"/>
          </a:p>
        </p:txBody>
      </p:sp>
      <p:grpSp>
        <p:nvGrpSpPr>
          <p:cNvPr id="2" name="Group 8"/>
          <p:cNvGrpSpPr/>
          <p:nvPr/>
        </p:nvGrpSpPr>
        <p:grpSpPr>
          <a:xfrm>
            <a:off x="335280" y="3272590"/>
            <a:ext cx="45719" cy="2137610"/>
            <a:chOff x="328069" y="3526046"/>
            <a:chExt cx="106656" cy="1298617"/>
          </a:xfrm>
        </p:grpSpPr>
        <p:cxnSp>
          <p:nvCxnSpPr>
            <p:cNvPr id="7" name="Straight Connector 6"/>
            <p:cNvCxnSpPr/>
            <p:nvPr/>
          </p:nvCxnSpPr>
          <p:spPr>
            <a:xfrm rot="5400000">
              <a:off x="-318837" y="4172952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213769" y="4176169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876800"/>
          </a:xfrm>
        </p:spPr>
        <p:txBody>
          <a:bodyPr/>
          <a:lstStyle/>
          <a:p>
            <a:pPr marL="514350" indent="-514350">
              <a:buNone/>
            </a:pPr>
            <a:r>
              <a:rPr lang="id-ID" sz="2800" dirty="0" smtClean="0"/>
              <a:t>c)  Dijual kembali 100 lembar saham treasuri dengan harga Rp 29.000,- per lembar</a:t>
            </a:r>
          </a:p>
          <a:p>
            <a:pPr>
              <a:buNone/>
            </a:pPr>
            <a:endParaRPr lang="id-ID" sz="2800" b="1" dirty="0" smtClean="0"/>
          </a:p>
          <a:p>
            <a:pPr>
              <a:buNone/>
            </a:pPr>
            <a:r>
              <a:rPr lang="id-ID" sz="2800" b="1" dirty="0" smtClean="0"/>
              <a:t>Jurnalnya:</a:t>
            </a:r>
          </a:p>
          <a:p>
            <a:pPr>
              <a:buNone/>
            </a:pPr>
            <a:r>
              <a:rPr lang="id-ID" sz="2800" dirty="0" smtClean="0"/>
              <a:t>Cash	........  	              Rp 2.900.000</a:t>
            </a:r>
          </a:p>
          <a:p>
            <a:pPr>
              <a:buNone/>
            </a:pPr>
            <a:r>
              <a:rPr lang="id-ID" sz="2800" dirty="0" smtClean="0"/>
              <a:t>Paid in capital from sale </a:t>
            </a:r>
          </a:p>
          <a:p>
            <a:pPr>
              <a:buNone/>
            </a:pPr>
            <a:r>
              <a:rPr lang="id-ID" sz="2800" dirty="0" smtClean="0"/>
              <a:t>of treasury stock ...............Rp    100.000</a:t>
            </a:r>
          </a:p>
          <a:p>
            <a:pPr>
              <a:buNone/>
            </a:pPr>
            <a:r>
              <a:rPr lang="id-ID" sz="2800" dirty="0" smtClean="0"/>
              <a:t>          Treasury Stock	 .............          Rp 3.000.000</a:t>
            </a:r>
          </a:p>
          <a:p>
            <a:pPr>
              <a:buNone/>
            </a:pPr>
            <a:r>
              <a:rPr lang="id-ID" sz="2800" dirty="0" smtClean="0"/>
              <a:t>     </a:t>
            </a:r>
          </a:p>
          <a:p>
            <a:pPr marL="1516063" indent="-1516063">
              <a:buNone/>
              <a:tabLst>
                <a:tab pos="1443038" algn="l"/>
                <a:tab pos="5462588" algn="l"/>
              </a:tabLst>
            </a:pPr>
            <a:r>
              <a:rPr lang="id-ID" sz="2800" dirty="0" smtClean="0"/>
              <a:t>	 </a:t>
            </a:r>
          </a:p>
          <a:p>
            <a:pPr>
              <a:buNone/>
              <a:tabLst>
                <a:tab pos="528638" algn="l"/>
                <a:tab pos="5462588" algn="l"/>
              </a:tabLst>
            </a:pPr>
            <a:endParaRPr lang="id-ID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(CONTOH)</a:t>
            </a:r>
            <a:endParaRPr lang="en-US" sz="2400" b="1" dirty="0"/>
          </a:p>
        </p:txBody>
      </p:sp>
      <p:grpSp>
        <p:nvGrpSpPr>
          <p:cNvPr id="2" name="Group 8"/>
          <p:cNvGrpSpPr/>
          <p:nvPr/>
        </p:nvGrpSpPr>
        <p:grpSpPr>
          <a:xfrm>
            <a:off x="335280" y="3296653"/>
            <a:ext cx="45719" cy="2137610"/>
            <a:chOff x="328069" y="3526046"/>
            <a:chExt cx="106656" cy="1298617"/>
          </a:xfrm>
        </p:grpSpPr>
        <p:cxnSp>
          <p:nvCxnSpPr>
            <p:cNvPr id="7" name="Straight Connector 6"/>
            <p:cNvCxnSpPr/>
            <p:nvPr/>
          </p:nvCxnSpPr>
          <p:spPr>
            <a:xfrm rot="5400000">
              <a:off x="-318837" y="4172952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-213769" y="4176169"/>
              <a:ext cx="1295400" cy="1588"/>
            </a:xfrm>
            <a:prstGeom prst="line">
              <a:avLst/>
            </a:prstGeom>
            <a:ln w="28575"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Modal </a:t>
            </a:r>
            <a:r>
              <a:rPr lang="en-US" dirty="0" err="1" smtClean="0"/>
              <a:t>disetor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treasur</a:t>
            </a:r>
            <a:r>
              <a:rPr lang="id-ID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dilaporkan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modal </a:t>
            </a:r>
            <a:r>
              <a:rPr lang="en-US" dirty="0" err="1" smtClean="0"/>
              <a:t>disetor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. </a:t>
            </a:r>
            <a:r>
              <a:rPr lang="en-US" dirty="0" err="1" smtClean="0"/>
              <a:t>Saha</a:t>
            </a:r>
            <a:r>
              <a:rPr lang="en-US" dirty="0" err="1"/>
              <a:t>m</a:t>
            </a:r>
            <a:r>
              <a:rPr lang="en-US" dirty="0" err="1" smtClean="0"/>
              <a:t>Treasuri</a:t>
            </a:r>
            <a:r>
              <a:rPr lang="en-US" dirty="0" smtClean="0"/>
              <a:t> </a:t>
            </a:r>
            <a:r>
              <a:rPr lang="en-US" dirty="0" err="1" smtClean="0"/>
              <a:t>dikurangkan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total modal </a:t>
            </a:r>
            <a:r>
              <a:rPr lang="en-US" dirty="0" err="1" smtClean="0"/>
              <a:t>disetor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ditahan</a:t>
            </a:r>
            <a:r>
              <a:rPr lang="en-US" dirty="0" smtClean="0"/>
              <a:t>.</a:t>
            </a:r>
            <a:endParaRPr lang="id-ID" dirty="0" smtClean="0"/>
          </a:p>
          <a:p>
            <a:endParaRPr lang="en-US" dirty="0" smtClean="0"/>
          </a:p>
          <a:p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transaksi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modal </a:t>
            </a:r>
            <a:r>
              <a:rPr lang="en-US" dirty="0" err="1" smtClean="0"/>
              <a:t>pemegang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neraca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nampak</a:t>
            </a:r>
            <a:r>
              <a:rPr lang="en-US" dirty="0" smtClean="0"/>
              <a:t> </a:t>
            </a:r>
            <a:r>
              <a:rPr lang="en-US" dirty="0" err="1" smtClean="0"/>
              <a:t>sbb</a:t>
            </a:r>
            <a:r>
              <a:rPr lang="en-US" dirty="0" smtClean="0"/>
              <a:t>.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</a:t>
            </a:r>
            <a:endParaRPr lang="en-US" sz="2400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 algn="ctr">
              <a:buNone/>
            </a:pPr>
            <a:r>
              <a:rPr lang="en-US" sz="2000" dirty="0" smtClean="0"/>
              <a:t>Modal </a:t>
            </a:r>
            <a:r>
              <a:rPr lang="en-US" sz="2000" dirty="0" err="1" smtClean="0"/>
              <a:t>Pemegang</a:t>
            </a:r>
            <a:r>
              <a:rPr lang="en-US" sz="2000" dirty="0" smtClean="0"/>
              <a:t> </a:t>
            </a:r>
            <a:r>
              <a:rPr lang="en-US" sz="2000" dirty="0" err="1" smtClean="0"/>
              <a:t>Saham</a:t>
            </a:r>
            <a:endParaRPr lang="en-US" sz="2000" dirty="0" smtClean="0"/>
          </a:p>
          <a:p>
            <a:pPr>
              <a:buNone/>
            </a:pPr>
            <a:r>
              <a:rPr lang="en-US" sz="2000" i="1" dirty="0" smtClean="0"/>
              <a:t>Paid in capital:</a:t>
            </a:r>
          </a:p>
          <a:p>
            <a:pPr>
              <a:buNone/>
            </a:pPr>
            <a:r>
              <a:rPr lang="en-US" sz="2000" i="1" dirty="0" smtClean="0"/>
              <a:t>    </a:t>
            </a:r>
            <a:r>
              <a:rPr lang="id-ID" sz="2000" i="1" dirty="0" smtClean="0"/>
              <a:t>(</a:t>
            </a:r>
            <a:r>
              <a:rPr lang="en-US" sz="2000" i="1" dirty="0" smtClean="0"/>
              <a:t>Common </a:t>
            </a:r>
            <a:r>
              <a:rPr lang="en-US" sz="2000" i="1" dirty="0" err="1" smtClean="0"/>
              <a:t>stock,authorized</a:t>
            </a:r>
            <a:r>
              <a:rPr lang="en-US" sz="2000" i="1" dirty="0" smtClean="0"/>
              <a:t> and issued </a:t>
            </a:r>
            <a:r>
              <a:rPr lang="id-ID" sz="2000" dirty="0" smtClean="0"/>
              <a:t>3</a:t>
            </a:r>
            <a:r>
              <a:rPr lang="en-US" sz="2000" dirty="0" smtClean="0"/>
              <a:t>.000 shares nominal </a:t>
            </a:r>
            <a:r>
              <a:rPr lang="id-ID" sz="2000" dirty="0" smtClean="0"/>
              <a:t>Rp25.000) ........................</a:t>
            </a:r>
            <a:r>
              <a:rPr lang="en-US" sz="2000" dirty="0" smtClean="0"/>
              <a:t>     </a:t>
            </a:r>
            <a:r>
              <a:rPr lang="id-ID" sz="2000" dirty="0" smtClean="0"/>
              <a:t>Rp 75.0</a:t>
            </a:r>
            <a:r>
              <a:rPr lang="en-US" sz="2000" dirty="0" smtClean="0"/>
              <a:t>00.000</a:t>
            </a:r>
          </a:p>
          <a:p>
            <a:pPr>
              <a:buNone/>
            </a:pPr>
            <a:r>
              <a:rPr lang="en-US" sz="2000" dirty="0" smtClean="0"/>
              <a:t>     Premium on common stock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id-ID" sz="2000" u="sng" dirty="0" smtClean="0"/>
              <a:t>Rp </a:t>
            </a:r>
            <a:r>
              <a:rPr lang="en-US" sz="2000" u="sng" dirty="0" smtClean="0"/>
              <a:t> </a:t>
            </a:r>
            <a:r>
              <a:rPr lang="id-ID" sz="2000" u="sng" dirty="0" smtClean="0"/>
              <a:t>  3.00</a:t>
            </a:r>
            <a:r>
              <a:rPr lang="en-US" sz="2000" u="sng" dirty="0" smtClean="0"/>
              <a:t>0.000+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				</a:t>
            </a:r>
            <a:r>
              <a:rPr lang="en-US" sz="2000" dirty="0"/>
              <a:t>	</a:t>
            </a:r>
            <a:r>
              <a:rPr lang="en-US" sz="2000" dirty="0" smtClean="0"/>
              <a:t>     </a:t>
            </a:r>
            <a:r>
              <a:rPr lang="id-ID" sz="2000" dirty="0" smtClean="0"/>
              <a:t>	Rp</a:t>
            </a:r>
            <a:r>
              <a:rPr lang="en-US" sz="2000" dirty="0" smtClean="0"/>
              <a:t> </a:t>
            </a:r>
            <a:r>
              <a:rPr lang="id-ID" sz="2000" dirty="0" smtClean="0"/>
              <a:t>78.000</a:t>
            </a:r>
            <a:r>
              <a:rPr lang="en-US" sz="2000" dirty="0" smtClean="0"/>
              <a:t>.000</a:t>
            </a:r>
          </a:p>
          <a:p>
            <a:pPr>
              <a:buNone/>
            </a:pPr>
            <a:r>
              <a:rPr lang="en-US" sz="2000" dirty="0" smtClean="0"/>
              <a:t>     </a:t>
            </a:r>
            <a:r>
              <a:rPr lang="id-ID" sz="2000" dirty="0" smtClean="0"/>
              <a:t>From s</a:t>
            </a:r>
            <a:r>
              <a:rPr lang="en-US" sz="2000" dirty="0" smtClean="0"/>
              <a:t>ales o</a:t>
            </a:r>
            <a:r>
              <a:rPr lang="id-ID" sz="2000" dirty="0" smtClean="0"/>
              <a:t>f</a:t>
            </a:r>
            <a:r>
              <a:rPr lang="en-US" sz="2000" dirty="0" smtClean="0"/>
              <a:t> treasury stock  ……………….   </a:t>
            </a:r>
            <a:r>
              <a:rPr lang="id-ID" sz="2000" u="sng" dirty="0" smtClean="0"/>
              <a:t>Rp</a:t>
            </a:r>
            <a:r>
              <a:rPr lang="en-US" sz="2000" u="sng" dirty="0" smtClean="0"/>
              <a:t>     </a:t>
            </a:r>
            <a:r>
              <a:rPr lang="id-ID" sz="2000" u="sng" dirty="0" smtClean="0"/>
              <a:t>  275</a:t>
            </a:r>
            <a:r>
              <a:rPr lang="en-US" sz="2000" u="sng" dirty="0" smtClean="0"/>
              <a:t>.000+</a:t>
            </a:r>
          </a:p>
          <a:p>
            <a:pPr>
              <a:buNone/>
            </a:pPr>
            <a:r>
              <a:rPr lang="en-US" sz="2000" dirty="0" smtClean="0"/>
              <a:t>Paid in capital (total)  ……………………...</a:t>
            </a:r>
            <a:r>
              <a:rPr lang="id-ID" sz="2000" dirty="0" smtClean="0"/>
              <a:t>........	Rp 78.275.000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Retairned</a:t>
            </a:r>
            <a:r>
              <a:rPr lang="en-US" sz="2000" dirty="0" smtClean="0"/>
              <a:t> Earning   ………………………… </a:t>
            </a:r>
            <a:r>
              <a:rPr lang="id-ID" sz="2000" dirty="0" smtClean="0"/>
              <a:t>......	</a:t>
            </a:r>
            <a:r>
              <a:rPr lang="id-ID" sz="2000" u="sng" dirty="0" smtClean="0"/>
              <a:t>Rp 15</a:t>
            </a:r>
            <a:r>
              <a:rPr lang="en-US" sz="2000" u="sng" dirty="0" smtClean="0"/>
              <a:t>.000</a:t>
            </a:r>
            <a:r>
              <a:rPr lang="id-ID" sz="2000" u="sng" dirty="0" smtClean="0"/>
              <a:t>.000</a:t>
            </a:r>
            <a:r>
              <a:rPr lang="en-US" sz="2000" u="sng" dirty="0" smtClean="0"/>
              <a:t>+</a:t>
            </a:r>
          </a:p>
          <a:p>
            <a:pPr>
              <a:buNone/>
            </a:pPr>
            <a:r>
              <a:rPr lang="en-US" sz="2000" dirty="0" smtClean="0"/>
              <a:t>Total  ………………………………………… </a:t>
            </a:r>
            <a:r>
              <a:rPr lang="id-ID" sz="2000" dirty="0" smtClean="0"/>
              <a:t>......	Rp 93</a:t>
            </a:r>
            <a:r>
              <a:rPr lang="en-US" sz="2000" dirty="0" smtClean="0"/>
              <a:t>.</a:t>
            </a:r>
            <a:r>
              <a:rPr lang="id-ID" sz="2000" dirty="0" smtClean="0"/>
              <a:t>275.</a:t>
            </a:r>
            <a:r>
              <a:rPr lang="en-US" sz="2000" dirty="0" smtClean="0"/>
              <a:t>000      </a:t>
            </a:r>
          </a:p>
          <a:p>
            <a:pPr>
              <a:buNone/>
            </a:pPr>
            <a:r>
              <a:rPr lang="en-US" sz="2000" dirty="0" smtClean="0"/>
              <a:t>Treasury Stock (</a:t>
            </a:r>
            <a:r>
              <a:rPr lang="id-ID" sz="2000" dirty="0" smtClean="0"/>
              <a:t>150 </a:t>
            </a:r>
            <a:r>
              <a:rPr lang="en-US" sz="2000" dirty="0" smtClean="0"/>
              <a:t>shares @ </a:t>
            </a:r>
            <a:r>
              <a:rPr lang="id-ID" sz="2000" dirty="0" smtClean="0"/>
              <a:t>Rp300</a:t>
            </a:r>
            <a:r>
              <a:rPr lang="en-US" sz="2000" dirty="0" smtClean="0"/>
              <a:t>)  …….. </a:t>
            </a:r>
            <a:r>
              <a:rPr lang="id-ID" sz="2000" dirty="0" smtClean="0"/>
              <a:t>.	</a:t>
            </a:r>
            <a:r>
              <a:rPr lang="id-ID" sz="2000" u="sng" dirty="0" smtClean="0"/>
              <a:t>Rp </a:t>
            </a:r>
            <a:r>
              <a:rPr lang="en-US" sz="2000" u="sng" dirty="0" smtClean="0"/>
              <a:t>  </a:t>
            </a:r>
            <a:r>
              <a:rPr lang="id-ID" sz="2000" u="sng" dirty="0" smtClean="0"/>
              <a:t>4.500</a:t>
            </a:r>
            <a:r>
              <a:rPr lang="en-US" sz="2000" u="sng" dirty="0" smtClean="0"/>
              <a:t>.000-   </a:t>
            </a:r>
          </a:p>
          <a:p>
            <a:pPr>
              <a:buNone/>
            </a:pPr>
            <a:r>
              <a:rPr lang="en-US" sz="2000" dirty="0" smtClean="0"/>
              <a:t>Total </a:t>
            </a:r>
            <a:r>
              <a:rPr lang="id-ID" sz="2000" dirty="0" smtClean="0"/>
              <a:t>stock holder’s equity</a:t>
            </a:r>
            <a:r>
              <a:rPr lang="en-US" sz="2000" dirty="0" smtClean="0"/>
              <a:t>………………………</a:t>
            </a:r>
            <a:r>
              <a:rPr lang="id-ID" sz="2000" dirty="0" smtClean="0"/>
              <a:t>	Rp 88</a:t>
            </a:r>
            <a:r>
              <a:rPr lang="en-US" sz="2000" dirty="0" smtClean="0"/>
              <a:t>.</a:t>
            </a:r>
            <a:r>
              <a:rPr lang="id-ID" sz="2000" dirty="0" smtClean="0"/>
              <a:t>775.</a:t>
            </a:r>
            <a:r>
              <a:rPr lang="en-US" sz="2000" dirty="0" smtClean="0"/>
              <a:t>000</a:t>
            </a:r>
            <a:r>
              <a:rPr lang="en-US" sz="2000" u="sng" dirty="0" smtClean="0"/>
              <a:t>          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248400" cy="487363"/>
          </a:xfrm>
        </p:spPr>
        <p:txBody>
          <a:bodyPr/>
          <a:lstStyle/>
          <a:p>
            <a:r>
              <a:rPr lang="id-ID" sz="2400" b="1" dirty="0" smtClean="0"/>
              <a:t>5. </a:t>
            </a:r>
            <a:r>
              <a:rPr lang="id-ID" sz="2400" b="1" i="1" dirty="0" smtClean="0"/>
              <a:t>TREASURY STOCK</a:t>
            </a:r>
            <a:r>
              <a:rPr lang="id-ID" sz="2400" b="1" dirty="0" smtClean="0"/>
              <a:t> (CONTOH)</a:t>
            </a:r>
            <a:endParaRPr lang="en-US" sz="24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BIAYA PENDIRIAN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algn="just"/>
            <a:r>
              <a:rPr lang="en-US" dirty="0" err="1" smtClean="0"/>
              <a:t>Pengeluaran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mendirikan</a:t>
            </a:r>
            <a:r>
              <a:rPr lang="en-US" dirty="0" smtClean="0"/>
              <a:t> </a:t>
            </a:r>
            <a:r>
              <a:rPr lang="en-US" dirty="0" err="1" smtClean="0"/>
              <a:t>perseroan</a:t>
            </a:r>
            <a:r>
              <a:rPr lang="en-US" dirty="0" smtClean="0"/>
              <a:t> </a:t>
            </a:r>
            <a:r>
              <a:rPr lang="en-US" dirty="0" err="1" smtClean="0"/>
              <a:t>dibebankan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perkiraan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berwujud</a:t>
            </a:r>
            <a:r>
              <a:rPr lang="en-US" dirty="0" smtClean="0"/>
              <a:t> yang </a:t>
            </a:r>
            <a:r>
              <a:rPr lang="en-US" dirty="0" err="1" smtClean="0"/>
              <a:t>bernama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.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diamortisasi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9433-EC98-4874-9919-3027A1C3EEF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2590800"/>
            <a:ext cx="6019800" cy="38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dedeh_sri@yahoo.co.id</a:t>
            </a:r>
            <a:endParaRPr lang="en-US" sz="1800" dirty="0"/>
          </a:p>
        </p:txBody>
      </p:sp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2133600" y="1676400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Thank You 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2B4CC8-1D4C-4059-8679-F8CB42DC583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67l">
  <a:themeElements>
    <a:clrScheme name="Office Theme 3">
      <a:dk1>
        <a:srgbClr val="132767"/>
      </a:dk1>
      <a:lt1>
        <a:srgbClr val="FFFFFF"/>
      </a:lt1>
      <a:dk2>
        <a:srgbClr val="184BB2"/>
      </a:dk2>
      <a:lt2>
        <a:srgbClr val="C0C0C0"/>
      </a:lt2>
      <a:accent1>
        <a:srgbClr val="22A2E2"/>
      </a:accent1>
      <a:accent2>
        <a:srgbClr val="81CFEB"/>
      </a:accent2>
      <a:accent3>
        <a:srgbClr val="FFFFFF"/>
      </a:accent3>
      <a:accent4>
        <a:srgbClr val="0E2057"/>
      </a:accent4>
      <a:accent5>
        <a:srgbClr val="ABCEEE"/>
      </a:accent5>
      <a:accent6>
        <a:srgbClr val="74BBD5"/>
      </a:accent6>
      <a:hlink>
        <a:srgbClr val="55ABA9"/>
      </a:hlink>
      <a:folHlink>
        <a:srgbClr val="DCCA4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E3558"/>
        </a:dk1>
        <a:lt1>
          <a:srgbClr val="FFFFFF"/>
        </a:lt1>
        <a:dk2>
          <a:srgbClr val="006666"/>
        </a:dk2>
        <a:lt2>
          <a:srgbClr val="969696"/>
        </a:lt2>
        <a:accent1>
          <a:srgbClr val="E3BE05"/>
        </a:accent1>
        <a:accent2>
          <a:srgbClr val="4BC77A"/>
        </a:accent2>
        <a:accent3>
          <a:srgbClr val="FFFFFF"/>
        </a:accent3>
        <a:accent4>
          <a:srgbClr val="0A2C4A"/>
        </a:accent4>
        <a:accent5>
          <a:srgbClr val="EFDBAA"/>
        </a:accent5>
        <a:accent6>
          <a:srgbClr val="43B46E"/>
        </a:accent6>
        <a:hlink>
          <a:srgbClr val="CC33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55238D"/>
        </a:dk1>
        <a:lt1>
          <a:srgbClr val="FFFFFF"/>
        </a:lt1>
        <a:dk2>
          <a:srgbClr val="754ECC"/>
        </a:dk2>
        <a:lt2>
          <a:srgbClr val="C0C0C0"/>
        </a:lt2>
        <a:accent1>
          <a:srgbClr val="869EEC"/>
        </a:accent1>
        <a:accent2>
          <a:srgbClr val="EFA441"/>
        </a:accent2>
        <a:accent3>
          <a:srgbClr val="FFFFFF"/>
        </a:accent3>
        <a:accent4>
          <a:srgbClr val="471C78"/>
        </a:accent4>
        <a:accent5>
          <a:srgbClr val="C3CCF4"/>
        </a:accent5>
        <a:accent6>
          <a:srgbClr val="D9943A"/>
        </a:accent6>
        <a:hlink>
          <a:srgbClr val="63C398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132767"/>
        </a:dk1>
        <a:lt1>
          <a:srgbClr val="FFFFFF"/>
        </a:lt1>
        <a:dk2>
          <a:srgbClr val="184BB2"/>
        </a:dk2>
        <a:lt2>
          <a:srgbClr val="C0C0C0"/>
        </a:lt2>
        <a:accent1>
          <a:srgbClr val="22A2E2"/>
        </a:accent1>
        <a:accent2>
          <a:srgbClr val="81CFEB"/>
        </a:accent2>
        <a:accent3>
          <a:srgbClr val="FFFFFF"/>
        </a:accent3>
        <a:accent4>
          <a:srgbClr val="0E2057"/>
        </a:accent4>
        <a:accent5>
          <a:srgbClr val="ABCEEE"/>
        </a:accent5>
        <a:accent6>
          <a:srgbClr val="74BBD5"/>
        </a:accent6>
        <a:hlink>
          <a:srgbClr val="55ABA9"/>
        </a:hlink>
        <a:folHlink>
          <a:srgbClr val="DCCA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cdb2004167l</Template>
  <TotalTime>1687</TotalTime>
  <Words>944</Words>
  <Application>Microsoft Office PowerPoint</Application>
  <PresentationFormat>On-screen Show (4:3)</PresentationFormat>
  <Paragraphs>290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cdb2004167l</vt:lpstr>
      <vt:lpstr>Image</vt:lpstr>
      <vt:lpstr>PERSEROAN TERBATAS (PT)</vt:lpstr>
      <vt:lpstr>Perseroan Terbatas:</vt:lpstr>
      <vt:lpstr>1. KARAKTERISTIK PT:</vt:lpstr>
      <vt:lpstr>2. MODAL PT</vt:lpstr>
      <vt:lpstr>2. MODAL PT</vt:lpstr>
      <vt:lpstr>2. MODAL PT. - CONTOH</vt:lpstr>
      <vt:lpstr>2. MODAL PT. - CONTOH</vt:lpstr>
      <vt:lpstr>3. KARAKTERISTIK MODAL SAHAM</vt:lpstr>
      <vt:lpstr>3. KARAKTERISTIK MODAL SAHAM</vt:lpstr>
      <vt:lpstr>3. KARAKTERISTIK MODAL SAHAM</vt:lpstr>
      <vt:lpstr>PowerPoint Presentation</vt:lpstr>
      <vt:lpstr>4. PENGELUARAN SAHAM (TUNAI)</vt:lpstr>
      <vt:lpstr>PowerPoint Presentation</vt:lpstr>
      <vt:lpstr>Contoh:</vt:lpstr>
      <vt:lpstr>Contoh:</vt:lpstr>
      <vt:lpstr>4. PENGELUARAN SAHAM (PESANAN)</vt:lpstr>
      <vt:lpstr>4. PENGELUARAN SAHAM (PESANAN)</vt:lpstr>
      <vt:lpstr>4. PENGELUARAN SAHAM (PESANAN)</vt:lpstr>
      <vt:lpstr>PowerPoint Presentation</vt:lpstr>
      <vt:lpstr>5. TREASURY STOCK</vt:lpstr>
      <vt:lpstr>5. TREASURY STOCK (CONTOH)</vt:lpstr>
      <vt:lpstr>5. TREASURY STOCK (CONTOH)</vt:lpstr>
      <vt:lpstr>5. TREASURY STOCK (CONTOH)</vt:lpstr>
      <vt:lpstr>5. TREASURY STOCK (CONTOH)</vt:lpstr>
      <vt:lpstr>5. TREASURY STOCK </vt:lpstr>
      <vt:lpstr>5. TREASURY STOCK (CONTOH)</vt:lpstr>
      <vt:lpstr>BIAYA PENDIRIAN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PERSEROAN TERBATAS (PT)</dc:title>
  <dc:creator>dedeh_sri</dc:creator>
  <cp:lastModifiedBy>DEASY</cp:lastModifiedBy>
  <cp:revision>75</cp:revision>
  <dcterms:created xsi:type="dcterms:W3CDTF">2010-06-06T06:42:41Z</dcterms:created>
  <dcterms:modified xsi:type="dcterms:W3CDTF">2017-04-28T10:43:50Z</dcterms:modified>
</cp:coreProperties>
</file>