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0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A2489-9217-4295-A4C9-E8343CF48B4D}" type="datetimeFigureOut">
              <a:rPr lang="id-ID" smtClean="0"/>
              <a:pPr/>
              <a:t>20/05/2011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C54E8-716E-4C88-951B-21CB3CC33542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69DAC-3BEA-4599-8B71-F2235CD73695}" type="datetimeFigureOut">
              <a:rPr lang="id-ID" smtClean="0"/>
              <a:pPr/>
              <a:t>20/05/2011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3FE3D-B179-45F3-B192-C2649A53FB56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0342-170C-48CF-B102-A7178D7AE41F}" type="datetime1">
              <a:rPr lang="id-ID" smtClean="0"/>
              <a:pPr/>
              <a:t>20/05/2011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C3E14-F45D-4226-BBCF-AA85D6A95DDD}" type="datetime1">
              <a:rPr lang="id-ID" smtClean="0"/>
              <a:pPr/>
              <a:t>20/05/2011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44C33-9C41-425C-A620-91F0454A9FFE}" type="datetime1">
              <a:rPr lang="id-ID" smtClean="0"/>
              <a:pPr/>
              <a:t>20/05/2011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1F2B-760F-453A-8E4C-DA4676CC329B}" type="datetime1">
              <a:rPr lang="id-ID" smtClean="0"/>
              <a:pPr/>
              <a:t>20/05/2011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FE17-835F-40C9-8028-A96500D33291}" type="datetime1">
              <a:rPr lang="id-ID" smtClean="0"/>
              <a:pPr/>
              <a:t>20/05/2011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FB884-AAB0-49C9-B95E-C3489688962C}" type="datetime1">
              <a:rPr lang="id-ID" smtClean="0"/>
              <a:pPr/>
              <a:t>20/05/2011</a:t>
            </a:fld>
            <a:endParaRPr lang="id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A734-3B13-4239-9E5A-13C73068D8EB}" type="datetime1">
              <a:rPr lang="id-ID" smtClean="0"/>
              <a:pPr/>
              <a:t>20/05/2011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55BE-20F0-4777-A8D7-B0804694BC47}" type="datetime1">
              <a:rPr lang="id-ID" smtClean="0"/>
              <a:pPr/>
              <a:t>20/05/2011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045E168-8D49-4F42-97C9-FDBB63A89AA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3718A7C-76E3-4EF4-9FFB-BF06C18D8C73}" type="datetime1">
              <a:rPr lang="id-ID" smtClean="0"/>
              <a:pPr/>
              <a:t>20/05/2011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7F57-EBCB-47A3-9B27-ED314AD99D9B}" type="datetime1">
              <a:rPr lang="id-ID" smtClean="0"/>
              <a:pPr/>
              <a:t>20/05/2011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4678-2E57-468F-892C-01691C6C5B81}" type="datetime1">
              <a:rPr lang="id-ID" smtClean="0"/>
              <a:pPr/>
              <a:t>20/05/2011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3BFB5D6-5E60-4AB3-9099-B65D1FB8A41F}" type="datetime1">
              <a:rPr lang="id-ID" smtClean="0"/>
              <a:pPr/>
              <a:t>20/05/2011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045E168-8D49-4F42-97C9-FDBB63A89AA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064" y="2214554"/>
            <a:ext cx="6480048" cy="2801306"/>
          </a:xfrm>
        </p:spPr>
        <p:txBody>
          <a:bodyPr>
            <a:noAutofit/>
          </a:bodyPr>
          <a:lstStyle/>
          <a:p>
            <a:r>
              <a:rPr lang="id-ID" sz="5400" dirty="0" smtClean="0"/>
              <a:t>ADMINISTRASI PENJUALAN DAN PENERIMAAN KAS</a:t>
            </a:r>
            <a:endParaRPr lang="id-ID" sz="5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186766" cy="5929354"/>
          </a:xfrm>
        </p:spPr>
        <p:txBody>
          <a:bodyPr/>
          <a:lstStyle/>
          <a:p>
            <a:r>
              <a:rPr lang="id-ID" sz="2400" dirty="0" smtClean="0"/>
              <a:t>PERUSAHAAN DAGANG:</a:t>
            </a:r>
          </a:p>
          <a:p>
            <a:pPr marL="890588" indent="-854075">
              <a:buNone/>
              <a:tabLst>
                <a:tab pos="352425" algn="l"/>
              </a:tabLst>
            </a:pPr>
            <a:r>
              <a:rPr lang="id-ID" sz="2400" dirty="0" smtClean="0"/>
              <a:t>	1.  pedagang besar : Pengecer – Koonsumen besar</a:t>
            </a:r>
          </a:p>
          <a:p>
            <a:pPr>
              <a:buNone/>
            </a:pPr>
            <a:r>
              <a:rPr lang="id-ID" sz="2400" dirty="0" smtClean="0"/>
              <a:t>	2. pedagang eceran: konsumen akhir.</a:t>
            </a:r>
          </a:p>
          <a:p>
            <a:pPr>
              <a:buNone/>
            </a:pPr>
            <a:endParaRPr lang="id-ID" sz="2400" dirty="0" smtClean="0"/>
          </a:p>
          <a:p>
            <a:r>
              <a:rPr lang="id-ID" sz="2400" dirty="0" smtClean="0"/>
              <a:t>JENIS TRANSAKSI DAN PERLAKUAN PENCATATAN</a:t>
            </a:r>
          </a:p>
          <a:p>
            <a:pPr>
              <a:buNone/>
            </a:pPr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1298" y="2901040"/>
          <a:ext cx="870842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2780"/>
                <a:gridCol w="4840930"/>
                <a:gridCol w="321471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NO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TRANSAKSI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PENCATATAN</a:t>
                      </a:r>
                      <a:endParaRPr lang="id-ID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Penjualan secara kredit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2400" i="1" dirty="0" smtClean="0"/>
                        <a:t>Sales Journal</a:t>
                      </a:r>
                      <a:endParaRPr lang="id-ID" sz="240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Penerimaan uang kas dari</a:t>
                      </a:r>
                      <a:r>
                        <a:rPr lang="id-ID" sz="2400" baseline="0" dirty="0" smtClean="0"/>
                        <a:t>  segala sumber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2400" i="1" dirty="0" smtClean="0"/>
                        <a:t>Cash Receipt Journal</a:t>
                      </a:r>
                      <a:endParaRPr lang="id-ID" sz="240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3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Pembelian barang dagangan dan lainnya secara kredit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2400" i="1" dirty="0" smtClean="0"/>
                        <a:t>Purchases Journal</a:t>
                      </a:r>
                      <a:endParaRPr lang="id-ID" sz="240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4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Pengeluaran uang kas untuk segala tujuan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sz="2400" i="1" dirty="0" smtClean="0"/>
                        <a:t>Cash Payment Journal</a:t>
                      </a:r>
                      <a:endParaRPr lang="id-ID" sz="2400" i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571480"/>
            <a:ext cx="7858180" cy="5929354"/>
          </a:xfrm>
        </p:spPr>
        <p:txBody>
          <a:bodyPr>
            <a:normAutofit/>
          </a:bodyPr>
          <a:lstStyle/>
          <a:p>
            <a:pPr algn="just"/>
            <a:r>
              <a:rPr lang="id-ID" sz="3200" dirty="0" smtClean="0"/>
              <a:t>Keuntungan Penggunaan jurnal  khusus:</a:t>
            </a:r>
          </a:p>
          <a:p>
            <a:pPr marL="796925" indent="-760413" algn="just">
              <a:buNone/>
              <a:tabLst>
                <a:tab pos="446088" algn="l"/>
              </a:tabLst>
            </a:pPr>
            <a:r>
              <a:rPr lang="id-ID" sz="3200" dirty="0" smtClean="0"/>
              <a:t>	1.pada jurnal khusus dapat disediakan kolom-kolom khusus untuk mencatat beberapa transaksi tertentu.</a:t>
            </a:r>
          </a:p>
          <a:p>
            <a:pPr marL="796925" indent="-760413" algn="just">
              <a:buNone/>
              <a:tabLst>
                <a:tab pos="446088" algn="l"/>
              </a:tabLst>
            </a:pPr>
            <a:r>
              <a:rPr lang="id-ID" sz="3200" dirty="0" smtClean="0"/>
              <a:t>	2.jurnal khusus dirancang untuk mencatat satu jenis transaksi saja, sehingga unsur pengontrolan timbul dikarenakan adanya pembagian tugas pencatatan oleh beberapa orang. </a:t>
            </a:r>
          </a:p>
          <a:p>
            <a:pPr marL="796925" indent="-760413" algn="just">
              <a:buNone/>
              <a:tabLst>
                <a:tab pos="446088" algn="l"/>
              </a:tabLst>
            </a:pPr>
            <a:endParaRPr lang="id-ID" sz="3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1142"/>
            <a:ext cx="8072494" cy="999032"/>
          </a:xfrm>
        </p:spPr>
        <p:txBody>
          <a:bodyPr>
            <a:noAutofit/>
          </a:bodyPr>
          <a:lstStyle/>
          <a:p>
            <a:pPr algn="ctr"/>
            <a:r>
              <a:rPr lang="id-ID" sz="3600" b="1" dirty="0" smtClean="0"/>
              <a:t>Pencatatan Transaksi Penjualan (sales):</a:t>
            </a:r>
            <a:br>
              <a:rPr lang="id-ID" sz="3600" b="1" dirty="0" smtClean="0"/>
            </a:br>
            <a:endParaRPr lang="id-ID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3407"/>
            <a:ext cx="7972452" cy="4768865"/>
          </a:xfrm>
        </p:spPr>
        <p:txBody>
          <a:bodyPr/>
          <a:lstStyle/>
          <a:p>
            <a:r>
              <a:rPr lang="id-ID" b="1" dirty="0" smtClean="0"/>
              <a:t>Penjualan Tunai</a:t>
            </a:r>
          </a:p>
          <a:p>
            <a:pPr>
              <a:buNone/>
            </a:pPr>
            <a:r>
              <a:rPr lang="id-ID" sz="2800" dirty="0" smtClean="0"/>
              <a:t>	</a:t>
            </a:r>
            <a:r>
              <a:rPr lang="id-ID" sz="2400" dirty="0" smtClean="0"/>
              <a:t>Cash 	Rp XX ............... (di catat di Debet (DR))</a:t>
            </a:r>
          </a:p>
          <a:p>
            <a:pPr>
              <a:buNone/>
            </a:pPr>
            <a:r>
              <a:rPr lang="id-ID" sz="2400" dirty="0" smtClean="0"/>
              <a:t>		Sales 		Rp XX .....(di catat di Kredit (CR))</a:t>
            </a:r>
          </a:p>
          <a:p>
            <a:pPr>
              <a:buNone/>
            </a:pPr>
            <a:endParaRPr lang="id-ID" sz="2400" dirty="0" smtClean="0"/>
          </a:p>
          <a:p>
            <a:r>
              <a:rPr lang="id-ID" b="1" dirty="0" smtClean="0"/>
              <a:t>Penjualan Kredit</a:t>
            </a:r>
          </a:p>
          <a:p>
            <a:pPr>
              <a:buNone/>
            </a:pPr>
            <a:r>
              <a:rPr lang="id-ID" b="1" dirty="0" smtClean="0"/>
              <a:t>	</a:t>
            </a:r>
            <a:r>
              <a:rPr lang="id-ID" sz="2400" dirty="0" smtClean="0"/>
              <a:t>Account Receivable Rp XX .... (di catat di Debet (DR))</a:t>
            </a:r>
          </a:p>
          <a:p>
            <a:pPr>
              <a:buNone/>
            </a:pPr>
            <a:r>
              <a:rPr lang="id-ID" sz="2400" dirty="0" smtClean="0"/>
              <a:t>		Sales 		Rp XX ......... (di catat di Kredit (CR))</a:t>
            </a:r>
          </a:p>
          <a:p>
            <a:pPr>
              <a:buNone/>
            </a:pP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4482"/>
            <a:ext cx="8258204" cy="989034"/>
          </a:xfrm>
        </p:spPr>
        <p:txBody>
          <a:bodyPr>
            <a:noAutofit/>
          </a:bodyPr>
          <a:lstStyle/>
          <a:p>
            <a:pPr algn="ctr"/>
            <a:r>
              <a:rPr lang="id-ID" sz="3200" dirty="0" smtClean="0"/>
              <a:t>Secara sederhana dapat digambarkan sbb.:</a:t>
            </a:r>
            <a:endParaRPr lang="id-ID" sz="32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380604" y="1371415"/>
            <a:ext cx="8286776" cy="2999323"/>
            <a:chOff x="357190" y="2085795"/>
            <a:chExt cx="8286776" cy="3654163"/>
          </a:xfrm>
        </p:grpSpPr>
        <p:sp>
          <p:nvSpPr>
            <p:cNvPr id="5" name="TextBox 4"/>
            <p:cNvSpPr txBox="1"/>
            <p:nvPr/>
          </p:nvSpPr>
          <p:spPr>
            <a:xfrm>
              <a:off x="357190" y="3143248"/>
              <a:ext cx="2928926" cy="1237412"/>
            </a:xfrm>
            <a:prstGeom prst="rect">
              <a:avLst/>
            </a:prstGeom>
            <a:effectLst>
              <a:glow rad="70000">
                <a:schemeClr val="accent1">
                  <a:tint val="30000"/>
                  <a:shade val="95000"/>
                  <a:satMod val="300000"/>
                  <a:alpha val="50000"/>
                </a:schemeClr>
              </a:glow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 smtClean="0"/>
                <a:t>SALES</a:t>
              </a:r>
            </a:p>
            <a:p>
              <a:pPr algn="ctr"/>
              <a:r>
                <a:rPr lang="id-ID" sz="2000" b="1" dirty="0" smtClean="0"/>
                <a:t>(PENJUALAN)</a:t>
              </a:r>
            </a:p>
            <a:p>
              <a:pPr algn="ctr"/>
              <a:r>
                <a:rPr lang="id-ID" sz="2000" b="1" dirty="0" smtClean="0"/>
                <a:t>(CR)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714744" y="2085795"/>
              <a:ext cx="4857784" cy="1237412"/>
            </a:xfrm>
            <a:prstGeom prst="rect">
              <a:avLst/>
            </a:prstGeom>
            <a:effectLst>
              <a:glow rad="70000">
                <a:schemeClr val="accent1">
                  <a:tint val="30000"/>
                  <a:shade val="95000"/>
                  <a:satMod val="300000"/>
                  <a:alpha val="50000"/>
                </a:schemeClr>
              </a:glow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 smtClean="0"/>
                <a:t>PENJUALAN TUNAI DICATAT PADA PERKIRAAN CASH</a:t>
              </a:r>
            </a:p>
            <a:p>
              <a:pPr algn="ctr"/>
              <a:r>
                <a:rPr lang="id-ID" sz="2000" b="1" dirty="0" smtClean="0"/>
                <a:t> (DR)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4744" y="4502546"/>
              <a:ext cx="4929222" cy="1237412"/>
            </a:xfrm>
            <a:prstGeom prst="rect">
              <a:avLst/>
            </a:prstGeom>
            <a:effectLst>
              <a:glow rad="70000">
                <a:schemeClr val="accent1">
                  <a:tint val="30000"/>
                  <a:shade val="95000"/>
                  <a:satMod val="300000"/>
                  <a:alpha val="50000"/>
                </a:schemeClr>
              </a:glow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 smtClean="0"/>
                <a:t>PENJUALAN KREDIT DICATAT PADA PERKIRAAAN ACCOUNT RECEIVABLE </a:t>
              </a:r>
            </a:p>
            <a:p>
              <a:pPr algn="ctr"/>
              <a:r>
                <a:rPr lang="id-ID" sz="2000" b="1" dirty="0" smtClean="0"/>
                <a:t>(DR)</a:t>
              </a:r>
            </a:p>
          </p:txBody>
        </p:sp>
        <p:cxnSp>
          <p:nvCxnSpPr>
            <p:cNvPr id="9" name="Shape 8"/>
            <p:cNvCxnSpPr/>
            <p:nvPr/>
          </p:nvCxnSpPr>
          <p:spPr>
            <a:xfrm rot="5400000" flipH="1" flipV="1">
              <a:off x="2330582" y="1816066"/>
              <a:ext cx="642942" cy="1964529"/>
            </a:xfrm>
            <a:prstGeom prst="bentConnector2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Shape 10"/>
            <p:cNvCxnSpPr/>
            <p:nvPr/>
          </p:nvCxnSpPr>
          <p:spPr>
            <a:xfrm rot="16200000" flipH="1">
              <a:off x="2011040" y="3939874"/>
              <a:ext cx="1157125" cy="1964529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 txBox="1">
            <a:spLocks/>
          </p:cNvSpPr>
          <p:nvPr/>
        </p:nvSpPr>
        <p:spPr>
          <a:xfrm>
            <a:off x="428596" y="4786322"/>
            <a:ext cx="8258204" cy="1631976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/>
          <a:p>
            <a:pPr marL="187325" marR="0" lvl="0" indent="-187325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Penjualan</a:t>
            </a:r>
            <a:r>
              <a:rPr kumimoji="0" lang="id-ID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selain Barang Dagangan </a:t>
            </a:r>
            <a:r>
              <a:rPr kumimoji="0" lang="id-ID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TIDAK BOLEH </a:t>
            </a:r>
            <a:r>
              <a:rPr kumimoji="0" lang="id-ID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dicatat dalam </a:t>
            </a:r>
            <a:r>
              <a:rPr kumimoji="0" lang="id-ID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Sales Journal</a:t>
            </a:r>
          </a:p>
          <a:p>
            <a:pPr marL="187325" marR="0" lvl="0" indent="-187325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d-ID" sz="2600" baseline="0" dirty="0" smtClean="0">
                <a:latin typeface="+mj-lt"/>
                <a:ea typeface="+mj-ea"/>
                <a:cs typeface="+mj-cs"/>
              </a:rPr>
              <a:t>Transaksi</a:t>
            </a:r>
            <a:r>
              <a:rPr lang="id-ID" sz="2600" dirty="0" smtClean="0">
                <a:latin typeface="+mj-lt"/>
                <a:ea typeface="+mj-ea"/>
                <a:cs typeface="+mj-cs"/>
              </a:rPr>
              <a:t> penjualan secara kredit dicatat ke dalam </a:t>
            </a:r>
            <a:r>
              <a:rPr lang="id-ID" sz="2600" b="1" dirty="0" smtClean="0">
                <a:latin typeface="+mj-lt"/>
                <a:ea typeface="+mj-ea"/>
                <a:cs typeface="+mj-cs"/>
              </a:rPr>
              <a:t>Sales Journal</a:t>
            </a:r>
            <a:endParaRPr kumimoji="0" lang="id-ID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5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72620" y="2947672"/>
          <a:ext cx="8042784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7608"/>
                <a:gridCol w="2713355"/>
                <a:gridCol w="1297305"/>
                <a:gridCol w="973455"/>
                <a:gridCol w="762318"/>
                <a:gridCol w="1368743"/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DATE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ACCOUNT DEBITED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INVOICE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TERM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REF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AMOUNT</a:t>
                      </a:r>
                      <a:endParaRPr lang="id-ID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72452" cy="1143000"/>
          </a:xfrm>
        </p:spPr>
        <p:txBody>
          <a:bodyPr/>
          <a:lstStyle/>
          <a:p>
            <a:pPr algn="ctr"/>
            <a:r>
              <a:rPr lang="id-ID" sz="4000" b="1" dirty="0" smtClean="0"/>
              <a:t>BENTUK </a:t>
            </a:r>
            <a:r>
              <a:rPr lang="id-ID" sz="4000" b="1" i="1" dirty="0" smtClean="0"/>
              <a:t>SALES JOURNAL</a:t>
            </a:r>
            <a:endParaRPr lang="id-ID" b="1" i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23480" y="1714488"/>
            <a:ext cx="7972452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	SALES JOURNAL</a:t>
            </a:r>
            <a:r>
              <a:rPr kumimoji="0" lang="id-ID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		PAGE : 5</a:t>
            </a:r>
            <a:endParaRPr kumimoji="0" lang="id-ID" sz="3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6</a:t>
            </a:fld>
            <a:endParaRPr lang="id-ID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329642" cy="5626121"/>
          </a:xfrm>
        </p:spPr>
        <p:txBody>
          <a:bodyPr/>
          <a:lstStyle/>
          <a:p>
            <a:r>
              <a:rPr lang="id-ID" dirty="0" smtClean="0"/>
              <a:t>Bila jual beli disepakati loco gudang (biaya angkut ditanggung oleh pembeli), biaya pengangkutan dibayar terlebih dahulu oleh penjual.</a:t>
            </a:r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			SALES JOURNAL		PAGE : 4</a:t>
            </a:r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-23478" y="3830328"/>
          <a:ext cx="9144064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873"/>
                <a:gridCol w="1254267"/>
                <a:gridCol w="1500198"/>
                <a:gridCol w="714380"/>
                <a:gridCol w="1928826"/>
                <a:gridCol w="1571636"/>
                <a:gridCol w="12858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900" dirty="0" smtClean="0"/>
                        <a:t>DATE</a:t>
                      </a:r>
                      <a:endParaRPr lang="id-ID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900" dirty="0" smtClean="0"/>
                        <a:t>INVOICE</a:t>
                      </a:r>
                      <a:endParaRPr lang="id-ID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900" dirty="0" smtClean="0"/>
                        <a:t>ACCOUNT </a:t>
                      </a:r>
                    </a:p>
                    <a:p>
                      <a:pPr algn="ctr"/>
                      <a:r>
                        <a:rPr lang="id-ID" sz="1900" dirty="0" smtClean="0"/>
                        <a:t>DEBITED</a:t>
                      </a:r>
                      <a:endParaRPr lang="id-ID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900" dirty="0" smtClean="0"/>
                        <a:t>REF</a:t>
                      </a:r>
                      <a:endParaRPr lang="id-ID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900" dirty="0" smtClean="0"/>
                        <a:t>ACCOUNT</a:t>
                      </a:r>
                    </a:p>
                    <a:p>
                      <a:pPr algn="ctr"/>
                      <a:r>
                        <a:rPr lang="id-ID" sz="1900" dirty="0" smtClean="0"/>
                        <a:t>RECEIVABLE</a:t>
                      </a:r>
                    </a:p>
                    <a:p>
                      <a:pPr algn="ctr"/>
                      <a:r>
                        <a:rPr lang="id-ID" sz="1900" dirty="0" smtClean="0"/>
                        <a:t>(DEBIT)</a:t>
                      </a:r>
                      <a:endParaRPr lang="id-ID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900" dirty="0" smtClean="0"/>
                        <a:t>DELIVERY </a:t>
                      </a:r>
                    </a:p>
                    <a:p>
                      <a:pPr algn="ctr"/>
                      <a:r>
                        <a:rPr lang="id-ID" sz="1900" dirty="0" smtClean="0"/>
                        <a:t>EXPENSE</a:t>
                      </a:r>
                    </a:p>
                    <a:p>
                      <a:pPr algn="ctr"/>
                      <a:r>
                        <a:rPr lang="id-ID" sz="1900" dirty="0" smtClean="0"/>
                        <a:t>(CREDIT)</a:t>
                      </a:r>
                      <a:endParaRPr lang="id-ID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900" dirty="0" smtClean="0"/>
                        <a:t>SALES</a:t>
                      </a:r>
                    </a:p>
                    <a:p>
                      <a:pPr algn="ctr"/>
                      <a:r>
                        <a:rPr lang="id-ID" sz="1900" dirty="0" smtClean="0"/>
                        <a:t>(CREDIT)</a:t>
                      </a:r>
                      <a:endParaRPr lang="id-ID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7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143000"/>
          </a:xfrm>
        </p:spPr>
        <p:txBody>
          <a:bodyPr>
            <a:noAutofit/>
          </a:bodyPr>
          <a:lstStyle/>
          <a:p>
            <a:pPr algn="ctr"/>
            <a:r>
              <a:rPr lang="id-ID" sz="3200" b="1" dirty="0" smtClean="0"/>
              <a:t>SALES RETURN AND ALLOWANCE</a:t>
            </a:r>
            <a:br>
              <a:rPr lang="id-ID" sz="3200" b="1" dirty="0" smtClean="0"/>
            </a:br>
            <a:r>
              <a:rPr lang="id-ID" sz="2800" b="1" dirty="0" smtClean="0"/>
              <a:t>(RETUR PENJUALAN DAN PENGURSANGAN HARGA)</a:t>
            </a:r>
            <a:endParaRPr lang="id-ID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86766" cy="4525963"/>
          </a:xfrm>
        </p:spPr>
        <p:txBody>
          <a:bodyPr>
            <a:normAutofit lnSpcReduction="10000"/>
          </a:bodyPr>
          <a:lstStyle/>
          <a:p>
            <a:r>
              <a:rPr lang="id-ID" dirty="0" smtClean="0"/>
              <a:t>Sales return mengurangi harga penjualan</a:t>
            </a:r>
          </a:p>
          <a:p>
            <a:r>
              <a:rPr lang="id-ID" dirty="0" smtClean="0"/>
              <a:t>Sales return disetujui dengan NOTA KREDIT (CREDIT MEMO).</a:t>
            </a:r>
          </a:p>
          <a:p>
            <a:r>
              <a:rPr lang="id-ID" dirty="0" smtClean="0"/>
              <a:t>Nota kredit dasar untuk jurnal.</a:t>
            </a:r>
          </a:p>
          <a:p>
            <a:r>
              <a:rPr lang="id-ID" dirty="0" smtClean="0"/>
              <a:t>Bila transaksi </a:t>
            </a:r>
            <a:r>
              <a:rPr lang="id-ID" i="1" dirty="0" smtClean="0"/>
              <a:t>sales return </a:t>
            </a:r>
            <a:r>
              <a:rPr lang="id-ID" dirty="0" smtClean="0"/>
              <a:t>jarang: dicatat di </a:t>
            </a:r>
            <a:r>
              <a:rPr lang="id-ID" i="1" dirty="0" smtClean="0"/>
              <a:t>general journal.</a:t>
            </a:r>
          </a:p>
          <a:p>
            <a:r>
              <a:rPr lang="id-ID" dirty="0" smtClean="0"/>
              <a:t>Bila transaksi </a:t>
            </a:r>
            <a:r>
              <a:rPr lang="id-ID" i="1" dirty="0" smtClean="0"/>
              <a:t>sales return </a:t>
            </a:r>
            <a:r>
              <a:rPr lang="id-ID" dirty="0" smtClean="0"/>
              <a:t>sering: buat </a:t>
            </a:r>
            <a:r>
              <a:rPr lang="id-ID" i="1" dirty="0" smtClean="0"/>
              <a:t>special journal (sales return and allowance). </a:t>
            </a:r>
            <a:r>
              <a:rPr lang="id-ID" dirty="0" smtClean="0"/>
              <a:t>Dengan bentuk jurnal: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8</a:t>
            </a:fld>
            <a:endParaRPr lang="id-ID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143000"/>
          </a:xfrm>
        </p:spPr>
        <p:txBody>
          <a:bodyPr>
            <a:normAutofit/>
          </a:bodyPr>
          <a:lstStyle/>
          <a:p>
            <a:r>
              <a:rPr lang="id-ID" sz="2400" b="1" dirty="0" smtClean="0"/>
              <a:t>	SALES RETURN AND ALLOWANCE		PAGE :</a:t>
            </a:r>
            <a:endParaRPr lang="id-ID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53351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1726"/>
                <a:gridCol w="2621280"/>
                <a:gridCol w="1867726"/>
                <a:gridCol w="1244600"/>
                <a:gridCol w="703580"/>
                <a:gridCol w="124460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DATE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ACCOUNT CREDITED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EXPLANATION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CREDIT MEMO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REF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AMOUNT</a:t>
                      </a:r>
                    </a:p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 smtClean="0"/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9</a:t>
            </a:fld>
            <a:endParaRPr lang="id-ID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i="1" dirty="0" smtClean="0"/>
              <a:t>CASH RECEIPT JOURNAL</a:t>
            </a:r>
            <a:endParaRPr lang="id-ID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5820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dirty="0" smtClean="0"/>
              <a:t>SUMBER PENERIMAAN KAS:</a:t>
            </a:r>
          </a:p>
          <a:p>
            <a:pPr marL="550926" indent="-514350">
              <a:buAutoNum type="arabicPeriod"/>
            </a:pPr>
            <a:r>
              <a:rPr lang="id-ID" dirty="0" smtClean="0"/>
              <a:t>Piutang dagang ----- </a:t>
            </a:r>
            <a:r>
              <a:rPr lang="id-ID" i="1" dirty="0" smtClean="0"/>
              <a:t>Account Receivable</a:t>
            </a:r>
          </a:p>
          <a:p>
            <a:pPr marL="550926" indent="-514350">
              <a:buAutoNum type="arabicPeriod"/>
            </a:pPr>
            <a:r>
              <a:rPr lang="id-ID" dirty="0" smtClean="0"/>
              <a:t>Penjualan barang dagangan ------- </a:t>
            </a:r>
            <a:r>
              <a:rPr lang="id-ID" i="1" dirty="0" smtClean="0"/>
              <a:t>Sales</a:t>
            </a:r>
          </a:p>
          <a:p>
            <a:pPr marL="550926" indent="-514350">
              <a:buAutoNum type="arabicPeriod"/>
            </a:pPr>
            <a:r>
              <a:rPr lang="id-ID" dirty="0" smtClean="0"/>
              <a:t>Bunga</a:t>
            </a:r>
          </a:p>
          <a:p>
            <a:pPr marL="550926" indent="-514350">
              <a:buAutoNum type="arabicPeriod"/>
            </a:pPr>
            <a:r>
              <a:rPr lang="id-ID" dirty="0" smtClean="0"/>
              <a:t>Sewa					----</a:t>
            </a:r>
            <a:r>
              <a:rPr lang="id-ID" i="1" dirty="0" smtClean="0"/>
              <a:t>Sundry</a:t>
            </a:r>
          </a:p>
          <a:p>
            <a:pPr marL="550926" indent="-514350">
              <a:buAutoNum type="arabicPeriod"/>
            </a:pPr>
            <a:r>
              <a:rPr lang="id-ID" dirty="0" smtClean="0"/>
              <a:t>Penjualan aktiva tetap		     </a:t>
            </a:r>
            <a:r>
              <a:rPr lang="id-ID" i="1" dirty="0" smtClean="0"/>
              <a:t>Account</a:t>
            </a:r>
          </a:p>
          <a:p>
            <a:pPr marL="550926" indent="-514350">
              <a:buAutoNum type="arabicPeriod"/>
            </a:pPr>
            <a:r>
              <a:rPr lang="id-ID" dirty="0" smtClean="0"/>
              <a:t>Pencairan kredit bank</a:t>
            </a:r>
          </a:p>
          <a:p>
            <a:pPr marL="550926" indent="-514350">
              <a:buAutoNum type="arabicPeriod"/>
            </a:pPr>
            <a:r>
              <a:rPr lang="id-ID" dirty="0" smtClean="0"/>
              <a:t>deviden</a:t>
            </a:r>
            <a:endParaRPr lang="id-ID" dirty="0"/>
          </a:p>
        </p:txBody>
      </p:sp>
      <p:sp>
        <p:nvSpPr>
          <p:cNvPr id="4" name="Right Brace 3"/>
          <p:cNvSpPr/>
          <p:nvPr/>
        </p:nvSpPr>
        <p:spPr>
          <a:xfrm>
            <a:off x="4786314" y="3429000"/>
            <a:ext cx="1285884" cy="264320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 dirty="0">
              <a:ln w="57150"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10</a:t>
            </a:fld>
            <a:endParaRPr lang="id-ID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Bentuk </a:t>
            </a:r>
            <a:r>
              <a:rPr lang="id-ID" i="1" dirty="0" smtClean="0"/>
              <a:t>Cash Receipt Journal</a:t>
            </a:r>
            <a:endParaRPr lang="id-ID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525963"/>
          </a:xfrm>
        </p:spPr>
        <p:txBody>
          <a:bodyPr/>
          <a:lstStyle/>
          <a:p>
            <a:pPr>
              <a:buNone/>
            </a:pPr>
            <a:r>
              <a:rPr lang="id-ID" i="1" dirty="0" smtClean="0"/>
              <a:t>		CASH RECEIPT JOURNAL	</a:t>
            </a:r>
            <a:r>
              <a:rPr lang="id-ID" dirty="0" smtClean="0"/>
              <a:t>PAGE :</a:t>
            </a:r>
          </a:p>
          <a:p>
            <a:pPr>
              <a:buNone/>
            </a:pPr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4564" y="2473006"/>
          <a:ext cx="8633716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780"/>
                <a:gridCol w="1310005"/>
                <a:gridCol w="644843"/>
                <a:gridCol w="1252855"/>
                <a:gridCol w="1008380"/>
                <a:gridCol w="1529842"/>
                <a:gridCol w="1298893"/>
                <a:gridCol w="81311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DATE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ACCOUNT </a:t>
                      </a:r>
                    </a:p>
                    <a:p>
                      <a:pPr algn="ctr"/>
                      <a:r>
                        <a:rPr lang="id-ID" sz="1600" b="1" dirty="0" smtClean="0"/>
                        <a:t>CREDITED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REF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SUNDRY </a:t>
                      </a:r>
                    </a:p>
                    <a:p>
                      <a:pPr algn="ctr"/>
                      <a:r>
                        <a:rPr lang="id-ID" sz="1600" b="1" dirty="0" smtClean="0"/>
                        <a:t>ACCOUNT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SALES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ACCOUNT </a:t>
                      </a:r>
                    </a:p>
                    <a:p>
                      <a:pPr algn="ctr"/>
                      <a:r>
                        <a:rPr lang="id-ID" sz="1600" b="1" dirty="0" smtClean="0"/>
                        <a:t>RECEIVABLE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SALES </a:t>
                      </a:r>
                    </a:p>
                    <a:p>
                      <a:pPr algn="ctr"/>
                      <a:r>
                        <a:rPr lang="id-ID" sz="1600" b="1" dirty="0" smtClean="0"/>
                        <a:t>DISCOUNT</a:t>
                      </a:r>
                      <a:endParaRPr lang="id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CASH</a:t>
                      </a:r>
                      <a:endParaRPr lang="id-ID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 smtClean="0"/>
                    </a:p>
                    <a:p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E168-8D49-4F42-97C9-FDBB63A89AA7}" type="slidenum">
              <a:rPr lang="id-ID" smtClean="0"/>
              <a:pPr/>
              <a:t>11</a:t>
            </a:fld>
            <a:endParaRPr lang="id-ID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122</TotalTime>
  <Words>271</Words>
  <Application>Microsoft Office PowerPoint</Application>
  <PresentationFormat>On-screen Show (4:3)</PresentationFormat>
  <Paragraphs>147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Technic</vt:lpstr>
      <vt:lpstr>ADMINISTRASI PENJUALAN DAN PENERIMAAN KAS</vt:lpstr>
      <vt:lpstr>Slide 2</vt:lpstr>
      <vt:lpstr>Slide 3</vt:lpstr>
      <vt:lpstr>Pencatatan Transaksi Penjualan (sales): </vt:lpstr>
      <vt:lpstr>Secara sederhana dapat digambarkan sbb.:</vt:lpstr>
      <vt:lpstr>BENTUK SALES JOURNAL</vt:lpstr>
      <vt:lpstr>Slide 7</vt:lpstr>
      <vt:lpstr>SALES RETURN AND ALLOWANCE (RETUR PENJUALAN DAN PENGURSANGAN HARGA)</vt:lpstr>
      <vt:lpstr> SALES RETURN AND ALLOWANCE  PAGE :</vt:lpstr>
      <vt:lpstr>CASH RECEIPT JOURNAL</vt:lpstr>
      <vt:lpstr>Bentuk Cash Receipt Journal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ADMINISTRASI PENJUALAN DAN PENERIMAAN KAS</dc:title>
  <dc:creator>dedeh_sri</dc:creator>
  <cp:lastModifiedBy>dedeh_sri</cp:lastModifiedBy>
  <cp:revision>13</cp:revision>
  <dcterms:created xsi:type="dcterms:W3CDTF">2010-11-07T07:16:41Z</dcterms:created>
  <dcterms:modified xsi:type="dcterms:W3CDTF">2011-05-20T05:08:03Z</dcterms:modified>
</cp:coreProperties>
</file>