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</p:sldIdLst>
  <p:sldSz cx="9144000" cy="6858000" type="screen4x3"/>
  <p:notesSz cx="6881813" cy="1001553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0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9C77673-AD39-4182-B779-B3016B0732F4}" type="datetimeFigureOut">
              <a:rPr lang="id-ID" smtClean="0"/>
              <a:t>07/06/2011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355A46AC-BF3D-417E-B1F6-A467C33856E8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0BF22-92F1-450B-8A6E-BE14E3978006}" type="datetimeFigureOut">
              <a:rPr lang="id-ID" smtClean="0"/>
              <a:t>07/06/2011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57738"/>
            <a:ext cx="5505450" cy="4506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36C1D-8205-47E1-8564-5F4D49B539C7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8BC03-4732-4CE1-9BA2-CEBF6E48E785}" type="datetime1">
              <a:rPr lang="id-ID" smtClean="0"/>
              <a:t>07/06/2011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D6A92-5C73-4916-B936-9BF615AD3074}" type="datetime1">
              <a:rPr lang="id-ID" smtClean="0"/>
              <a:t>07/06/2011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53F4-A038-4CE1-8817-DCE94C6BC0E1}" type="datetime1">
              <a:rPr lang="id-ID" smtClean="0"/>
              <a:t>07/06/2011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FC042-DDFA-4086-8088-091E24CF4298}" type="datetime1">
              <a:rPr lang="id-ID" smtClean="0"/>
              <a:t>07/06/2011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12F95-D214-4536-82B7-7240961312F6}" type="datetime1">
              <a:rPr lang="id-ID" smtClean="0"/>
              <a:t>07/06/2011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DAA-AD24-4668-A868-75DA43B5E2F1}" type="datetime1">
              <a:rPr lang="id-ID" smtClean="0"/>
              <a:t>07/06/2011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3A08-6A63-43E4-9FA4-0D33DAEC5F9F}" type="datetime1">
              <a:rPr lang="id-ID" smtClean="0"/>
              <a:t>07/06/2011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F8878-2383-4DD8-A9EC-1CCD4271B008}" type="datetime1">
              <a:rPr lang="id-ID" smtClean="0"/>
              <a:t>07/06/2011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C69C-3F99-431D-88B6-6C4CCDC76D5D}" type="datetime1">
              <a:rPr lang="id-ID" smtClean="0"/>
              <a:t>07/06/2011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D403C-C329-4983-848F-E2FBC5BA62EC}" type="datetime1">
              <a:rPr lang="id-ID" smtClean="0"/>
              <a:t>07/06/2011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4BC96-1678-46A1-B7A2-7023A9661164}" type="datetime1">
              <a:rPr lang="id-ID" smtClean="0"/>
              <a:t>07/06/2011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4F917A-A690-45F5-B3D6-ABEC362F0012}" type="datetime1">
              <a:rPr lang="id-ID" smtClean="0"/>
              <a:t>07/06/2011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3F56B1-BB76-4C0A-A5BF-FEE8094AC8BC}" type="slidenum">
              <a:rPr lang="id-ID" smtClean="0"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626" y="1928802"/>
            <a:ext cx="8072026" cy="2301240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PERUSAHAAN INDUSTRI DAN SISTEM AKUNTANSI BIAYA MENURUT PROSES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1</a:t>
            </a:fld>
            <a:endParaRPr lang="id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186766" cy="5861192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Aktivitas perusahaan industri (manufaktur): merubah bahan mentah menjadi produk jadi.</a:t>
            </a:r>
          </a:p>
          <a:p>
            <a:r>
              <a:rPr lang="id-ID" dirty="0" smtClean="0"/>
              <a:t>Jenis persedian pada perusahaan manufaktur:</a:t>
            </a:r>
          </a:p>
          <a:p>
            <a:pPr marL="727075" indent="-374650">
              <a:buFont typeface="+mj-lt"/>
              <a:buAutoNum type="arabicPeriod"/>
              <a:tabLst>
                <a:tab pos="727075" algn="l"/>
              </a:tabLst>
            </a:pPr>
            <a:r>
              <a:rPr lang="id-ID" i="1" dirty="0" smtClean="0"/>
              <a:t>finished goods </a:t>
            </a:r>
            <a:r>
              <a:rPr lang="id-ID" dirty="0" smtClean="0"/>
              <a:t>(barang jadi)</a:t>
            </a:r>
          </a:p>
          <a:p>
            <a:pPr marL="727075" indent="-374650">
              <a:buFont typeface="+mj-lt"/>
              <a:buAutoNum type="arabicPeriod"/>
              <a:tabLst>
                <a:tab pos="727075" algn="l"/>
              </a:tabLst>
            </a:pPr>
            <a:r>
              <a:rPr lang="id-ID" i="1" dirty="0" smtClean="0"/>
              <a:t>work in process</a:t>
            </a:r>
            <a:r>
              <a:rPr lang="id-ID" dirty="0" smtClean="0"/>
              <a:t> (barang dalam proses)</a:t>
            </a:r>
          </a:p>
          <a:p>
            <a:pPr marL="727075" indent="-374650">
              <a:buFont typeface="+mj-lt"/>
              <a:buAutoNum type="arabicPeriod"/>
              <a:tabLst>
                <a:tab pos="727075" algn="l"/>
              </a:tabLst>
            </a:pPr>
            <a:r>
              <a:rPr lang="id-ID" i="1" dirty="0" smtClean="0"/>
              <a:t>material </a:t>
            </a:r>
            <a:r>
              <a:rPr lang="id-ID" dirty="0" smtClean="0"/>
              <a:t>(bahan mentah)</a:t>
            </a:r>
          </a:p>
          <a:p>
            <a:pPr marL="446088" indent="-352425">
              <a:tabLst>
                <a:tab pos="352425" algn="l"/>
              </a:tabLst>
            </a:pPr>
            <a:r>
              <a:rPr lang="id-ID" dirty="0" smtClean="0"/>
              <a:t>Persediaan barang dalam proses, terdiri dari:</a:t>
            </a:r>
          </a:p>
          <a:p>
            <a:pPr marL="796925" indent="-350838">
              <a:buFont typeface="+mj-lt"/>
              <a:buAutoNum type="arabicPeriod"/>
              <a:tabLst>
                <a:tab pos="796925" algn="l"/>
              </a:tabLst>
            </a:pPr>
            <a:r>
              <a:rPr lang="id-ID" i="1" dirty="0" smtClean="0"/>
              <a:t>Direct matherials </a:t>
            </a:r>
            <a:r>
              <a:rPr lang="id-ID" dirty="0" smtClean="0"/>
              <a:t>(bahan mentah langsung)</a:t>
            </a:r>
          </a:p>
          <a:p>
            <a:pPr marL="796925" indent="-350838">
              <a:buFont typeface="+mj-lt"/>
              <a:buAutoNum type="arabicPeriod"/>
              <a:tabLst>
                <a:tab pos="796925" algn="l"/>
              </a:tabLst>
            </a:pPr>
            <a:r>
              <a:rPr lang="id-ID" i="1" dirty="0" smtClean="0"/>
              <a:t>Direct labor </a:t>
            </a:r>
            <a:r>
              <a:rPr lang="id-ID" dirty="0" smtClean="0"/>
              <a:t>(upah langsung)</a:t>
            </a:r>
          </a:p>
          <a:p>
            <a:pPr marL="796925" indent="-350838">
              <a:buFont typeface="+mj-lt"/>
              <a:buAutoNum type="arabicPeriod"/>
              <a:tabLst>
                <a:tab pos="796925" algn="l"/>
              </a:tabLst>
            </a:pPr>
            <a:r>
              <a:rPr lang="id-ID" i="1" dirty="0" smtClean="0"/>
              <a:t>Factory overhead </a:t>
            </a:r>
            <a:r>
              <a:rPr lang="id-ID" dirty="0" smtClean="0"/>
              <a:t>(biaya fabrikasi): seluruh biaya u/ kegiatan pabrik selain upah dan material. Contoh: penyusutan mesin, asuransi, perawatan dan perbaikan, gaji pengawas,dll.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2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Penyajian persediaan pada Neraca:</a:t>
            </a:r>
            <a:endParaRPr lang="id-ID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2143116"/>
            <a:ext cx="8115328" cy="41814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3200" dirty="0" smtClean="0"/>
              <a:t>Persediaan Barang:</a:t>
            </a:r>
          </a:p>
          <a:p>
            <a:pPr>
              <a:buNone/>
            </a:pPr>
            <a:r>
              <a:rPr lang="id-ID" sz="3200" dirty="0" smtClean="0"/>
              <a:t> </a:t>
            </a:r>
            <a:r>
              <a:rPr lang="id-ID" sz="3200" dirty="0" smtClean="0"/>
              <a:t>  Persediaan Barang jadi  .......... xxx</a:t>
            </a:r>
          </a:p>
          <a:p>
            <a:pPr>
              <a:buNone/>
            </a:pPr>
            <a:r>
              <a:rPr lang="id-ID" sz="3200" dirty="0" smtClean="0"/>
              <a:t>	Persediaan Brg.dlm proses ....  xxx</a:t>
            </a:r>
          </a:p>
          <a:p>
            <a:pPr>
              <a:buNone/>
            </a:pPr>
            <a:r>
              <a:rPr lang="id-ID" sz="3200" dirty="0" smtClean="0"/>
              <a:t>	Persediaan Brg. Mentah .........</a:t>
            </a:r>
            <a:r>
              <a:rPr lang="id-ID" sz="3200" u="sng" dirty="0" smtClean="0"/>
              <a:t> xxx +</a:t>
            </a:r>
          </a:p>
          <a:p>
            <a:pPr>
              <a:buNone/>
            </a:pPr>
            <a:r>
              <a:rPr lang="id-ID" sz="3200" dirty="0" smtClean="0"/>
              <a:t>Jumlah persediaan barang ........  xxx</a:t>
            </a:r>
            <a:endParaRPr lang="id-ID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3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143000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/>
              <a:t>Laporan Harga Pokok Produksi</a:t>
            </a:r>
            <a:br>
              <a:rPr lang="id-ID" sz="3200" b="1" dirty="0" smtClean="0"/>
            </a:br>
            <a:r>
              <a:rPr lang="id-ID" sz="3200" b="1" dirty="0" smtClean="0"/>
              <a:t>(statement of Cost of Goods Manufactured)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15328" cy="4829196"/>
          </a:xfrm>
        </p:spPr>
        <p:txBody>
          <a:bodyPr>
            <a:normAutofit fontScale="85000" lnSpcReduction="10000"/>
          </a:bodyPr>
          <a:lstStyle/>
          <a:p>
            <a:pPr marL="550926" indent="-514350">
              <a:buFont typeface="+mj-lt"/>
              <a:buAutoNum type="alphaLcParenR"/>
            </a:pPr>
            <a:r>
              <a:rPr lang="id-ID" b="1" dirty="0" smtClean="0"/>
              <a:t>Biaya Material (Direct matherial):</a:t>
            </a:r>
          </a:p>
          <a:p>
            <a:pPr marL="550926" indent="-514350">
              <a:buNone/>
            </a:pPr>
            <a:r>
              <a:rPr lang="id-ID" dirty="0" smtClean="0"/>
              <a:t>Persediaan awal material  ...................   xxx</a:t>
            </a:r>
          </a:p>
          <a:p>
            <a:pPr marL="550926" indent="-514350">
              <a:buNone/>
            </a:pPr>
            <a:r>
              <a:rPr lang="id-ID" dirty="0" smtClean="0"/>
              <a:t>Pembelian bersih</a:t>
            </a:r>
            <a:r>
              <a:rPr lang="id-ID" u="sng" dirty="0" smtClean="0"/>
              <a:t> </a:t>
            </a:r>
            <a:r>
              <a:rPr lang="id-ID" u="sng" dirty="0" smtClean="0"/>
              <a:t> </a:t>
            </a:r>
            <a:r>
              <a:rPr lang="id-ID" dirty="0" smtClean="0"/>
              <a:t>................................   </a:t>
            </a:r>
            <a:r>
              <a:rPr lang="id-ID" u="sng" dirty="0" smtClean="0"/>
              <a:t>xxx </a:t>
            </a:r>
            <a:r>
              <a:rPr lang="id-ID" u="sng" dirty="0" smtClean="0"/>
              <a:t>(+)</a:t>
            </a:r>
            <a:endParaRPr lang="id-ID" dirty="0" smtClean="0"/>
          </a:p>
          <a:p>
            <a:pPr marL="550926" indent="-514350">
              <a:buNone/>
            </a:pPr>
            <a:r>
              <a:rPr lang="id-ID" dirty="0" smtClean="0"/>
              <a:t>Material tersedia ..................................   xxx</a:t>
            </a:r>
          </a:p>
          <a:p>
            <a:pPr marL="550926" indent="-514350">
              <a:buNone/>
            </a:pPr>
            <a:r>
              <a:rPr lang="id-ID" dirty="0" smtClean="0"/>
              <a:t>Persediaan Akhir material  ..................   </a:t>
            </a:r>
            <a:r>
              <a:rPr lang="id-ID" u="sng" dirty="0" smtClean="0"/>
              <a:t>xxx </a:t>
            </a:r>
            <a:r>
              <a:rPr lang="id-ID" u="sng" dirty="0" smtClean="0"/>
              <a:t>(-)</a:t>
            </a:r>
            <a:endParaRPr lang="id-ID" dirty="0" smtClean="0"/>
          </a:p>
          <a:p>
            <a:pPr marL="550926" indent="-514350">
              <a:buNone/>
            </a:pPr>
            <a:r>
              <a:rPr lang="id-ID" dirty="0" smtClean="0"/>
              <a:t>Biaya material  .......................................  xxx</a:t>
            </a:r>
          </a:p>
          <a:p>
            <a:pPr marL="550926" indent="-514350">
              <a:buNone/>
            </a:pPr>
            <a:endParaRPr lang="id-ID" dirty="0" smtClean="0"/>
          </a:p>
          <a:p>
            <a:pPr marL="550926" indent="-514350">
              <a:buNone/>
            </a:pPr>
            <a:r>
              <a:rPr lang="id-ID" b="1" dirty="0" smtClean="0"/>
              <a:t>Keterangan:</a:t>
            </a:r>
          </a:p>
          <a:p>
            <a:pPr marL="257175" indent="-220663"/>
            <a:r>
              <a:rPr lang="id-ID" dirty="0" smtClean="0"/>
              <a:t>Persediaan awal </a:t>
            </a:r>
            <a:r>
              <a:rPr lang="id-ID" dirty="0" smtClean="0"/>
              <a:t>material : </a:t>
            </a:r>
            <a:r>
              <a:rPr lang="id-ID" i="1" dirty="0" smtClean="0"/>
              <a:t>Direct matherial inventory,beginning</a:t>
            </a:r>
          </a:p>
          <a:p>
            <a:pPr marL="257175" indent="-220663"/>
            <a:r>
              <a:rPr lang="id-ID" dirty="0" smtClean="0"/>
              <a:t>Pembelian </a:t>
            </a:r>
            <a:r>
              <a:rPr lang="id-ID" dirty="0" smtClean="0"/>
              <a:t>bersih : </a:t>
            </a:r>
            <a:r>
              <a:rPr lang="id-ID" i="1" dirty="0" smtClean="0"/>
              <a:t>direct </a:t>
            </a:r>
            <a:r>
              <a:rPr lang="id-ID" i="1" dirty="0" smtClean="0"/>
              <a:t>matherial </a:t>
            </a:r>
            <a:r>
              <a:rPr lang="id-ID" i="1" dirty="0" smtClean="0"/>
              <a:t>purchases</a:t>
            </a:r>
          </a:p>
          <a:p>
            <a:pPr marL="257175" indent="-220663"/>
            <a:r>
              <a:rPr lang="id-ID" dirty="0" smtClean="0"/>
              <a:t>Material tersedia </a:t>
            </a:r>
            <a:r>
              <a:rPr lang="id-ID" dirty="0" smtClean="0"/>
              <a:t>: </a:t>
            </a:r>
            <a:r>
              <a:rPr lang="id-ID" i="1" dirty="0" smtClean="0"/>
              <a:t>Cost </a:t>
            </a:r>
            <a:r>
              <a:rPr lang="id-ID" i="1" dirty="0" smtClean="0"/>
              <a:t>of direct matherial available for </a:t>
            </a:r>
            <a:r>
              <a:rPr lang="id-ID" i="1" dirty="0" smtClean="0"/>
              <a:t>use</a:t>
            </a:r>
          </a:p>
          <a:p>
            <a:pPr marL="257175" indent="-220663"/>
            <a:r>
              <a:rPr lang="id-ID" dirty="0" smtClean="0"/>
              <a:t>Persediaan Akhir </a:t>
            </a:r>
            <a:r>
              <a:rPr lang="id-ID" dirty="0" smtClean="0"/>
              <a:t>material : </a:t>
            </a:r>
            <a:r>
              <a:rPr lang="id-ID" i="1" dirty="0" smtClean="0"/>
              <a:t>Direct matherial inventory,ending</a:t>
            </a:r>
          </a:p>
          <a:p>
            <a:pPr marL="257175" indent="-220663"/>
            <a:r>
              <a:rPr lang="id-ID" dirty="0" smtClean="0"/>
              <a:t>Biaya material </a:t>
            </a:r>
            <a:r>
              <a:rPr lang="id-ID" dirty="0" smtClean="0"/>
              <a:t>: </a:t>
            </a:r>
            <a:r>
              <a:rPr lang="id-ID" i="1" dirty="0" smtClean="0"/>
              <a:t>cost </a:t>
            </a:r>
            <a:r>
              <a:rPr lang="id-ID" i="1" dirty="0" smtClean="0"/>
              <a:t>of direct matherial placed in </a:t>
            </a:r>
            <a:r>
              <a:rPr lang="id-ID" i="1" dirty="0" smtClean="0"/>
              <a:t>production</a:t>
            </a:r>
          </a:p>
          <a:p>
            <a:pPr marL="550926" indent="-514350">
              <a:buNone/>
            </a:pPr>
            <a:endParaRPr lang="id-ID" dirty="0" smtClean="0"/>
          </a:p>
          <a:p>
            <a:pPr marL="550926" indent="-514350">
              <a:buNone/>
            </a:pPr>
            <a:endParaRPr lang="id-ID" dirty="0" smtClean="0"/>
          </a:p>
          <a:p>
            <a:pPr marL="550926" indent="-514350">
              <a:buNone/>
            </a:pPr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4</a:t>
            </a:fld>
            <a:endParaRPr lang="id-ID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744"/>
            <a:ext cx="8043890" cy="1143000"/>
          </a:xfrm>
        </p:spPr>
        <p:txBody>
          <a:bodyPr>
            <a:noAutofit/>
          </a:bodyPr>
          <a:lstStyle/>
          <a:p>
            <a:pPr algn="ctr"/>
            <a:r>
              <a:rPr lang="id-ID" sz="2400" b="1" dirty="0" smtClean="0"/>
              <a:t>Laporan Harga Pokok Produksi</a:t>
            </a:r>
            <a:br>
              <a:rPr lang="id-ID" sz="2400" b="1" dirty="0" smtClean="0"/>
            </a:br>
            <a:r>
              <a:rPr lang="id-ID" sz="2400" b="1" dirty="0" smtClean="0"/>
              <a:t>(statement of Cost of Goods Manufactured)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754" y="1412970"/>
            <a:ext cx="7760102" cy="5429264"/>
          </a:xfrm>
        </p:spPr>
        <p:txBody>
          <a:bodyPr>
            <a:normAutofit/>
          </a:bodyPr>
          <a:lstStyle/>
          <a:p>
            <a:pPr marL="550926" indent="-514350">
              <a:buNone/>
            </a:pPr>
            <a:r>
              <a:rPr lang="id-ID" sz="1600" b="1" dirty="0" smtClean="0"/>
              <a:t>Work in process inventory, beginning </a:t>
            </a:r>
            <a:r>
              <a:rPr lang="id-ID" sz="1600" dirty="0" smtClean="0"/>
              <a:t>..................................................... xxx</a:t>
            </a:r>
          </a:p>
          <a:p>
            <a:pPr marL="550926" indent="-514350">
              <a:buNone/>
            </a:pPr>
            <a:r>
              <a:rPr lang="id-ID" sz="1600" b="1" dirty="0" smtClean="0"/>
              <a:t>Direct matherial:</a:t>
            </a:r>
          </a:p>
          <a:p>
            <a:pPr marL="550863" indent="-282575">
              <a:buNone/>
            </a:pPr>
            <a:r>
              <a:rPr lang="id-ID" sz="1600" dirty="0" smtClean="0"/>
              <a:t>Direct material  inventory, begining ...................   xxx</a:t>
            </a:r>
          </a:p>
          <a:p>
            <a:pPr marL="550863" indent="-282575">
              <a:buNone/>
            </a:pPr>
            <a:r>
              <a:rPr lang="id-ID" sz="1600" dirty="0" smtClean="0"/>
              <a:t>Direct matherial purchases  ................................   </a:t>
            </a:r>
            <a:r>
              <a:rPr lang="id-ID" sz="1600" u="sng" dirty="0" smtClean="0"/>
              <a:t>xxx </a:t>
            </a:r>
            <a:r>
              <a:rPr lang="id-ID" sz="1600" u="sng" dirty="0" smtClean="0"/>
              <a:t>(+)</a:t>
            </a:r>
            <a:endParaRPr lang="id-ID" sz="1600" dirty="0" smtClean="0"/>
          </a:p>
          <a:p>
            <a:pPr marL="550863" indent="-282575">
              <a:buNone/>
            </a:pPr>
            <a:r>
              <a:rPr lang="id-ID" sz="1600" i="1" dirty="0" smtClean="0"/>
              <a:t>Cost of direct matherial available for </a:t>
            </a:r>
            <a:r>
              <a:rPr lang="id-ID" sz="1600" i="1" dirty="0" smtClean="0"/>
              <a:t>use  </a:t>
            </a:r>
            <a:r>
              <a:rPr lang="id-ID" sz="1600" dirty="0" smtClean="0"/>
              <a:t>..........    xxx</a:t>
            </a:r>
          </a:p>
          <a:p>
            <a:pPr marL="550863" indent="-282575">
              <a:buNone/>
            </a:pPr>
            <a:r>
              <a:rPr lang="id-ID" sz="1600" dirty="0" smtClean="0"/>
              <a:t>Direct material  inventory, </a:t>
            </a:r>
            <a:r>
              <a:rPr lang="id-ID" sz="1600" dirty="0" smtClean="0"/>
              <a:t>ending  .....................   </a:t>
            </a:r>
            <a:r>
              <a:rPr lang="id-ID" sz="1600" u="sng" dirty="0" smtClean="0"/>
              <a:t>xxx </a:t>
            </a:r>
            <a:r>
              <a:rPr lang="id-ID" sz="1600" u="sng" dirty="0" smtClean="0"/>
              <a:t>(-)</a:t>
            </a:r>
            <a:endParaRPr lang="id-ID" sz="1600" dirty="0" smtClean="0"/>
          </a:p>
          <a:p>
            <a:pPr marL="550863" indent="-282575">
              <a:buNone/>
            </a:pPr>
            <a:r>
              <a:rPr lang="id-ID" sz="1600" i="1" dirty="0" smtClean="0"/>
              <a:t>cost of direct matherial placed in </a:t>
            </a:r>
            <a:r>
              <a:rPr lang="id-ID" sz="1600" i="1" dirty="0" smtClean="0"/>
              <a:t>production .....................</a:t>
            </a:r>
            <a:r>
              <a:rPr lang="id-ID" sz="1600" dirty="0" smtClean="0"/>
              <a:t>    </a:t>
            </a:r>
            <a:r>
              <a:rPr lang="id-ID" sz="1600" b="1" dirty="0" smtClean="0"/>
              <a:t>xxx</a:t>
            </a:r>
          </a:p>
          <a:p>
            <a:pPr marL="550926" indent="-514350">
              <a:buNone/>
            </a:pPr>
            <a:r>
              <a:rPr lang="id-ID" sz="1600" b="1" dirty="0" smtClean="0"/>
              <a:t>Direct labor </a:t>
            </a:r>
            <a:r>
              <a:rPr lang="id-ID" sz="1600" dirty="0" smtClean="0"/>
              <a:t>.............................................................................   </a:t>
            </a:r>
            <a:r>
              <a:rPr lang="id-ID" sz="1600" b="1" dirty="0" smtClean="0"/>
              <a:t>xxx</a:t>
            </a:r>
          </a:p>
          <a:p>
            <a:pPr marL="550926" indent="-514350">
              <a:buNone/>
            </a:pPr>
            <a:r>
              <a:rPr lang="id-ID" sz="1600" b="1" dirty="0" smtClean="0"/>
              <a:t>Factory overhead:</a:t>
            </a:r>
          </a:p>
          <a:p>
            <a:pPr marL="268288" indent="0">
              <a:buNone/>
            </a:pPr>
            <a:r>
              <a:rPr lang="id-ID" sz="1600" dirty="0" smtClean="0"/>
              <a:t>Indirect labor ....................................................... xxx</a:t>
            </a:r>
          </a:p>
          <a:p>
            <a:pPr marL="268288" indent="0">
              <a:buNone/>
            </a:pPr>
            <a:r>
              <a:rPr lang="id-ID" sz="1600" dirty="0" smtClean="0"/>
              <a:t>Depreciation of factory equipment .................... xxx</a:t>
            </a:r>
          </a:p>
          <a:p>
            <a:pPr marL="268288" indent="0">
              <a:buNone/>
            </a:pPr>
            <a:r>
              <a:rPr lang="id-ID" sz="1600" dirty="0" smtClean="0"/>
              <a:t>Factory maintenance ........................................... xxx</a:t>
            </a:r>
          </a:p>
          <a:p>
            <a:pPr marL="268288" indent="0">
              <a:buNone/>
            </a:pPr>
            <a:r>
              <a:rPr lang="id-ID" sz="1600" dirty="0" smtClean="0"/>
              <a:t>Miscellaneous factory cost  ................................ </a:t>
            </a:r>
            <a:r>
              <a:rPr lang="id-ID" sz="1600" u="sng" dirty="0" smtClean="0"/>
              <a:t>xxx (+)</a:t>
            </a:r>
            <a:endParaRPr lang="id-ID" sz="1600" u="sng" dirty="0" smtClean="0"/>
          </a:p>
          <a:p>
            <a:pPr marL="550863" indent="-282575">
              <a:buNone/>
            </a:pPr>
            <a:r>
              <a:rPr lang="id-ID" sz="1600" dirty="0" smtClean="0"/>
              <a:t>Total factory overhead  .......................................................  </a:t>
            </a:r>
            <a:r>
              <a:rPr lang="id-ID" sz="1600" b="1" u="sng" dirty="0" smtClean="0"/>
              <a:t>xxx </a:t>
            </a:r>
            <a:r>
              <a:rPr lang="id-ID" sz="1600" u="sng" dirty="0" smtClean="0"/>
              <a:t>(+)</a:t>
            </a:r>
          </a:p>
          <a:p>
            <a:pPr marL="550926" indent="-514350">
              <a:buNone/>
            </a:pPr>
            <a:r>
              <a:rPr lang="id-ID" sz="1600" b="1" dirty="0" smtClean="0"/>
              <a:t>Total manufacturing cost </a:t>
            </a:r>
            <a:r>
              <a:rPr lang="id-ID" sz="1600" dirty="0" smtClean="0"/>
              <a:t>......................................................................... </a:t>
            </a:r>
            <a:r>
              <a:rPr lang="id-ID" sz="1600" u="sng" dirty="0" smtClean="0"/>
              <a:t>xxx (+)</a:t>
            </a:r>
            <a:endParaRPr lang="id-ID" sz="1600" dirty="0" smtClean="0"/>
          </a:p>
          <a:p>
            <a:pPr marL="550926" indent="-514350">
              <a:buNone/>
            </a:pPr>
            <a:r>
              <a:rPr lang="id-ID" sz="1600" dirty="0" smtClean="0"/>
              <a:t>Total work in process during period  ........................................................... xxx</a:t>
            </a:r>
          </a:p>
          <a:p>
            <a:pPr marL="550926" indent="-514350">
              <a:buNone/>
            </a:pPr>
            <a:r>
              <a:rPr lang="id-ID" sz="1600" dirty="0" smtClean="0"/>
              <a:t>Less: work in process inventory, ending  ..................................................... </a:t>
            </a:r>
            <a:r>
              <a:rPr lang="id-ID" sz="1600" u="sng" dirty="0" smtClean="0"/>
              <a:t>xxx (-)</a:t>
            </a:r>
          </a:p>
          <a:p>
            <a:pPr marL="550926" indent="-514350">
              <a:buNone/>
            </a:pPr>
            <a:r>
              <a:rPr lang="id-ID" sz="1600" b="1" dirty="0" smtClean="0"/>
              <a:t>Cost of Goods Manufactured  </a:t>
            </a:r>
            <a:r>
              <a:rPr lang="id-ID" sz="1600" dirty="0" smtClean="0"/>
              <a:t>.................................................................. xxx</a:t>
            </a:r>
          </a:p>
          <a:p>
            <a:pPr marL="550926" indent="-514350">
              <a:buNone/>
            </a:pPr>
            <a:endParaRPr lang="id-ID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5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7472"/>
            <a:ext cx="8043890" cy="1047016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/>
              <a:t>Income Statement </a:t>
            </a:r>
            <a:br>
              <a:rPr lang="id-ID" sz="3200" b="1" dirty="0" smtClean="0"/>
            </a:br>
            <a:r>
              <a:rPr lang="id-ID" sz="3200" b="1" dirty="0" smtClean="0"/>
              <a:t>pada perusahaan manufaktur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214554"/>
            <a:ext cx="8286808" cy="4000528"/>
          </a:xfrm>
        </p:spPr>
        <p:txBody>
          <a:bodyPr>
            <a:normAutofit/>
          </a:bodyPr>
          <a:lstStyle/>
          <a:p>
            <a:pPr marL="550926" indent="-514350">
              <a:buNone/>
            </a:pPr>
            <a:r>
              <a:rPr lang="id-ID" sz="2400" b="1" dirty="0" smtClean="0"/>
              <a:t>Sales  </a:t>
            </a:r>
            <a:r>
              <a:rPr lang="id-ID" sz="2400" dirty="0" smtClean="0"/>
              <a:t>...............................................................................  xxx</a:t>
            </a:r>
          </a:p>
          <a:p>
            <a:pPr marL="550926" indent="-514350" defTabSz="866775">
              <a:buNone/>
            </a:pPr>
            <a:r>
              <a:rPr lang="id-ID" sz="2400" b="1" dirty="0" smtClean="0"/>
              <a:t>Cost of goods sold:</a:t>
            </a:r>
          </a:p>
          <a:p>
            <a:pPr marL="550863" indent="-282575">
              <a:buNone/>
            </a:pPr>
            <a:r>
              <a:rPr lang="id-ID" sz="2400" dirty="0" smtClean="0"/>
              <a:t>Finished goods inventory, begining  .......... xxx</a:t>
            </a:r>
          </a:p>
          <a:p>
            <a:pPr marL="550863" indent="-282575" defTabSz="962025">
              <a:buNone/>
            </a:pPr>
            <a:r>
              <a:rPr lang="id-ID" sz="2400" dirty="0" smtClean="0"/>
              <a:t>Cost of goods manufactured ...................... </a:t>
            </a:r>
            <a:r>
              <a:rPr lang="id-ID" sz="2400" u="sng" dirty="0" smtClean="0"/>
              <a:t>xxx </a:t>
            </a:r>
            <a:r>
              <a:rPr lang="id-ID" sz="2400" u="sng" dirty="0" smtClean="0"/>
              <a:t>(+)</a:t>
            </a:r>
            <a:endParaRPr lang="id-ID" sz="2400" dirty="0" smtClean="0"/>
          </a:p>
          <a:p>
            <a:pPr marL="550863" indent="-282575">
              <a:buNone/>
            </a:pPr>
            <a:r>
              <a:rPr lang="id-ID" sz="2400" i="1" dirty="0" smtClean="0"/>
              <a:t>Cost of finished goods available for sale .... </a:t>
            </a:r>
            <a:r>
              <a:rPr lang="id-ID" sz="2400" dirty="0" smtClean="0"/>
              <a:t>xxx</a:t>
            </a:r>
          </a:p>
          <a:p>
            <a:pPr marL="550863" indent="-282575">
              <a:buNone/>
            </a:pPr>
            <a:r>
              <a:rPr lang="id-ID" sz="2400" dirty="0" smtClean="0"/>
              <a:t>Less: finished goods inventory, ending  .... </a:t>
            </a:r>
            <a:r>
              <a:rPr lang="id-ID" sz="2400" u="sng" dirty="0" smtClean="0"/>
              <a:t>xxx </a:t>
            </a:r>
            <a:r>
              <a:rPr lang="id-ID" sz="2400" u="sng" dirty="0" smtClean="0"/>
              <a:t>(-)</a:t>
            </a:r>
            <a:endParaRPr lang="id-ID" sz="2400" dirty="0" smtClean="0"/>
          </a:p>
          <a:p>
            <a:pPr marL="550863" indent="-282575">
              <a:buNone/>
            </a:pPr>
            <a:r>
              <a:rPr lang="id-ID" sz="2400" i="1" dirty="0" smtClean="0"/>
              <a:t>Cost of goods sold ........................................................</a:t>
            </a:r>
            <a:r>
              <a:rPr lang="id-ID" sz="2400" dirty="0" smtClean="0"/>
              <a:t>  </a:t>
            </a:r>
            <a:r>
              <a:rPr lang="id-ID" sz="2400" u="sng" dirty="0" smtClean="0"/>
              <a:t>xxx (-)</a:t>
            </a:r>
          </a:p>
          <a:p>
            <a:pPr marL="550863" indent="-550863">
              <a:buNone/>
            </a:pPr>
            <a:r>
              <a:rPr lang="id-ID" sz="2400" b="1" dirty="0" smtClean="0"/>
              <a:t>Gross profit  </a:t>
            </a:r>
            <a:r>
              <a:rPr lang="id-ID" sz="2400" dirty="0" smtClean="0"/>
              <a:t>...................................................................  xxx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6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9774"/>
            <a:ext cx="8229600" cy="581772"/>
          </a:xfrm>
        </p:spPr>
        <p:txBody>
          <a:bodyPr>
            <a:normAutofit/>
          </a:bodyPr>
          <a:lstStyle/>
          <a:p>
            <a:pPr algn="ctr"/>
            <a:r>
              <a:rPr lang="id-ID" sz="2800" b="1" dirty="0" smtClean="0"/>
              <a:t>CONTOH</a:t>
            </a:r>
            <a:endParaRPr lang="id-ID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/>
          <a:lstStyle/>
          <a:p>
            <a:pPr marL="0" indent="0">
              <a:buNone/>
            </a:pPr>
            <a:r>
              <a:rPr lang="id-ID" sz="1800" dirty="0" smtClean="0"/>
              <a:t>Perkiraan di bawah ini diambil dari neraca saldo (Trial balance) perusahaan industri Bakti Usaha, pada tanggal 31 Des 2010 yang merupakan akhir tahun fiskalnya.</a:t>
            </a:r>
          </a:p>
          <a:p>
            <a:pPr marL="0" indent="0">
              <a:buNone/>
            </a:pP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472" y="2207912"/>
          <a:ext cx="4286280" cy="3688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1834"/>
                <a:gridCol w="1214446"/>
              </a:tblGrid>
              <a:tr h="302781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Direct labor</a:t>
                      </a:r>
                      <a:endParaRPr lang="id-ID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243.200</a:t>
                      </a:r>
                      <a:endParaRPr lang="id-ID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Direct matherial, 1 Jan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47.500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Direct matherial purchases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297.300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Finished goods, 1 Jan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82.500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Total overhead cost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89.200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Work in process, 1 Jan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57.400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Sales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d-ID" sz="1600" dirty="0" smtClean="0"/>
                        <a:t>843.100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Inventory,</a:t>
                      </a:r>
                      <a:r>
                        <a:rPr lang="id-ID" sz="1600" baseline="0" dirty="0" smtClean="0"/>
                        <a:t> 31 Des. 2010:</a:t>
                      </a:r>
                      <a:endParaRPr lang="id-ID" sz="1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id-ID" sz="16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- Direct matherial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52.100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aseline="0" dirty="0" smtClean="0"/>
                        <a:t>- Work in process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60.400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781"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- Finished goods</a:t>
                      </a:r>
                      <a:endParaRPr lang="id-ID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93.500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7</a:t>
            </a:fld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5605470" y="2799533"/>
            <a:ext cx="3000396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b="1" dirty="0" smtClean="0"/>
              <a:t>Instruksi:</a:t>
            </a:r>
          </a:p>
          <a:p>
            <a:pPr marL="342900" indent="-342900">
              <a:buFont typeface="+mj-lt"/>
              <a:buAutoNum type="alphaUcPeriod"/>
            </a:pPr>
            <a:r>
              <a:rPr lang="id-ID" dirty="0" smtClean="0"/>
              <a:t> Sajikan laporan harga pokok produksi (statement  of cost of goods manufactured yang berakhir tgl 31 Des 2010. </a:t>
            </a:r>
          </a:p>
          <a:p>
            <a:pPr marL="342900" indent="-342900">
              <a:buFont typeface="+mj-lt"/>
              <a:buAutoNum type="alphaUcPeriod"/>
            </a:pPr>
            <a:r>
              <a:rPr lang="id-ID" dirty="0" smtClean="0"/>
              <a:t>Siapkanlah laporan rugi laba (income statement untuk tahun 2010 yang berakhir per 31 Des 2010.</a:t>
            </a: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043890" cy="1071570"/>
          </a:xfrm>
        </p:spPr>
        <p:txBody>
          <a:bodyPr>
            <a:noAutofit/>
          </a:bodyPr>
          <a:lstStyle/>
          <a:p>
            <a:pPr algn="ctr"/>
            <a:r>
              <a:rPr lang="id-ID" sz="2000" b="1" dirty="0" smtClean="0"/>
              <a:t>Perusahaan Bakti Industri</a:t>
            </a:r>
            <a:br>
              <a:rPr lang="id-ID" sz="2000" b="1" dirty="0" smtClean="0"/>
            </a:br>
            <a:r>
              <a:rPr lang="id-ID" sz="2000" b="1" dirty="0" smtClean="0"/>
              <a:t>Statement of Cost of Goods Manufactured</a:t>
            </a:r>
            <a:br>
              <a:rPr lang="id-ID" sz="2000" b="1" dirty="0" smtClean="0"/>
            </a:br>
            <a:r>
              <a:rPr lang="id-ID" sz="2000" b="1" dirty="0" smtClean="0"/>
              <a:t>for year ended Des. 31 2010</a:t>
            </a:r>
            <a:endParaRPr lang="id-ID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754" y="2198788"/>
            <a:ext cx="7760102" cy="4587798"/>
          </a:xfrm>
        </p:spPr>
        <p:txBody>
          <a:bodyPr>
            <a:normAutofit/>
          </a:bodyPr>
          <a:lstStyle/>
          <a:p>
            <a:pPr marL="550926" indent="-514350">
              <a:buNone/>
            </a:pPr>
            <a:r>
              <a:rPr lang="id-ID" sz="1600" b="1" dirty="0" smtClean="0"/>
              <a:t>Work in process inventory, beginning </a:t>
            </a:r>
            <a:r>
              <a:rPr lang="id-ID" sz="1600" dirty="0" smtClean="0"/>
              <a:t>.....................................................  57.400</a:t>
            </a:r>
          </a:p>
          <a:p>
            <a:pPr marL="550926" indent="-514350">
              <a:buNone/>
            </a:pPr>
            <a:r>
              <a:rPr lang="id-ID" sz="1600" b="1" dirty="0" smtClean="0"/>
              <a:t>Direct matherial:</a:t>
            </a:r>
          </a:p>
          <a:p>
            <a:pPr marL="550863" indent="-282575">
              <a:buNone/>
            </a:pPr>
            <a:r>
              <a:rPr lang="id-ID" sz="1600" dirty="0" smtClean="0"/>
              <a:t>Direct material  inventory, begining ...................    47.500</a:t>
            </a:r>
          </a:p>
          <a:p>
            <a:pPr marL="550863" indent="-282575">
              <a:buNone/>
            </a:pPr>
            <a:r>
              <a:rPr lang="id-ID" sz="1600" dirty="0" smtClean="0"/>
              <a:t>Direct matherial purchases  ................................   </a:t>
            </a:r>
            <a:r>
              <a:rPr lang="id-ID" sz="1600" u="sng" dirty="0" smtClean="0"/>
              <a:t>297.300 </a:t>
            </a:r>
            <a:r>
              <a:rPr lang="id-ID" sz="1600" u="sng" dirty="0" smtClean="0"/>
              <a:t>(+)</a:t>
            </a:r>
            <a:endParaRPr lang="id-ID" sz="1600" dirty="0" smtClean="0"/>
          </a:p>
          <a:p>
            <a:pPr marL="550863" indent="-282575">
              <a:buNone/>
            </a:pPr>
            <a:r>
              <a:rPr lang="id-ID" sz="1600" i="1" dirty="0" smtClean="0"/>
              <a:t>Cost of direct matherial available for </a:t>
            </a:r>
            <a:r>
              <a:rPr lang="id-ID" sz="1600" i="1" dirty="0" smtClean="0"/>
              <a:t>use  </a:t>
            </a:r>
            <a:r>
              <a:rPr lang="id-ID" sz="1600" dirty="0" smtClean="0"/>
              <a:t>..........    344.800</a:t>
            </a:r>
          </a:p>
          <a:p>
            <a:pPr marL="550863" indent="-282575">
              <a:buNone/>
            </a:pPr>
            <a:r>
              <a:rPr lang="id-ID" sz="1600" dirty="0" smtClean="0"/>
              <a:t>Direct material  inventory, </a:t>
            </a:r>
            <a:r>
              <a:rPr lang="id-ID" sz="1600" dirty="0" smtClean="0"/>
              <a:t>ending  .....................      </a:t>
            </a:r>
            <a:r>
              <a:rPr lang="id-ID" sz="1600" u="sng" dirty="0" smtClean="0"/>
              <a:t>52.100 </a:t>
            </a:r>
            <a:r>
              <a:rPr lang="id-ID" sz="1600" u="sng" dirty="0" smtClean="0"/>
              <a:t>(-)</a:t>
            </a:r>
            <a:endParaRPr lang="id-ID" sz="1600" dirty="0" smtClean="0"/>
          </a:p>
          <a:p>
            <a:pPr marL="550863" indent="-282575">
              <a:buNone/>
            </a:pPr>
            <a:r>
              <a:rPr lang="id-ID" sz="1600" i="1" dirty="0" smtClean="0"/>
              <a:t>cost of direct matherial placed in </a:t>
            </a:r>
            <a:r>
              <a:rPr lang="id-ID" sz="1600" i="1" dirty="0" smtClean="0"/>
              <a:t>production .....................</a:t>
            </a:r>
            <a:r>
              <a:rPr lang="id-ID" sz="1600" dirty="0" smtClean="0"/>
              <a:t>    </a:t>
            </a:r>
            <a:r>
              <a:rPr lang="id-ID" sz="1600" b="1" dirty="0" smtClean="0"/>
              <a:t>292.700</a:t>
            </a:r>
          </a:p>
          <a:p>
            <a:pPr marL="550926" indent="-514350">
              <a:buNone/>
            </a:pPr>
            <a:r>
              <a:rPr lang="id-ID" sz="1600" b="1" dirty="0" smtClean="0"/>
              <a:t>Direct labor </a:t>
            </a:r>
            <a:r>
              <a:rPr lang="id-ID" sz="1600" dirty="0" smtClean="0"/>
              <a:t>.............................................................................   </a:t>
            </a:r>
            <a:r>
              <a:rPr lang="id-ID" sz="1600" b="1" dirty="0" smtClean="0"/>
              <a:t>243.200</a:t>
            </a:r>
          </a:p>
          <a:p>
            <a:pPr marL="550926" indent="-514350">
              <a:buNone/>
            </a:pPr>
            <a:r>
              <a:rPr lang="id-ID" sz="1600" b="1" dirty="0" smtClean="0"/>
              <a:t>Factory overhead </a:t>
            </a:r>
            <a:r>
              <a:rPr lang="id-ID" sz="1600" dirty="0" smtClean="0"/>
              <a:t>....................................................................    </a:t>
            </a:r>
            <a:r>
              <a:rPr lang="id-ID" sz="1600" b="1" dirty="0" smtClean="0"/>
              <a:t>89.200</a:t>
            </a:r>
          </a:p>
          <a:p>
            <a:pPr marL="550926" indent="-514350">
              <a:buNone/>
            </a:pPr>
            <a:r>
              <a:rPr lang="id-ID" sz="1600" b="1" dirty="0" smtClean="0"/>
              <a:t>Total manufacturing cost </a:t>
            </a:r>
            <a:r>
              <a:rPr lang="id-ID" sz="1600" dirty="0" smtClean="0"/>
              <a:t>......................................................................... </a:t>
            </a:r>
            <a:r>
              <a:rPr lang="id-ID" sz="1600" u="sng" dirty="0" smtClean="0"/>
              <a:t>625.100 (+)</a:t>
            </a:r>
            <a:endParaRPr lang="id-ID" sz="1600" dirty="0" smtClean="0"/>
          </a:p>
          <a:p>
            <a:pPr marL="550926" indent="-514350">
              <a:buNone/>
            </a:pPr>
            <a:r>
              <a:rPr lang="id-ID" sz="1600" dirty="0" smtClean="0"/>
              <a:t>Total work in process during period  ........................................................... 682.500</a:t>
            </a:r>
          </a:p>
          <a:p>
            <a:pPr marL="550926" indent="-514350">
              <a:buNone/>
            </a:pPr>
            <a:r>
              <a:rPr lang="id-ID" sz="1600" dirty="0" smtClean="0"/>
              <a:t>Less: work in process inventory, ending  .....................................................   </a:t>
            </a:r>
            <a:r>
              <a:rPr lang="id-ID" sz="1600" u="sng" dirty="0" smtClean="0"/>
              <a:t>60.400 (-)</a:t>
            </a:r>
          </a:p>
          <a:p>
            <a:pPr marL="550926" indent="-514350">
              <a:buNone/>
            </a:pPr>
            <a:r>
              <a:rPr lang="id-ID" sz="1600" b="1" dirty="0" smtClean="0"/>
              <a:t>Cost of Goods Manufactured  </a:t>
            </a:r>
            <a:r>
              <a:rPr lang="id-ID" sz="1600" dirty="0" smtClean="0"/>
              <a:t>..................................................................  </a:t>
            </a:r>
            <a:r>
              <a:rPr lang="id-ID" sz="1600" b="1" dirty="0" smtClean="0"/>
              <a:t>622.100</a:t>
            </a:r>
          </a:p>
          <a:p>
            <a:pPr marL="550926" indent="-514350">
              <a:buNone/>
            </a:pPr>
            <a:endParaRPr lang="id-ID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8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7472"/>
            <a:ext cx="8043890" cy="1261330"/>
          </a:xfrm>
        </p:spPr>
        <p:txBody>
          <a:bodyPr>
            <a:noAutofit/>
          </a:bodyPr>
          <a:lstStyle/>
          <a:p>
            <a:pPr algn="ctr"/>
            <a:r>
              <a:rPr lang="id-ID" sz="2400" b="1" dirty="0" smtClean="0"/>
              <a:t>Perusahaan Bakti Industri </a:t>
            </a:r>
            <a:r>
              <a:rPr lang="id-ID" sz="2400" b="1" dirty="0" smtClean="0"/>
              <a:t/>
            </a:r>
            <a:br>
              <a:rPr lang="id-ID" sz="2400" b="1" dirty="0" smtClean="0"/>
            </a:br>
            <a:r>
              <a:rPr lang="id-ID" sz="2400" b="1" dirty="0" smtClean="0"/>
              <a:t>Income Statement </a:t>
            </a:r>
            <a:br>
              <a:rPr lang="id-ID" sz="2400" b="1" dirty="0" smtClean="0"/>
            </a:br>
            <a:r>
              <a:rPr lang="id-ID" sz="2400" b="1" dirty="0" smtClean="0"/>
              <a:t>pada perusahaan manufaktur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334869"/>
            <a:ext cx="8286808" cy="4000528"/>
          </a:xfrm>
        </p:spPr>
        <p:txBody>
          <a:bodyPr>
            <a:normAutofit/>
          </a:bodyPr>
          <a:lstStyle/>
          <a:p>
            <a:pPr marL="550926" indent="-514350">
              <a:buNone/>
            </a:pPr>
            <a:r>
              <a:rPr lang="id-ID" sz="2400" b="1" dirty="0" smtClean="0"/>
              <a:t>Sales  </a:t>
            </a:r>
            <a:r>
              <a:rPr lang="id-ID" sz="2400" dirty="0" smtClean="0"/>
              <a:t>........................................................................ 843.100</a:t>
            </a:r>
          </a:p>
          <a:p>
            <a:pPr marL="550926" indent="-514350" defTabSz="866775">
              <a:buNone/>
            </a:pPr>
            <a:r>
              <a:rPr lang="id-ID" sz="2400" b="1" dirty="0" smtClean="0"/>
              <a:t>Cost of goods sold:</a:t>
            </a:r>
          </a:p>
          <a:p>
            <a:pPr marL="550863" indent="-282575">
              <a:buNone/>
            </a:pPr>
            <a:r>
              <a:rPr lang="id-ID" sz="2400" dirty="0" smtClean="0"/>
              <a:t>Finished goods inventory, begining  ..........  82.500</a:t>
            </a:r>
          </a:p>
          <a:p>
            <a:pPr marL="550863" indent="-282575" defTabSz="962025">
              <a:buNone/>
            </a:pPr>
            <a:r>
              <a:rPr lang="id-ID" sz="2400" dirty="0" smtClean="0"/>
              <a:t>Cost of goods manufactured ...................... </a:t>
            </a:r>
            <a:r>
              <a:rPr lang="id-ID" sz="2400" u="sng" dirty="0" smtClean="0"/>
              <a:t>622.100 </a:t>
            </a:r>
            <a:r>
              <a:rPr lang="id-ID" sz="2400" u="sng" dirty="0" smtClean="0"/>
              <a:t>(+)</a:t>
            </a:r>
            <a:endParaRPr lang="id-ID" sz="2400" dirty="0" smtClean="0"/>
          </a:p>
          <a:p>
            <a:pPr marL="550863" indent="-282575">
              <a:buNone/>
            </a:pPr>
            <a:r>
              <a:rPr lang="id-ID" sz="2400" i="1" dirty="0" smtClean="0"/>
              <a:t>Cost of finished goods available for sale .... </a:t>
            </a:r>
            <a:r>
              <a:rPr lang="id-ID" sz="2400" dirty="0" smtClean="0"/>
              <a:t>704.600</a:t>
            </a:r>
          </a:p>
          <a:p>
            <a:pPr marL="550863" indent="-282575">
              <a:buNone/>
            </a:pPr>
            <a:r>
              <a:rPr lang="id-ID" sz="2400" dirty="0" smtClean="0"/>
              <a:t>Less: finished goods inventory, ending  ....   </a:t>
            </a:r>
            <a:r>
              <a:rPr lang="id-ID" sz="2400" u="sng" dirty="0" smtClean="0"/>
              <a:t>93.500 </a:t>
            </a:r>
            <a:r>
              <a:rPr lang="id-ID" sz="2400" u="sng" dirty="0" smtClean="0"/>
              <a:t>(-)</a:t>
            </a:r>
            <a:endParaRPr lang="id-ID" sz="2400" dirty="0" smtClean="0"/>
          </a:p>
          <a:p>
            <a:pPr marL="550863" indent="-282575">
              <a:buNone/>
            </a:pPr>
            <a:r>
              <a:rPr lang="id-ID" sz="2400" i="1" dirty="0" smtClean="0"/>
              <a:t>Cost of goods sold .................................................</a:t>
            </a:r>
            <a:r>
              <a:rPr lang="id-ID" sz="2400" dirty="0" smtClean="0"/>
              <a:t> </a:t>
            </a:r>
            <a:r>
              <a:rPr lang="id-ID" sz="2400" u="sng" dirty="0" smtClean="0"/>
              <a:t>611.100 (-)</a:t>
            </a:r>
          </a:p>
          <a:p>
            <a:pPr marL="550863" indent="-550863">
              <a:buNone/>
            </a:pPr>
            <a:r>
              <a:rPr lang="id-ID" sz="2400" b="1" dirty="0" smtClean="0"/>
              <a:t>Gross profit  </a:t>
            </a:r>
            <a:r>
              <a:rPr lang="id-ID" sz="2400" dirty="0" smtClean="0"/>
              <a:t>........................................................... </a:t>
            </a:r>
            <a:r>
              <a:rPr lang="id-ID" sz="2400" b="1" dirty="0" smtClean="0"/>
              <a:t>232.000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F56B1-BB76-4C0A-A5BF-FEE8094AC8BC}" type="slidenum">
              <a:rPr lang="id-ID" smtClean="0"/>
              <a:t>9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660</TotalTime>
  <Words>636</Words>
  <Application>Microsoft Office PowerPoint</Application>
  <PresentationFormat>On-screen Show (4:3)</PresentationFormat>
  <Paragraphs>117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PERUSAHAAN INDUSTRI DAN SISTEM AKUNTANSI BIAYA MENURUT PROSES</vt:lpstr>
      <vt:lpstr>Slide 2</vt:lpstr>
      <vt:lpstr>Penyajian persediaan pada Neraca:</vt:lpstr>
      <vt:lpstr>Laporan Harga Pokok Produksi (statement of Cost of Goods Manufactured)</vt:lpstr>
      <vt:lpstr>Laporan Harga Pokok Produksi (statement of Cost of Goods Manufactured)</vt:lpstr>
      <vt:lpstr>Income Statement  pada perusahaan manufaktur</vt:lpstr>
      <vt:lpstr>CONTOH</vt:lpstr>
      <vt:lpstr>Perusahaan Bakti Industri Statement of Cost of Goods Manufactured for year ended Des. 31 2010</vt:lpstr>
      <vt:lpstr>Perusahaan Bakti Industri  Income Statement  pada perusahaan manufaktur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PERUSAHAAN INDUSTRI DAN SISTEM AKUNTANSI BIAYA MENURUT PROSES</dc:title>
  <dc:creator>dedeh_sri</dc:creator>
  <cp:lastModifiedBy>dedeh_sri</cp:lastModifiedBy>
  <cp:revision>21</cp:revision>
  <dcterms:created xsi:type="dcterms:W3CDTF">2011-06-07T14:27:32Z</dcterms:created>
  <dcterms:modified xsi:type="dcterms:W3CDTF">2011-06-08T01:27:54Z</dcterms:modified>
</cp:coreProperties>
</file>