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notesMasterIdLst>
    <p:notesMasterId r:id="rId16"/>
  </p:notesMasterIdLst>
  <p:handoutMasterIdLst>
    <p:handoutMasterId r:id="rId17"/>
  </p:handoutMasterIdLst>
  <p:sldIdLst>
    <p:sldId id="256" r:id="rId2"/>
    <p:sldId id="271" r:id="rId3"/>
    <p:sldId id="261" r:id="rId4"/>
    <p:sldId id="272" r:id="rId5"/>
    <p:sldId id="263" r:id="rId6"/>
    <p:sldId id="264" r:id="rId7"/>
    <p:sldId id="273" r:id="rId8"/>
    <p:sldId id="265" r:id="rId9"/>
    <p:sldId id="274" r:id="rId10"/>
    <p:sldId id="266" r:id="rId11"/>
    <p:sldId id="267" r:id="rId12"/>
    <p:sldId id="262" r:id="rId13"/>
    <p:sldId id="275" r:id="rId14"/>
    <p:sldId id="269" r:id="rId15"/>
  </p:sldIdLst>
  <p:sldSz cx="9144000" cy="6858000" type="screen4x3"/>
  <p:notesSz cx="6858000" cy="9945688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9" autoAdjust="0"/>
    <p:restoredTop sz="88205" autoAdjust="0"/>
  </p:normalViewPr>
  <p:slideViewPr>
    <p:cSldViewPr>
      <p:cViewPr varScale="1">
        <p:scale>
          <a:sx n="65" d="100"/>
          <a:sy n="65" d="100"/>
        </p:scale>
        <p:origin x="152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EB55EB-B569-4F76-AC42-0A1724AFF773}" type="datetimeFigureOut">
              <a:rPr lang="en-US" smtClean="0"/>
              <a:pPr/>
              <a:t>1/31/2020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E03F1B-9531-4771-B1A9-DC8FA869B6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7843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1290BB-852C-443C-94A7-76675F56DE1C}" type="datetimeFigureOut">
              <a:rPr lang="id-ID" smtClean="0"/>
              <a:pPr/>
              <a:t>31/01/2020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3AA66-0EC7-4389-A639-415C4FE6E563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49397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65042-2912-429A-9C53-8B2EA14D3195}" type="datetime1">
              <a:rPr lang="id-ID" smtClean="0"/>
              <a:pPr/>
              <a:t>31/01/2020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AABA7-5BFD-4E8E-ACE6-0A082F812E4C}" type="datetime1">
              <a:rPr lang="id-ID" smtClean="0"/>
              <a:pPr/>
              <a:t>31/01/2020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8F10-7F66-46FE-B504-0E36CA068628}" type="datetime1">
              <a:rPr lang="id-ID" smtClean="0"/>
              <a:pPr/>
              <a:t>31/01/2020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id-ID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35AD6-5F7D-4C24-9B4A-EB30581647CF}" type="datetime1">
              <a:rPr lang="id-ID" smtClean="0"/>
              <a:pPr/>
              <a:t>31/01/2020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77D6-361F-43BB-8F76-6C891FFECFD5}" type="datetime1">
              <a:rPr lang="id-ID" smtClean="0"/>
              <a:pPr/>
              <a:t>31/01/2020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CDC9A-FB07-47AF-8C8B-C565BBCA88D4}" type="datetime1">
              <a:rPr lang="id-ID" smtClean="0"/>
              <a:pPr/>
              <a:t>31/01/2020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D5FB0-17EB-453B-A1BF-B7A41FD3769F}" type="datetime1">
              <a:rPr lang="id-ID" smtClean="0"/>
              <a:pPr/>
              <a:t>31/01/2020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DA19A-D1D5-455C-B269-7426B6EEFB40}" type="datetime1">
              <a:rPr lang="id-ID" smtClean="0"/>
              <a:pPr/>
              <a:t>31/01/2020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781E6-D40F-455F-8F6E-535027C1DC0E}" type="datetime1">
              <a:rPr lang="id-ID" smtClean="0"/>
              <a:pPr/>
              <a:t>31/01/2020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F2F9-A82B-420F-B5E1-5A66CB7B691C}" type="datetime1">
              <a:rPr lang="id-ID" smtClean="0"/>
              <a:pPr/>
              <a:t>31/01/2020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B991-3467-47B2-A94D-FA65524761FF}" type="datetime1">
              <a:rPr lang="id-ID" smtClean="0"/>
              <a:pPr/>
              <a:t>31/01/2020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E7E13D5-C64E-4DDD-B292-3FC997CC2D6D}" type="datetime1">
              <a:rPr lang="id-ID" smtClean="0"/>
              <a:pPr/>
              <a:t>31/01/2020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9632" y="3356992"/>
            <a:ext cx="7406640" cy="1752600"/>
          </a:xfrm>
        </p:spPr>
        <p:txBody>
          <a:bodyPr/>
          <a:lstStyle/>
          <a:p>
            <a:r>
              <a:rPr lang="id-ID" dirty="0">
                <a:solidFill>
                  <a:schemeClr val="tx1"/>
                </a:solidFill>
              </a:rPr>
              <a:t>ELIS LISTIANA MULYANI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1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9399" y="1484784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id-ID" dirty="0"/>
              <a:t> </a:t>
            </a:r>
            <a:r>
              <a:rPr lang="en-US" dirty="0"/>
              <a:t>2</a:t>
            </a:r>
            <a:r>
              <a:rPr lang="en-US" sz="3600" dirty="0">
                <a:solidFill>
                  <a:schemeClr val="tx1"/>
                </a:solidFill>
              </a:rPr>
              <a:t>.</a:t>
            </a:r>
            <a:r>
              <a:rPr lang="id-ID" sz="3600" dirty="0">
                <a:solidFill>
                  <a:schemeClr val="tx1"/>
                </a:solidFill>
              </a:rPr>
              <a:t> </a:t>
            </a:r>
            <a:r>
              <a:rPr lang="id-ID" sz="4000" dirty="0">
                <a:solidFill>
                  <a:schemeClr val="bg1"/>
                </a:solidFill>
              </a:rPr>
              <a:t>ANALISA PERBANDINGAN     </a:t>
            </a:r>
            <a:br>
              <a:rPr lang="id-ID" sz="4000" dirty="0">
                <a:solidFill>
                  <a:schemeClr val="bg1"/>
                </a:solidFill>
              </a:rPr>
            </a:br>
            <a:r>
              <a:rPr lang="id-ID" sz="4000" dirty="0">
                <a:solidFill>
                  <a:schemeClr val="bg1"/>
                </a:solidFill>
              </a:rPr>
              <a:t>       </a:t>
            </a:r>
            <a:r>
              <a:rPr lang="en-US" sz="4000" dirty="0">
                <a:solidFill>
                  <a:schemeClr val="bg1"/>
                </a:solidFill>
              </a:rPr>
              <a:t>L</a:t>
            </a:r>
            <a:r>
              <a:rPr lang="id-ID" sz="4000" dirty="0">
                <a:solidFill>
                  <a:schemeClr val="bg1"/>
                </a:solidFill>
              </a:rPr>
              <a:t>APORAN KEUANGAN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endParaRPr lang="id-ID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Keuangan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2</a:t>
            </a:fld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600" dirty="0" err="1"/>
              <a:t>a.Analisis</a:t>
            </a:r>
            <a:r>
              <a:rPr lang="en-US" sz="3600" dirty="0"/>
              <a:t> Horizontal ( </a:t>
            </a:r>
            <a:r>
              <a:rPr lang="en-US" sz="3600" dirty="0" err="1"/>
              <a:t>Dinamis</a:t>
            </a:r>
            <a:r>
              <a:rPr lang="en-US" sz="3600" dirty="0"/>
              <a:t>) </a:t>
            </a:r>
          </a:p>
          <a:p>
            <a:r>
              <a:rPr lang="en-US" sz="3600" dirty="0" err="1"/>
              <a:t>b.Analisis</a:t>
            </a:r>
            <a:r>
              <a:rPr lang="en-US" sz="3600" dirty="0"/>
              <a:t> </a:t>
            </a:r>
            <a:r>
              <a:rPr lang="en-US" sz="3600" dirty="0" err="1"/>
              <a:t>Vertikal</a:t>
            </a:r>
            <a:r>
              <a:rPr lang="en-US" sz="3600" dirty="0"/>
              <a:t> (</a:t>
            </a:r>
            <a:r>
              <a:rPr lang="en-US" sz="3600" dirty="0" err="1"/>
              <a:t>Statis</a:t>
            </a:r>
            <a:r>
              <a:rPr lang="en-US" sz="3600" dirty="0"/>
              <a:t> 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sz="3600" dirty="0"/>
              <a:t>a.METODE ANALISIS HORISONTAL </a:t>
            </a:r>
            <a:br>
              <a:rPr lang="id-ID" sz="3600" dirty="0"/>
            </a:br>
            <a:r>
              <a:rPr lang="id-ID" sz="3600" dirty="0"/>
              <a:t>(Dina</a:t>
            </a:r>
            <a:r>
              <a:rPr lang="en-US" sz="3600" dirty="0" err="1"/>
              <a:t>mis</a:t>
            </a:r>
            <a:r>
              <a:rPr lang="en-US" sz="3600" dirty="0"/>
              <a:t> )</a:t>
            </a:r>
            <a:endParaRPr lang="id-ID" sz="36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3</a:t>
            </a:fld>
            <a:endParaRPr lang="id-ID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8229600" cy="5016620"/>
          </a:xfrm>
        </p:spPr>
        <p:txBody>
          <a:bodyPr>
            <a:normAutofit fontScale="55000" lnSpcReduction="20000"/>
          </a:bodyPr>
          <a:lstStyle/>
          <a:p>
            <a:endParaRPr lang="id-ID" dirty="0"/>
          </a:p>
          <a:p>
            <a:pPr algn="just">
              <a:lnSpc>
                <a:spcPct val="120000"/>
              </a:lnSpc>
              <a:buNone/>
            </a:pPr>
            <a:r>
              <a:rPr lang="id-ID" dirty="0"/>
              <a:t>   </a:t>
            </a:r>
            <a:r>
              <a:rPr lang="id-ID" sz="4000" dirty="0"/>
              <a:t>Dilakukan dg cara membandingkan laporan keuangan untuk</a:t>
            </a:r>
            <a:endParaRPr lang="en-US" sz="4000" dirty="0"/>
          </a:p>
          <a:p>
            <a:pPr algn="just">
              <a:lnSpc>
                <a:spcPct val="120000"/>
              </a:lnSpc>
              <a:buNone/>
            </a:pPr>
            <a:r>
              <a:rPr lang="en-US" sz="4000" dirty="0"/>
              <a:t>   </a:t>
            </a:r>
            <a:r>
              <a:rPr lang="id-ID" sz="4000" dirty="0"/>
              <a:t>beberapa tahun (periode), sehingga dapat diketahui perkembangan</a:t>
            </a:r>
          </a:p>
          <a:p>
            <a:pPr algn="just">
              <a:lnSpc>
                <a:spcPct val="120000"/>
              </a:lnSpc>
              <a:buNone/>
            </a:pPr>
            <a:r>
              <a:rPr lang="id-ID" sz="4000" dirty="0"/>
              <a:t>    serta kecenderungannya. </a:t>
            </a:r>
          </a:p>
          <a:p>
            <a:pPr algn="just">
              <a:lnSpc>
                <a:spcPct val="120000"/>
              </a:lnSpc>
              <a:buNone/>
            </a:pPr>
            <a:endParaRPr lang="id-ID" sz="4000" dirty="0"/>
          </a:p>
          <a:p>
            <a:pPr>
              <a:lnSpc>
                <a:spcPct val="120000"/>
              </a:lnSpc>
              <a:buNone/>
            </a:pPr>
            <a:r>
              <a:rPr lang="id-ID" sz="4000" dirty="0"/>
              <a:t>  Teknis analisis dlm metode horisontal :</a:t>
            </a:r>
          </a:p>
          <a:p>
            <a:pPr>
              <a:lnSpc>
                <a:spcPct val="120000"/>
              </a:lnSpc>
              <a:buNone/>
            </a:pPr>
            <a:r>
              <a:rPr lang="id-ID" sz="4000" dirty="0"/>
              <a:t>  a. - Teknik analisa perbandingan (Komparatif)</a:t>
            </a:r>
          </a:p>
          <a:p>
            <a:pPr>
              <a:lnSpc>
                <a:spcPct val="120000"/>
              </a:lnSpc>
              <a:buNone/>
            </a:pPr>
            <a:r>
              <a:rPr lang="id-ID" sz="4000" dirty="0"/>
              <a:t>  b. - Analisis Trend</a:t>
            </a:r>
          </a:p>
          <a:p>
            <a:pPr>
              <a:lnSpc>
                <a:spcPct val="120000"/>
              </a:lnSpc>
              <a:buNone/>
            </a:pPr>
            <a:r>
              <a:rPr lang="id-ID" sz="4000" dirty="0"/>
              <a:t>  c. - Analisis Sumber &amp; Penggunaan dana </a:t>
            </a:r>
          </a:p>
          <a:p>
            <a:pPr>
              <a:lnSpc>
                <a:spcPct val="120000"/>
              </a:lnSpc>
              <a:buNone/>
            </a:pPr>
            <a:r>
              <a:rPr lang="id-ID" sz="4000" dirty="0"/>
              <a:t>  d.- Analisis Perubahan Laba Kotor </a:t>
            </a:r>
          </a:p>
          <a:p>
            <a:pPr>
              <a:buNone/>
            </a:pPr>
            <a:r>
              <a:rPr lang="id-ID" sz="4000" dirty="0"/>
              <a:t>  </a:t>
            </a:r>
          </a:p>
          <a:p>
            <a:pPr>
              <a:buNone/>
            </a:pPr>
            <a:r>
              <a:rPr lang="id-ID" dirty="0"/>
              <a:t>  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a. Analisis Komparatif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4</a:t>
            </a:fld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sz="3200" dirty="0"/>
              <a:t>Analisis komparatif dilakukan dengan  menghitung selisih masing-masing komponen  antar dua periode kemudian dibagi tahun dasar</a:t>
            </a:r>
          </a:p>
          <a:p>
            <a:endParaRPr lang="id-ID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634082"/>
          </a:xfrm>
        </p:spPr>
        <p:txBody>
          <a:bodyPr>
            <a:normAutofit fontScale="90000"/>
          </a:bodyPr>
          <a:lstStyle/>
          <a:p>
            <a:r>
              <a:rPr lang="id-ID" dirty="0">
                <a:solidFill>
                  <a:schemeClr val="tx1"/>
                </a:solidFill>
              </a:rPr>
              <a:t>NERACA : analisis Komparatif 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5</a:t>
            </a:fld>
            <a:endParaRPr lang="id-ID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611560" y="980728"/>
          <a:ext cx="7941568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8478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d-ID" sz="2400" dirty="0">
                          <a:solidFill>
                            <a:schemeClr val="tx1"/>
                          </a:solidFill>
                        </a:rPr>
                        <a:t>   NERACA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>
                          <a:solidFill>
                            <a:schemeClr val="tx1"/>
                          </a:solidFill>
                        </a:rPr>
                        <a:t>2015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>
                          <a:solidFill>
                            <a:schemeClr val="tx1"/>
                          </a:solidFill>
                        </a:rPr>
                        <a:t>2016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>
                          <a:solidFill>
                            <a:schemeClr val="tx1"/>
                          </a:solidFill>
                        </a:rPr>
                        <a:t>Rp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>
                          <a:solidFill>
                            <a:schemeClr val="tx1"/>
                          </a:solidFill>
                        </a:rPr>
                        <a:t>%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/>
                        <a:t>Kas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Rp   1.300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Rp   1.430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d-ID" sz="2400" dirty="0"/>
                        <a:t>Rp   130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10,00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/>
                        <a:t>Pihutang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Rp   1.200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Rp   1.080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Rp (120)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10,00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/>
                        <a:t>Persediaan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Rp   2.200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Rp   2.420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Rp   220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10,00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/>
                        <a:t>Mesin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Rp   2.300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Rp   2.530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Rp   230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10,00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/>
                        <a:t>Gedung</a:t>
                      </a:r>
                      <a:r>
                        <a:rPr lang="id-ID" sz="2400" baseline="0" dirty="0"/>
                        <a:t> &amp; tanah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u="sng" dirty="0"/>
                        <a:t>Rp   8.000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u="sng" dirty="0"/>
                        <a:t>Rp   8.800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u="sng" dirty="0"/>
                        <a:t>Rp   800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10,00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/>
                        <a:t>TOTAL  AKTIVA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Rp 15.000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Rp 16.260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Rp 1.260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 8,40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/>
                        <a:t>Htg Jk Pendek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Rp   2.500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Rp   2.510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Rp     10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0,40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29624">
                <a:tc>
                  <a:txBody>
                    <a:bodyPr/>
                    <a:lstStyle/>
                    <a:p>
                      <a:r>
                        <a:rPr lang="id-ID" sz="2400" dirty="0"/>
                        <a:t>Htg Jk Panjang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Rp   5.500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Rp   6.050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Rp   550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10,00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/>
                        <a:t>Modal Sendiri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u="sng" dirty="0"/>
                        <a:t>Rp   7.000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u="sng" dirty="0"/>
                        <a:t>Rp   7.700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u="sng" dirty="0"/>
                        <a:t>Rp   700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10,00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/>
                        <a:t>T</a:t>
                      </a:r>
                      <a:r>
                        <a:rPr lang="en-US" sz="2400" dirty="0" err="1"/>
                        <a:t>tl</a:t>
                      </a:r>
                      <a:r>
                        <a:rPr lang="id-ID" sz="2400" baseline="0" dirty="0"/>
                        <a:t> KEWAJIBAN </a:t>
                      </a:r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Rp 15.000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Rp 16.260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Rp 1.260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 8,40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3059832" y="1052736"/>
            <a:ext cx="0" cy="48965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3438" y="928670"/>
            <a:ext cx="0" cy="50405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300192" y="980728"/>
            <a:ext cx="0" cy="48965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715272" y="1071546"/>
            <a:ext cx="0" cy="4968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42910" y="1000108"/>
            <a:ext cx="7929618" cy="1588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71472" y="1428736"/>
            <a:ext cx="7929618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42910" y="6072206"/>
            <a:ext cx="785818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6000760" y="3571876"/>
            <a:ext cx="5143536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-1893139" y="3536157"/>
            <a:ext cx="5072098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643192" cy="778098"/>
          </a:xfrm>
        </p:spPr>
        <p:txBody>
          <a:bodyPr>
            <a:normAutofit/>
          </a:bodyPr>
          <a:lstStyle/>
          <a:p>
            <a:r>
              <a:rPr lang="id-ID" dirty="0">
                <a:solidFill>
                  <a:schemeClr val="tx1"/>
                </a:solidFill>
              </a:rPr>
              <a:t>LABA RUGI: analisis komparatif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6</a:t>
            </a:fld>
            <a:endParaRPr lang="id-ID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467544" y="1196752"/>
          <a:ext cx="8229600" cy="50469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3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288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d-ID" sz="2400" dirty="0">
                          <a:solidFill>
                            <a:schemeClr val="tx1"/>
                          </a:solidFill>
                        </a:rPr>
                        <a:t>LABA-RUGI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>
                          <a:solidFill>
                            <a:schemeClr val="tx1"/>
                          </a:solidFill>
                        </a:rPr>
                        <a:t>2015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>
                          <a:solidFill>
                            <a:schemeClr val="tx1"/>
                          </a:solidFill>
                        </a:rPr>
                        <a:t>2016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>
                          <a:solidFill>
                            <a:schemeClr val="tx1"/>
                          </a:solidFill>
                        </a:rPr>
                        <a:t>Rp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>
                          <a:solidFill>
                            <a:schemeClr val="tx1"/>
                          </a:solidFill>
                        </a:rPr>
                        <a:t>%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/>
                        <a:t>PENGHASILAN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 15.000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 18.000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3.000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20,00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/>
                        <a:t>HPP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u="sng" dirty="0"/>
                        <a:t>   5.000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u="sng" dirty="0"/>
                        <a:t>   6.000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u="sng" dirty="0"/>
                        <a:t>1.000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20,00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/>
                        <a:t>LABA KOTOR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10.000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12.000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2.000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20,00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/>
                        <a:t>BY PEMASARAN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  2.500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   3.000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   500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20,00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/>
                        <a:t>BY ADMINISTRASI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u="sng" dirty="0"/>
                        <a:t>   2.000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u="sng" dirty="0"/>
                        <a:t>   2.400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   </a:t>
                      </a:r>
                      <a:r>
                        <a:rPr lang="id-ID" sz="2400" u="sng" dirty="0"/>
                        <a:t>400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20,00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/>
                        <a:t>EBIT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   5.500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   6.600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 1.100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20,00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/>
                        <a:t>BY  BUNGA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u="sng" dirty="0"/>
                        <a:t>   1.000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u="sng" dirty="0"/>
                        <a:t>   1.200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u="sng" dirty="0"/>
                        <a:t>   200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20,00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17656">
                <a:tc>
                  <a:txBody>
                    <a:bodyPr/>
                    <a:lstStyle/>
                    <a:p>
                      <a:r>
                        <a:rPr lang="id-ID" sz="2400" dirty="0"/>
                        <a:t>LABA SBLM  PAJAK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   4.500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   5.400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   900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20,00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74902">
                <a:tc>
                  <a:txBody>
                    <a:bodyPr/>
                    <a:lstStyle/>
                    <a:p>
                      <a:r>
                        <a:rPr lang="id-ID" sz="2400" dirty="0"/>
                        <a:t>PAJAK 15%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u="none" dirty="0"/>
                        <a:t>      675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u="none" dirty="0"/>
                        <a:t>      810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    </a:t>
                      </a:r>
                      <a:r>
                        <a:rPr lang="id-ID" sz="2400" u="none" dirty="0"/>
                        <a:t>135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20,00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/>
                        <a:t>LABA</a:t>
                      </a:r>
                      <a:r>
                        <a:rPr lang="id-ID" sz="2400" baseline="0" dirty="0"/>
                        <a:t> STLH </a:t>
                      </a:r>
                      <a:r>
                        <a:rPr lang="id-ID" sz="2400" dirty="0"/>
                        <a:t>PAJAK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   3.825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   4.590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   765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/>
                        <a:t>20,00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3428992" y="1285860"/>
            <a:ext cx="0" cy="48965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857752" y="1285860"/>
            <a:ext cx="0" cy="48965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286512" y="1285860"/>
            <a:ext cx="0" cy="48965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643834" y="1214422"/>
            <a:ext cx="0" cy="50405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00034" y="1214422"/>
            <a:ext cx="814393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00034" y="1643050"/>
            <a:ext cx="8143932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00034" y="6215082"/>
            <a:ext cx="8143932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6143636" y="3714752"/>
            <a:ext cx="500066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-2000296" y="3714752"/>
            <a:ext cx="500066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786182" y="5715016"/>
            <a:ext cx="928694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572264" y="5715016"/>
            <a:ext cx="642942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214942" y="5715016"/>
            <a:ext cx="1000132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b.Analisis Trend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7</a:t>
            </a:fld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d-ID" sz="3200" dirty="0"/>
              <a:t>Yaitu melakukan perbandingan dengan menjadikan salah satunya menjadi tahun dasar, kemudian dihitung  perubahannya dengan dibagi tahun dasar.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643192" cy="562074"/>
          </a:xfrm>
        </p:spPr>
        <p:txBody>
          <a:bodyPr>
            <a:normAutofit fontScale="90000"/>
          </a:bodyPr>
          <a:lstStyle/>
          <a:p>
            <a:pPr algn="ctr"/>
            <a:r>
              <a:rPr lang="id-ID" dirty="0">
                <a:solidFill>
                  <a:schemeClr val="tx1"/>
                </a:solidFill>
              </a:rPr>
              <a:t>NERACA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8</a:t>
            </a:fld>
            <a:endParaRPr lang="id-ID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428596" y="1285860"/>
          <a:ext cx="8136905" cy="44626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1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306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9866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2567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r>
                        <a:rPr lang="id-ID" sz="2400" dirty="0">
                          <a:solidFill>
                            <a:schemeClr val="tx1"/>
                          </a:solidFill>
                        </a:rPr>
                        <a:t>   NERACA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>
                          <a:solidFill>
                            <a:schemeClr val="tx1"/>
                          </a:solidFill>
                        </a:rPr>
                        <a:t>2015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>
                          <a:solidFill>
                            <a:schemeClr val="tx1"/>
                          </a:solidFill>
                        </a:rPr>
                        <a:t>2016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>
                          <a:solidFill>
                            <a:schemeClr val="tx1"/>
                          </a:solidFill>
                        </a:rPr>
                        <a:t>2017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>
                          <a:solidFill>
                            <a:schemeClr val="tx1"/>
                          </a:solidFill>
                        </a:rPr>
                        <a:t>2018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000" dirty="0"/>
                        <a:t>Kas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Rp 1.300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Rp</a:t>
                      </a:r>
                      <a:r>
                        <a:rPr lang="id-ID" sz="2000" baseline="0" dirty="0"/>
                        <a:t>   1.430</a:t>
                      </a:r>
                      <a:endParaRPr lang="id-ID" sz="20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Rp  1.573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/>
                        <a:t>Rp  1.730,0</a:t>
                      </a:r>
                      <a:endParaRPr lang="id-ID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000" dirty="0"/>
                        <a:t>Pihutang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Rp 1.200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/>
                        <a:t>Rp   1.080</a:t>
                      </a:r>
                      <a:endParaRPr lang="id-ID" sz="20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/>
                        <a:t>Rp     972</a:t>
                      </a:r>
                      <a:endParaRPr lang="id-ID" sz="20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/>
                        <a:t>Rp    874,8</a:t>
                      </a:r>
                      <a:endParaRPr lang="id-ID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000" dirty="0"/>
                        <a:t>Persediaan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Rp 2.200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/>
                        <a:t>Rp   2.420</a:t>
                      </a:r>
                      <a:endParaRPr lang="id-ID" sz="20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/>
                        <a:t>Rp  2.662</a:t>
                      </a:r>
                      <a:endParaRPr lang="id-ID" sz="20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/>
                        <a:t>Rp  2.928,2</a:t>
                      </a:r>
                      <a:endParaRPr lang="id-ID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000" dirty="0"/>
                        <a:t>Mesin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Rp 2.300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/>
                        <a:t>Rp   2.530</a:t>
                      </a:r>
                      <a:endParaRPr lang="id-ID" sz="20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/>
                        <a:t>Rp  2.783</a:t>
                      </a:r>
                      <a:endParaRPr lang="id-ID" sz="20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/>
                        <a:t>Rp  3.061,3</a:t>
                      </a:r>
                      <a:endParaRPr lang="id-ID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000" dirty="0"/>
                        <a:t>Gedung</a:t>
                      </a:r>
                      <a:r>
                        <a:rPr lang="id-ID" sz="2000" baseline="0" dirty="0"/>
                        <a:t> &amp; tanah</a:t>
                      </a:r>
                      <a:endParaRPr lang="id-ID" sz="20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u="sng" dirty="0"/>
                        <a:t>Rp 8.000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u="sng"/>
                        <a:t>Rp   8.800</a:t>
                      </a:r>
                      <a:endParaRPr lang="id-ID" sz="2000" u="sng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u="sng"/>
                        <a:t>Rp  9.680</a:t>
                      </a:r>
                      <a:endParaRPr lang="id-ID" sz="2000" u="sng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u="sng"/>
                        <a:t>Rp 10.648,0</a:t>
                      </a:r>
                      <a:endParaRPr lang="id-ID" sz="2000" u="sng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000" dirty="0"/>
                        <a:t>TOTAL AKTIVA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Rp 15.000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/>
                        <a:t>Rp 16.260</a:t>
                      </a:r>
                      <a:endParaRPr lang="id-ID" sz="20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/>
                        <a:t>Rp 17.670</a:t>
                      </a:r>
                      <a:endParaRPr lang="id-ID" sz="20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/>
                        <a:t>Rp 19.242,3</a:t>
                      </a:r>
                      <a:endParaRPr lang="id-ID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39256">
                <a:tc>
                  <a:txBody>
                    <a:bodyPr/>
                    <a:lstStyle/>
                    <a:p>
                      <a:r>
                        <a:rPr lang="id-ID" sz="2000" dirty="0"/>
                        <a:t>Htg Jk Pendek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Rp   2.500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/>
                        <a:t>Rp   2.510</a:t>
                      </a:r>
                      <a:endParaRPr lang="id-ID" sz="20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/>
                        <a:t>Rp   2.545</a:t>
                      </a:r>
                      <a:endParaRPr lang="id-ID" sz="20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/>
                        <a:t>Rp  2.604,8</a:t>
                      </a:r>
                      <a:endParaRPr lang="id-ID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000" dirty="0"/>
                        <a:t>Htg Jk Panjang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Rp   5.500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/>
                        <a:t>Rp   6.050</a:t>
                      </a:r>
                      <a:endParaRPr lang="id-ID" sz="20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/>
                        <a:t>Rp   6.655</a:t>
                      </a:r>
                      <a:endParaRPr lang="id-ID" sz="20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/>
                        <a:t>Rp   7.320,5</a:t>
                      </a:r>
                      <a:endParaRPr lang="id-ID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000" dirty="0"/>
                        <a:t>Modal Sendiri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u="sng" dirty="0"/>
                        <a:t>Rp   7.000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u="sng"/>
                        <a:t>Rp   7.700</a:t>
                      </a:r>
                      <a:endParaRPr lang="id-ID" sz="2000" u="sng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u="sng"/>
                        <a:t>Rp   8.470</a:t>
                      </a:r>
                      <a:endParaRPr lang="id-ID" sz="2000" u="sng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u="sng"/>
                        <a:t>Rp   9.317,0</a:t>
                      </a:r>
                      <a:endParaRPr lang="id-ID" sz="2000" u="sng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000" dirty="0"/>
                        <a:t>TTL</a:t>
                      </a:r>
                      <a:r>
                        <a:rPr lang="id-ID" sz="2000" baseline="0" dirty="0"/>
                        <a:t> KEWAJIBAN </a:t>
                      </a:r>
                      <a:endParaRPr lang="id-ID" sz="20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Rp 5.000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Rp 16.260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/>
                        <a:t>Rp 17.670</a:t>
                      </a:r>
                      <a:endParaRPr lang="id-ID" sz="20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Rp 19.242,3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2555776" y="1268760"/>
            <a:ext cx="0" cy="44644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995936" y="1340768"/>
            <a:ext cx="0" cy="43924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436096" y="1340768"/>
            <a:ext cx="0" cy="43924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948264" y="1340768"/>
            <a:ext cx="0" cy="43924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28596" y="1285860"/>
            <a:ext cx="807249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28596" y="1714488"/>
            <a:ext cx="8143932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28596" y="5715016"/>
            <a:ext cx="8143932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6358744" y="3499644"/>
            <a:ext cx="4429156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>
            <a:off x="-1785982" y="3500438"/>
            <a:ext cx="4429156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28596" y="1285860"/>
            <a:ext cx="8072494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38896"/>
          </a:xfrm>
        </p:spPr>
        <p:txBody>
          <a:bodyPr>
            <a:normAutofit fontScale="90000"/>
          </a:bodyPr>
          <a:lstStyle/>
          <a:p>
            <a:r>
              <a:rPr lang="id-ID" dirty="0">
                <a:solidFill>
                  <a:schemeClr val="tx1"/>
                </a:solidFill>
              </a:rPr>
              <a:t>NERACA : Analisis Trend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9</a:t>
            </a:fld>
            <a:endParaRPr lang="id-ID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</p:nvPr>
        </p:nvGraphicFramePr>
        <p:xfrm>
          <a:off x="500034" y="1428736"/>
          <a:ext cx="8229600" cy="5017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02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573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0019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0019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7159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64688">
                <a:tc>
                  <a:txBody>
                    <a:bodyPr/>
                    <a:lstStyle/>
                    <a:p>
                      <a:r>
                        <a:rPr lang="id-ID" sz="2400" dirty="0">
                          <a:solidFill>
                            <a:schemeClr val="tx1"/>
                          </a:solidFill>
                        </a:rPr>
                        <a:t>   NERACA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>
                          <a:solidFill>
                            <a:schemeClr val="tx1"/>
                          </a:solidFill>
                        </a:rPr>
                        <a:t>2015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>
                          <a:solidFill>
                            <a:schemeClr val="tx1"/>
                          </a:solidFill>
                        </a:rPr>
                        <a:t>2016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>
                          <a:solidFill>
                            <a:schemeClr val="tx1"/>
                          </a:solidFill>
                        </a:rPr>
                        <a:t>2017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dirty="0">
                          <a:solidFill>
                            <a:schemeClr val="tx1"/>
                          </a:solidFill>
                        </a:rPr>
                        <a:t>2018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2729">
                <a:tc>
                  <a:txBody>
                    <a:bodyPr/>
                    <a:lstStyle/>
                    <a:p>
                      <a:r>
                        <a:rPr lang="id-ID" sz="2000" dirty="0"/>
                        <a:t>Kas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110%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..............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2729">
                <a:tc>
                  <a:txBody>
                    <a:bodyPr/>
                    <a:lstStyle/>
                    <a:p>
                      <a:r>
                        <a:rPr lang="id-ID" sz="2000" dirty="0"/>
                        <a:t>Pihutang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2729">
                <a:tc>
                  <a:txBody>
                    <a:bodyPr/>
                    <a:lstStyle/>
                    <a:p>
                      <a:r>
                        <a:rPr lang="id-ID" sz="2000" dirty="0"/>
                        <a:t>Persediaan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110%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8977">
                <a:tc>
                  <a:txBody>
                    <a:bodyPr/>
                    <a:lstStyle/>
                    <a:p>
                      <a:r>
                        <a:rPr lang="id-ID" sz="2000" dirty="0"/>
                        <a:t>Mesin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110%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23776">
                <a:tc>
                  <a:txBody>
                    <a:bodyPr/>
                    <a:lstStyle/>
                    <a:p>
                      <a:r>
                        <a:rPr lang="id-ID" sz="2000" dirty="0"/>
                        <a:t>Gedung</a:t>
                      </a:r>
                      <a:r>
                        <a:rPr lang="id-ID" sz="2000" baseline="0" dirty="0"/>
                        <a:t> &amp; tanah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u="sng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u="sng" dirty="0"/>
                        <a:t>110%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31275">
                <a:tc>
                  <a:txBody>
                    <a:bodyPr/>
                    <a:lstStyle/>
                    <a:p>
                      <a:r>
                        <a:rPr lang="id-ID" sz="2000" dirty="0"/>
                        <a:t>TOTAL AKTIVA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108,4%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60412">
                <a:tc>
                  <a:txBody>
                    <a:bodyPr/>
                    <a:lstStyle/>
                    <a:p>
                      <a:r>
                        <a:rPr lang="id-ID" sz="2000" dirty="0"/>
                        <a:t>Htg Jk Pendek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60412">
                <a:tc>
                  <a:txBody>
                    <a:bodyPr/>
                    <a:lstStyle/>
                    <a:p>
                      <a:r>
                        <a:rPr lang="id-ID" sz="2000" dirty="0"/>
                        <a:t>Htg Jk Panjang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110%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60412">
                <a:tc>
                  <a:txBody>
                    <a:bodyPr/>
                    <a:lstStyle/>
                    <a:p>
                      <a:r>
                        <a:rPr lang="id-ID" sz="2000" dirty="0"/>
                        <a:t>Modal Sendiri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u="sng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u="sng" dirty="0"/>
                        <a:t>110%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712522">
                <a:tc>
                  <a:txBody>
                    <a:bodyPr/>
                    <a:lstStyle/>
                    <a:p>
                      <a:r>
                        <a:rPr lang="id-ID" sz="2000" dirty="0"/>
                        <a:t>TTL</a:t>
                      </a:r>
                      <a:r>
                        <a:rPr lang="id-ID" sz="2000" baseline="0" dirty="0"/>
                        <a:t> KEWAJIBAN 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110%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500034" y="1428736"/>
            <a:ext cx="828680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-2000296" y="3929066"/>
            <a:ext cx="500066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endCxn id="4" idx="3"/>
          </p:cNvCxnSpPr>
          <p:nvPr/>
        </p:nvCxnSpPr>
        <p:spPr>
          <a:xfrm rot="5400000">
            <a:off x="6146014" y="3969522"/>
            <a:ext cx="5110177" cy="286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00034" y="6429396"/>
            <a:ext cx="821537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71472" y="1857364"/>
            <a:ext cx="807249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321439" y="3964785"/>
            <a:ext cx="507209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1785918" y="4000504"/>
            <a:ext cx="500066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>
            <a:off x="3250397" y="3964785"/>
            <a:ext cx="507209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4679157" y="3964785"/>
            <a:ext cx="507209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643192" cy="850106"/>
          </a:xfrm>
        </p:spPr>
        <p:txBody>
          <a:bodyPr>
            <a:normAutofit/>
          </a:bodyPr>
          <a:lstStyle/>
          <a:p>
            <a:pPr algn="ctr"/>
            <a:r>
              <a:rPr lang="id-ID" dirty="0">
                <a:solidFill>
                  <a:schemeClr val="tx1"/>
                </a:solidFill>
              </a:rPr>
              <a:t>LABA RUGI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10</a:t>
            </a:fld>
            <a:endParaRPr lang="id-ID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642909" y="1500174"/>
          <a:ext cx="7786744" cy="4953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57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582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582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5826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3618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92063">
                <a:tc>
                  <a:txBody>
                    <a:bodyPr/>
                    <a:lstStyle/>
                    <a:p>
                      <a:r>
                        <a:rPr lang="id-ID" sz="2000" dirty="0">
                          <a:solidFill>
                            <a:schemeClr val="tx1"/>
                          </a:solidFill>
                        </a:rPr>
                        <a:t>LABA-RUGI</a:t>
                      </a:r>
                    </a:p>
                  </a:txBody>
                  <a:tcPr marL="83326" marR="83326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>
                          <a:solidFill>
                            <a:schemeClr val="tx1"/>
                          </a:solidFill>
                        </a:rPr>
                        <a:t>2015</a:t>
                      </a:r>
                    </a:p>
                  </a:txBody>
                  <a:tcPr marL="83326" marR="83326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>
                          <a:solidFill>
                            <a:schemeClr val="tx1"/>
                          </a:solidFill>
                        </a:rPr>
                        <a:t>2016</a:t>
                      </a:r>
                    </a:p>
                  </a:txBody>
                  <a:tcPr marL="83326" marR="83326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>
                          <a:solidFill>
                            <a:schemeClr val="tx1"/>
                          </a:solidFill>
                        </a:rPr>
                        <a:t>2017</a:t>
                      </a:r>
                    </a:p>
                  </a:txBody>
                  <a:tcPr marL="83326" marR="83326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>
                          <a:solidFill>
                            <a:schemeClr val="tx1"/>
                          </a:solidFill>
                        </a:rPr>
                        <a:t>2018</a:t>
                      </a:r>
                    </a:p>
                  </a:txBody>
                  <a:tcPr marL="83326" marR="83326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2063">
                <a:tc>
                  <a:txBody>
                    <a:bodyPr/>
                    <a:lstStyle/>
                    <a:p>
                      <a:r>
                        <a:rPr lang="id-ID" sz="2000" dirty="0"/>
                        <a:t>PENGHASILAN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 15.000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 18.000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21.000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24.000</a:t>
                      </a:r>
                    </a:p>
                  </a:txBody>
                  <a:tcPr marL="83326" marR="83326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93650">
                <a:tc>
                  <a:txBody>
                    <a:bodyPr/>
                    <a:lstStyle/>
                    <a:p>
                      <a:r>
                        <a:rPr lang="id-ID" sz="2000" dirty="0"/>
                        <a:t>HPP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u="sng" dirty="0"/>
                        <a:t>   5.000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u="sng" dirty="0"/>
                        <a:t>   6.000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u="sng" dirty="0"/>
                        <a:t>   7.000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u="sng" dirty="0"/>
                        <a:t>  8.000</a:t>
                      </a:r>
                    </a:p>
                  </a:txBody>
                  <a:tcPr marL="83326" marR="83326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2063">
                <a:tc>
                  <a:txBody>
                    <a:bodyPr/>
                    <a:lstStyle/>
                    <a:p>
                      <a:r>
                        <a:rPr lang="id-ID" sz="2000" dirty="0"/>
                        <a:t>LABA KOTOR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10.000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12.000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14.000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16.000</a:t>
                      </a:r>
                    </a:p>
                  </a:txBody>
                  <a:tcPr marL="83326" marR="83326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2063">
                <a:tc>
                  <a:txBody>
                    <a:bodyPr/>
                    <a:lstStyle/>
                    <a:p>
                      <a:r>
                        <a:rPr lang="id-ID" sz="2000" dirty="0"/>
                        <a:t>BY PEMASARAN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  2.500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   3.000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  3.500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  4.000</a:t>
                      </a:r>
                    </a:p>
                  </a:txBody>
                  <a:tcPr marL="83326" marR="83326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2063">
                <a:tc>
                  <a:txBody>
                    <a:bodyPr/>
                    <a:lstStyle/>
                    <a:p>
                      <a:r>
                        <a:rPr lang="id-ID" sz="2000" dirty="0"/>
                        <a:t>BY ADMINISTRASI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u="sng" dirty="0"/>
                        <a:t>   2.000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u="sng" dirty="0"/>
                        <a:t>   2.400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u="sng" dirty="0"/>
                        <a:t>  2.800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u="sng" dirty="0"/>
                        <a:t>  3.200</a:t>
                      </a:r>
                    </a:p>
                  </a:txBody>
                  <a:tcPr marL="83326" marR="83326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93650">
                <a:tc>
                  <a:txBody>
                    <a:bodyPr/>
                    <a:lstStyle/>
                    <a:p>
                      <a:r>
                        <a:rPr lang="id-ID" sz="2000" dirty="0"/>
                        <a:t>EBIT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   5.500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   6.600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  7.700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  8.800</a:t>
                      </a:r>
                    </a:p>
                  </a:txBody>
                  <a:tcPr marL="83326" marR="83326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92063">
                <a:tc>
                  <a:txBody>
                    <a:bodyPr/>
                    <a:lstStyle/>
                    <a:p>
                      <a:r>
                        <a:rPr lang="id-ID" sz="2000" dirty="0"/>
                        <a:t>BY  BUNGA 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u="sng" dirty="0"/>
                        <a:t>   1.000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u="sng" dirty="0"/>
                        <a:t>   1.200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u="sng" dirty="0"/>
                        <a:t>  1.400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u="sng" dirty="0"/>
                        <a:t>  1.600</a:t>
                      </a:r>
                    </a:p>
                  </a:txBody>
                  <a:tcPr marL="83326" marR="83326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92063">
                <a:tc>
                  <a:txBody>
                    <a:bodyPr/>
                    <a:lstStyle/>
                    <a:p>
                      <a:r>
                        <a:rPr lang="id-ID" sz="2000" dirty="0"/>
                        <a:t>LABA SEBELUM PAJAK 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   4.500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   5.400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  6.300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  7.200</a:t>
                      </a:r>
                    </a:p>
                  </a:txBody>
                  <a:tcPr marL="83326" marR="83326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92063">
                <a:tc>
                  <a:txBody>
                    <a:bodyPr/>
                    <a:lstStyle/>
                    <a:p>
                      <a:r>
                        <a:rPr lang="id-ID" sz="2000" dirty="0"/>
                        <a:t>PAJAK 15%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u="sng" dirty="0"/>
                        <a:t>      675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u="sng" dirty="0"/>
                        <a:t>      810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u="sng" dirty="0"/>
                        <a:t>     945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u="sng" dirty="0"/>
                        <a:t>  1.166</a:t>
                      </a:r>
                    </a:p>
                  </a:txBody>
                  <a:tcPr marL="83326" marR="83326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92063">
                <a:tc>
                  <a:txBody>
                    <a:bodyPr/>
                    <a:lstStyle/>
                    <a:p>
                      <a:r>
                        <a:rPr lang="id-ID" sz="2000" dirty="0"/>
                        <a:t>LABA  SETELAH PAJAK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   3.825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   4.590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  5.355</a:t>
                      </a:r>
                    </a:p>
                  </a:txBody>
                  <a:tcPr marL="83326" marR="83326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  6.033</a:t>
                      </a:r>
                    </a:p>
                  </a:txBody>
                  <a:tcPr marL="83326" marR="83326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3786182" y="1500174"/>
            <a:ext cx="0" cy="4968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857752" y="1500174"/>
            <a:ext cx="0" cy="4968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929322" y="1500174"/>
            <a:ext cx="0" cy="4968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143768" y="1500174"/>
            <a:ext cx="0" cy="4968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42910" y="1500174"/>
            <a:ext cx="7786742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42910" y="1928802"/>
            <a:ext cx="7786742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142976" y="6429396"/>
            <a:ext cx="7286676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5965041" y="3964785"/>
            <a:ext cx="4929222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>
            <a:off x="-1820907" y="3963991"/>
            <a:ext cx="4929222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778098"/>
          </a:xfrm>
        </p:spPr>
        <p:txBody>
          <a:bodyPr>
            <a:normAutofit/>
          </a:bodyPr>
          <a:lstStyle/>
          <a:p>
            <a:r>
              <a:rPr lang="id-ID" dirty="0">
                <a:solidFill>
                  <a:schemeClr val="tx1"/>
                </a:solidFill>
              </a:rPr>
              <a:t>LABA RUGI : Analisis Trend (%)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11</a:t>
            </a:fld>
            <a:endParaRPr lang="id-ID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</p:nvPr>
        </p:nvGraphicFramePr>
        <p:xfrm>
          <a:off x="928662" y="1571612"/>
          <a:ext cx="7572429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046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4300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d-ID" sz="2000" dirty="0">
                          <a:solidFill>
                            <a:schemeClr val="tx1"/>
                          </a:solidFill>
                        </a:rPr>
                        <a:t>LABA-RUGI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>
                          <a:solidFill>
                            <a:schemeClr val="tx1"/>
                          </a:solidFill>
                        </a:rPr>
                        <a:t>2015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>
                          <a:solidFill>
                            <a:schemeClr val="tx1"/>
                          </a:solidFill>
                        </a:rPr>
                        <a:t>2016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>
                          <a:solidFill>
                            <a:schemeClr val="tx1"/>
                          </a:solidFill>
                        </a:rPr>
                        <a:t>2017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>
                          <a:solidFill>
                            <a:schemeClr val="tx1"/>
                          </a:solidFill>
                        </a:rPr>
                        <a:t>2018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000" dirty="0"/>
                        <a:t>PENGHASILAN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100%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120%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000" dirty="0"/>
                        <a:t>HARGA POKOK PENJUALAN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u="sng" dirty="0"/>
                        <a:t>100%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u="sng" dirty="0"/>
                        <a:t>120%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000" u="sng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000" u="sng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000" dirty="0"/>
                        <a:t>LABA KOTOR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100%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120%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000" dirty="0"/>
                        <a:t>BY PEMASARAN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100%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120%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000" dirty="0"/>
                        <a:t>BY ADMINISTRASI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u="sng" dirty="0"/>
                        <a:t>100%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u="sng" dirty="0"/>
                        <a:t>120%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000" u="sng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000" u="sng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000" dirty="0"/>
                        <a:t>LABA SBLM</a:t>
                      </a:r>
                      <a:r>
                        <a:rPr lang="id-ID" sz="2000" baseline="0" dirty="0"/>
                        <a:t> BUNGA&amp;PAJAK</a:t>
                      </a:r>
                      <a:endParaRPr lang="id-ID" sz="20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100%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120%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000" dirty="0"/>
                        <a:t>BY  BUNGA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u="sng" dirty="0"/>
                        <a:t>100%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u="sng" dirty="0"/>
                        <a:t>120%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000" u="sng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000" u="sng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000" dirty="0"/>
                        <a:t>LABA SEBELUM PAJAK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100%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120%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000" dirty="0"/>
                        <a:t>PAJAK 15%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u="sng" dirty="0"/>
                        <a:t>100%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u="sng" dirty="0"/>
                        <a:t>120%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000" u="sng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000" u="sng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000" dirty="0"/>
                        <a:t>LABA  SETELAH PAJAK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100%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/>
                        <a:t>120%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4429124" y="1571612"/>
            <a:ext cx="0" cy="43204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357818" y="1571612"/>
            <a:ext cx="0" cy="42484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357950" y="1571612"/>
            <a:ext cx="0" cy="42484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358082" y="1643050"/>
            <a:ext cx="0" cy="42484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928662" y="5929330"/>
            <a:ext cx="7572428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000100" y="1571612"/>
            <a:ext cx="750099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928662" y="2000240"/>
            <a:ext cx="7572428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6322231" y="3750471"/>
            <a:ext cx="4357718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-1250197" y="3750471"/>
            <a:ext cx="4357718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id-ID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12</a:t>
            </a:fld>
            <a:endParaRPr lang="id-ID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467544" y="836712"/>
            <a:ext cx="8229600" cy="5314595"/>
          </a:xfrm>
        </p:spPr>
        <p:txBody>
          <a:bodyPr>
            <a:normAutofit/>
          </a:bodyPr>
          <a:lstStyle/>
          <a:p>
            <a:r>
              <a:rPr lang="id-ID" dirty="0"/>
              <a:t>b.METODE ANALISIS VERTIKAL (Statis)</a:t>
            </a:r>
          </a:p>
          <a:p>
            <a:pPr>
              <a:buNone/>
            </a:pPr>
            <a:r>
              <a:rPr lang="id-ID" dirty="0"/>
              <a:t>   adalah metode yang dilakukan dengan cara menganalisis laporan Keuangan pada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id-ID" dirty="0"/>
              <a:t>tahun (periode) tertentu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id-ID" dirty="0"/>
              <a:t>, yaitu membandingkan antara pos yg satu dg yg lainnya pada laporan keuangan yg sama untuk periode yg sama.</a:t>
            </a:r>
          </a:p>
          <a:p>
            <a:pPr>
              <a:buNone/>
            </a:pPr>
            <a:endParaRPr lang="id-ID" dirty="0"/>
          </a:p>
          <a:p>
            <a:pPr>
              <a:buNone/>
            </a:pPr>
            <a:r>
              <a:rPr lang="id-ID" dirty="0"/>
              <a:t>  Teknik analisis yg dlm Metode Vertikal : </a:t>
            </a:r>
          </a:p>
          <a:p>
            <a:pPr>
              <a:buNone/>
            </a:pPr>
            <a:r>
              <a:rPr lang="id-ID" dirty="0"/>
              <a:t>   - Analisis Common Size (analisis per komponen</a:t>
            </a:r>
            <a:r>
              <a:rPr lang="en-US" dirty="0"/>
              <a:t> )</a:t>
            </a:r>
            <a:endParaRPr lang="id-ID" dirty="0"/>
          </a:p>
          <a:p>
            <a:pPr>
              <a:buNone/>
            </a:pPr>
            <a:r>
              <a:rPr lang="id-ID" dirty="0"/>
              <a:t>   - Analisis ratio</a:t>
            </a:r>
          </a:p>
          <a:p>
            <a:pPr>
              <a:buNone/>
            </a:pPr>
            <a:r>
              <a:rPr lang="id-ID" dirty="0"/>
              <a:t>   - Analisis Titik Impas</a:t>
            </a:r>
          </a:p>
          <a:p>
            <a:pPr>
              <a:buNone/>
            </a:pPr>
            <a:r>
              <a:rPr lang="id-ID" dirty="0"/>
              <a:t>  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Analisis Common Size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13</a:t>
            </a:fld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d-ID" sz="3200" dirty="0"/>
              <a:t>Yaitu menghitung komponen laporan keuangan dalam satu periode dengan cara membaginya dengan total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78098"/>
          </a:xfrm>
        </p:spPr>
        <p:txBody>
          <a:bodyPr/>
          <a:lstStyle/>
          <a:p>
            <a:r>
              <a:rPr lang="id-ID" dirty="0">
                <a:solidFill>
                  <a:schemeClr val="tx1"/>
                </a:solidFill>
              </a:rPr>
              <a:t>Analisis </a:t>
            </a:r>
            <a:r>
              <a:rPr lang="id-ID" i="1" dirty="0">
                <a:solidFill>
                  <a:schemeClr val="tx1"/>
                </a:solidFill>
              </a:rPr>
              <a:t>Common Size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14</a:t>
            </a:fld>
            <a:endParaRPr lang="id-ID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190043092"/>
              </p:ext>
            </p:extLst>
          </p:nvPr>
        </p:nvGraphicFramePr>
        <p:xfrm>
          <a:off x="857224" y="1340769"/>
          <a:ext cx="7829577" cy="4968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17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287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8994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3314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0596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51687">
                <a:tc>
                  <a:txBody>
                    <a:bodyPr/>
                    <a:lstStyle/>
                    <a:p>
                      <a:r>
                        <a:rPr lang="id-ID" dirty="0">
                          <a:solidFill>
                            <a:schemeClr val="tx1"/>
                          </a:solidFill>
                        </a:rPr>
                        <a:t>   NERACA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dirty="0">
                          <a:solidFill>
                            <a:schemeClr val="tx1"/>
                          </a:solidFill>
                        </a:rPr>
                        <a:t>2015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dirty="0">
                          <a:solidFill>
                            <a:schemeClr val="tx1"/>
                          </a:solidFill>
                        </a:rPr>
                        <a:t>2016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dirty="0">
                          <a:solidFill>
                            <a:schemeClr val="tx1"/>
                          </a:solidFill>
                        </a:rPr>
                        <a:t>2017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dirty="0">
                          <a:solidFill>
                            <a:schemeClr val="tx1"/>
                          </a:solidFill>
                        </a:rPr>
                        <a:t>2018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1687">
                <a:tc>
                  <a:txBody>
                    <a:bodyPr/>
                    <a:lstStyle/>
                    <a:p>
                      <a:r>
                        <a:rPr lang="id-ID" sz="1800" b="0" dirty="0"/>
                        <a:t>Kas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1800" b="0" dirty="0"/>
                        <a:t>Rp   1.300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b="0" dirty="0"/>
                        <a:t>Rp</a:t>
                      </a:r>
                      <a:r>
                        <a:rPr lang="id-ID" b="0" baseline="0" dirty="0"/>
                        <a:t>   1.430</a:t>
                      </a:r>
                      <a:endParaRPr lang="id-ID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b="0" dirty="0"/>
                        <a:t>    8,67%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b="0" dirty="0"/>
                        <a:t>    8,79%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1687">
                <a:tc>
                  <a:txBody>
                    <a:bodyPr/>
                    <a:lstStyle/>
                    <a:p>
                      <a:r>
                        <a:rPr lang="id-ID" sz="1800" b="0" dirty="0"/>
                        <a:t>Pihutang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1800" b="0" dirty="0"/>
                        <a:t>Rp   1.200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b="0" dirty="0"/>
                        <a:t>Rp   1.080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b="0" dirty="0"/>
                        <a:t>    8,00%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b="0" dirty="0"/>
                        <a:t>    6,64%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1687">
                <a:tc>
                  <a:txBody>
                    <a:bodyPr/>
                    <a:lstStyle/>
                    <a:p>
                      <a:r>
                        <a:rPr lang="id-ID" sz="1800" b="0" dirty="0"/>
                        <a:t>Persediaan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1800" b="0" dirty="0"/>
                        <a:t>Rp   2.200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b="0" dirty="0"/>
                        <a:t>Rp   2.420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b="0" dirty="0"/>
                        <a:t>  14,67%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b="0" dirty="0"/>
                        <a:t>  14,88%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1687">
                <a:tc>
                  <a:txBody>
                    <a:bodyPr/>
                    <a:lstStyle/>
                    <a:p>
                      <a:r>
                        <a:rPr lang="id-ID" sz="1800" b="0" dirty="0"/>
                        <a:t>Mesin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1800" b="0" dirty="0"/>
                        <a:t>Rp   2.300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b="0" dirty="0"/>
                        <a:t>Rp   2.530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b="0" dirty="0"/>
                        <a:t>  15,33%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b="0" dirty="0"/>
                        <a:t>  15,56%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51687">
                <a:tc>
                  <a:txBody>
                    <a:bodyPr/>
                    <a:lstStyle/>
                    <a:p>
                      <a:r>
                        <a:rPr lang="id-ID" sz="1800" b="0" dirty="0"/>
                        <a:t>Gedung</a:t>
                      </a:r>
                      <a:r>
                        <a:rPr lang="id-ID" sz="1800" b="0" baseline="0" dirty="0"/>
                        <a:t> &amp; tanah</a:t>
                      </a:r>
                      <a:endParaRPr lang="id-ID" sz="1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1800" b="0" u="sng" dirty="0"/>
                        <a:t>Rp   8.000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b="0" u="sng" dirty="0"/>
                        <a:t>Rp  8.800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b="0" u="none" dirty="0"/>
                        <a:t>  53,33%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b="0" u="none" dirty="0"/>
                        <a:t>  54,12%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51687">
                <a:tc>
                  <a:txBody>
                    <a:bodyPr/>
                    <a:lstStyle/>
                    <a:p>
                      <a:r>
                        <a:rPr lang="id-ID" sz="1800" b="0" dirty="0"/>
                        <a:t>TOTAL AKTIVA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1800" b="0" dirty="0"/>
                        <a:t>Rp 15.000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b="0" dirty="0"/>
                        <a:t>Rp </a:t>
                      </a:r>
                      <a:r>
                        <a:rPr lang="en-ID" b="0" dirty="0"/>
                        <a:t>1</a:t>
                      </a:r>
                      <a:r>
                        <a:rPr lang="id-ID" b="0" dirty="0"/>
                        <a:t>6.260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b="0" u="none" dirty="0"/>
                        <a:t>100,00%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b="0" u="none" dirty="0"/>
                        <a:t>100,00%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51687">
                <a:tc>
                  <a:txBody>
                    <a:bodyPr/>
                    <a:lstStyle/>
                    <a:p>
                      <a:r>
                        <a:rPr lang="id-ID" sz="1800" b="0" dirty="0"/>
                        <a:t>Htg Jk Pendek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1800" b="0" dirty="0"/>
                        <a:t>Rp   2.500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b="0" dirty="0"/>
                        <a:t>Rp   2.510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b="0" dirty="0"/>
                        <a:t>  16,66%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b="0" dirty="0"/>
                        <a:t>  15,44%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51687">
                <a:tc>
                  <a:txBody>
                    <a:bodyPr/>
                    <a:lstStyle/>
                    <a:p>
                      <a:r>
                        <a:rPr lang="id-ID" sz="1800" b="0" dirty="0"/>
                        <a:t>Htg Jk Panjang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1800" b="0" dirty="0"/>
                        <a:t>Rp   5.500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b="0" dirty="0"/>
                        <a:t>Rp   6.050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b="0" dirty="0"/>
                        <a:t>  36,67%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b="0" dirty="0"/>
                        <a:t>  37,21%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51687">
                <a:tc>
                  <a:txBody>
                    <a:bodyPr/>
                    <a:lstStyle/>
                    <a:p>
                      <a:r>
                        <a:rPr lang="id-ID" sz="1800" b="0" dirty="0"/>
                        <a:t>Modal Sendiri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1800" b="0" u="none" dirty="0"/>
                        <a:t>Rp   7.000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b="0" u="none" dirty="0"/>
                        <a:t>Rp   7.700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b="0" u="none" dirty="0"/>
                        <a:t>  46,67%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b="0" u="none" dirty="0"/>
                        <a:t>  47,35%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51687">
                <a:tc>
                  <a:txBody>
                    <a:bodyPr/>
                    <a:lstStyle/>
                    <a:p>
                      <a:r>
                        <a:rPr lang="id-ID" sz="1800" b="0" dirty="0"/>
                        <a:t>TOTAL</a:t>
                      </a:r>
                      <a:r>
                        <a:rPr lang="id-ID" sz="1800" b="0" baseline="0" dirty="0"/>
                        <a:t> KEWAJIBAN </a:t>
                      </a:r>
                      <a:endParaRPr lang="id-ID" sz="1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1800" b="0" dirty="0"/>
                        <a:t>Rp 15.000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b="0" dirty="0"/>
                        <a:t>Rp </a:t>
                      </a:r>
                      <a:r>
                        <a:rPr lang="en-ID" b="0" dirty="0"/>
                        <a:t>1</a:t>
                      </a:r>
                      <a:r>
                        <a:rPr lang="id-ID" b="0" dirty="0"/>
                        <a:t>6.260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b="0" dirty="0"/>
                        <a:t>100,00%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b="0" dirty="0"/>
                        <a:t>100,00%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 flipH="1">
            <a:off x="3419872" y="1412776"/>
            <a:ext cx="1588" cy="46805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860032" y="1340768"/>
            <a:ext cx="0" cy="4968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6300192" y="1412776"/>
            <a:ext cx="13680" cy="48965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596336" y="1340768"/>
            <a:ext cx="0" cy="4968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899592" y="1340768"/>
            <a:ext cx="7786742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899592" y="1772816"/>
            <a:ext cx="7786742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899592" y="6309320"/>
            <a:ext cx="7786742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857224" y="1340768"/>
            <a:ext cx="42368" cy="47314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8676456" y="1412776"/>
            <a:ext cx="32490" cy="48965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500826" y="5715016"/>
            <a:ext cx="857256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15272" y="5715016"/>
            <a:ext cx="85725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500430" y="5715016"/>
            <a:ext cx="100013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000628" y="5715016"/>
            <a:ext cx="92869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6477078" y="3919060"/>
            <a:ext cx="78581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743487" y="3917472"/>
            <a:ext cx="78581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1822</TotalTime>
  <Words>908</Words>
  <Application>Microsoft Office PowerPoint</Application>
  <PresentationFormat>On-screen Show (4:3)</PresentationFormat>
  <Paragraphs>400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Calibri</vt:lpstr>
      <vt:lpstr>Franklin Gothic Book</vt:lpstr>
      <vt:lpstr>Perpetua</vt:lpstr>
      <vt:lpstr>Wingdings 2</vt:lpstr>
      <vt:lpstr>Equity</vt:lpstr>
      <vt:lpstr> 2. ANALISA PERBANDINGAN             LAPORAN KEUANGAN </vt:lpstr>
      <vt:lpstr>Metode Analisis Laporan Keuangan</vt:lpstr>
      <vt:lpstr>a.METODE ANALISIS HORISONTAL  (Dinamis )</vt:lpstr>
      <vt:lpstr>a. Analisis Komparatif </vt:lpstr>
      <vt:lpstr>NERACA : analisis Komparatif </vt:lpstr>
      <vt:lpstr>LABA RUGI: analisis komparatif</vt:lpstr>
      <vt:lpstr>b.Analisis Trend</vt:lpstr>
      <vt:lpstr>NERACA</vt:lpstr>
      <vt:lpstr>NERACA : Analisis Trend</vt:lpstr>
      <vt:lpstr>LABA RUGI</vt:lpstr>
      <vt:lpstr>LABA RUGI : Analisis Trend (%)</vt:lpstr>
      <vt:lpstr>.</vt:lpstr>
      <vt:lpstr>Analisis Common Size</vt:lpstr>
      <vt:lpstr>Analisis Common Size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ETIKA BISNIS</dc:title>
  <dc:creator>TOSHIBA</dc:creator>
  <cp:lastModifiedBy>Windows User</cp:lastModifiedBy>
  <cp:revision>203</cp:revision>
  <dcterms:created xsi:type="dcterms:W3CDTF">2011-02-23T05:25:54Z</dcterms:created>
  <dcterms:modified xsi:type="dcterms:W3CDTF">2020-01-31T04:00:10Z</dcterms:modified>
</cp:coreProperties>
</file>