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4"/>
  </p:notesMasterIdLst>
  <p:handoutMasterIdLst>
    <p:handoutMasterId r:id="rId15"/>
  </p:handoutMasterIdLst>
  <p:sldIdLst>
    <p:sldId id="278" r:id="rId2"/>
    <p:sldId id="276" r:id="rId3"/>
    <p:sldId id="262" r:id="rId4"/>
    <p:sldId id="263" r:id="rId5"/>
    <p:sldId id="264" r:id="rId6"/>
    <p:sldId id="275" r:id="rId7"/>
    <p:sldId id="265" r:id="rId8"/>
    <p:sldId id="266" r:id="rId9"/>
    <p:sldId id="267" r:id="rId10"/>
    <p:sldId id="268" r:id="rId11"/>
    <p:sldId id="271" r:id="rId12"/>
    <p:sldId id="272" r:id="rId13"/>
  </p:sldIdLst>
  <p:sldSz cx="9144000" cy="6858000" type="screen4x3"/>
  <p:notesSz cx="6858000" cy="9945688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809" autoAdjust="0"/>
    <p:restoredTop sz="94660"/>
  </p:normalViewPr>
  <p:slideViewPr>
    <p:cSldViewPr>
      <p:cViewPr varScale="1">
        <p:scale>
          <a:sx n="50" d="100"/>
          <a:sy n="50" d="100"/>
        </p:scale>
        <p:origin x="-156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D69E6A-B89D-4BAB-990B-34B14A9F9F2A}" type="datetimeFigureOut">
              <a:rPr lang="en-US" smtClean="0"/>
              <a:pPr/>
              <a:t>3/24/2017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F7F7B9-C147-4716-AAA3-11F81BFD7CB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1290BB-852C-443C-94A7-76675F56DE1C}" type="datetimeFigureOut">
              <a:rPr lang="id-ID" smtClean="0"/>
              <a:pPr/>
              <a:t>24/03/2017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3AA66-0EC7-4389-A639-415C4FE6E563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E9B49-E8FF-4E20-9F7E-609494423229}" type="datetime1">
              <a:rPr lang="id-ID" smtClean="0"/>
              <a:pPr/>
              <a:t>24/03/2017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B8090-196D-4ECA-B222-8DB402B8AAF6}" type="datetime1">
              <a:rPr lang="id-ID" smtClean="0"/>
              <a:pPr/>
              <a:t>24/03/2017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9E854-7AE7-41E0-861D-FA31CD71AB82}" type="datetime1">
              <a:rPr lang="id-ID" smtClean="0"/>
              <a:pPr/>
              <a:t>24/03/2017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3D1CD-6409-4FA4-B40B-F085A938657D}" type="datetime1">
              <a:rPr lang="id-ID" smtClean="0"/>
              <a:pPr/>
              <a:t>24/03/2017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72155-892B-439D-9C02-409A4447FCE4}" type="datetime1">
              <a:rPr lang="id-ID" smtClean="0"/>
              <a:pPr/>
              <a:t>24/03/2017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ED553-BB3B-4B35-B9FF-E4C5C5656C3C}" type="datetime1">
              <a:rPr lang="id-ID" smtClean="0"/>
              <a:pPr/>
              <a:t>24/03/2017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72A58-1108-497B-B927-87D916D29DF8}" type="datetime1">
              <a:rPr lang="id-ID" smtClean="0"/>
              <a:pPr/>
              <a:t>24/03/2017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78764-3B77-4CB4-B0EA-79684DAD1662}" type="datetime1">
              <a:rPr lang="id-ID" smtClean="0"/>
              <a:pPr/>
              <a:t>24/03/2017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CE255-7B55-427B-B6FF-D453FE1DCFAA}" type="datetime1">
              <a:rPr lang="id-ID" smtClean="0"/>
              <a:pPr/>
              <a:t>24/03/2017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E90B1-B33C-418F-AB71-601BFC5C3FCE}" type="datetime1">
              <a:rPr lang="id-ID" smtClean="0"/>
              <a:pPr/>
              <a:t>24/03/2017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54B30-0DC7-4B21-8368-5D9D34978340}" type="datetime1">
              <a:rPr lang="id-ID" smtClean="0"/>
              <a:pPr/>
              <a:t>24/03/2017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DDC865-E651-4BFC-85F0-0616A6B55A51}" type="datetime1">
              <a:rPr lang="id-ID" smtClean="0"/>
              <a:pPr/>
              <a:t>24/03/2017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472" y="980728"/>
            <a:ext cx="8267728" cy="1472184"/>
          </a:xfrm>
        </p:spPr>
        <p:txBody>
          <a:bodyPr>
            <a:normAutofit/>
          </a:bodyPr>
          <a:lstStyle/>
          <a:p>
            <a:r>
              <a:rPr lang="id-ID" sz="4000" smtClean="0">
                <a:solidFill>
                  <a:schemeClr val="tx1"/>
                </a:solidFill>
              </a:rPr>
              <a:t>4.ANALISIS PERUBAHAN MODAL</a:t>
            </a:r>
            <a:endParaRPr lang="id-ID" sz="4000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3648" y="2636912"/>
            <a:ext cx="7406640" cy="1752600"/>
          </a:xfrm>
        </p:spPr>
        <p:txBody>
          <a:bodyPr/>
          <a:lstStyle/>
          <a:p>
            <a:endParaRPr lang="id-ID" dirty="0" smtClean="0"/>
          </a:p>
          <a:p>
            <a:r>
              <a:rPr lang="id-ID" dirty="0" smtClean="0">
                <a:solidFill>
                  <a:schemeClr val="tx1"/>
                </a:solidFill>
              </a:rPr>
              <a:t>ELIS  LISTIANA  MULYANI</a:t>
            </a:r>
            <a:endParaRPr lang="id-ID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1</a:t>
            </a:fld>
            <a:endParaRPr lang="id-ID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890080" cy="1143000"/>
          </a:xfrm>
        </p:spPr>
        <p:txBody>
          <a:bodyPr>
            <a:normAutofit/>
          </a:bodyPr>
          <a:lstStyle/>
          <a:p>
            <a:pPr algn="l"/>
            <a:r>
              <a:rPr lang="id-ID" sz="3600" dirty="0" smtClean="0">
                <a:solidFill>
                  <a:schemeClr val="tx1"/>
                </a:solidFill>
              </a:rPr>
              <a:t>LAPORAN PERUBAHAN </a:t>
            </a:r>
            <a:r>
              <a:rPr lang="en-US" sz="3600" dirty="0" smtClean="0">
                <a:solidFill>
                  <a:schemeClr val="tx1"/>
                </a:solidFill>
              </a:rPr>
              <a:t>MODAL</a:t>
            </a:r>
            <a:endParaRPr lang="id-ID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447800"/>
            <a:ext cx="7890080" cy="48006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id-ID" dirty="0" smtClean="0"/>
              <a:t>KONSEP DANA : </a:t>
            </a:r>
          </a:p>
          <a:p>
            <a:pPr>
              <a:buNone/>
            </a:pPr>
            <a:r>
              <a:rPr lang="en-US" dirty="0" smtClean="0"/>
              <a:t>a. </a:t>
            </a:r>
            <a:r>
              <a:rPr lang="id-ID" dirty="0" smtClean="0"/>
              <a:t>BASIS KAS </a:t>
            </a:r>
          </a:p>
          <a:p>
            <a:pPr>
              <a:buNone/>
            </a:pPr>
            <a:r>
              <a:rPr lang="en-US" dirty="0" smtClean="0"/>
              <a:t>b. </a:t>
            </a:r>
            <a:r>
              <a:rPr lang="id-ID" dirty="0" smtClean="0"/>
              <a:t>BASIS MODAL KERJA</a:t>
            </a:r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b="1" dirty="0" err="1" smtClean="0"/>
              <a:t>Ad.a</a:t>
            </a:r>
            <a:r>
              <a:rPr lang="en-US" b="1" dirty="0" smtClean="0"/>
              <a:t>. BASIS KAS </a:t>
            </a:r>
          </a:p>
          <a:p>
            <a:r>
              <a:rPr lang="id-ID" dirty="0" smtClean="0"/>
              <a:t>Laporan Perubahan Posisi Keuangan yang akan mempengaruhi kas berasal dari Pos Akiva lancar </a:t>
            </a:r>
            <a:r>
              <a:rPr lang="id-ID" i="1" dirty="0" smtClean="0"/>
              <a:t>(Current Asset</a:t>
            </a:r>
            <a:r>
              <a:rPr lang="id-ID" dirty="0" smtClean="0"/>
              <a:t>)  dan Hutang lancar  </a:t>
            </a:r>
            <a:r>
              <a:rPr lang="id-ID" i="1" dirty="0" smtClean="0"/>
              <a:t>(Current Liabilities</a:t>
            </a:r>
            <a:r>
              <a:rPr lang="en-US" i="1" dirty="0" smtClean="0"/>
              <a:t>)</a:t>
            </a:r>
            <a:endParaRPr lang="en-US" dirty="0" smtClean="0"/>
          </a:p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2</a:t>
            </a:fld>
            <a:endParaRPr lang="id-ID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solidFill>
                  <a:schemeClr val="tx1"/>
                </a:solidFill>
              </a:rPr>
              <a:t>Unsur</a:t>
            </a:r>
            <a:r>
              <a:rPr lang="en-US" b="1" dirty="0" smtClean="0">
                <a:solidFill>
                  <a:schemeClr val="tx1"/>
                </a:solidFill>
              </a:rPr>
              <a:t> yang </a:t>
            </a:r>
            <a:r>
              <a:rPr lang="en-US" b="1" dirty="0" err="1" smtClean="0">
                <a:solidFill>
                  <a:schemeClr val="tx1"/>
                </a:solidFill>
              </a:rPr>
              <a:t>memperbesar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Kas</a:t>
            </a:r>
            <a:r>
              <a:rPr lang="en-US" b="1" dirty="0" smtClean="0">
                <a:solidFill>
                  <a:schemeClr val="tx1"/>
                </a:solidFill>
              </a:rPr>
              <a:t>  </a:t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>( S</a:t>
            </a:r>
            <a:r>
              <a:rPr lang="id-ID" b="1" dirty="0" smtClean="0">
                <a:solidFill>
                  <a:schemeClr val="tx1"/>
                </a:solidFill>
              </a:rPr>
              <a:t>umber Dana)</a:t>
            </a:r>
            <a:endParaRPr lang="id-ID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5786" y="1447800"/>
            <a:ext cx="8147902" cy="4800600"/>
          </a:xfrm>
        </p:spPr>
        <p:txBody>
          <a:bodyPr>
            <a:normAutofit/>
          </a:bodyPr>
          <a:lstStyle/>
          <a:p>
            <a:pPr>
              <a:buNone/>
            </a:pPr>
            <a:endParaRPr lang="id-ID" dirty="0" smtClean="0"/>
          </a:p>
          <a:p>
            <a:r>
              <a:rPr lang="en-US" dirty="0" smtClean="0"/>
              <a:t>1</a:t>
            </a:r>
            <a:r>
              <a:rPr lang="id-ID" dirty="0" smtClean="0"/>
              <a:t>.Berkuran</a:t>
            </a:r>
            <a:r>
              <a:rPr lang="en-US" dirty="0" err="1" smtClean="0"/>
              <a:t>gnya</a:t>
            </a:r>
            <a:r>
              <a:rPr lang="en-US" dirty="0" smtClean="0"/>
              <a:t> </a:t>
            </a:r>
            <a:r>
              <a:rPr lang="en-US" dirty="0" err="1" smtClean="0"/>
              <a:t>Aktiva</a:t>
            </a:r>
            <a:r>
              <a:rPr lang="en-US" dirty="0" smtClean="0"/>
              <a:t> </a:t>
            </a:r>
            <a:r>
              <a:rPr lang="en-US" dirty="0" err="1" smtClean="0"/>
              <a:t>Lancar</a:t>
            </a:r>
            <a:endParaRPr lang="id-ID" dirty="0" smtClean="0"/>
          </a:p>
          <a:p>
            <a:r>
              <a:rPr lang="en-US" dirty="0" smtClean="0"/>
              <a:t>2</a:t>
            </a:r>
            <a:r>
              <a:rPr lang="id-ID" dirty="0" smtClean="0"/>
              <a:t>.</a:t>
            </a:r>
            <a:r>
              <a:rPr lang="en-US" dirty="0" err="1" smtClean="0"/>
              <a:t>Berkurangnya</a:t>
            </a:r>
            <a:r>
              <a:rPr lang="en-US" dirty="0" smtClean="0"/>
              <a:t> </a:t>
            </a:r>
            <a:r>
              <a:rPr lang="en-US" dirty="0" err="1" smtClean="0"/>
              <a:t>Aktiva</a:t>
            </a:r>
            <a:r>
              <a:rPr lang="en-US" dirty="0" smtClean="0"/>
              <a:t> </a:t>
            </a:r>
            <a:r>
              <a:rPr lang="en-US" dirty="0" err="1" smtClean="0"/>
              <a:t>Tetap</a:t>
            </a:r>
            <a:r>
              <a:rPr lang="en-US" dirty="0" smtClean="0"/>
              <a:t> (yang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dijual</a:t>
            </a:r>
            <a:r>
              <a:rPr lang="en-US" dirty="0" smtClean="0"/>
              <a:t>) </a:t>
            </a:r>
            <a:endParaRPr lang="id-ID" dirty="0" smtClean="0"/>
          </a:p>
          <a:p>
            <a:r>
              <a:rPr lang="en-US" dirty="0" smtClean="0"/>
              <a:t>3</a:t>
            </a:r>
            <a:r>
              <a:rPr lang="id-ID" dirty="0" smtClean="0"/>
              <a:t>.</a:t>
            </a:r>
            <a:r>
              <a:rPr lang="en-US" dirty="0" err="1" smtClean="0"/>
              <a:t>Bertambahnya</a:t>
            </a:r>
            <a:r>
              <a:rPr lang="en-US" dirty="0" smtClean="0"/>
              <a:t> </a:t>
            </a:r>
            <a:r>
              <a:rPr lang="en-US" dirty="0" err="1" smtClean="0"/>
              <a:t>semua</a:t>
            </a:r>
            <a:r>
              <a:rPr lang="en-US" dirty="0" smtClean="0"/>
              <a:t> </a:t>
            </a:r>
            <a:r>
              <a:rPr lang="en-US" dirty="0" err="1" smtClean="0"/>
              <a:t>jenis</a:t>
            </a:r>
            <a:r>
              <a:rPr lang="en-US" dirty="0" smtClean="0"/>
              <a:t> </a:t>
            </a:r>
            <a:r>
              <a:rPr lang="en-US" dirty="0" err="1" smtClean="0"/>
              <a:t>hutang</a:t>
            </a:r>
            <a:endParaRPr lang="id-ID" dirty="0" smtClean="0"/>
          </a:p>
          <a:p>
            <a:r>
              <a:rPr lang="en-US" dirty="0" smtClean="0"/>
              <a:t>4</a:t>
            </a:r>
            <a:r>
              <a:rPr lang="id-ID" dirty="0" smtClean="0"/>
              <a:t>.</a:t>
            </a:r>
            <a:r>
              <a:rPr lang="en-US" dirty="0" err="1" smtClean="0"/>
              <a:t>Bertambahnya</a:t>
            </a:r>
            <a:r>
              <a:rPr lang="en-US" dirty="0" smtClean="0"/>
              <a:t> Modal </a:t>
            </a:r>
            <a:r>
              <a:rPr lang="en-US" dirty="0" err="1" smtClean="0"/>
              <a:t>Sendiri</a:t>
            </a:r>
            <a:r>
              <a:rPr lang="en-US" dirty="0" smtClean="0"/>
              <a:t> </a:t>
            </a:r>
            <a:endParaRPr lang="id-ID" dirty="0" smtClean="0"/>
          </a:p>
          <a:p>
            <a:r>
              <a:rPr lang="en-US" dirty="0" smtClean="0"/>
              <a:t>5</a:t>
            </a:r>
            <a:r>
              <a:rPr lang="id-ID" dirty="0" smtClean="0"/>
              <a:t>.</a:t>
            </a:r>
            <a:r>
              <a:rPr lang="en-US" dirty="0" err="1" smtClean="0"/>
              <a:t>Adanya</a:t>
            </a:r>
            <a:r>
              <a:rPr lang="en-US" dirty="0" smtClean="0"/>
              <a:t> </a:t>
            </a:r>
            <a:r>
              <a:rPr lang="en-US" dirty="0" err="1" smtClean="0"/>
              <a:t>keuntungan</a:t>
            </a:r>
            <a:r>
              <a:rPr lang="en-US" dirty="0" smtClean="0"/>
              <a:t> </a:t>
            </a:r>
            <a:r>
              <a:rPr lang="en-US" dirty="0" err="1" smtClean="0"/>
              <a:t>karena</a:t>
            </a:r>
            <a:r>
              <a:rPr lang="en-US" dirty="0" smtClean="0"/>
              <a:t>  </a:t>
            </a:r>
            <a:r>
              <a:rPr lang="en-US" dirty="0" err="1" smtClean="0"/>
              <a:t>kegiatan</a:t>
            </a:r>
            <a:r>
              <a:rPr lang="en-US" dirty="0" smtClean="0"/>
              <a:t> </a:t>
            </a:r>
            <a:r>
              <a:rPr lang="en-US" dirty="0" err="1" smtClean="0"/>
              <a:t>operasi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 . 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3</a:t>
            </a:fld>
            <a:endParaRPr lang="id-ID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Unsur</a:t>
            </a:r>
            <a:r>
              <a:rPr lang="en-US" b="1" dirty="0" smtClean="0">
                <a:solidFill>
                  <a:schemeClr val="tx1"/>
                </a:solidFill>
              </a:rPr>
              <a:t> yang </a:t>
            </a:r>
            <a:r>
              <a:rPr lang="en-US" b="1" dirty="0" err="1" smtClean="0">
                <a:solidFill>
                  <a:schemeClr val="tx1"/>
                </a:solidFill>
              </a:rPr>
              <a:t>memper</a:t>
            </a:r>
            <a:r>
              <a:rPr lang="id-ID" b="1" dirty="0" smtClean="0">
                <a:solidFill>
                  <a:schemeClr val="tx1"/>
                </a:solidFill>
              </a:rPr>
              <a:t>kecil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Kas</a:t>
            </a:r>
            <a:r>
              <a:rPr lang="en-US" b="1" dirty="0" smtClean="0">
                <a:solidFill>
                  <a:schemeClr val="tx1"/>
                </a:solidFill>
              </a:rPr>
              <a:t/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>  ( </a:t>
            </a:r>
            <a:r>
              <a:rPr lang="id-ID" b="1" dirty="0" smtClean="0">
                <a:solidFill>
                  <a:schemeClr val="tx1"/>
                </a:solidFill>
              </a:rPr>
              <a:t>Penggunaan</a:t>
            </a:r>
            <a:r>
              <a:rPr lang="en-US" b="1" dirty="0" smtClean="0">
                <a:solidFill>
                  <a:schemeClr val="tx1"/>
                </a:solidFill>
              </a:rPr>
              <a:t> D</a:t>
            </a:r>
            <a:r>
              <a:rPr lang="id-ID" b="1" dirty="0" smtClean="0">
                <a:solidFill>
                  <a:schemeClr val="tx1"/>
                </a:solidFill>
              </a:rPr>
              <a:t>ana)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endParaRPr lang="id-ID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id-ID" dirty="0" smtClean="0"/>
          </a:p>
          <a:p>
            <a:r>
              <a:rPr lang="id-ID" dirty="0" smtClean="0"/>
              <a:t>1.Bertambah</a:t>
            </a:r>
            <a:r>
              <a:rPr lang="en-US" dirty="0" err="1" smtClean="0"/>
              <a:t>nya</a:t>
            </a:r>
            <a:r>
              <a:rPr lang="en-US" dirty="0" smtClean="0"/>
              <a:t> </a:t>
            </a:r>
            <a:r>
              <a:rPr lang="en-US" dirty="0" err="1" smtClean="0"/>
              <a:t>Aktiva</a:t>
            </a:r>
            <a:r>
              <a:rPr lang="en-US" dirty="0" smtClean="0"/>
              <a:t> </a:t>
            </a:r>
            <a:r>
              <a:rPr lang="en-US" dirty="0" err="1" smtClean="0"/>
              <a:t>Lancar</a:t>
            </a:r>
            <a:endParaRPr lang="id-ID" dirty="0" smtClean="0"/>
          </a:p>
          <a:p>
            <a:r>
              <a:rPr lang="en-US" dirty="0" smtClean="0"/>
              <a:t>2</a:t>
            </a:r>
            <a:r>
              <a:rPr lang="id-ID" dirty="0" smtClean="0"/>
              <a:t>.</a:t>
            </a:r>
            <a:r>
              <a:rPr lang="en-US" dirty="0" err="1" smtClean="0"/>
              <a:t>Ber</a:t>
            </a:r>
            <a:r>
              <a:rPr lang="id-ID" dirty="0" smtClean="0"/>
              <a:t>tambah</a:t>
            </a:r>
            <a:r>
              <a:rPr lang="en-US" dirty="0" err="1" smtClean="0"/>
              <a:t>nya</a:t>
            </a:r>
            <a:r>
              <a:rPr lang="en-US" dirty="0" smtClean="0"/>
              <a:t> </a:t>
            </a:r>
            <a:r>
              <a:rPr lang="en-US" dirty="0" err="1" smtClean="0"/>
              <a:t>Aktiva</a:t>
            </a:r>
            <a:r>
              <a:rPr lang="en-US" dirty="0" smtClean="0"/>
              <a:t> </a:t>
            </a:r>
            <a:r>
              <a:rPr lang="en-US" dirty="0" err="1" smtClean="0"/>
              <a:t>Tetap</a:t>
            </a:r>
            <a:r>
              <a:rPr lang="en-US" dirty="0" smtClean="0"/>
              <a:t> (</a:t>
            </a:r>
            <a:r>
              <a:rPr lang="id-ID" dirty="0" smtClean="0"/>
              <a:t>Pembelian Aktiva Tetap)</a:t>
            </a:r>
            <a:r>
              <a:rPr lang="en-US" dirty="0" smtClean="0"/>
              <a:t> </a:t>
            </a:r>
            <a:endParaRPr lang="id-ID" dirty="0" smtClean="0"/>
          </a:p>
          <a:p>
            <a:r>
              <a:rPr lang="en-US" dirty="0" smtClean="0"/>
              <a:t>3</a:t>
            </a:r>
            <a:r>
              <a:rPr lang="id-ID" dirty="0" smtClean="0"/>
              <a:t>.</a:t>
            </a:r>
            <a:r>
              <a:rPr lang="en-US" dirty="0" err="1" smtClean="0"/>
              <a:t>Ber</a:t>
            </a:r>
            <a:r>
              <a:rPr lang="id-ID" dirty="0" smtClean="0"/>
              <a:t>kurang</a:t>
            </a:r>
            <a:r>
              <a:rPr lang="en-US" dirty="0" err="1" smtClean="0"/>
              <a:t>nya</a:t>
            </a:r>
            <a:r>
              <a:rPr lang="en-US" dirty="0" smtClean="0"/>
              <a:t> </a:t>
            </a:r>
            <a:r>
              <a:rPr lang="en-US" dirty="0" err="1" smtClean="0"/>
              <a:t>semua</a:t>
            </a:r>
            <a:r>
              <a:rPr lang="en-US" dirty="0" smtClean="0"/>
              <a:t> </a:t>
            </a:r>
            <a:r>
              <a:rPr lang="en-US" dirty="0" err="1" smtClean="0"/>
              <a:t>jenis</a:t>
            </a:r>
            <a:r>
              <a:rPr lang="en-US" dirty="0" smtClean="0"/>
              <a:t> </a:t>
            </a:r>
            <a:r>
              <a:rPr lang="en-US" dirty="0" err="1" smtClean="0"/>
              <a:t>hutang</a:t>
            </a:r>
            <a:endParaRPr lang="id-ID" dirty="0" smtClean="0"/>
          </a:p>
          <a:p>
            <a:r>
              <a:rPr lang="en-US" dirty="0" smtClean="0"/>
              <a:t>4</a:t>
            </a:r>
            <a:r>
              <a:rPr lang="id-ID" dirty="0" smtClean="0"/>
              <a:t>.</a:t>
            </a:r>
            <a:r>
              <a:rPr lang="en-US" dirty="0" err="1" smtClean="0"/>
              <a:t>Ber</a:t>
            </a:r>
            <a:r>
              <a:rPr lang="id-ID" dirty="0" smtClean="0"/>
              <a:t>kurang</a:t>
            </a:r>
            <a:r>
              <a:rPr lang="en-US" dirty="0" err="1" smtClean="0"/>
              <a:t>nya</a:t>
            </a:r>
            <a:r>
              <a:rPr lang="en-US" dirty="0" smtClean="0"/>
              <a:t> Modal </a:t>
            </a:r>
            <a:r>
              <a:rPr lang="en-US" dirty="0" err="1" smtClean="0"/>
              <a:t>Sendiri</a:t>
            </a:r>
            <a:r>
              <a:rPr lang="en-US" dirty="0" smtClean="0"/>
              <a:t> </a:t>
            </a:r>
            <a:endParaRPr lang="id-ID" dirty="0" smtClean="0"/>
          </a:p>
          <a:p>
            <a:r>
              <a:rPr lang="en-US" dirty="0" smtClean="0"/>
              <a:t>5</a:t>
            </a:r>
            <a:r>
              <a:rPr lang="id-ID" dirty="0" smtClean="0"/>
              <a:t>.</a:t>
            </a:r>
            <a:r>
              <a:rPr lang="en-US" dirty="0" err="1" smtClean="0"/>
              <a:t>Adanya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id-ID" dirty="0" smtClean="0"/>
              <a:t>rugian</a:t>
            </a:r>
            <a:r>
              <a:rPr lang="en-US" dirty="0" smtClean="0"/>
              <a:t> </a:t>
            </a:r>
            <a:r>
              <a:rPr lang="en-US" dirty="0" err="1" smtClean="0"/>
              <a:t>karena</a:t>
            </a:r>
            <a:r>
              <a:rPr lang="en-US" dirty="0" smtClean="0"/>
              <a:t>  </a:t>
            </a:r>
            <a:r>
              <a:rPr lang="en-US" dirty="0" err="1" smtClean="0"/>
              <a:t>kegiatan</a:t>
            </a:r>
            <a:r>
              <a:rPr lang="en-US" dirty="0" smtClean="0"/>
              <a:t> </a:t>
            </a:r>
            <a:r>
              <a:rPr lang="en-US" dirty="0" err="1" smtClean="0"/>
              <a:t>operasi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 . </a:t>
            </a:r>
            <a:endParaRPr lang="id-ID" dirty="0" smtClean="0"/>
          </a:p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4</a:t>
            </a:fld>
            <a:endParaRPr lang="id-ID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890080" cy="1143000"/>
          </a:xfrm>
        </p:spPr>
        <p:txBody>
          <a:bodyPr/>
          <a:lstStyle/>
          <a:p>
            <a:r>
              <a:rPr lang="id-ID" dirty="0" smtClean="0">
                <a:solidFill>
                  <a:schemeClr val="tx1"/>
                </a:solidFill>
              </a:rPr>
              <a:t>Contoh : Laporan Perubahan Kas</a:t>
            </a:r>
            <a:endParaRPr lang="id-ID" dirty="0">
              <a:solidFill>
                <a:schemeClr val="tx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043608" y="1412776"/>
          <a:ext cx="7704856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2288"/>
                <a:gridCol w="1656184"/>
                <a:gridCol w="1368152"/>
                <a:gridCol w="1008112"/>
                <a:gridCol w="1080120"/>
              </a:tblGrid>
              <a:tr h="370840">
                <a:tc>
                  <a:txBody>
                    <a:bodyPr/>
                    <a:lstStyle/>
                    <a:p>
                      <a:r>
                        <a:rPr lang="id-ID" sz="2400" dirty="0" smtClean="0">
                          <a:solidFill>
                            <a:schemeClr val="tx1"/>
                          </a:solidFill>
                        </a:rPr>
                        <a:t>   NERACA</a:t>
                      </a:r>
                      <a:endParaRPr lang="id-ID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>
                          <a:solidFill>
                            <a:schemeClr val="tx1"/>
                          </a:solidFill>
                        </a:rPr>
                        <a:t>2010</a:t>
                      </a:r>
                      <a:endParaRPr lang="id-ID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>
                          <a:solidFill>
                            <a:schemeClr val="tx1"/>
                          </a:solidFill>
                        </a:rPr>
                        <a:t>2011</a:t>
                      </a:r>
                      <a:endParaRPr lang="id-ID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>
                          <a:solidFill>
                            <a:schemeClr val="tx1"/>
                          </a:solidFill>
                        </a:rPr>
                        <a:t>S</a:t>
                      </a:r>
                      <a:endParaRPr lang="id-ID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>
                          <a:solidFill>
                            <a:schemeClr val="tx1"/>
                          </a:solidFill>
                        </a:rPr>
                        <a:t>P</a:t>
                      </a:r>
                      <a:endParaRPr lang="id-ID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Kas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Rp   1.300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Rp</a:t>
                      </a:r>
                      <a:r>
                        <a:rPr lang="id-ID" sz="2400" baseline="0" dirty="0" smtClean="0"/>
                        <a:t> 1.430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d-ID" sz="2400" dirty="0" smtClean="0"/>
                        <a:t>-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d-ID" sz="2400" dirty="0" smtClean="0"/>
                        <a:t>   130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Pihutang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Rp   1.200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Rp 1.080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d-ID" sz="2400" dirty="0" smtClean="0"/>
                        <a:t>   120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d-ID" sz="2400" dirty="0" smtClean="0"/>
                        <a:t>-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Persediaan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Rp   2.200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Rp 2.420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d-ID" sz="2400" dirty="0" smtClean="0"/>
                        <a:t> -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d-ID" sz="2400" dirty="0" smtClean="0"/>
                        <a:t>   220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Mesin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Rp   2.300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Rp 2.530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d-ID" sz="2400" dirty="0" smtClean="0"/>
                        <a:t>-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d-ID" sz="2400" dirty="0" smtClean="0"/>
                        <a:t>   230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Gedung</a:t>
                      </a:r>
                      <a:r>
                        <a:rPr lang="id-ID" sz="2400" baseline="0" dirty="0" smtClean="0"/>
                        <a:t> &amp; tanah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u="sng" dirty="0" smtClean="0"/>
                        <a:t>Rp   8.000</a:t>
                      </a:r>
                      <a:endParaRPr lang="id-ID" sz="2400" u="sng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u="sng" dirty="0" smtClean="0"/>
                        <a:t>Rp 8.800</a:t>
                      </a:r>
                      <a:endParaRPr lang="id-ID" sz="2400" u="sng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d-ID" sz="2400" dirty="0" smtClean="0"/>
                        <a:t>-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d-ID" sz="2400" dirty="0" smtClean="0"/>
                        <a:t>   800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TOTAL AKTIVA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Rp 15.000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Rp16.260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d-ID" sz="2400" dirty="0" smtClean="0"/>
                        <a:t>-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d-ID" sz="2400" dirty="0" smtClean="0"/>
                        <a:t> -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Htg Jk Pendek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Rp   2.500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Rp 2.510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d-ID" sz="2400" dirty="0" smtClean="0"/>
                        <a:t>     10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d-ID" sz="2400" dirty="0" smtClean="0"/>
                        <a:t>-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Htg Jk Panjang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Rp   5.500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Rp 6.050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d-ID" sz="2400" dirty="0" smtClean="0"/>
                        <a:t>   550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d-ID" sz="2400" dirty="0" smtClean="0"/>
                        <a:t>-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Modal Sendiri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u="sng" dirty="0" smtClean="0"/>
                        <a:t>Rp   7.000</a:t>
                      </a:r>
                      <a:endParaRPr lang="id-ID" sz="2400" u="sng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u="sng" dirty="0" smtClean="0"/>
                        <a:t>Rp 7.700</a:t>
                      </a:r>
                      <a:endParaRPr lang="id-ID" sz="2400" u="sng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d-ID" sz="2400" u="sng" dirty="0" smtClean="0"/>
                        <a:t>   700</a:t>
                      </a:r>
                      <a:endParaRPr lang="id-ID" sz="2400" u="sng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d-ID" sz="2400" u="sng" dirty="0" smtClean="0"/>
                        <a:t>-</a:t>
                      </a:r>
                      <a:endParaRPr lang="id-ID" sz="2400" u="sng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TTL</a:t>
                      </a:r>
                      <a:r>
                        <a:rPr lang="id-ID" sz="2400" baseline="0" dirty="0" smtClean="0"/>
                        <a:t> KEWAJIBAN 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Rp 15.000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Rp16.260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d-ID" sz="2400" dirty="0" smtClean="0"/>
                        <a:t>1.380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d-ID" sz="2400" dirty="0" smtClean="0"/>
                        <a:t> 1.380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24" name="Slide Number Placeholder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5</a:t>
            </a:fld>
            <a:endParaRPr lang="id-ID"/>
          </a:p>
        </p:txBody>
      </p:sp>
      <p:cxnSp>
        <p:nvCxnSpPr>
          <p:cNvPr id="6" name="Straight Connector 5"/>
          <p:cNvCxnSpPr/>
          <p:nvPr/>
        </p:nvCxnSpPr>
        <p:spPr>
          <a:xfrm>
            <a:off x="7740352" y="5877272"/>
            <a:ext cx="93610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635896" y="1412776"/>
            <a:ext cx="0" cy="50405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6200000" flipH="1">
            <a:off x="2741211" y="3902467"/>
            <a:ext cx="5096038" cy="57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16200000" flipH="1">
            <a:off x="4103948" y="3897052"/>
            <a:ext cx="5096038" cy="165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7668344" y="1412776"/>
            <a:ext cx="0" cy="50405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000100" y="1357298"/>
            <a:ext cx="7643866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000100" y="1785926"/>
            <a:ext cx="7643866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5400000">
            <a:off x="6107917" y="3893347"/>
            <a:ext cx="5072098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5400000">
            <a:off x="-1535949" y="3893347"/>
            <a:ext cx="5072098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1000100" y="6429396"/>
            <a:ext cx="7643866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>
                <a:solidFill>
                  <a:schemeClr val="tx1"/>
                </a:solidFill>
              </a:rPr>
              <a:t>PERUBAHAN KAS</a:t>
            </a:r>
            <a:endParaRPr lang="id-ID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43608" y="1524000"/>
            <a:ext cx="4032448" cy="4663440"/>
          </a:xfrm>
        </p:spPr>
        <p:txBody>
          <a:bodyPr/>
          <a:lstStyle/>
          <a:p>
            <a:pPr>
              <a:buNone/>
            </a:pPr>
            <a:r>
              <a:rPr lang="id-ID" dirty="0" smtClean="0"/>
              <a:t>SUMBER</a:t>
            </a:r>
          </a:p>
          <a:p>
            <a:pPr>
              <a:buNone/>
            </a:pPr>
            <a:r>
              <a:rPr lang="id-ID" dirty="0" smtClean="0"/>
              <a:t>Pihutang (-)     </a:t>
            </a:r>
            <a:r>
              <a:rPr lang="en-US" dirty="0" smtClean="0"/>
              <a:t> </a:t>
            </a:r>
            <a:r>
              <a:rPr lang="id-ID" dirty="0" smtClean="0"/>
              <a:t>Rp  </a:t>
            </a:r>
            <a:r>
              <a:rPr lang="en-US" dirty="0" smtClean="0"/>
              <a:t> </a:t>
            </a:r>
            <a:r>
              <a:rPr lang="id-ID" dirty="0" smtClean="0"/>
              <a:t>120</a:t>
            </a:r>
          </a:p>
          <a:p>
            <a:pPr>
              <a:buNone/>
            </a:pPr>
            <a:r>
              <a:rPr lang="id-ID" dirty="0" smtClean="0"/>
              <a:t>Ht jk Pdk (+)  </a:t>
            </a:r>
            <a:r>
              <a:rPr lang="en-US" dirty="0" smtClean="0"/>
              <a:t> </a:t>
            </a:r>
            <a:r>
              <a:rPr lang="id-ID" dirty="0" smtClean="0"/>
              <a:t> Rp </a:t>
            </a:r>
            <a:r>
              <a:rPr lang="en-US" dirty="0" smtClean="0"/>
              <a:t>    </a:t>
            </a:r>
            <a:r>
              <a:rPr lang="id-ID" dirty="0" smtClean="0"/>
              <a:t>  10</a:t>
            </a:r>
          </a:p>
          <a:p>
            <a:pPr>
              <a:buNone/>
            </a:pPr>
            <a:r>
              <a:rPr lang="id-ID" dirty="0" smtClean="0"/>
              <a:t>Ht jk Pjg (+)    </a:t>
            </a:r>
            <a:r>
              <a:rPr lang="en-US" dirty="0" smtClean="0"/>
              <a:t> </a:t>
            </a:r>
            <a:r>
              <a:rPr lang="id-ID" dirty="0" smtClean="0"/>
              <a:t>Rp  </a:t>
            </a:r>
            <a:r>
              <a:rPr lang="en-US" dirty="0" smtClean="0"/>
              <a:t>   </a:t>
            </a:r>
            <a:r>
              <a:rPr lang="id-ID" dirty="0" smtClean="0"/>
              <a:t>550 </a:t>
            </a:r>
          </a:p>
          <a:p>
            <a:pPr>
              <a:buNone/>
            </a:pPr>
            <a:r>
              <a:rPr lang="id-ID" dirty="0" smtClean="0"/>
              <a:t>Mdl Sendiri (+) </a:t>
            </a:r>
            <a:r>
              <a:rPr lang="id-ID" u="sng" dirty="0" smtClean="0"/>
              <a:t>Rp </a:t>
            </a:r>
            <a:r>
              <a:rPr lang="en-US" u="sng" dirty="0" smtClean="0"/>
              <a:t>  </a:t>
            </a:r>
            <a:r>
              <a:rPr lang="id-ID" u="sng" dirty="0" smtClean="0"/>
              <a:t>700</a:t>
            </a:r>
          </a:p>
          <a:p>
            <a:pPr>
              <a:buNone/>
            </a:pPr>
            <a:r>
              <a:rPr lang="id-ID" dirty="0" smtClean="0"/>
              <a:t>Jumlah           </a:t>
            </a:r>
            <a:r>
              <a:rPr lang="en-US" dirty="0" smtClean="0"/>
              <a:t> </a:t>
            </a:r>
            <a:r>
              <a:rPr lang="id-ID" dirty="0" smtClean="0"/>
              <a:t> Rp 1.380</a:t>
            </a:r>
            <a:endParaRPr lang="id-ID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29190" y="1428736"/>
            <a:ext cx="3857632" cy="4663440"/>
          </a:xfrm>
        </p:spPr>
        <p:txBody>
          <a:bodyPr/>
          <a:lstStyle/>
          <a:p>
            <a:pPr>
              <a:buNone/>
            </a:pPr>
            <a:r>
              <a:rPr lang="id-ID" dirty="0" smtClean="0"/>
              <a:t>PENGGUNAAN</a:t>
            </a:r>
          </a:p>
          <a:p>
            <a:pPr>
              <a:buNone/>
            </a:pPr>
            <a:r>
              <a:rPr lang="id-ID" dirty="0" smtClean="0"/>
              <a:t>Kas (+)         </a:t>
            </a:r>
            <a:r>
              <a:rPr lang="en-US" dirty="0" smtClean="0"/>
              <a:t>   </a:t>
            </a:r>
            <a:r>
              <a:rPr lang="id-ID" dirty="0" smtClean="0"/>
              <a:t>  Rp </a:t>
            </a:r>
            <a:r>
              <a:rPr lang="en-US" dirty="0" smtClean="0"/>
              <a:t>  </a:t>
            </a:r>
            <a:r>
              <a:rPr lang="id-ID" dirty="0" smtClean="0"/>
              <a:t>130</a:t>
            </a:r>
          </a:p>
          <a:p>
            <a:pPr>
              <a:buNone/>
            </a:pPr>
            <a:r>
              <a:rPr lang="id-ID" dirty="0" smtClean="0"/>
              <a:t>Persediaan (+) Rp </a:t>
            </a:r>
            <a:r>
              <a:rPr lang="en-US" dirty="0" smtClean="0"/>
              <a:t>  </a:t>
            </a:r>
            <a:r>
              <a:rPr lang="id-ID" dirty="0" smtClean="0"/>
              <a:t>220</a:t>
            </a:r>
          </a:p>
          <a:p>
            <a:pPr>
              <a:buNone/>
            </a:pPr>
            <a:r>
              <a:rPr lang="id-ID" dirty="0" smtClean="0"/>
              <a:t>Mesin (+)       </a:t>
            </a:r>
            <a:r>
              <a:rPr lang="en-US" dirty="0" smtClean="0"/>
              <a:t>  </a:t>
            </a:r>
            <a:r>
              <a:rPr lang="id-ID" dirty="0" smtClean="0"/>
              <a:t> Rp </a:t>
            </a:r>
            <a:r>
              <a:rPr lang="en-US" dirty="0" smtClean="0"/>
              <a:t>  </a:t>
            </a:r>
            <a:r>
              <a:rPr lang="id-ID" dirty="0" smtClean="0"/>
              <a:t>230 </a:t>
            </a:r>
          </a:p>
          <a:p>
            <a:pPr>
              <a:buNone/>
            </a:pPr>
            <a:r>
              <a:rPr lang="id-ID" dirty="0" smtClean="0"/>
              <a:t>Tanah (+)       </a:t>
            </a:r>
            <a:r>
              <a:rPr lang="en-US" dirty="0" smtClean="0"/>
              <a:t>  </a:t>
            </a:r>
            <a:r>
              <a:rPr lang="id-ID" dirty="0" smtClean="0"/>
              <a:t> </a:t>
            </a:r>
            <a:r>
              <a:rPr lang="id-ID" u="sng" dirty="0" smtClean="0"/>
              <a:t>Rp </a:t>
            </a:r>
            <a:r>
              <a:rPr lang="en-US" u="sng" dirty="0" smtClean="0"/>
              <a:t>  </a:t>
            </a:r>
            <a:r>
              <a:rPr lang="id-ID" u="sng" dirty="0" smtClean="0"/>
              <a:t>800</a:t>
            </a:r>
          </a:p>
          <a:p>
            <a:pPr>
              <a:buNone/>
            </a:pPr>
            <a:r>
              <a:rPr lang="id-ID" dirty="0" smtClean="0"/>
              <a:t>Jumlah         </a:t>
            </a:r>
            <a:r>
              <a:rPr lang="en-US" dirty="0" smtClean="0"/>
              <a:t>  </a:t>
            </a:r>
            <a:r>
              <a:rPr lang="id-ID" dirty="0" smtClean="0"/>
              <a:t>   Rp </a:t>
            </a:r>
            <a:r>
              <a:rPr lang="en-US" dirty="0" smtClean="0"/>
              <a:t>1.</a:t>
            </a:r>
            <a:r>
              <a:rPr lang="id-ID" dirty="0" smtClean="0"/>
              <a:t>380</a:t>
            </a:r>
            <a:endParaRPr lang="id-ID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6</a:t>
            </a:fld>
            <a:endParaRPr lang="id-ID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3138326" y="3219600"/>
            <a:ext cx="358331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000100" y="2000240"/>
            <a:ext cx="771530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000100" y="1428736"/>
            <a:ext cx="7715304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5400000">
            <a:off x="-821569" y="3250405"/>
            <a:ext cx="3643338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>
            <a:off x="6965173" y="3178967"/>
            <a:ext cx="350046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1000100" y="5000636"/>
            <a:ext cx="7715304" cy="7143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>
                <a:solidFill>
                  <a:schemeClr val="tx1"/>
                </a:solidFill>
              </a:rPr>
              <a:t>b.BASIS MODAL KERJA</a:t>
            </a:r>
            <a:endParaRPr lang="id-ID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Perubahan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Penggunaan</a:t>
            </a:r>
            <a:r>
              <a:rPr lang="en-US" dirty="0" smtClean="0"/>
              <a:t> Modal </a:t>
            </a:r>
            <a:r>
              <a:rPr lang="en-US" dirty="0" err="1" smtClean="0"/>
              <a:t>Kerja</a:t>
            </a:r>
            <a:r>
              <a:rPr lang="en-US" dirty="0" smtClean="0"/>
              <a:t> </a:t>
            </a:r>
            <a:r>
              <a:rPr lang="en-US" dirty="0" err="1" smtClean="0"/>
              <a:t>hanya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terjadi</a:t>
            </a:r>
            <a:r>
              <a:rPr lang="en-US" dirty="0" smtClean="0"/>
              <a:t> </a:t>
            </a:r>
            <a:r>
              <a:rPr lang="en-US" dirty="0" err="1" smtClean="0"/>
              <a:t>bila</a:t>
            </a:r>
            <a:r>
              <a:rPr lang="en-US" dirty="0" smtClean="0"/>
              <a:t> yang </a:t>
            </a:r>
            <a:r>
              <a:rPr lang="en-US" dirty="0" err="1" smtClean="0"/>
              <a:t>berubahnya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“</a:t>
            </a:r>
            <a:r>
              <a:rPr lang="en-US" i="1" dirty="0" smtClean="0"/>
              <a:t>NON CURRENT ACCOUNT</a:t>
            </a:r>
            <a:r>
              <a:rPr lang="en-US" dirty="0" smtClean="0"/>
              <a:t>”  (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dirty="0" err="1" smtClean="0"/>
              <a:t>Aktiva</a:t>
            </a:r>
            <a:r>
              <a:rPr lang="en-US" dirty="0" smtClean="0"/>
              <a:t> </a:t>
            </a:r>
            <a:r>
              <a:rPr lang="en-US" dirty="0" err="1" smtClean="0"/>
              <a:t>Tetap</a:t>
            </a:r>
            <a:r>
              <a:rPr lang="en-US" dirty="0" smtClean="0"/>
              <a:t>, </a:t>
            </a:r>
            <a:r>
              <a:rPr lang="en-US" dirty="0" err="1" smtClean="0"/>
              <a:t>Hutang</a:t>
            </a:r>
            <a:r>
              <a:rPr lang="en-US" dirty="0" smtClean="0"/>
              <a:t> </a:t>
            </a:r>
            <a:r>
              <a:rPr lang="en-US" dirty="0" err="1" smtClean="0"/>
              <a:t>Jangka</a:t>
            </a:r>
            <a:r>
              <a:rPr lang="en-US" dirty="0" smtClean="0"/>
              <a:t> </a:t>
            </a:r>
            <a:r>
              <a:rPr lang="en-US" dirty="0" err="1" smtClean="0"/>
              <a:t>Panjang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Modal </a:t>
            </a:r>
            <a:r>
              <a:rPr lang="en-US" dirty="0" err="1" smtClean="0"/>
              <a:t>Sendiri</a:t>
            </a:r>
            <a:r>
              <a:rPr lang="en-US" dirty="0" smtClean="0"/>
              <a:t> )  </a:t>
            </a:r>
            <a:endParaRPr lang="id-ID" dirty="0" smtClean="0"/>
          </a:p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7</a:t>
            </a:fld>
            <a:endParaRPr lang="id-ID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890080" cy="1143000"/>
          </a:xfrm>
        </p:spPr>
        <p:txBody>
          <a:bodyPr>
            <a:normAutofit fontScale="90000"/>
          </a:bodyPr>
          <a:lstStyle/>
          <a:p>
            <a:r>
              <a:rPr lang="en-US" dirty="0" err="1" smtClean="0">
                <a:solidFill>
                  <a:schemeClr val="tx1"/>
                </a:solidFill>
              </a:rPr>
              <a:t>Unsur</a:t>
            </a:r>
            <a:r>
              <a:rPr lang="en-US" dirty="0" smtClean="0">
                <a:solidFill>
                  <a:schemeClr val="tx1"/>
                </a:solidFill>
              </a:rPr>
              <a:t> yang </a:t>
            </a:r>
            <a:r>
              <a:rPr lang="en-US" dirty="0" err="1" smtClean="0">
                <a:solidFill>
                  <a:schemeClr val="tx1"/>
                </a:solidFill>
              </a:rPr>
              <a:t>memperbesar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id-ID" dirty="0" smtClean="0">
                <a:solidFill>
                  <a:schemeClr val="tx1"/>
                </a:solidFill>
              </a:rPr>
              <a:t>Modal Kerja</a:t>
            </a:r>
            <a:r>
              <a:rPr lang="en-US" dirty="0" smtClean="0">
                <a:solidFill>
                  <a:schemeClr val="tx1"/>
                </a:solidFill>
              </a:rPr>
              <a:t> (S</a:t>
            </a:r>
            <a:r>
              <a:rPr lang="id-ID" dirty="0" smtClean="0">
                <a:solidFill>
                  <a:schemeClr val="tx1"/>
                </a:solidFill>
              </a:rPr>
              <a:t>umber Modal Kerja</a:t>
            </a:r>
            <a:r>
              <a:rPr lang="id-ID" b="1" dirty="0" smtClean="0"/>
              <a:t>)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447800"/>
            <a:ext cx="7890080" cy="4800600"/>
          </a:xfrm>
        </p:spPr>
        <p:txBody>
          <a:bodyPr/>
          <a:lstStyle/>
          <a:p>
            <a:endParaRPr lang="id-ID" dirty="0" smtClean="0"/>
          </a:p>
          <a:p>
            <a:r>
              <a:rPr lang="id-ID" dirty="0" smtClean="0"/>
              <a:t>1.</a:t>
            </a:r>
            <a:r>
              <a:rPr lang="en-US" dirty="0" err="1" smtClean="0"/>
              <a:t>Berkurangnya</a:t>
            </a:r>
            <a:r>
              <a:rPr lang="en-US" dirty="0" smtClean="0"/>
              <a:t> </a:t>
            </a:r>
            <a:r>
              <a:rPr lang="en-US" dirty="0" err="1" smtClean="0"/>
              <a:t>Aktiva</a:t>
            </a:r>
            <a:r>
              <a:rPr lang="en-US" dirty="0" smtClean="0"/>
              <a:t> </a:t>
            </a:r>
            <a:r>
              <a:rPr lang="en-US" dirty="0" err="1" smtClean="0"/>
              <a:t>Tetap</a:t>
            </a:r>
            <a:r>
              <a:rPr lang="en-US" dirty="0" smtClean="0"/>
              <a:t> (yang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id-ID" dirty="0" smtClean="0"/>
              <a:t>   </a:t>
            </a:r>
          </a:p>
          <a:p>
            <a:pPr>
              <a:buNone/>
            </a:pPr>
            <a:r>
              <a:rPr lang="id-ID" dirty="0" smtClean="0"/>
              <a:t>     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dijual</a:t>
            </a:r>
            <a:r>
              <a:rPr lang="en-US" dirty="0" smtClean="0"/>
              <a:t>) </a:t>
            </a:r>
            <a:endParaRPr lang="id-ID" dirty="0" smtClean="0"/>
          </a:p>
          <a:p>
            <a:r>
              <a:rPr lang="id-ID" dirty="0" smtClean="0"/>
              <a:t>2.</a:t>
            </a:r>
            <a:r>
              <a:rPr lang="en-US" dirty="0" err="1" smtClean="0"/>
              <a:t>Bertambahnya</a:t>
            </a:r>
            <a:r>
              <a:rPr lang="en-US" dirty="0" smtClean="0"/>
              <a:t> </a:t>
            </a:r>
            <a:r>
              <a:rPr lang="id-ID" dirty="0" smtClean="0"/>
              <a:t>H</a:t>
            </a:r>
            <a:r>
              <a:rPr lang="en-US" dirty="0" err="1" smtClean="0"/>
              <a:t>utang</a:t>
            </a:r>
            <a:r>
              <a:rPr lang="id-ID" dirty="0" smtClean="0"/>
              <a:t> Jk Panjang</a:t>
            </a:r>
          </a:p>
          <a:p>
            <a:r>
              <a:rPr lang="id-ID" dirty="0" smtClean="0"/>
              <a:t>3.</a:t>
            </a:r>
            <a:r>
              <a:rPr lang="en-US" dirty="0" err="1" smtClean="0"/>
              <a:t>Bertambahnya</a:t>
            </a:r>
            <a:r>
              <a:rPr lang="en-US" dirty="0" smtClean="0"/>
              <a:t> Modal </a:t>
            </a:r>
            <a:r>
              <a:rPr lang="en-US" dirty="0" err="1" smtClean="0"/>
              <a:t>Sendiri</a:t>
            </a:r>
            <a:r>
              <a:rPr lang="en-US" dirty="0" smtClean="0"/>
              <a:t> </a:t>
            </a:r>
            <a:endParaRPr lang="id-ID" dirty="0" smtClean="0"/>
          </a:p>
          <a:p>
            <a:r>
              <a:rPr lang="id-ID" dirty="0" smtClean="0"/>
              <a:t>4.</a:t>
            </a:r>
            <a:r>
              <a:rPr lang="en-US" dirty="0" err="1" smtClean="0"/>
              <a:t>Adanya</a:t>
            </a:r>
            <a:r>
              <a:rPr lang="en-US" dirty="0" smtClean="0"/>
              <a:t> </a:t>
            </a:r>
            <a:r>
              <a:rPr lang="en-US" dirty="0" err="1" smtClean="0"/>
              <a:t>keuntungan</a:t>
            </a:r>
            <a:r>
              <a:rPr lang="en-US" dirty="0" smtClean="0"/>
              <a:t> </a:t>
            </a:r>
            <a:r>
              <a:rPr lang="en-US" dirty="0" err="1" smtClean="0"/>
              <a:t>karena</a:t>
            </a:r>
            <a:r>
              <a:rPr lang="en-US" dirty="0" smtClean="0"/>
              <a:t>  </a:t>
            </a:r>
            <a:r>
              <a:rPr lang="en-US" dirty="0" err="1" smtClean="0"/>
              <a:t>kegiatan</a:t>
            </a:r>
            <a:r>
              <a:rPr lang="en-US" dirty="0" smtClean="0"/>
              <a:t> </a:t>
            </a:r>
            <a:endParaRPr lang="id-ID" dirty="0" smtClean="0"/>
          </a:p>
          <a:p>
            <a:pPr>
              <a:buNone/>
            </a:pPr>
            <a:r>
              <a:rPr lang="id-ID" dirty="0" smtClean="0"/>
              <a:t>      </a:t>
            </a:r>
            <a:r>
              <a:rPr lang="en-US" dirty="0" err="1" smtClean="0"/>
              <a:t>operasi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 . </a:t>
            </a:r>
            <a:endParaRPr lang="id-ID" dirty="0" smtClean="0"/>
          </a:p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8</a:t>
            </a:fld>
            <a:endParaRPr lang="id-ID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890080" cy="1143000"/>
          </a:xfrm>
        </p:spPr>
        <p:txBody>
          <a:bodyPr>
            <a:normAutofit fontScale="90000"/>
          </a:bodyPr>
          <a:lstStyle/>
          <a:p>
            <a:r>
              <a:rPr lang="en-US" dirty="0" err="1" smtClean="0">
                <a:solidFill>
                  <a:schemeClr val="tx1"/>
                </a:solidFill>
              </a:rPr>
              <a:t>Unsur</a:t>
            </a:r>
            <a:r>
              <a:rPr lang="en-US" dirty="0" smtClean="0">
                <a:solidFill>
                  <a:schemeClr val="tx1"/>
                </a:solidFill>
              </a:rPr>
              <a:t> yang </a:t>
            </a:r>
            <a:r>
              <a:rPr lang="en-US" dirty="0" err="1" smtClean="0">
                <a:solidFill>
                  <a:schemeClr val="tx1"/>
                </a:solidFill>
              </a:rPr>
              <a:t>memper</a:t>
            </a:r>
            <a:r>
              <a:rPr lang="id-ID" dirty="0" smtClean="0">
                <a:solidFill>
                  <a:schemeClr val="tx1"/>
                </a:solidFill>
              </a:rPr>
              <a:t>kecil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id-ID" dirty="0" smtClean="0">
                <a:solidFill>
                  <a:schemeClr val="tx1"/>
                </a:solidFill>
              </a:rPr>
              <a:t>Modal Kerja</a:t>
            </a:r>
            <a:r>
              <a:rPr lang="en-US" dirty="0" smtClean="0">
                <a:solidFill>
                  <a:schemeClr val="tx1"/>
                </a:solidFill>
              </a:rPr>
              <a:t> (</a:t>
            </a:r>
            <a:r>
              <a:rPr lang="id-ID" dirty="0" smtClean="0">
                <a:solidFill>
                  <a:schemeClr val="tx1"/>
                </a:solidFill>
              </a:rPr>
              <a:t>Penggunaan Modal Kerja)</a:t>
            </a:r>
            <a:endParaRPr lang="id-ID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 dirty="0" smtClean="0"/>
          </a:p>
          <a:p>
            <a:r>
              <a:rPr lang="id-ID" dirty="0" smtClean="0"/>
              <a:t>1.</a:t>
            </a:r>
            <a:r>
              <a:rPr lang="en-US" dirty="0" err="1" smtClean="0"/>
              <a:t>Ber</a:t>
            </a:r>
            <a:r>
              <a:rPr lang="id-ID" dirty="0" smtClean="0"/>
              <a:t>tambah</a:t>
            </a:r>
            <a:r>
              <a:rPr lang="en-US" dirty="0" err="1" smtClean="0"/>
              <a:t>nya</a:t>
            </a:r>
            <a:r>
              <a:rPr lang="en-US" dirty="0" smtClean="0"/>
              <a:t> </a:t>
            </a:r>
            <a:r>
              <a:rPr lang="en-US" dirty="0" err="1" smtClean="0"/>
              <a:t>Aktiva</a:t>
            </a:r>
            <a:r>
              <a:rPr lang="en-US" dirty="0" smtClean="0"/>
              <a:t> </a:t>
            </a:r>
            <a:r>
              <a:rPr lang="en-US" dirty="0" err="1" smtClean="0"/>
              <a:t>Tetap</a:t>
            </a:r>
            <a:r>
              <a:rPr lang="en-US" dirty="0" smtClean="0"/>
              <a:t> (</a:t>
            </a:r>
            <a:r>
              <a:rPr lang="id-ID" dirty="0" smtClean="0"/>
              <a:t>Pembelian Aktiva Tetap)</a:t>
            </a:r>
            <a:r>
              <a:rPr lang="en-US" dirty="0" smtClean="0"/>
              <a:t> </a:t>
            </a:r>
            <a:endParaRPr lang="id-ID" dirty="0" smtClean="0"/>
          </a:p>
          <a:p>
            <a:r>
              <a:rPr lang="id-ID" dirty="0" smtClean="0"/>
              <a:t>2.</a:t>
            </a:r>
            <a:r>
              <a:rPr lang="en-US" dirty="0" err="1" smtClean="0"/>
              <a:t>Ber</a:t>
            </a:r>
            <a:r>
              <a:rPr lang="id-ID" dirty="0" smtClean="0"/>
              <a:t>kurang</a:t>
            </a:r>
            <a:r>
              <a:rPr lang="en-US" dirty="0" err="1" smtClean="0"/>
              <a:t>nya</a:t>
            </a:r>
            <a:r>
              <a:rPr lang="en-US" dirty="0" smtClean="0"/>
              <a:t> </a:t>
            </a:r>
            <a:r>
              <a:rPr lang="id-ID" dirty="0" smtClean="0"/>
              <a:t>H</a:t>
            </a:r>
            <a:r>
              <a:rPr lang="en-US" dirty="0" err="1" smtClean="0"/>
              <a:t>utang</a:t>
            </a:r>
            <a:r>
              <a:rPr lang="id-ID" dirty="0" smtClean="0"/>
              <a:t> Jk Panjang</a:t>
            </a:r>
          </a:p>
          <a:p>
            <a:r>
              <a:rPr lang="id-ID" dirty="0" smtClean="0"/>
              <a:t>3.</a:t>
            </a:r>
            <a:r>
              <a:rPr lang="en-US" dirty="0" err="1" smtClean="0"/>
              <a:t>Ber</a:t>
            </a:r>
            <a:r>
              <a:rPr lang="id-ID" dirty="0" smtClean="0"/>
              <a:t>kurang</a:t>
            </a:r>
            <a:r>
              <a:rPr lang="en-US" dirty="0" err="1" smtClean="0"/>
              <a:t>nya</a:t>
            </a:r>
            <a:r>
              <a:rPr lang="en-US" dirty="0" smtClean="0"/>
              <a:t> Modal </a:t>
            </a:r>
            <a:r>
              <a:rPr lang="en-US" dirty="0" err="1" smtClean="0"/>
              <a:t>Sendiri</a:t>
            </a:r>
            <a:r>
              <a:rPr lang="en-US" dirty="0" smtClean="0"/>
              <a:t> </a:t>
            </a:r>
            <a:endParaRPr lang="id-ID" dirty="0" smtClean="0"/>
          </a:p>
          <a:p>
            <a:r>
              <a:rPr lang="id-ID" dirty="0" smtClean="0"/>
              <a:t>4.</a:t>
            </a:r>
            <a:r>
              <a:rPr lang="en-US" dirty="0" err="1" smtClean="0"/>
              <a:t>Adanya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id-ID" dirty="0" smtClean="0"/>
              <a:t>rugian</a:t>
            </a:r>
            <a:r>
              <a:rPr lang="en-US" dirty="0" smtClean="0"/>
              <a:t> </a:t>
            </a:r>
            <a:r>
              <a:rPr lang="en-US" dirty="0" err="1" smtClean="0"/>
              <a:t>karena</a:t>
            </a:r>
            <a:r>
              <a:rPr lang="en-US" dirty="0" smtClean="0"/>
              <a:t>  </a:t>
            </a:r>
            <a:r>
              <a:rPr lang="en-US" dirty="0" err="1" smtClean="0"/>
              <a:t>kegiatan</a:t>
            </a:r>
            <a:r>
              <a:rPr lang="en-US" dirty="0" smtClean="0"/>
              <a:t> </a:t>
            </a:r>
            <a:r>
              <a:rPr lang="en-US" dirty="0" err="1" smtClean="0"/>
              <a:t>operasi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 . </a:t>
            </a:r>
            <a:endParaRPr lang="id-ID" dirty="0" smtClean="0"/>
          </a:p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9</a:t>
            </a:fld>
            <a:endParaRPr lang="id-ID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962088" cy="634082"/>
          </a:xfrm>
        </p:spPr>
        <p:txBody>
          <a:bodyPr>
            <a:normAutofit fontScale="90000"/>
          </a:bodyPr>
          <a:lstStyle/>
          <a:p>
            <a:pPr algn="l"/>
            <a:r>
              <a:rPr lang="id-ID" dirty="0" smtClean="0">
                <a:solidFill>
                  <a:schemeClr val="tx1"/>
                </a:solidFill>
              </a:rPr>
              <a:t>Contoh :</a:t>
            </a:r>
            <a:endParaRPr lang="id-ID" dirty="0">
              <a:solidFill>
                <a:schemeClr val="tx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971601" y="1196752"/>
          <a:ext cx="7529490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79371"/>
                <a:gridCol w="1992448"/>
                <a:gridCol w="1757671"/>
              </a:tblGrid>
              <a:tr h="432048">
                <a:tc>
                  <a:txBody>
                    <a:bodyPr/>
                    <a:lstStyle/>
                    <a:p>
                      <a:r>
                        <a:rPr lang="id-ID" sz="2400" dirty="0" smtClean="0">
                          <a:solidFill>
                            <a:schemeClr val="tx1"/>
                          </a:solidFill>
                        </a:rPr>
                        <a:t>   NERACA</a:t>
                      </a:r>
                      <a:endParaRPr lang="id-ID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>
                          <a:solidFill>
                            <a:schemeClr val="tx1"/>
                          </a:solidFill>
                        </a:rPr>
                        <a:t>2010</a:t>
                      </a:r>
                      <a:endParaRPr lang="id-ID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>
                          <a:solidFill>
                            <a:schemeClr val="tx1"/>
                          </a:solidFill>
                        </a:rPr>
                        <a:t>2011</a:t>
                      </a:r>
                      <a:endParaRPr lang="id-ID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Kas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Rp   1.300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Rp</a:t>
                      </a:r>
                      <a:r>
                        <a:rPr lang="id-ID" sz="2400" baseline="0" dirty="0" smtClean="0"/>
                        <a:t> 1.430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Pihutang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Rp   1.200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Rp 1.080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Persediaan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Rp   2.200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Rp 2.420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Mesin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Rp   2.300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Rp 2.530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Gedung</a:t>
                      </a:r>
                      <a:r>
                        <a:rPr lang="id-ID" sz="2400" baseline="0" dirty="0" smtClean="0"/>
                        <a:t> &amp; tanah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u="sng" dirty="0" smtClean="0"/>
                        <a:t>Rp   8.000</a:t>
                      </a:r>
                      <a:endParaRPr lang="id-ID" sz="2400" u="sng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u="sng" dirty="0" smtClean="0"/>
                        <a:t>Rp 8.800</a:t>
                      </a:r>
                      <a:endParaRPr lang="id-ID" sz="2400" u="sng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TOTAL AKTIVA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Rp 15.000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Rp16.260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Htg Jk Pendek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Rp   2.500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Rp 2.510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Htg Jk Panjang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Rp   5.500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Rp 6.050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Modal Sendiri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u="sng" dirty="0" smtClean="0"/>
                        <a:t>Rp   7.000</a:t>
                      </a:r>
                      <a:endParaRPr lang="id-ID" sz="2400" u="sng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u="sng" dirty="0" smtClean="0"/>
                        <a:t>Rp 7.700</a:t>
                      </a:r>
                      <a:endParaRPr lang="id-ID" sz="2400" u="sng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T</a:t>
                      </a:r>
                      <a:r>
                        <a:rPr lang="en-US" sz="2400" dirty="0" smtClean="0"/>
                        <a:t>O</a:t>
                      </a:r>
                      <a:r>
                        <a:rPr lang="id-ID" sz="2400" dirty="0" smtClean="0"/>
                        <a:t>T</a:t>
                      </a:r>
                      <a:r>
                        <a:rPr lang="en-US" sz="2400" dirty="0" smtClean="0"/>
                        <a:t>A</a:t>
                      </a:r>
                      <a:r>
                        <a:rPr lang="id-ID" sz="2400" dirty="0" smtClean="0"/>
                        <a:t>L</a:t>
                      </a:r>
                      <a:r>
                        <a:rPr lang="id-ID" sz="2400" baseline="0" dirty="0" smtClean="0"/>
                        <a:t> KEWAJIBAN 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Rp 15.000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Rp16.260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10</a:t>
            </a:fld>
            <a:endParaRPr lang="id-ID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2251059" y="3678239"/>
            <a:ext cx="492922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5400000">
            <a:off x="4215604" y="3713958"/>
            <a:ext cx="500066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000100" y="1214422"/>
            <a:ext cx="750099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000100" y="1643050"/>
            <a:ext cx="750099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-1535949" y="3750471"/>
            <a:ext cx="5072098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5400000">
            <a:off x="6000760" y="3714752"/>
            <a:ext cx="500066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000100" y="6215082"/>
            <a:ext cx="7500990" cy="7143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dirty="0" smtClean="0">
                <a:solidFill>
                  <a:schemeClr val="tx1"/>
                </a:solidFill>
              </a:rPr>
              <a:t>Laporan Perubahan Modal Kerja</a:t>
            </a:r>
            <a:endParaRPr lang="id-ID" dirty="0">
              <a:solidFill>
                <a:schemeClr val="tx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971600" y="1772816"/>
          <a:ext cx="7672366" cy="3675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0291"/>
                <a:gridCol w="1470185"/>
                <a:gridCol w="1400176"/>
                <a:gridCol w="1190150"/>
                <a:gridCol w="1301564"/>
              </a:tblGrid>
              <a:tr h="370840">
                <a:tc>
                  <a:txBody>
                    <a:bodyPr/>
                    <a:lstStyle/>
                    <a:p>
                      <a:r>
                        <a:rPr lang="id-ID" sz="2400" b="1" dirty="0" smtClean="0">
                          <a:solidFill>
                            <a:schemeClr val="tx1"/>
                          </a:solidFill>
                        </a:rPr>
                        <a:t>   NERACA</a:t>
                      </a:r>
                      <a:endParaRPr lang="id-ID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b="1" dirty="0" smtClean="0">
                          <a:solidFill>
                            <a:schemeClr val="tx1"/>
                          </a:solidFill>
                        </a:rPr>
                        <a:t>2010</a:t>
                      </a:r>
                      <a:endParaRPr lang="id-ID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b="1" dirty="0" smtClean="0">
                          <a:solidFill>
                            <a:schemeClr val="tx1"/>
                          </a:solidFill>
                        </a:rPr>
                        <a:t>2011</a:t>
                      </a:r>
                      <a:endParaRPr lang="id-ID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S</a:t>
                      </a:r>
                      <a:endParaRPr lang="id-ID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P</a:t>
                      </a:r>
                      <a:endParaRPr lang="id-ID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Kas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b="0" dirty="0" smtClean="0"/>
                        <a:t>Rp   1.300</a:t>
                      </a:r>
                      <a:endParaRPr lang="id-ID" sz="24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b="0" dirty="0" smtClean="0"/>
                        <a:t>Rp</a:t>
                      </a:r>
                      <a:r>
                        <a:rPr lang="id-ID" sz="2400" b="0" baseline="0" dirty="0" smtClean="0"/>
                        <a:t> 1.430</a:t>
                      </a:r>
                      <a:endParaRPr lang="id-ID" sz="24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24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b="0" dirty="0" smtClean="0"/>
                        <a:t>Rp 130</a:t>
                      </a:r>
                      <a:endParaRPr lang="id-ID" sz="24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Pihutang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b="0" dirty="0" smtClean="0"/>
                        <a:t>Rp   1.200</a:t>
                      </a:r>
                      <a:endParaRPr lang="id-ID" sz="24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b="0" dirty="0" smtClean="0"/>
                        <a:t>Rp 1.080</a:t>
                      </a:r>
                      <a:endParaRPr lang="id-ID" sz="24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b="0" dirty="0" smtClean="0"/>
                        <a:t>Rp 120</a:t>
                      </a:r>
                      <a:endParaRPr lang="id-ID" sz="24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24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Persediaan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b="0" dirty="0" smtClean="0"/>
                        <a:t>Rp   2.200</a:t>
                      </a:r>
                      <a:endParaRPr lang="id-ID" sz="24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b="0" dirty="0" smtClean="0"/>
                        <a:t>Rp 2.420</a:t>
                      </a:r>
                      <a:endParaRPr lang="id-ID" sz="24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24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b="0" dirty="0" smtClean="0"/>
                        <a:t>Rp 220</a:t>
                      </a:r>
                      <a:endParaRPr lang="id-ID" sz="2400" b="0" dirty="0"/>
                    </a:p>
                  </a:txBody>
                  <a:tcPr>
                    <a:noFill/>
                  </a:tcPr>
                </a:tc>
              </a:tr>
              <a:tr h="475456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Htg Jk Pendek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b="0" dirty="0" smtClean="0"/>
                        <a:t>Rp   2.500</a:t>
                      </a:r>
                      <a:endParaRPr lang="id-ID" sz="24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b="0" dirty="0" smtClean="0"/>
                        <a:t>Rp 2.510</a:t>
                      </a:r>
                      <a:endParaRPr lang="id-ID" sz="24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b="0" u="none" dirty="0" smtClean="0"/>
                        <a:t>Rp   10</a:t>
                      </a:r>
                      <a:endParaRPr lang="id-ID" sz="2400" b="0" u="none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24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id-ID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b="0" dirty="0" smtClean="0"/>
                        <a:t>Rp 130</a:t>
                      </a:r>
                      <a:endParaRPr lang="id-ID" sz="24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b="0" dirty="0" smtClean="0"/>
                        <a:t>Rp 350</a:t>
                      </a:r>
                      <a:endParaRPr lang="id-ID" sz="24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Defisit/Surplus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u="none" dirty="0" smtClean="0"/>
                        <a:t>Rp 220</a:t>
                      </a:r>
                      <a:endParaRPr lang="id-ID" sz="2400" u="none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240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TOTAL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Rp 350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Rp 350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34" name="Slide Number Placeholder 3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11</a:t>
            </a:fld>
            <a:endParaRPr lang="id-ID"/>
          </a:p>
        </p:txBody>
      </p:sp>
      <p:cxnSp>
        <p:nvCxnSpPr>
          <p:cNvPr id="6" name="Straight Connector 5"/>
          <p:cNvCxnSpPr/>
          <p:nvPr/>
        </p:nvCxnSpPr>
        <p:spPr>
          <a:xfrm>
            <a:off x="7500958" y="4000504"/>
            <a:ext cx="11521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7524328" y="4929198"/>
            <a:ext cx="1048200" cy="1197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>
            <a:off x="1393803" y="3678239"/>
            <a:ext cx="3785420" cy="7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5400000">
            <a:off x="2822563" y="3678239"/>
            <a:ext cx="37862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>
            <a:off x="4251323" y="3678239"/>
            <a:ext cx="37862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5400000">
            <a:off x="5465769" y="3678239"/>
            <a:ext cx="37862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300192" y="4941168"/>
            <a:ext cx="10801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6372200" y="4005064"/>
            <a:ext cx="10081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000100" y="1785926"/>
            <a:ext cx="7643866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000100" y="2214554"/>
            <a:ext cx="7643866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1000100" y="5572140"/>
            <a:ext cx="7643866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5400000">
            <a:off x="6750859" y="3679033"/>
            <a:ext cx="3786214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5400000">
            <a:off x="-893007" y="3679033"/>
            <a:ext cx="3786214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962088" cy="706090"/>
          </a:xfrm>
        </p:spPr>
        <p:txBody>
          <a:bodyPr>
            <a:normAutofit fontScale="90000"/>
          </a:bodyPr>
          <a:lstStyle/>
          <a:p>
            <a:r>
              <a:rPr lang="id-ID" dirty="0" smtClean="0">
                <a:solidFill>
                  <a:schemeClr val="tx1"/>
                </a:solidFill>
              </a:rPr>
              <a:t>Laporan Perubahan Modal Kerja</a:t>
            </a:r>
            <a:endParaRPr lang="id-ID" dirty="0">
              <a:solidFill>
                <a:schemeClr val="tx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115616" y="1412776"/>
          <a:ext cx="7499352" cy="45558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9128"/>
                <a:gridCol w="1214446"/>
                <a:gridCol w="2214578"/>
                <a:gridCol w="1471200"/>
              </a:tblGrid>
              <a:tr h="37084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2010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2011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chemeClr val="tx1"/>
                          </a:solidFill>
                        </a:rPr>
                        <a:t>Perubahan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30938">
                <a:tc>
                  <a:txBody>
                    <a:bodyPr/>
                    <a:lstStyle/>
                    <a:p>
                      <a:r>
                        <a:rPr lang="id-ID" dirty="0" smtClean="0"/>
                        <a:t>AKTIVA LANCAR</a:t>
                      </a:r>
                      <a:endParaRPr lang="id-ID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Rp 4700</a:t>
                      </a:r>
                      <a:endParaRPr lang="id-ID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Rp 4930</a:t>
                      </a:r>
                      <a:endParaRPr lang="id-ID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Rp 230</a:t>
                      </a:r>
                      <a:endParaRPr lang="id-ID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HUTANG</a:t>
                      </a:r>
                      <a:r>
                        <a:rPr lang="id-ID" baseline="0" dirty="0" smtClean="0"/>
                        <a:t> LANCAR</a:t>
                      </a:r>
                      <a:endParaRPr lang="id-ID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u="sng" dirty="0" smtClean="0"/>
                        <a:t>Rp 2500</a:t>
                      </a:r>
                      <a:endParaRPr lang="id-ID" u="sng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u="sng" dirty="0" smtClean="0"/>
                        <a:t>Rp 2510</a:t>
                      </a:r>
                      <a:endParaRPr lang="id-ID" u="sng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u="sng" dirty="0" smtClean="0"/>
                        <a:t>Rp  10</a:t>
                      </a:r>
                      <a:endParaRPr lang="id-ID" u="sng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MODAL KERJA</a:t>
                      </a:r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SUMBER                                                       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err="1" smtClean="0"/>
                        <a:t>Hutang</a:t>
                      </a:r>
                      <a:r>
                        <a:rPr lang="en-US" dirty="0" smtClean="0"/>
                        <a:t>   +         </a:t>
                      </a:r>
                    </a:p>
                    <a:p>
                      <a:r>
                        <a:rPr lang="en-US" dirty="0" smtClean="0"/>
                        <a:t>Modal </a:t>
                      </a:r>
                      <a:r>
                        <a:rPr lang="en-US" dirty="0" err="1" smtClean="0"/>
                        <a:t>Sendiri</a:t>
                      </a:r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r>
                        <a:rPr lang="en-US" dirty="0" err="1" smtClean="0"/>
                        <a:t>Jumlah</a:t>
                      </a:r>
                      <a:r>
                        <a:rPr lang="en-US" dirty="0" smtClean="0"/>
                        <a:t> </a:t>
                      </a:r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id-ID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Rp 2200</a:t>
                      </a:r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r>
                        <a:rPr lang="en-US" dirty="0" err="1" smtClean="0"/>
                        <a:t>Rp</a:t>
                      </a:r>
                      <a:r>
                        <a:rPr lang="en-US" dirty="0" smtClean="0"/>
                        <a:t>   550</a:t>
                      </a:r>
                    </a:p>
                    <a:p>
                      <a:r>
                        <a:rPr lang="en-US" dirty="0" err="1" smtClean="0"/>
                        <a:t>Rp</a:t>
                      </a:r>
                      <a:r>
                        <a:rPr lang="en-US" dirty="0" smtClean="0"/>
                        <a:t>   700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err="1" smtClean="0"/>
                        <a:t>Rp</a:t>
                      </a:r>
                      <a:r>
                        <a:rPr lang="en-US" dirty="0" smtClean="0"/>
                        <a:t> 1.250</a:t>
                      </a:r>
                      <a:endParaRPr lang="id-ID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Rp 2420</a:t>
                      </a:r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PENGGUNAAN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err="1" smtClean="0"/>
                        <a:t>Defisit</a:t>
                      </a:r>
                      <a:endParaRPr lang="en-US" dirty="0" smtClean="0"/>
                    </a:p>
                    <a:p>
                      <a:r>
                        <a:rPr lang="en-US" dirty="0" err="1" smtClean="0"/>
                        <a:t>Mesin</a:t>
                      </a:r>
                      <a:endParaRPr lang="en-US" dirty="0" smtClean="0"/>
                    </a:p>
                    <a:p>
                      <a:r>
                        <a:rPr lang="en-US" dirty="0" smtClean="0"/>
                        <a:t>Tanah</a:t>
                      </a:r>
                    </a:p>
                    <a:p>
                      <a:r>
                        <a:rPr lang="en-US" dirty="0" err="1" smtClean="0"/>
                        <a:t>Jumlah</a:t>
                      </a:r>
                      <a:endParaRPr lang="en-US" dirty="0" smtClean="0"/>
                    </a:p>
                    <a:p>
                      <a:endParaRPr lang="id-ID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Rp  220</a:t>
                      </a:r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r>
                        <a:rPr lang="en-US" dirty="0" err="1" smtClean="0"/>
                        <a:t>Rp</a:t>
                      </a:r>
                      <a:r>
                        <a:rPr lang="en-US" dirty="0" smtClean="0"/>
                        <a:t>    220</a:t>
                      </a:r>
                    </a:p>
                    <a:p>
                      <a:r>
                        <a:rPr lang="en-US" dirty="0" err="1" smtClean="0"/>
                        <a:t>Rp</a:t>
                      </a:r>
                      <a:r>
                        <a:rPr lang="en-US" dirty="0" smtClean="0"/>
                        <a:t>    230</a:t>
                      </a:r>
                    </a:p>
                    <a:p>
                      <a:r>
                        <a:rPr lang="en-US" dirty="0" err="1" smtClean="0"/>
                        <a:t>Rp</a:t>
                      </a:r>
                      <a:r>
                        <a:rPr lang="en-US" dirty="0" smtClean="0"/>
                        <a:t>    800</a:t>
                      </a:r>
                    </a:p>
                    <a:p>
                      <a:r>
                        <a:rPr lang="en-US" dirty="0" err="1" smtClean="0"/>
                        <a:t>Rp</a:t>
                      </a:r>
                      <a:r>
                        <a:rPr lang="en-US" dirty="0" smtClean="0"/>
                        <a:t> 1.250</a:t>
                      </a:r>
                      <a:endParaRPr lang="id-ID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12</a:t>
            </a:fld>
            <a:endParaRPr lang="id-ID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2965439" y="2178041"/>
            <a:ext cx="1499404" cy="7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5400000">
            <a:off x="4179885" y="2178041"/>
            <a:ext cx="1499404" cy="7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5400000">
            <a:off x="6394463" y="2106603"/>
            <a:ext cx="1499404" cy="7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142976" y="1428736"/>
            <a:ext cx="7429552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071538" y="1785926"/>
            <a:ext cx="7429552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142976" y="5715016"/>
            <a:ext cx="7429552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5400000">
            <a:off x="7823223" y="2178835"/>
            <a:ext cx="1499404" cy="79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>
            <a:off x="393671" y="2178835"/>
            <a:ext cx="1499404" cy="79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1142976" y="2928934"/>
            <a:ext cx="7429552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1142976" y="3786190"/>
            <a:ext cx="7429552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>
            <a:off x="3785388" y="4572008"/>
            <a:ext cx="2286810" cy="7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>
            <a:off x="-826" y="4572008"/>
            <a:ext cx="2286810" cy="7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rot="5400000">
            <a:off x="7428726" y="4572008"/>
            <a:ext cx="2286810" cy="7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7215206" y="4786322"/>
            <a:ext cx="928694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3786182" y="4786322"/>
            <a:ext cx="857256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1142976" y="3429000"/>
            <a:ext cx="7429552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1314</TotalTime>
  <Words>590</Words>
  <Application>Microsoft Office PowerPoint</Application>
  <PresentationFormat>On-screen Show (4:3)</PresentationFormat>
  <Paragraphs>233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4.ANALISIS PERUBAHAN MODAL</vt:lpstr>
      <vt:lpstr>LAPORAN PERUBAHAN MODAL</vt:lpstr>
      <vt:lpstr>Unsur yang memperbesar Kas   ( Sumber Dana)</vt:lpstr>
      <vt:lpstr> Unsur yang memperkecil Kas   ( Penggunaan Dana) </vt:lpstr>
      <vt:lpstr>Contoh : Laporan Perubahan Kas</vt:lpstr>
      <vt:lpstr>PERUBAHAN KAS</vt:lpstr>
      <vt:lpstr>b.BASIS MODAL KERJA</vt:lpstr>
      <vt:lpstr>Unsur yang memperbesar Modal Kerja (Sumber Modal Kerja)</vt:lpstr>
      <vt:lpstr>Unsur yang memperkecil Modal Kerja (Penggunaan Modal Kerja)</vt:lpstr>
      <vt:lpstr>Contoh :</vt:lpstr>
      <vt:lpstr>Laporan Perubahan Modal Kerja</vt:lpstr>
      <vt:lpstr>Laporan Perubahan Modal Kerja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ETIKA BISNIS</dc:title>
  <dc:creator>TOSHIBA</dc:creator>
  <cp:lastModifiedBy>Acer</cp:lastModifiedBy>
  <cp:revision>153</cp:revision>
  <dcterms:created xsi:type="dcterms:W3CDTF">2011-02-23T05:25:54Z</dcterms:created>
  <dcterms:modified xsi:type="dcterms:W3CDTF">2017-03-24T04:32:53Z</dcterms:modified>
</cp:coreProperties>
</file>