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61" r:id="rId3"/>
    <p:sldId id="259" r:id="rId4"/>
    <p:sldId id="258" r:id="rId5"/>
    <p:sldId id="257" r:id="rId6"/>
    <p:sldId id="260" r:id="rId7"/>
    <p:sldId id="262" r:id="rId8"/>
    <p:sldId id="270" r:id="rId9"/>
    <p:sldId id="271" r:id="rId10"/>
    <p:sldId id="263" r:id="rId11"/>
    <p:sldId id="265" r:id="rId12"/>
    <p:sldId id="266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5897" autoAdjust="0"/>
  </p:normalViewPr>
  <p:slideViewPr>
    <p:cSldViewPr>
      <p:cViewPr varScale="1">
        <p:scale>
          <a:sx n="70" d="100"/>
          <a:sy n="70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8001E-B80E-4432-BEE1-8565B9FC6164}" type="datetimeFigureOut">
              <a:rPr lang="id-ID" smtClean="0"/>
              <a:pPr/>
              <a:t>11/03/2019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2139B-7628-432B-B92A-C4D7068580E0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r>
              <a:rPr lang="id-ID" dirty="0" smtClean="0"/>
              <a:t>5.ANALISA TITIK IMPAS</a:t>
            </a:r>
            <a:br>
              <a:rPr lang="id-ID" dirty="0" smtClean="0"/>
            </a:br>
            <a:r>
              <a:rPr lang="id-ID" dirty="0" smtClean="0"/>
              <a:t> ( BREAK EVEN POINT = BEP)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tx1"/>
                </a:solidFill>
              </a:rPr>
              <a:t>Elis Listiana Mulyani</a:t>
            </a:r>
            <a:r>
              <a:rPr lang="id-ID" dirty="0" smtClean="0"/>
              <a:t> 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Analisa Titik Impas (BEP)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 smtClean="0"/>
              <a:t>Yaitu</a:t>
            </a:r>
            <a:r>
              <a:rPr lang="en-US" dirty="0" smtClean="0"/>
              <a:t>: </a:t>
            </a:r>
            <a:r>
              <a:rPr lang="en-US" dirty="0" err="1" smtClean="0"/>
              <a:t>analisa</a:t>
            </a:r>
            <a:r>
              <a:rPr lang="en-US" dirty="0" smtClean="0"/>
              <a:t> yang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id-ID" dirty="0" smtClean="0"/>
              <a:t>   </a:t>
            </a:r>
          </a:p>
          <a:p>
            <a:pPr>
              <a:buNone/>
            </a:pPr>
            <a:r>
              <a:rPr lang="id-ID" dirty="0" smtClean="0"/>
              <a:t>            </a:t>
            </a:r>
            <a:r>
              <a:rPr lang="en-US" dirty="0" err="1" smtClean="0"/>
              <a:t>penjualan</a:t>
            </a:r>
            <a:r>
              <a:rPr lang="en-US" dirty="0" smtClean="0"/>
              <a:t>/</a:t>
            </a:r>
            <a:r>
              <a:rPr lang="en-US" dirty="0" err="1" smtClean="0"/>
              <a:t>pedapatan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impas</a:t>
            </a:r>
            <a:r>
              <a:rPr lang="en-US" dirty="0" smtClean="0"/>
              <a:t>  </a:t>
            </a:r>
            <a:r>
              <a:rPr lang="en-US" dirty="0" err="1" smtClean="0"/>
              <a:t>menutup</a:t>
            </a:r>
            <a:r>
              <a:rPr lang="en-US" dirty="0" smtClean="0"/>
              <a:t>  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       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operasional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           </a:t>
            </a:r>
            <a:r>
              <a:rPr lang="en-US" dirty="0" smtClean="0"/>
              <a:t>( </a:t>
            </a:r>
            <a:r>
              <a:rPr lang="en-US" i="1" dirty="0" smtClean="0"/>
              <a:t>Total Revenue = Total </a:t>
            </a:r>
            <a:r>
              <a:rPr lang="en-US" i="1" dirty="0" err="1" smtClean="0"/>
              <a:t>Expences</a:t>
            </a:r>
            <a:r>
              <a:rPr lang="en-US" i="1" dirty="0" smtClean="0"/>
              <a:t>)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Anali</a:t>
            </a:r>
            <a:r>
              <a:rPr lang="id-ID" dirty="0" smtClean="0"/>
              <a:t>s</a:t>
            </a:r>
            <a:r>
              <a:rPr lang="en-US" dirty="0" smtClean="0"/>
              <a:t>a </a:t>
            </a:r>
            <a:r>
              <a:rPr lang="id-ID" dirty="0" smtClean="0"/>
              <a:t>I</a:t>
            </a:r>
            <a:r>
              <a:rPr lang="en-US" dirty="0" err="1" smtClean="0"/>
              <a:t>mpas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“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  </a:t>
            </a:r>
            <a:r>
              <a:rPr lang="en-US" dirty="0" err="1" smtClean="0"/>
              <a:t>biaya</a:t>
            </a:r>
            <a:r>
              <a:rPr lang="en-US" dirty="0" smtClean="0"/>
              <a:t>   Variable,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volume </a:t>
            </a:r>
            <a:r>
              <a:rPr lang="en-US" dirty="0" err="1" smtClean="0"/>
              <a:t>penjualan</a:t>
            </a:r>
            <a:r>
              <a:rPr lang="en-US" dirty="0" smtClean="0"/>
              <a:t> “ 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biasa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“</a:t>
            </a:r>
            <a:r>
              <a:rPr lang="en-US" i="1" dirty="0" smtClean="0"/>
              <a:t>Cost  Profit  Volume  Anal</a:t>
            </a:r>
            <a:r>
              <a:rPr lang="id-ID" i="1" dirty="0" smtClean="0"/>
              <a:t>i</a:t>
            </a:r>
            <a:r>
              <a:rPr lang="en-US" i="1" dirty="0" smtClean="0"/>
              <a:t>sys “ 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</a:t>
            </a:r>
            <a:r>
              <a:rPr lang="id-ID" dirty="0" smtClean="0"/>
              <a:t>e</a:t>
            </a:r>
            <a:r>
              <a:rPr lang="en-US" dirty="0" err="1" smtClean="0"/>
              <a:t>lemahan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Impas</a:t>
            </a:r>
            <a:r>
              <a:rPr lang="en-US" dirty="0" smtClean="0"/>
              <a:t> (BEP)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asumsi</a:t>
            </a:r>
            <a:r>
              <a:rPr lang="en-US" dirty="0" smtClean="0"/>
              <a:t> </a:t>
            </a:r>
            <a:r>
              <a:rPr lang="en-US" dirty="0" err="1" smtClean="0"/>
              <a:t>terbatas</a:t>
            </a:r>
            <a:endParaRPr lang="id-ID" dirty="0" smtClean="0"/>
          </a:p>
          <a:p>
            <a:pPr lvl="0"/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Statis</a:t>
            </a:r>
            <a:endParaRPr lang="id-ID" dirty="0" smtClean="0"/>
          </a:p>
          <a:p>
            <a:pPr lvl="0"/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endParaRPr lang="id-ID" dirty="0" smtClean="0"/>
          </a:p>
          <a:p>
            <a:pPr lvl="0"/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pengujian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kas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endParaRPr lang="id-ID" dirty="0" smtClean="0"/>
          </a:p>
          <a:p>
            <a:pPr lvl="0"/>
            <a:r>
              <a:rPr lang="en-US" dirty="0" err="1" smtClean="0"/>
              <a:t>Kurang</a:t>
            </a:r>
            <a:r>
              <a:rPr lang="en-US" dirty="0" smtClean="0"/>
              <a:t> </a:t>
            </a:r>
            <a:r>
              <a:rPr lang="en-US" dirty="0" err="1" smtClean="0"/>
              <a:t>mempertimbangkan</a:t>
            </a:r>
            <a:r>
              <a:rPr lang="en-US" dirty="0" smtClean="0"/>
              <a:t> </a:t>
            </a:r>
            <a:r>
              <a:rPr lang="en-US" dirty="0" err="1" smtClean="0"/>
              <a:t>Risiko-risiko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 Rumus BEP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09600" y="1447800"/>
          <a:ext cx="7848600" cy="4343399"/>
        </p:xfrm>
        <a:graphic>
          <a:graphicData uri="http://schemas.openxmlformats.org/presentationml/2006/ole">
            <p:oleObj spid="_x0000_s1026" name="Document" r:id="rId3" imgW="5737207" imgH="1706207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Asumsi BEP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1.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variable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  :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dipengaruhi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volume </a:t>
            </a:r>
            <a:r>
              <a:rPr lang="en-US" dirty="0" err="1" smtClean="0"/>
              <a:t>kegiatan</a:t>
            </a:r>
            <a:r>
              <a:rPr lang="en-US" dirty="0" smtClean="0"/>
              <a:t>.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id-ID" dirty="0" smtClean="0"/>
              <a:t>   </a:t>
            </a:r>
            <a:r>
              <a:rPr lang="en-US" dirty="0" smtClean="0"/>
              <a:t>                      </a:t>
            </a:r>
            <a:r>
              <a:rPr lang="en-US" dirty="0" err="1" smtClean="0"/>
              <a:t>tetap</a:t>
            </a:r>
            <a:r>
              <a:rPr lang="en-US" dirty="0" smtClean="0"/>
              <a:t>  </a:t>
            </a:r>
            <a:r>
              <a:rPr lang="en-US" dirty="0" err="1" smtClean="0"/>
              <a:t>secara</a:t>
            </a:r>
            <a:r>
              <a:rPr lang="en-US" dirty="0" smtClean="0"/>
              <a:t> total </a:t>
            </a:r>
            <a:r>
              <a:rPr lang="en-US" dirty="0" err="1" smtClean="0"/>
              <a:t>yidak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,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perunitnya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</a:t>
            </a:r>
            <a:r>
              <a:rPr lang="id-ID" dirty="0" smtClean="0"/>
              <a:t>    </a:t>
            </a:r>
            <a:r>
              <a:rPr lang="en-US" dirty="0" smtClean="0"/>
              <a:t>                  </a:t>
            </a:r>
            <a:r>
              <a:rPr lang="en-US" dirty="0" err="1" smtClean="0"/>
              <a:t>selalu</a:t>
            </a:r>
            <a:r>
              <a:rPr lang="en-US" dirty="0" smtClean="0"/>
              <a:t> 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r>
              <a:rPr lang="en-US" dirty="0" err="1" smtClean="0"/>
              <a:t>dipengaruhi</a:t>
            </a:r>
            <a:r>
              <a:rPr lang="en-US" dirty="0" smtClean="0"/>
              <a:t> volume </a:t>
            </a:r>
            <a:r>
              <a:rPr lang="en-US" dirty="0" err="1" smtClean="0"/>
              <a:t>kegiatan</a:t>
            </a:r>
            <a:r>
              <a:rPr lang="en-US" dirty="0" smtClean="0"/>
              <a:t>.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</a:t>
            </a:r>
            <a:r>
              <a:rPr lang="en-US" dirty="0" err="1" smtClean="0"/>
              <a:t>Biaya</a:t>
            </a:r>
            <a:r>
              <a:rPr lang="en-US" dirty="0" smtClean="0"/>
              <a:t> variable: 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yang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r>
              <a:rPr lang="en-US" dirty="0" err="1" smtClean="0"/>
              <a:t>dipengaruhi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volume </a:t>
            </a:r>
            <a:r>
              <a:rPr lang="en-US" dirty="0" err="1" smtClean="0"/>
              <a:t>kegiatan</a:t>
            </a:r>
            <a:r>
              <a:rPr lang="en-US" dirty="0" smtClean="0"/>
              <a:t>.                                 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id-ID" dirty="0" smtClean="0"/>
              <a:t>   </a:t>
            </a:r>
            <a:r>
              <a:rPr lang="en-US" dirty="0" smtClean="0"/>
              <a:t>                         </a:t>
            </a:r>
            <a:r>
              <a:rPr lang="en-US" dirty="0" err="1" smtClean="0"/>
              <a:t>Biaya</a:t>
            </a:r>
            <a:r>
              <a:rPr lang="en-US" dirty="0" smtClean="0"/>
              <a:t>  variable per </a:t>
            </a:r>
            <a:r>
              <a:rPr lang="en-US" dirty="0" err="1" smtClean="0"/>
              <a:t>unitnya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total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 </a:t>
            </a:r>
            <a:r>
              <a:rPr lang="id-ID" dirty="0" smtClean="0"/>
              <a:t>    </a:t>
            </a:r>
            <a:r>
              <a:rPr lang="en-US" dirty="0" smtClean="0"/>
              <a:t>                     </a:t>
            </a:r>
            <a:r>
              <a:rPr lang="en-US" dirty="0" err="1" smtClean="0"/>
              <a:t>dipengaruhi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volume </a:t>
            </a:r>
            <a:r>
              <a:rPr lang="en-US" dirty="0" err="1" smtClean="0"/>
              <a:t>kegiatan</a:t>
            </a:r>
            <a:r>
              <a:rPr lang="en-US" dirty="0" smtClean="0"/>
              <a:t>. </a:t>
            </a:r>
            <a:endParaRPr lang="id-ID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2.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r>
              <a:rPr lang="en-US" dirty="0" smtClean="0"/>
              <a:t> </a:t>
            </a:r>
            <a:r>
              <a:rPr lang="en-US" dirty="0" err="1" smtClean="0"/>
              <a:t>perunit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3.</a:t>
            </a:r>
            <a:r>
              <a:rPr lang="en-US" dirty="0" smtClean="0"/>
              <a:t>BEP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/</a:t>
            </a:r>
            <a:r>
              <a:rPr lang="en-US" dirty="0" err="1" smtClean="0"/>
              <a:t>macam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.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    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darisatu</a:t>
            </a:r>
            <a:r>
              <a:rPr lang="en-US" dirty="0" smtClean="0"/>
              <a:t> </a:t>
            </a:r>
            <a:r>
              <a:rPr lang="en-US" dirty="0" err="1" smtClean="0"/>
              <a:t>macam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BEP Mix</a:t>
            </a:r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Variable (VC),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( FC) 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r>
              <a:rPr lang="en-US" dirty="0" smtClean="0"/>
              <a:t>;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(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satunya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bersama-sama</a:t>
            </a:r>
            <a:r>
              <a:rPr lang="en-US" dirty="0" smtClean="0"/>
              <a:t>) </a:t>
            </a:r>
            <a:r>
              <a:rPr lang="en-US" dirty="0" err="1" smtClean="0"/>
              <a:t>maka</a:t>
            </a:r>
            <a:r>
              <a:rPr lang="en-US" dirty="0" smtClean="0"/>
              <a:t> BEP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MARGIN OF SAFETY ( </a:t>
            </a:r>
            <a:r>
              <a:rPr lang="en-US" b="1" i="1" dirty="0" err="1" smtClean="0"/>
              <a:t>MoS</a:t>
            </a:r>
            <a:r>
              <a:rPr lang="id-ID" b="1" i="1" dirty="0" smtClean="0"/>
              <a:t>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Yaitu</a:t>
            </a:r>
            <a:r>
              <a:rPr lang="en-US" dirty="0" smtClean="0"/>
              <a:t> : </a:t>
            </a:r>
            <a:r>
              <a:rPr lang="en-US" dirty="0" err="1" smtClean="0"/>
              <a:t>angka</a:t>
            </a:r>
            <a:r>
              <a:rPr lang="en-US" dirty="0" smtClean="0"/>
              <a:t> yang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“</a:t>
            </a:r>
            <a:r>
              <a:rPr lang="en-US" dirty="0" err="1" smtClean="0"/>
              <a:t>penjualan</a:t>
            </a:r>
            <a:r>
              <a:rPr lang="en-US" dirty="0" smtClean="0"/>
              <a:t> yang </a:t>
            </a:r>
            <a:r>
              <a:rPr lang="en-US" dirty="0" err="1" smtClean="0"/>
              <a:t>direncanakan</a:t>
            </a:r>
            <a:r>
              <a:rPr lang="en-US" dirty="0" smtClean="0"/>
              <a:t> ( B</a:t>
            </a:r>
            <a:r>
              <a:rPr lang="en-US" i="1" dirty="0" smtClean="0"/>
              <a:t>udget</a:t>
            </a:r>
            <a:r>
              <a:rPr lang="id-ID" i="1" dirty="0" smtClean="0"/>
              <a:t> sa</a:t>
            </a:r>
            <a:r>
              <a:rPr lang="en-US" i="1" dirty="0" smtClean="0"/>
              <a:t>les)</a:t>
            </a:r>
            <a:r>
              <a:rPr lang="en-US" dirty="0" smtClean="0"/>
              <a:t> ”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BEP </a:t>
            </a:r>
            <a:r>
              <a:rPr lang="en-US" i="1" dirty="0" smtClean="0"/>
              <a:t>( BEP Sales)</a:t>
            </a:r>
            <a:r>
              <a:rPr lang="en-US" dirty="0" smtClean="0"/>
              <a:t>  “</a:t>
            </a:r>
            <a:endParaRPr lang="id-ID" dirty="0" smtClean="0"/>
          </a:p>
          <a:p>
            <a:r>
              <a:rPr lang="en-US" dirty="0" smtClean="0"/>
              <a:t>                    </a:t>
            </a:r>
            <a:endParaRPr lang="id-ID" dirty="0" smtClean="0"/>
          </a:p>
          <a:p>
            <a:endParaRPr lang="id-ID" dirty="0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762000" y="3733800"/>
          <a:ext cx="7696200" cy="1371600"/>
        </p:xfrm>
        <a:graphic>
          <a:graphicData uri="http://schemas.openxmlformats.org/presentationml/2006/ole">
            <p:oleObj spid="_x0000_s19457" name="Document" r:id="rId3" imgW="5737207" imgH="44491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id-ID" dirty="0" smtClean="0"/>
              <a:t>Contoh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id-ID" dirty="0" smtClean="0"/>
              <a:t>    </a:t>
            </a:r>
            <a:r>
              <a:rPr lang="en-US" dirty="0" smtClean="0"/>
              <a:t>Perusahaan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kapasitas</a:t>
            </a:r>
            <a:r>
              <a:rPr lang="en-US" dirty="0" smtClean="0"/>
              <a:t> </a:t>
            </a:r>
            <a:r>
              <a:rPr lang="en-US" dirty="0" err="1" smtClean="0"/>
              <a:t>produks</a:t>
            </a:r>
            <a:r>
              <a:rPr lang="id-ID" dirty="0" smtClean="0"/>
              <a:t>i </a:t>
            </a:r>
            <a:r>
              <a:rPr lang="en-US" dirty="0" err="1" smtClean="0"/>
              <a:t>maksimal</a:t>
            </a:r>
            <a:r>
              <a:rPr lang="en-US" dirty="0" smtClean="0"/>
              <a:t> 10.000 unit/ </a:t>
            </a:r>
            <a:r>
              <a:rPr lang="en-US" dirty="0" err="1" smtClean="0"/>
              <a:t>bln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yang 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ditanggung</a:t>
            </a:r>
            <a:r>
              <a:rPr lang="en-US" dirty="0" smtClean="0"/>
              <a:t> 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6.000. 000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Variablenya</a:t>
            </a:r>
            <a:r>
              <a:rPr lang="en-US" dirty="0" smtClean="0"/>
              <a:t> R</a:t>
            </a:r>
            <a:r>
              <a:rPr lang="id-ID" dirty="0" smtClean="0"/>
              <a:t> </a:t>
            </a:r>
            <a:r>
              <a:rPr lang="en-US" dirty="0" smtClean="0"/>
              <a:t>p 1</a:t>
            </a:r>
            <a:r>
              <a:rPr lang="id-ID" dirty="0" smtClean="0"/>
              <a:t>5</a:t>
            </a:r>
            <a:r>
              <a:rPr lang="en-US" dirty="0" smtClean="0"/>
              <a:t>00/unit.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jual</a:t>
            </a:r>
            <a:r>
              <a:rPr lang="en-US" dirty="0" smtClean="0"/>
              <a:t> 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3</a:t>
            </a:r>
            <a:r>
              <a:rPr lang="id-ID" dirty="0" smtClean="0"/>
              <a:t>.</a:t>
            </a:r>
            <a:r>
              <a:rPr lang="en-US" dirty="0" smtClean="0"/>
              <a:t>000/ unit.</a:t>
            </a:r>
            <a:endParaRPr lang="id-ID" dirty="0" smtClean="0"/>
          </a:p>
          <a:p>
            <a:pPr marL="514350" lvl="0" indent="-514350">
              <a:buNone/>
            </a:pPr>
            <a:r>
              <a:rPr lang="id-ID" dirty="0" smtClean="0"/>
              <a:t>a.</a:t>
            </a:r>
            <a:r>
              <a:rPr lang="en-US" dirty="0" err="1" smtClean="0"/>
              <a:t>Hitung</a:t>
            </a:r>
            <a:r>
              <a:rPr lang="en-US" dirty="0" smtClean="0"/>
              <a:t> BEP 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!!!  ! </a:t>
            </a:r>
            <a:endParaRPr lang="id-ID" dirty="0" smtClean="0"/>
          </a:p>
          <a:p>
            <a:pPr marL="514350" lvl="0" indent="-514350">
              <a:buNone/>
            </a:pPr>
            <a:r>
              <a:rPr lang="id-ID" dirty="0" smtClean="0"/>
              <a:t>b.</a:t>
            </a:r>
            <a:r>
              <a:rPr lang="en-US" dirty="0" err="1" smtClean="0"/>
              <a:t>Hitung</a:t>
            </a:r>
            <a:r>
              <a:rPr lang="en-US" dirty="0" smtClean="0"/>
              <a:t> </a:t>
            </a:r>
            <a:r>
              <a:rPr lang="en-US" i="1" dirty="0" smtClean="0"/>
              <a:t>Margin of Safety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!!</a:t>
            </a:r>
            <a:endParaRPr lang="id-ID" dirty="0" smtClean="0"/>
          </a:p>
          <a:p>
            <a:pPr marL="514350" lvl="0" indent="-514350">
              <a:buNone/>
            </a:pPr>
            <a:r>
              <a:rPr lang="id-ID" dirty="0" smtClean="0"/>
              <a:t>c.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diinginkan</a:t>
            </a:r>
            <a:r>
              <a:rPr lang="en-US" dirty="0" smtClean="0"/>
              <a:t> Profit Margin 20%,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minimalnya</a:t>
            </a:r>
            <a:r>
              <a:rPr lang="en-US" dirty="0" smtClean="0"/>
              <a:t> ?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d.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menginginkan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err="1" smtClean="0"/>
              <a:t>Rp</a:t>
            </a:r>
            <a:r>
              <a:rPr lang="en-US" smtClean="0"/>
              <a:t> </a:t>
            </a:r>
            <a:r>
              <a:rPr lang="id-ID" smtClean="0"/>
              <a:t>9</a:t>
            </a:r>
            <a:r>
              <a:rPr lang="en-US" smtClean="0"/>
              <a:t>0 </a:t>
            </a:r>
            <a:r>
              <a:rPr lang="en-US" dirty="0" err="1" smtClean="0"/>
              <a:t>juta</a:t>
            </a:r>
            <a:r>
              <a:rPr lang="en-US" dirty="0" smtClean="0"/>
              <a:t>,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minimal ?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Jawab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id-ID" dirty="0" smtClean="0"/>
              <a:t> </a:t>
            </a:r>
          </a:p>
          <a:p>
            <a:endParaRPr lang="id-ID" dirty="0" smtClean="0"/>
          </a:p>
          <a:p>
            <a:endParaRPr lang="id-ID" dirty="0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890588" y="1336675"/>
          <a:ext cx="7315200" cy="4056063"/>
        </p:xfrm>
        <a:graphic>
          <a:graphicData uri="http://schemas.openxmlformats.org/presentationml/2006/ole">
            <p:oleObj spid="_x0000_s27649" name="Document" r:id="rId3" imgW="8277435" imgH="458098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67400"/>
          </a:xfrm>
        </p:spPr>
        <p:txBody>
          <a:bodyPr>
            <a:normAutofit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609600" y="773113"/>
          <a:ext cx="7900988" cy="5791200"/>
        </p:xfrm>
        <a:graphic>
          <a:graphicData uri="http://schemas.openxmlformats.org/presentationml/2006/ole">
            <p:oleObj spid="_x0000_s26625" name="Document" r:id="rId3" imgW="6977837" imgH="511853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ANALISA LEVERAGE 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en-US" dirty="0" err="1" smtClean="0"/>
              <a:t>Yaitu</a:t>
            </a:r>
            <a:r>
              <a:rPr lang="en-US" dirty="0" smtClean="0"/>
              <a:t> :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Aktiva</a:t>
            </a:r>
            <a:r>
              <a:rPr lang="en-US" dirty="0" smtClean="0"/>
              <a:t>/Dana ,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id-ID" dirty="0" smtClean="0"/>
              <a:t>   </a:t>
            </a:r>
          </a:p>
          <a:p>
            <a:pPr>
              <a:buNone/>
            </a:pPr>
            <a:r>
              <a:rPr lang="id-ID" dirty="0" smtClean="0"/>
              <a:t>           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id-ID" dirty="0" smtClean="0"/>
              <a:t> 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            </a:t>
            </a:r>
            <a:r>
              <a:rPr lang="en-US" dirty="0" err="1" smtClean="0"/>
              <a:t>menutup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: </a:t>
            </a:r>
            <a:endParaRPr lang="id-ID" dirty="0" smtClean="0"/>
          </a:p>
          <a:p>
            <a:pPr lvl="0">
              <a:buNone/>
            </a:pPr>
            <a:r>
              <a:rPr lang="id-ID" i="1" dirty="0" smtClean="0"/>
              <a:t>a.</a:t>
            </a:r>
            <a:r>
              <a:rPr lang="en-US" i="1" dirty="0" smtClean="0"/>
              <a:t>Degree of Operating Leverage  (DOL)</a:t>
            </a:r>
            <a:r>
              <a:rPr lang="en-US" dirty="0" smtClean="0"/>
              <a:t> </a:t>
            </a:r>
            <a:endParaRPr lang="id-ID" dirty="0" smtClean="0"/>
          </a:p>
          <a:p>
            <a:pPr lvl="0">
              <a:buNone/>
            </a:pPr>
            <a:r>
              <a:rPr lang="id-ID" i="1" dirty="0" smtClean="0"/>
              <a:t>b.</a:t>
            </a:r>
            <a:r>
              <a:rPr lang="en-US" i="1" dirty="0" smtClean="0"/>
              <a:t>Degree of Financial Leverage (DFL)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762000" y="533400"/>
          <a:ext cx="7696200" cy="5486400"/>
        </p:xfrm>
        <a:graphic>
          <a:graphicData uri="http://schemas.openxmlformats.org/presentationml/2006/ole">
            <p:oleObj spid="_x0000_s17410" name="Document" r:id="rId3" imgW="5737207" imgH="226918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l"/>
            <a:r>
              <a:rPr lang="id-ID" dirty="0" smtClean="0"/>
              <a:t>Contoh :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d-ID" dirty="0" smtClean="0"/>
              <a:t>a.</a:t>
            </a:r>
            <a:r>
              <a:rPr lang="id-ID" b="1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diinginkan</a:t>
            </a:r>
            <a:r>
              <a:rPr lang="en-US" dirty="0" smtClean="0"/>
              <a:t>  DOL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 6000 </a:t>
            </a:r>
            <a:r>
              <a:rPr lang="en-US" dirty="0" err="1" smtClean="0"/>
              <a:t>unit,dan</a:t>
            </a:r>
            <a:r>
              <a:rPr lang="en-US" dirty="0" smtClean="0"/>
              <a:t> 8000 unit,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DOLnya</a:t>
            </a:r>
            <a:r>
              <a:rPr lang="en-US" dirty="0" smtClean="0"/>
              <a:t> ??</a:t>
            </a:r>
            <a:endParaRPr lang="id-ID" dirty="0" smtClean="0"/>
          </a:p>
          <a:p>
            <a:pPr>
              <a:buNone/>
            </a:pPr>
            <a:r>
              <a:rPr lang="en-US" b="1" dirty="0" smtClean="0"/>
              <a:t>b. </a:t>
            </a:r>
            <a:r>
              <a:rPr lang="en-US" dirty="0" smtClean="0"/>
              <a:t>Perusahaan </a:t>
            </a:r>
            <a:r>
              <a:rPr lang="en-US" dirty="0" err="1" smtClean="0"/>
              <a:t>diharapkan</a:t>
            </a:r>
            <a:r>
              <a:rPr lang="en-US" dirty="0" smtClean="0"/>
              <a:t> </a:t>
            </a:r>
            <a:r>
              <a:rPr lang="en-US" dirty="0" err="1" smtClean="0"/>
              <a:t>mendapat</a:t>
            </a:r>
            <a:r>
              <a:rPr lang="en-US" dirty="0" smtClean="0"/>
              <a:t> EBIT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10.000 yang </a:t>
            </a:r>
            <a:r>
              <a:rPr lang="en-US" dirty="0" err="1" smtClean="0"/>
              <a:t>didanai</a:t>
            </a:r>
            <a:r>
              <a:rPr lang="en-US" dirty="0" smtClean="0"/>
              <a:t> </a:t>
            </a:r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Obligasi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(5%) </a:t>
            </a:r>
            <a:r>
              <a:rPr lang="en-US" dirty="0" err="1" smtClean="0"/>
              <a:t>Rp</a:t>
            </a:r>
            <a:r>
              <a:rPr lang="en-US" dirty="0" smtClean="0"/>
              <a:t> 40.000 ,</a:t>
            </a:r>
            <a:r>
              <a:rPr lang="en-US" dirty="0" err="1" smtClean="0"/>
              <a:t>Preffered</a:t>
            </a:r>
            <a:r>
              <a:rPr lang="id-ID" dirty="0" smtClean="0"/>
              <a:t>  S</a:t>
            </a:r>
            <a:r>
              <a:rPr lang="en-US" dirty="0" smtClean="0"/>
              <a:t>tock (500lb) </a:t>
            </a:r>
            <a:r>
              <a:rPr lang="en-US" dirty="0" err="1" smtClean="0"/>
              <a:t>dengan</a:t>
            </a:r>
            <a:r>
              <a:rPr lang="en-US" dirty="0" smtClean="0"/>
              <a:t> dividend </a:t>
            </a:r>
            <a:r>
              <a:rPr lang="en-US" dirty="0" err="1" smtClean="0"/>
              <a:t>Rp</a:t>
            </a:r>
            <a:r>
              <a:rPr lang="en-US" dirty="0" smtClean="0"/>
              <a:t> 4/ </a:t>
            </a:r>
            <a:r>
              <a:rPr lang="en-US" dirty="0" err="1" smtClean="0"/>
              <a:t>lbr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 </a:t>
            </a: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biasa</a:t>
            </a:r>
            <a:r>
              <a:rPr lang="en-US" dirty="0" smtClean="0"/>
              <a:t>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1000 </a:t>
            </a:r>
            <a:r>
              <a:rPr lang="en-US" dirty="0" err="1" smtClean="0"/>
              <a:t>lbr</a:t>
            </a:r>
            <a:r>
              <a:rPr lang="en-US" dirty="0" smtClean="0"/>
              <a:t>. </a:t>
            </a:r>
            <a:r>
              <a:rPr lang="en-US" dirty="0" err="1" smtClean="0"/>
              <a:t>Pajak</a:t>
            </a:r>
            <a:r>
              <a:rPr lang="en-US" dirty="0" smtClean="0"/>
              <a:t> 25%. </a:t>
            </a:r>
            <a:r>
              <a:rPr lang="en-US" dirty="0" err="1" smtClean="0"/>
              <a:t>bagaimana</a:t>
            </a:r>
            <a:r>
              <a:rPr lang="en-US" dirty="0" smtClean="0"/>
              <a:t>  </a:t>
            </a:r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EPS </a:t>
            </a:r>
            <a:r>
              <a:rPr lang="en-US" dirty="0" err="1" smtClean="0"/>
              <a:t>bila</a:t>
            </a:r>
            <a:r>
              <a:rPr lang="en-US" dirty="0" smtClean="0"/>
              <a:t>  EBIT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dihasilkan</a:t>
            </a:r>
            <a:r>
              <a:rPr lang="en-US" dirty="0" smtClean="0"/>
              <a:t>  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6.000,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Rp</a:t>
            </a:r>
            <a:r>
              <a:rPr lang="en-US" dirty="0" smtClean="0"/>
              <a:t> 8.000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10.000. ?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Jawab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id-ID" dirty="0" smtClean="0"/>
              <a:t>a.</a:t>
            </a:r>
            <a:endParaRPr lang="id-ID" dirty="0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1219200" y="1101725"/>
          <a:ext cx="6823075" cy="4572000"/>
        </p:xfrm>
        <a:graphic>
          <a:graphicData uri="http://schemas.openxmlformats.org/presentationml/2006/ole">
            <p:oleObj spid="_x0000_s30721" name="Document" r:id="rId3" imgW="8209386" imgH="5177440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Jawab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b.</a:t>
            </a:r>
          </a:p>
          <a:p>
            <a:endParaRPr lang="id-ID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1125538" y="1600200"/>
          <a:ext cx="7080250" cy="3979863"/>
        </p:xfrm>
        <a:graphic>
          <a:graphicData uri="http://schemas.openxmlformats.org/presentationml/2006/ole">
            <p:oleObj spid="_x0000_s32770" name="Document" r:id="rId3" imgW="7817975" imgH="355202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914400" y="1077912"/>
          <a:ext cx="7151688" cy="4713287"/>
        </p:xfrm>
        <a:graphic>
          <a:graphicData uri="http://schemas.openxmlformats.org/presentationml/2006/ole">
            <p:oleObj spid="_x0000_s33794" name="Document" r:id="rId3" imgW="6335144" imgH="299921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 smtClean="0"/>
              <a:t>Indifference Point</a:t>
            </a:r>
            <a:endParaRPr lang="id-ID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>
            <p:ph idx="1"/>
          </p:nvPr>
        </p:nvGraphicFramePr>
        <p:xfrm>
          <a:off x="685800" y="1524000"/>
          <a:ext cx="7391400" cy="3827463"/>
        </p:xfrm>
        <a:graphic>
          <a:graphicData uri="http://schemas.openxmlformats.org/presentationml/2006/ole">
            <p:oleObj spid="_x0000_s34818" name="Document" r:id="rId3" imgW="5746576" imgH="297614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ph idx="1"/>
          </p:nvPr>
        </p:nvGraphicFramePr>
        <p:xfrm>
          <a:off x="609600" y="1219201"/>
          <a:ext cx="7772400" cy="4567238"/>
        </p:xfrm>
        <a:graphic>
          <a:graphicData uri="http://schemas.openxmlformats.org/presentationml/2006/ole">
            <p:oleObj spid="_x0000_s35842" name="Document" r:id="rId3" imgW="6058798" imgH="3846703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dirty="0" smtClean="0"/>
              <a:t>Contoh :</a:t>
            </a:r>
          </a:p>
          <a:p>
            <a:pPr>
              <a:buNone/>
            </a:pPr>
            <a:r>
              <a:rPr lang="id-ID" dirty="0" smtClean="0"/>
              <a:t>     </a:t>
            </a:r>
            <a:r>
              <a:rPr lang="en-US" dirty="0" smtClean="0"/>
              <a:t>Modal PT ABC </a:t>
            </a:r>
            <a:r>
              <a:rPr lang="en-US" dirty="0" err="1" smtClean="0"/>
              <a:t>Rp</a:t>
            </a:r>
            <a:r>
              <a:rPr lang="en-US" dirty="0" smtClean="0"/>
              <a:t> 300 </a:t>
            </a:r>
            <a:r>
              <a:rPr lang="en-US" dirty="0" err="1" smtClean="0"/>
              <a:t>juta</a:t>
            </a:r>
            <a:r>
              <a:rPr lang="en-US" dirty="0" smtClean="0"/>
              <a:t>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 </a:t>
            </a: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Biasa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150.000 ( 25</a:t>
            </a:r>
            <a:r>
              <a:rPr lang="id-ID" dirty="0" smtClean="0"/>
              <a:t>.</a:t>
            </a:r>
            <a:r>
              <a:rPr lang="en-US" dirty="0" smtClean="0"/>
              <a:t>000 </a:t>
            </a:r>
            <a:r>
              <a:rPr lang="en-US" dirty="0" err="1" smtClean="0"/>
              <a:t>lbr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Obligasi</a:t>
            </a:r>
            <a:r>
              <a:rPr lang="en-US" dirty="0" smtClean="0"/>
              <a:t> 10% </a:t>
            </a:r>
            <a:r>
              <a:rPr lang="en-US" dirty="0" err="1" smtClean="0"/>
              <a:t>Rp</a:t>
            </a:r>
            <a:r>
              <a:rPr lang="en-US" dirty="0" smtClean="0"/>
              <a:t> 50 </a:t>
            </a:r>
            <a:r>
              <a:rPr lang="en-US" dirty="0" err="1" smtClean="0"/>
              <a:t>juta</a:t>
            </a:r>
            <a:r>
              <a:rPr lang="en-US" dirty="0" smtClean="0"/>
              <a:t>. Perusahaan </a:t>
            </a:r>
            <a:r>
              <a:rPr lang="en-US" dirty="0" err="1" smtClean="0"/>
              <a:t>merencanakan</a:t>
            </a:r>
            <a:r>
              <a:rPr lang="en-US" dirty="0" smtClean="0"/>
              <a:t> </a:t>
            </a:r>
            <a:r>
              <a:rPr lang="en-US" dirty="0" err="1" smtClean="0"/>
              <a:t>ekpansi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 smtClean="0"/>
              <a:t>Rp</a:t>
            </a:r>
            <a:r>
              <a:rPr lang="en-US" dirty="0" smtClean="0"/>
              <a:t> 50 </a:t>
            </a:r>
            <a:r>
              <a:rPr lang="en-US" dirty="0" err="1" smtClean="0"/>
              <a:t>juta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dipenuhi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Obligasi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> 12%/   </a:t>
            </a:r>
            <a:r>
              <a:rPr lang="en-US" dirty="0" err="1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25%.  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Berapa</a:t>
            </a:r>
            <a:r>
              <a:rPr lang="en-US" dirty="0" smtClean="0"/>
              <a:t> EBIT yang hrs </a:t>
            </a:r>
            <a:r>
              <a:rPr lang="en-US" dirty="0" err="1" smtClean="0"/>
              <a:t>dicapai</a:t>
            </a:r>
            <a:r>
              <a:rPr lang="en-US" dirty="0" smtClean="0"/>
              <a:t> agar EPS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???</a:t>
            </a: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Jawab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id-ID" dirty="0" smtClean="0"/>
              <a:t>a</a:t>
            </a:r>
            <a:endParaRPr lang="id-ID" dirty="0"/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/>
        </p:nvGraphicFramePr>
        <p:xfrm>
          <a:off x="533400" y="1143000"/>
          <a:ext cx="7689850" cy="4689475"/>
        </p:xfrm>
        <a:graphic>
          <a:graphicData uri="http://schemas.openxmlformats.org/presentationml/2006/ole">
            <p:oleObj spid="_x0000_s37889" name="Document" r:id="rId3" imgW="5893601" imgH="359347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679450" y="796925"/>
          <a:ext cx="7386638" cy="5041900"/>
        </p:xfrm>
        <a:graphic>
          <a:graphicData uri="http://schemas.openxmlformats.org/presentationml/2006/ole">
            <p:oleObj spid="_x0000_s40962" name="Document" r:id="rId3" imgW="6034499" imgH="4014266" progId="Word.Document.12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456</Words>
  <Application>Microsoft Office PowerPoint</Application>
  <PresentationFormat>On-screen Show (4:3)</PresentationFormat>
  <Paragraphs>82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Document</vt:lpstr>
      <vt:lpstr>5.ANALISA TITIK IMPAS  ( BREAK EVEN POINT = BEP)</vt:lpstr>
      <vt:lpstr>Analisa Titik Impas (BEP)</vt:lpstr>
      <vt:lpstr>Kelemahan Analisis Titik Impas (BEP) </vt:lpstr>
      <vt:lpstr> Rumus BEP </vt:lpstr>
      <vt:lpstr>Asumsi BEP</vt:lpstr>
      <vt:lpstr>MARGIN OF SAFETY ( MoS)</vt:lpstr>
      <vt:lpstr>Contoh :</vt:lpstr>
      <vt:lpstr>Jawab</vt:lpstr>
      <vt:lpstr>.</vt:lpstr>
      <vt:lpstr>ANALISA LEVERAGE  </vt:lpstr>
      <vt:lpstr>.</vt:lpstr>
      <vt:lpstr>Contoh : </vt:lpstr>
      <vt:lpstr>Jawab :</vt:lpstr>
      <vt:lpstr>Jawab :</vt:lpstr>
      <vt:lpstr>.</vt:lpstr>
      <vt:lpstr>Indifference Point</vt:lpstr>
      <vt:lpstr>.</vt:lpstr>
      <vt:lpstr>.</vt:lpstr>
      <vt:lpstr>Jawab :</vt:lpstr>
      <vt:lpstr>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annisa efka</dc:creator>
  <cp:lastModifiedBy>user</cp:lastModifiedBy>
  <cp:revision>36</cp:revision>
  <dcterms:created xsi:type="dcterms:W3CDTF">2006-08-16T00:00:00Z</dcterms:created>
  <dcterms:modified xsi:type="dcterms:W3CDTF">2019-03-11T14:58:06Z</dcterms:modified>
</cp:coreProperties>
</file>