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3" r:id="rId3"/>
    <p:sldId id="257" r:id="rId4"/>
    <p:sldId id="268" r:id="rId5"/>
    <p:sldId id="258" r:id="rId6"/>
    <p:sldId id="259" r:id="rId7"/>
    <p:sldId id="264" r:id="rId8"/>
    <p:sldId id="265" r:id="rId9"/>
    <p:sldId id="269" r:id="rId10"/>
    <p:sldId id="262" r:id="rId11"/>
    <p:sldId id="261" r:id="rId12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2" autoAdjust="0"/>
    <p:restoredTop sz="94660"/>
  </p:normalViewPr>
  <p:slideViewPr>
    <p:cSldViewPr>
      <p:cViewPr varScale="1">
        <p:scale>
          <a:sx n="70" d="100"/>
          <a:sy n="70" d="100"/>
        </p:scale>
        <p:origin x="11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F5F7B-E113-42EA-9714-42EA3161EF68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05D99-7DCB-41A3-80DA-A42C05EAA9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06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19/02/2020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0070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569A9-883C-4B2A-9F6B-35823DF96C00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B0E5A-6431-427B-AACD-F6B000281599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D92BF-6C59-44C0-AEBA-751C1691F185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043D8-9716-4F3C-9FD1-0925A666C55E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687A-409C-473C-A33C-AA6B615AC73F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5D87-3421-4F4D-A817-FE4D66E4C1A9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0744-51F4-4699-ABDC-35563444DBC5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4DB9-ECC5-4FB9-B31D-1CBA391AC9CE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48CC-DD09-4514-A9F1-CE9860BC4161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167DA-17A2-4EAB-B4B9-B2077D397786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122C-418F-4580-9435-8365DAE15349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8EC88-E555-446A-A63F-A9D33E2D1F01}" type="datetime1">
              <a:rPr lang="id-ID" smtClean="0"/>
              <a:pPr/>
              <a:t>19/02/2020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1214422"/>
            <a:ext cx="7632848" cy="1470025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chemeClr val="tx1"/>
                </a:solidFill>
              </a:rPr>
              <a:t>6</a:t>
            </a:r>
            <a:r>
              <a:rPr lang="en-US" sz="4000" dirty="0" smtClean="0">
                <a:solidFill>
                  <a:schemeClr val="tx1"/>
                </a:solidFill>
              </a:rPr>
              <a:t>.ANALIS</a:t>
            </a:r>
            <a:r>
              <a:rPr lang="id-ID" sz="4000" dirty="0" smtClean="0">
                <a:solidFill>
                  <a:schemeClr val="tx1"/>
                </a:solidFill>
              </a:rPr>
              <a:t>IS</a:t>
            </a:r>
            <a:r>
              <a:rPr lang="en-US" sz="4000" dirty="0" smtClean="0">
                <a:solidFill>
                  <a:schemeClr val="tx1"/>
                </a:solidFill>
              </a:rPr>
              <a:t> LABA KOTOR </a:t>
            </a:r>
            <a:endParaRPr lang="id-ID" sz="4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3643314"/>
            <a:ext cx="5993904" cy="1255190"/>
          </a:xfrm>
        </p:spPr>
        <p:txBody>
          <a:bodyPr>
            <a:noAutofit/>
          </a:bodyPr>
          <a:lstStyle/>
          <a:p>
            <a:r>
              <a:rPr lang="id-ID" sz="3200" dirty="0" smtClean="0">
                <a:solidFill>
                  <a:schemeClr val="tx1"/>
                </a:solidFill>
              </a:rPr>
              <a:t>ELIS LISTIANA MULYANI</a:t>
            </a:r>
            <a:endParaRPr lang="en-US" sz="3200" dirty="0" smtClean="0">
              <a:solidFill>
                <a:schemeClr val="tx1"/>
              </a:solidFill>
            </a:endParaRPr>
          </a:p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 smtClean="0"/>
              <a:t>LABA :</a:t>
            </a:r>
          </a:p>
          <a:p>
            <a:r>
              <a:rPr lang="id-ID" dirty="0" smtClean="0"/>
              <a:t>a.LABA KOTOR (GROSS PROFIT)</a:t>
            </a:r>
          </a:p>
          <a:p>
            <a:r>
              <a:rPr lang="id-ID" dirty="0" smtClean="0"/>
              <a:t>b.LABA BERSIH ( NET PROFIT)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algn="l"/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Kotor</a:t>
            </a:r>
            <a:r>
              <a:rPr lang="en-US" dirty="0" smtClean="0"/>
              <a:t> </a:t>
            </a:r>
            <a:r>
              <a:rPr lang="id-ID" dirty="0" smtClean="0"/>
              <a:t>( Gross Profit)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Yaitu</a:t>
            </a:r>
            <a:r>
              <a:rPr lang="id-ID" dirty="0" smtClean="0"/>
              <a:t> Penerimaan Penjualan dikurangi harga Pokok (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dikurangi</a:t>
            </a:r>
            <a:r>
              <a:rPr lang="en-US" dirty="0" smtClean="0"/>
              <a:t> </a:t>
            </a:r>
            <a:r>
              <a:rPr lang="en-US" dirty="0" err="1" smtClean="0"/>
              <a:t>biaya-biaya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id-ID" dirty="0" smtClean="0"/>
              <a:t>)</a:t>
            </a:r>
          </a:p>
          <a:p>
            <a:pPr>
              <a:buNone/>
            </a:pPr>
            <a:endParaRPr lang="id-ID" dirty="0" smtClean="0"/>
          </a:p>
          <a:p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id-ID" dirty="0" smtClean="0"/>
              <a:t>Bersih</a:t>
            </a:r>
            <a:r>
              <a:rPr lang="en-US" dirty="0" smtClean="0"/>
              <a:t> </a:t>
            </a:r>
            <a:r>
              <a:rPr lang="id-ID" dirty="0" smtClean="0"/>
              <a:t>(Net Profit)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se</a:t>
            </a:r>
            <a:r>
              <a:rPr lang="id-ID" dirty="0" smtClean="0"/>
              <a:t>telah </a:t>
            </a:r>
            <a:r>
              <a:rPr lang="en-US" dirty="0" err="1" smtClean="0"/>
              <a:t>dikurangi</a:t>
            </a:r>
            <a:r>
              <a:rPr lang="en-US" dirty="0" smtClean="0"/>
              <a:t> </a:t>
            </a:r>
            <a:r>
              <a:rPr lang="en-US" dirty="0" err="1" smtClean="0"/>
              <a:t>biaya-biaya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id-ID" dirty="0" smtClean="0"/>
              <a:t> termasuk Pajak.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id-ID" sz="2800" dirty="0" smtClean="0"/>
              <a:t>LABA KOTOR :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id-ID" dirty="0" smtClean="0"/>
              <a:t>FAKTOR PENJUALAN  ( dipengaruhi): </a:t>
            </a:r>
          </a:p>
          <a:p>
            <a:pPr>
              <a:buNone/>
            </a:pPr>
            <a:r>
              <a:rPr lang="id-ID" dirty="0" smtClean="0"/>
              <a:t>   - Harga Jual </a:t>
            </a:r>
          </a:p>
          <a:p>
            <a:pPr>
              <a:buNone/>
            </a:pPr>
            <a:r>
              <a:rPr lang="id-ID" dirty="0" smtClean="0"/>
              <a:t>   - Volume Penjualan</a:t>
            </a:r>
          </a:p>
          <a:p>
            <a:pPr>
              <a:buNone/>
            </a:pPr>
            <a:r>
              <a:rPr lang="id-ID" dirty="0" smtClean="0"/>
              <a:t>        </a:t>
            </a:r>
          </a:p>
          <a:p>
            <a:r>
              <a:rPr lang="id-ID" dirty="0" smtClean="0"/>
              <a:t> FAKTOR </a:t>
            </a:r>
            <a:r>
              <a:rPr lang="id-ID" smtClean="0"/>
              <a:t>HPP  (dipengaruhi ):</a:t>
            </a:r>
            <a:endParaRPr lang="id-ID" dirty="0" smtClean="0"/>
          </a:p>
          <a:p>
            <a:pPr>
              <a:buFontTx/>
              <a:buChar char="-"/>
            </a:pPr>
            <a:r>
              <a:rPr lang="id-ID" dirty="0" smtClean="0"/>
              <a:t>Harga Pokok rata-rata</a:t>
            </a:r>
          </a:p>
          <a:p>
            <a:pPr>
              <a:buFontTx/>
              <a:buChar char="-"/>
            </a:pPr>
            <a:r>
              <a:rPr lang="id-ID" dirty="0" smtClean="0"/>
              <a:t>Volume Penjualan                 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Perubahan</a:t>
            </a:r>
            <a:r>
              <a:rPr lang="en-US" sz="3600" dirty="0" smtClean="0"/>
              <a:t> LABA KOTOR </a:t>
            </a:r>
            <a:r>
              <a:rPr lang="en-US" sz="3600" dirty="0" err="1" smtClean="0"/>
              <a:t>dipengaruhi</a:t>
            </a:r>
            <a:r>
              <a:rPr lang="en-US" sz="3600" dirty="0" smtClean="0"/>
              <a:t> 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Berubahnya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endParaRPr lang="en-US" dirty="0" smtClean="0"/>
          </a:p>
          <a:p>
            <a:r>
              <a:rPr lang="en-US" dirty="0" err="1" smtClean="0"/>
              <a:t>Berubahnya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/Volume </a:t>
            </a:r>
            <a:r>
              <a:rPr lang="en-US" dirty="0" err="1" smtClean="0"/>
              <a:t>Penjualan</a:t>
            </a:r>
            <a:endParaRPr lang="en-US" dirty="0" smtClean="0"/>
          </a:p>
          <a:p>
            <a:r>
              <a:rPr lang="en-US" dirty="0" err="1" smtClean="0"/>
              <a:t>Berubahnya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Kotor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Penyebab</a:t>
            </a:r>
            <a:r>
              <a:rPr lang="en-US" dirty="0" smtClean="0"/>
              <a:t> </a:t>
            </a:r>
            <a:r>
              <a:rPr lang="en-US" dirty="0" err="1" smtClean="0"/>
              <a:t>Naik</a:t>
            </a:r>
            <a:r>
              <a:rPr lang="en-US" dirty="0" smtClean="0"/>
              <a:t>/</a:t>
            </a:r>
            <a:r>
              <a:rPr lang="en-US" dirty="0" err="1" smtClean="0"/>
              <a:t>Turunnya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endParaRPr lang="en-US" dirty="0" smtClean="0"/>
          </a:p>
          <a:p>
            <a:r>
              <a:rPr lang="en-US" dirty="0" err="1" smtClean="0"/>
              <a:t>Penyebab</a:t>
            </a:r>
            <a:r>
              <a:rPr lang="en-US" dirty="0" smtClean="0"/>
              <a:t> </a:t>
            </a:r>
            <a:r>
              <a:rPr lang="en-US" dirty="0" err="1" smtClean="0"/>
              <a:t>Naik</a:t>
            </a:r>
            <a:r>
              <a:rPr lang="en-US" dirty="0" smtClean="0"/>
              <a:t>/</a:t>
            </a:r>
            <a:r>
              <a:rPr lang="en-US" dirty="0" err="1" smtClean="0"/>
              <a:t>Turunnya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menilai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endParaRPr lang="en-US" dirty="0" smtClean="0"/>
          </a:p>
          <a:p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kedepan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Data u/ ANALISIS LABA KOTOR : </a:t>
            </a:r>
          </a:p>
          <a:p>
            <a:r>
              <a:rPr lang="id-ID" dirty="0" smtClean="0"/>
              <a:t>Target yang telah ditetapkan</a:t>
            </a:r>
          </a:p>
          <a:p>
            <a:r>
              <a:rPr lang="id-ID" dirty="0" smtClean="0"/>
              <a:t>Pencapaian Hasil Periode tersebut </a:t>
            </a:r>
          </a:p>
          <a:p>
            <a:r>
              <a:rPr lang="id-ID" dirty="0" smtClean="0"/>
              <a:t>Laba periode Yang Lalu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Latihan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r>
              <a:rPr lang="id-ID" dirty="0" smtClean="0"/>
              <a:t>Berikut Laporan Laba/Rugi PT”BEJO”</a:t>
            </a:r>
          </a:p>
          <a:p>
            <a:pPr>
              <a:buNone/>
            </a:pPr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8</a:t>
            </a:fld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985132"/>
              </p:ext>
            </p:extLst>
          </p:nvPr>
        </p:nvGraphicFramePr>
        <p:xfrm>
          <a:off x="714348" y="1857364"/>
          <a:ext cx="7929618" cy="258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2571768"/>
                <a:gridCol w="2143140"/>
              </a:tblGrid>
              <a:tr h="357191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 Th 2014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Th  201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Penjualan Bersih</a:t>
                      </a:r>
                      <a:endParaRPr lang="id-ID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 1000.000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 1.650.000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HPP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u="sng" dirty="0" smtClean="0"/>
                        <a:t>Rp     750.000</a:t>
                      </a:r>
                      <a:endParaRPr lang="id-ID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u="sng" dirty="0" smtClean="0"/>
                        <a:t>Rp   1.100.000</a:t>
                      </a:r>
                      <a:endParaRPr lang="id-ID" u="sng" dirty="0"/>
                    </a:p>
                  </a:txBody>
                  <a:tcPr/>
                </a:tc>
              </a:tr>
              <a:tr h="321321">
                <a:tc>
                  <a:txBody>
                    <a:bodyPr/>
                    <a:lstStyle/>
                    <a:p>
                      <a:r>
                        <a:rPr lang="id-ID" dirty="0" smtClean="0"/>
                        <a:t>Laba Kotor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   250.000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     550.000. 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Volume Penjualan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             1000 unit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      1100 unit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Harga/unit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1000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 1500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Harga Pokok/unit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  750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   1000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rot="5400000">
            <a:off x="2608249" y="3178173"/>
            <a:ext cx="26432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214942" y="3143248"/>
            <a:ext cx="257176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14348" y="2214554"/>
            <a:ext cx="79296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TAHAP ANALISIS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id-ID" dirty="0" smtClean="0"/>
              <a:t>1.Membuat Tabel Perubahan</a:t>
            </a:r>
          </a:p>
          <a:p>
            <a:r>
              <a:rPr lang="id-ID" dirty="0" smtClean="0"/>
              <a:t>2.Menganalisis Perubahan :</a:t>
            </a:r>
          </a:p>
          <a:p>
            <a:pPr>
              <a:buNone/>
            </a:pPr>
            <a:r>
              <a:rPr lang="id-ID" dirty="0" smtClean="0"/>
              <a:t>        a.Faktor Penjualan =Qt2 (Pr2- Pr1) </a:t>
            </a:r>
          </a:p>
          <a:p>
            <a:pPr>
              <a:buNone/>
            </a:pPr>
            <a:r>
              <a:rPr lang="id-ID" dirty="0" smtClean="0"/>
              <a:t>        b.Volume Penjualan = Pr1 (Qt2 – Qt1)</a:t>
            </a:r>
          </a:p>
          <a:p>
            <a:pPr>
              <a:buNone/>
            </a:pPr>
            <a:r>
              <a:rPr lang="id-ID" dirty="0" smtClean="0"/>
              <a:t>        c.Harga Pokok Penjualan = Qt2 (HPP2-HPP1)</a:t>
            </a:r>
          </a:p>
          <a:p>
            <a:pPr>
              <a:buNone/>
            </a:pPr>
            <a:r>
              <a:rPr lang="id-ID" dirty="0" smtClean="0"/>
              <a:t>        d.Kuantitas Penjualan = Qt1 (HPP2-HPP1)</a:t>
            </a:r>
          </a:p>
          <a:p>
            <a:r>
              <a:rPr lang="id-ID" dirty="0" smtClean="0"/>
              <a:t>3.Membuat Laporan Perubahan Laba Kotor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Kasus.1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/>
              <a:t>Berikut</a:t>
            </a:r>
            <a:r>
              <a:rPr lang="en-US" dirty="0" smtClean="0"/>
              <a:t> Data PT “MERAH MERONA” </a:t>
            </a:r>
            <a:r>
              <a:rPr lang="en-US" dirty="0" err="1" smtClean="0"/>
              <a:t>tahun</a:t>
            </a:r>
            <a:r>
              <a:rPr lang="en-US" dirty="0" smtClean="0"/>
              <a:t> 2013  :</a:t>
            </a:r>
          </a:p>
          <a:p>
            <a:pPr>
              <a:buNone/>
            </a:pPr>
            <a:r>
              <a:rPr lang="en-US" dirty="0" err="1" smtClean="0"/>
              <a:t>Persediaan</a:t>
            </a:r>
            <a:r>
              <a:rPr lang="en-US" dirty="0" smtClean="0"/>
              <a:t>  01 -01-2013 </a:t>
            </a:r>
            <a:r>
              <a:rPr lang="id-ID" dirty="0" smtClean="0"/>
              <a:t>=</a:t>
            </a:r>
            <a:r>
              <a:rPr lang="en-US" dirty="0" smtClean="0"/>
              <a:t> 40 unit  @ </a:t>
            </a:r>
            <a:r>
              <a:rPr lang="en-US" dirty="0" err="1" smtClean="0"/>
              <a:t>Rp</a:t>
            </a:r>
            <a:r>
              <a:rPr lang="en-US" dirty="0" smtClean="0"/>
              <a:t> 500 = </a:t>
            </a:r>
            <a:r>
              <a:rPr lang="en-US" dirty="0" err="1" smtClean="0"/>
              <a:t>Rp</a:t>
            </a:r>
            <a:r>
              <a:rPr lang="en-US" dirty="0" smtClean="0"/>
              <a:t>  20.000.000 </a:t>
            </a:r>
          </a:p>
          <a:p>
            <a:pPr>
              <a:buNone/>
            </a:pPr>
            <a:r>
              <a:rPr lang="en-US" dirty="0" err="1" smtClean="0"/>
              <a:t>Persediaan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dibeli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2013</a:t>
            </a:r>
            <a:r>
              <a:rPr lang="id-ID" dirty="0" smtClean="0"/>
              <a:t> = </a:t>
            </a:r>
            <a:r>
              <a:rPr lang="en-US" dirty="0" smtClean="0"/>
              <a:t>60 unit  @  600                = </a:t>
            </a:r>
            <a:r>
              <a:rPr lang="en-US" dirty="0" err="1" smtClean="0"/>
              <a:t>Rp</a:t>
            </a:r>
            <a:r>
              <a:rPr lang="en-US" dirty="0" smtClean="0"/>
              <a:t> 36.000.000 </a:t>
            </a:r>
          </a:p>
          <a:p>
            <a:pPr>
              <a:buNone/>
            </a:pPr>
            <a:r>
              <a:rPr lang="id-ID" dirty="0" smtClean="0"/>
              <a:t>Persediaan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tersedia</a:t>
            </a:r>
            <a:r>
              <a:rPr lang="en-US" dirty="0" smtClean="0"/>
              <a:t> u/ </a:t>
            </a:r>
            <a:r>
              <a:rPr lang="en-US" dirty="0" err="1" smtClean="0"/>
              <a:t>dijual</a:t>
            </a:r>
            <a:r>
              <a:rPr lang="en-US" dirty="0" smtClean="0"/>
              <a:t> :  100 unit   = </a:t>
            </a:r>
            <a:r>
              <a:rPr lang="id-ID" dirty="0" smtClean="0"/>
              <a:t>Rp</a:t>
            </a:r>
            <a:r>
              <a:rPr lang="en-US" dirty="0" smtClean="0"/>
              <a:t>  56.000.000</a:t>
            </a:r>
          </a:p>
          <a:p>
            <a:pPr>
              <a:buNone/>
            </a:pP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 30 unit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r>
              <a:rPr lang="en-US" dirty="0" smtClean="0"/>
              <a:t>  @ </a:t>
            </a:r>
            <a:r>
              <a:rPr lang="en-US" dirty="0" err="1" smtClean="0"/>
              <a:t>Rp</a:t>
            </a:r>
            <a:r>
              <a:rPr lang="en-US" dirty="0" smtClean="0"/>
              <a:t> 800 </a:t>
            </a:r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dampaknya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PROFITABILITAS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id-ID" dirty="0" smtClean="0"/>
              <a:t>bagaimana </a:t>
            </a:r>
            <a:r>
              <a:rPr lang="en-US" dirty="0" smtClean="0"/>
              <a:t>P</a:t>
            </a:r>
            <a:r>
              <a:rPr lang="id-ID" dirty="0" smtClean="0"/>
              <a:t>encatatannya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NERACA 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:  FIFO ,  LIFO </a:t>
            </a:r>
            <a:r>
              <a:rPr lang="en-US" dirty="0" err="1" smtClean="0"/>
              <a:t>dan</a:t>
            </a:r>
            <a:r>
              <a:rPr lang="en-US" dirty="0" smtClean="0"/>
              <a:t> Average COC 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Kasus</a:t>
            </a:r>
            <a:r>
              <a:rPr lang="en-US" dirty="0" smtClean="0"/>
              <a:t>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PT  AMBURADUL  </a:t>
            </a:r>
            <a:r>
              <a:rPr lang="en-US" dirty="0" err="1" smtClean="0"/>
              <a:t>mempunyai</a:t>
            </a:r>
            <a:r>
              <a:rPr lang="en-US" dirty="0" smtClean="0"/>
              <a:t>  </a:t>
            </a:r>
            <a:r>
              <a:rPr lang="en-US" dirty="0" err="1" smtClean="0"/>
              <a:t>Persediaan</a:t>
            </a:r>
            <a:r>
              <a:rPr lang="en-US" dirty="0" smtClean="0"/>
              <a:t>  </a:t>
            </a:r>
            <a:r>
              <a:rPr lang="en-US" dirty="0" err="1" smtClean="0"/>
              <a:t>akhir</a:t>
            </a:r>
            <a:r>
              <a:rPr lang="en-US" dirty="0" smtClean="0"/>
              <a:t>  31-12-2014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Jadi</a:t>
            </a:r>
            <a:r>
              <a:rPr lang="en-US" dirty="0" smtClean="0"/>
              <a:t> (BJ)  5000 unit @ </a:t>
            </a:r>
            <a:r>
              <a:rPr lang="en-US" dirty="0" err="1" smtClean="0"/>
              <a:t>Rp</a:t>
            </a:r>
            <a:r>
              <a:rPr lang="en-US" dirty="0" smtClean="0"/>
              <a:t> 1000 . 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2014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pembelian</a:t>
            </a:r>
            <a:r>
              <a:rPr lang="en-US" dirty="0" smtClean="0"/>
              <a:t> BJ  15.000 unit @ </a:t>
            </a:r>
            <a:r>
              <a:rPr lang="en-US" dirty="0" err="1" smtClean="0"/>
              <a:t>Rp</a:t>
            </a:r>
            <a:r>
              <a:rPr lang="en-US" dirty="0" smtClean="0"/>
              <a:t> 1200,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menjual</a:t>
            </a:r>
            <a:r>
              <a:rPr lang="en-US" dirty="0" smtClean="0"/>
              <a:t>   BJ 17.000 unit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r>
              <a:rPr lang="en-US" dirty="0" smtClean="0"/>
              <a:t> @ </a:t>
            </a:r>
            <a:r>
              <a:rPr lang="en-US" dirty="0" err="1" smtClean="0"/>
              <a:t>Rp</a:t>
            </a:r>
            <a:r>
              <a:rPr lang="en-US" dirty="0" smtClean="0"/>
              <a:t>  1.500. </a:t>
            </a:r>
          </a:p>
          <a:p>
            <a:r>
              <a:rPr lang="en-US" b="1" dirty="0" err="1" smtClean="0"/>
              <a:t>a</a:t>
            </a:r>
            <a:r>
              <a:rPr lang="en-US" dirty="0" err="1" smtClean="0"/>
              <a:t>.Bagaimana</a:t>
            </a:r>
            <a:r>
              <a:rPr lang="en-US" dirty="0" smtClean="0"/>
              <a:t> </a:t>
            </a:r>
            <a:r>
              <a:rPr lang="en-US" dirty="0" err="1" smtClean="0"/>
              <a:t>dampaknya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Profitabilitas</a:t>
            </a:r>
            <a:r>
              <a:rPr lang="en-US" dirty="0" smtClean="0"/>
              <a:t>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r>
              <a:rPr lang="en-US" dirty="0" smtClean="0"/>
              <a:t>  </a:t>
            </a:r>
            <a:r>
              <a:rPr lang="id-ID" dirty="0" smtClean="0"/>
              <a:t>bila transaksi</a:t>
            </a:r>
            <a:r>
              <a:rPr lang="en-US" dirty="0" smtClean="0"/>
              <a:t>    /  </a:t>
            </a:r>
            <a:r>
              <a:rPr lang="en-US" dirty="0" err="1" smtClean="0"/>
              <a:t>pencatatannya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:</a:t>
            </a:r>
          </a:p>
          <a:p>
            <a:r>
              <a:rPr lang="en-US" dirty="0" smtClean="0"/>
              <a:t>   1). First In First  Out (FIFO )  ,</a:t>
            </a:r>
          </a:p>
          <a:p>
            <a:r>
              <a:rPr lang="en-US" dirty="0" smtClean="0"/>
              <a:t>   2). Last In First Out (LIFO)        </a:t>
            </a:r>
          </a:p>
          <a:p>
            <a:r>
              <a:rPr lang="en-US" dirty="0" smtClean="0"/>
              <a:t>   3) Average Cost ( Rata-rata) </a:t>
            </a:r>
          </a:p>
          <a:p>
            <a:r>
              <a:rPr lang="en-US" b="1" dirty="0" smtClean="0"/>
              <a:t> </a:t>
            </a:r>
            <a:r>
              <a:rPr lang="en-US" b="1" dirty="0" err="1" smtClean="0"/>
              <a:t>b.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menguntungkan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?  </a:t>
            </a:r>
          </a:p>
          <a:p>
            <a:r>
              <a:rPr lang="id-ID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11</a:t>
            </a:fld>
            <a:endParaRPr lang="id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</TotalTime>
  <Words>456</Words>
  <Application>Microsoft Office PowerPoint</Application>
  <PresentationFormat>On-screen Show (4:3)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6.ANALISIS LABA KOTOR </vt:lpstr>
      <vt:lpstr>.</vt:lpstr>
      <vt:lpstr>Definisi</vt:lpstr>
      <vt:lpstr>LABA KOTOR :</vt:lpstr>
      <vt:lpstr>Perubahan LABA KOTOR dipengaruhi :</vt:lpstr>
      <vt:lpstr>Manfaat Analisis Laba Kotor </vt:lpstr>
      <vt:lpstr>.</vt:lpstr>
      <vt:lpstr>Latihan</vt:lpstr>
      <vt:lpstr>TAHAP ANALISIS :</vt:lpstr>
      <vt:lpstr>Kasus.1</vt:lpstr>
      <vt:lpstr>Kasus 2 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Windows User</cp:lastModifiedBy>
  <cp:revision>168</cp:revision>
  <dcterms:created xsi:type="dcterms:W3CDTF">2011-02-23T05:25:54Z</dcterms:created>
  <dcterms:modified xsi:type="dcterms:W3CDTF">2020-02-19T03:38:12Z</dcterms:modified>
</cp:coreProperties>
</file>