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4"/>
  </p:notesMasterIdLst>
  <p:handoutMasterIdLst>
    <p:handoutMasterId r:id="rId15"/>
  </p:handoutMasterIdLst>
  <p:sldIdLst>
    <p:sldId id="257" r:id="rId2"/>
    <p:sldId id="276" r:id="rId3"/>
    <p:sldId id="277" r:id="rId4"/>
    <p:sldId id="279" r:id="rId5"/>
    <p:sldId id="284" r:id="rId6"/>
    <p:sldId id="288" r:id="rId7"/>
    <p:sldId id="286" r:id="rId8"/>
    <p:sldId id="287" r:id="rId9"/>
    <p:sldId id="280" r:id="rId10"/>
    <p:sldId id="281" r:id="rId11"/>
    <p:sldId id="282" r:id="rId12"/>
    <p:sldId id="283" r:id="rId13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50" d="100"/>
          <a:sy n="50" d="100"/>
        </p:scale>
        <p:origin x="-1950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99504-DF1C-4499-95BE-E2D670FB1F20}" type="datetimeFigureOut">
              <a:rPr lang="en-US" smtClean="0"/>
              <a:pPr/>
              <a:t>4/29/2019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CD1ED-C276-46F5-B908-F81B2C0D6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90BB-852C-443C-94A7-76675F56DE1C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3AA66-0EC7-4389-A639-415C4FE6E563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3AA66-0EC7-4389-A639-415C4FE6E563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80B8A-E2BF-4F59-B73C-847952E11FC8}" type="datetimeFigureOut">
              <a:rPr lang="id-ID" smtClean="0"/>
              <a:pPr/>
              <a:t>29/04/2019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548680"/>
            <a:ext cx="7882136" cy="1222375"/>
          </a:xfrm>
        </p:spPr>
        <p:txBody>
          <a:bodyPr/>
          <a:lstStyle/>
          <a:p>
            <a:pPr algn="l"/>
            <a:r>
              <a:rPr lang="id-ID" dirty="0" smtClean="0">
                <a:solidFill>
                  <a:schemeClr val="tx1"/>
                </a:solidFill>
              </a:rPr>
              <a:t>    6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id-ID" dirty="0" smtClean="0">
                <a:solidFill>
                  <a:schemeClr val="tx1"/>
                </a:solidFill>
              </a:rPr>
              <a:t>LAPORAN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id-ID" dirty="0" smtClean="0">
                <a:solidFill>
                  <a:schemeClr val="tx1"/>
                </a:solidFill>
              </a:rPr>
              <a:t>ARUS KAS 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780928"/>
            <a:ext cx="740664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ELIS LISTIANA MULYANI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034096" cy="1143000"/>
          </a:xfrm>
        </p:spPr>
        <p:txBody>
          <a:bodyPr>
            <a:normAutofit/>
          </a:bodyPr>
          <a:lstStyle/>
          <a:p>
            <a:r>
              <a:rPr lang="id-ID" dirty="0" smtClean="0">
                <a:solidFill>
                  <a:schemeClr val="tx1"/>
                </a:solidFill>
              </a:rPr>
              <a:t>TUJUAN &amp; KEGUNAAN ARUS KAS 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>
            <a:normAutofit fontScale="92500"/>
          </a:bodyPr>
          <a:lstStyle/>
          <a:p>
            <a:r>
              <a:rPr lang="id-ID" dirty="0" smtClean="0"/>
              <a:t>Mengetahui perubahan aktiva bersih,struktur keuangan&amp; kemampuan mempengaruhi arus kas</a:t>
            </a:r>
          </a:p>
          <a:p>
            <a:r>
              <a:rPr lang="id-ID" dirty="0" smtClean="0"/>
              <a:t>Menilai kemampuan perusahaan dlm menghasilkan kas &amp; setara kas </a:t>
            </a:r>
          </a:p>
          <a:p>
            <a:r>
              <a:rPr lang="id-ID" dirty="0" smtClean="0"/>
              <a:t>Dpt membandingkan NILAI SEKARANG dg NILAI MASA DEPAN Arus Kas</a:t>
            </a:r>
          </a:p>
          <a:p>
            <a:r>
              <a:rPr lang="id-ID" dirty="0" smtClean="0"/>
              <a:t>Menggunakan ARUS KAS HISTORIS u prediksi ARUS KAS  yg akan datang </a:t>
            </a:r>
          </a:p>
          <a:p>
            <a:r>
              <a:rPr lang="id-ID" dirty="0" smtClean="0"/>
              <a:t>dll </a:t>
            </a:r>
            <a:endParaRPr lang="en-US" dirty="0" smtClean="0"/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725544" cy="654032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>
                <a:solidFill>
                  <a:schemeClr val="tx1"/>
                </a:solidFill>
              </a:rPr>
              <a:t>KLASIFIKASI ARUS KAS 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r>
              <a:rPr lang="id-ID" dirty="0" smtClean="0"/>
              <a:t>AKTIVITAS OPERASI (</a:t>
            </a:r>
            <a:r>
              <a:rPr lang="id-ID" i="1" dirty="0" smtClean="0"/>
              <a:t>Operating Activities)</a:t>
            </a:r>
          </a:p>
          <a:p>
            <a:r>
              <a:rPr lang="id-ID" dirty="0" smtClean="0"/>
              <a:t>AKTIVITAS INVESTASI (</a:t>
            </a:r>
            <a:r>
              <a:rPr lang="id-ID" i="1" dirty="0" smtClean="0"/>
              <a:t>Investing Activities</a:t>
            </a:r>
            <a:r>
              <a:rPr lang="id-ID" dirty="0" smtClean="0"/>
              <a:t>)</a:t>
            </a:r>
          </a:p>
          <a:p>
            <a:r>
              <a:rPr lang="id-ID" dirty="0" smtClean="0"/>
              <a:t>AKTIVITAS PENDANAAN (</a:t>
            </a:r>
            <a:r>
              <a:rPr lang="id-ID" i="1" dirty="0" smtClean="0"/>
              <a:t>Financing Activities)</a:t>
            </a:r>
            <a:endParaRPr lang="en-US" i="1" dirty="0" smtClean="0"/>
          </a:p>
          <a:p>
            <a:endParaRPr lang="en-US" i="1" dirty="0" smtClean="0"/>
          </a:p>
          <a:p>
            <a:r>
              <a:rPr lang="en-US" dirty="0" err="1" smtClean="0"/>
              <a:t>Ad.a</a:t>
            </a:r>
            <a:r>
              <a:rPr lang="en-US" dirty="0" smtClean="0"/>
              <a:t>. </a:t>
            </a:r>
            <a:r>
              <a:rPr lang="id-ID" dirty="0" smtClean="0"/>
              <a:t>AKTIVITAS OPERASI : </a:t>
            </a:r>
          </a:p>
          <a:p>
            <a:pPr>
              <a:buNone/>
            </a:pPr>
            <a:r>
              <a:rPr lang="id-ID" dirty="0" smtClean="0"/>
              <a:t>    Yi aktivitas penghasilan utama pendapatan perusahaan dan aktivitas lain yang bukan merupakan aktivitas investasi dan pendanaan</a:t>
            </a:r>
          </a:p>
          <a:p>
            <a:endParaRPr lang="id-ID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152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14348" y="571480"/>
          <a:ext cx="8001056" cy="5666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288"/>
                <a:gridCol w="2571768"/>
              </a:tblGrid>
              <a:tr h="5666402">
                <a:tc>
                  <a:txBody>
                    <a:bodyPr/>
                    <a:lstStyle/>
                    <a:p>
                      <a:r>
                        <a:rPr lang="id-ID" sz="2800" u="sng" dirty="0" smtClean="0">
                          <a:solidFill>
                            <a:schemeClr val="tx1"/>
                          </a:solidFill>
                        </a:rPr>
                        <a:t>AKTIVITAS  OPERASI </a:t>
                      </a:r>
                      <a:r>
                        <a:rPr lang="id-ID" sz="2400" u="sng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id-ID" sz="2400" u="sng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id-ID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KAS MASUK ( CASH INFLOWS): </a:t>
                      </a: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-Penjualan barang dagangan </a:t>
                      </a: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-Pendapatan Royalti,komisi,fee, dll</a:t>
                      </a: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-Pendapatan bunga &amp; deviden</a:t>
                      </a:r>
                    </a:p>
                    <a:p>
                      <a:endParaRPr lang="id-ID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KAS KELUAR  (CASH OUTFLOWS) :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 Pembayaran kpd Pemasok barang &amp;  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   jasa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Pembayaran gaji </a:t>
                      </a: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</a:rPr>
                        <a:t> karyawan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</a:rPr>
                        <a:t> Pembayaran pajak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aseline="0" dirty="0" smtClean="0">
                          <a:solidFill>
                            <a:schemeClr val="tx1"/>
                          </a:solidFill>
                        </a:rPr>
                        <a:t> Pembayaran Bunga dll</a:t>
                      </a:r>
                    </a:p>
                    <a:p>
                      <a:pPr>
                        <a:buFontTx/>
                        <a:buChar char="-"/>
                      </a:pP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  POS POS </a:t>
                      </a:r>
                    </a:p>
                    <a:p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LABA - RUGI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ight Brace 6"/>
          <p:cNvSpPr/>
          <p:nvPr/>
        </p:nvSpPr>
        <p:spPr>
          <a:xfrm>
            <a:off x="5500694" y="1643050"/>
            <a:ext cx="500066" cy="378621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Pelaporan  Arus kas operasi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772816"/>
            <a:ext cx="8219340" cy="4475584"/>
          </a:xfrm>
        </p:spPr>
        <p:txBody>
          <a:bodyPr/>
          <a:lstStyle/>
          <a:p>
            <a:r>
              <a:rPr lang="id-ID" dirty="0" smtClean="0"/>
              <a:t>a.METODE LANGSUNG (</a:t>
            </a:r>
            <a:r>
              <a:rPr lang="id-ID" i="1" dirty="0" smtClean="0"/>
              <a:t>Direct Method)</a:t>
            </a:r>
          </a:p>
          <a:p>
            <a:pPr>
              <a:buNone/>
            </a:pPr>
            <a:r>
              <a:rPr lang="id-ID" dirty="0" smtClean="0"/>
              <a:t>    Metode Langsung pada dasarnya merupakan laporan laba rugi berbasis tunai atau kas </a:t>
            </a:r>
            <a:r>
              <a:rPr lang="id-ID" i="1" dirty="0" smtClean="0"/>
              <a:t>(cash basis income statement</a:t>
            </a:r>
            <a:r>
              <a:rPr lang="id-ID" dirty="0" smtClean="0"/>
              <a:t>). </a:t>
            </a:r>
          </a:p>
          <a:p>
            <a:endParaRPr lang="id-ID" dirty="0" smtClean="0"/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 </a:t>
            </a:r>
            <a:endParaRPr lang="id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>
            <a:normAutofit/>
          </a:bodyPr>
          <a:lstStyle/>
          <a:p>
            <a:r>
              <a:rPr lang="id-ID" sz="3600" dirty="0" smtClean="0">
                <a:solidFill>
                  <a:schemeClr val="tx1"/>
                </a:solidFill>
              </a:rPr>
              <a:t>a.METODE LANGSUNG (</a:t>
            </a:r>
            <a:r>
              <a:rPr lang="id-ID" sz="3600" i="1" dirty="0" smtClean="0">
                <a:solidFill>
                  <a:schemeClr val="tx1"/>
                </a:solidFill>
              </a:rPr>
              <a:t>Direct Method</a:t>
            </a:r>
            <a:r>
              <a:rPr lang="id-ID" sz="3600" dirty="0" smtClean="0">
                <a:solidFill>
                  <a:schemeClr val="tx1"/>
                </a:solidFill>
              </a:rPr>
              <a:t>)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628800"/>
            <a:ext cx="7498080" cy="4800600"/>
          </a:xfrm>
        </p:spPr>
        <p:txBody>
          <a:bodyPr>
            <a:normAutofit/>
          </a:bodyPr>
          <a:lstStyle/>
          <a:p>
            <a:endParaRPr lang="id-ID" i="1" dirty="0" smtClean="0">
              <a:solidFill>
                <a:srgbClr val="FF0000"/>
              </a:solidFill>
            </a:endParaRPr>
          </a:p>
          <a:p>
            <a:endParaRPr lang="id-ID" i="1" dirty="0" smtClean="0">
              <a:solidFill>
                <a:srgbClr val="FF0000"/>
              </a:solidFill>
            </a:endParaRPr>
          </a:p>
          <a:p>
            <a:endParaRPr lang="id-ID" i="1" dirty="0" smtClean="0">
              <a:solidFill>
                <a:srgbClr val="FF0000"/>
              </a:solidFill>
            </a:endParaRPr>
          </a:p>
          <a:p>
            <a:endParaRPr lang="id-ID" i="1" dirty="0" smtClean="0">
              <a:solidFill>
                <a:srgbClr val="FF0000"/>
              </a:solidFill>
            </a:endParaRPr>
          </a:p>
          <a:p>
            <a:endParaRPr lang="id-ID" i="1" dirty="0" smtClean="0">
              <a:solidFill>
                <a:srgbClr val="FF0000"/>
              </a:solidFill>
            </a:endParaRPr>
          </a:p>
          <a:p>
            <a:endParaRPr lang="id-ID" sz="2400" i="1" dirty="0" smtClean="0">
              <a:solidFill>
                <a:srgbClr val="FF0000"/>
              </a:solidFill>
            </a:endParaRPr>
          </a:p>
          <a:p>
            <a:r>
              <a:rPr lang="id-ID" sz="2400" i="1" dirty="0" smtClean="0"/>
              <a:t>Perusahaan yg menggunakan metode ini, hrs melaporkan secara terpisah klasifikasi penerimaan &amp; pengeluaran aktivitas Operasi</a:t>
            </a:r>
            <a:r>
              <a:rPr lang="en-US" sz="2400" i="1" dirty="0" smtClean="0"/>
              <a:t>,</a:t>
            </a:r>
            <a:r>
              <a:rPr lang="en-US" sz="2400" i="1" dirty="0" err="1" smtClean="0"/>
              <a:t>yaitu</a:t>
            </a:r>
            <a:r>
              <a:rPr lang="id-ID" sz="2400" i="1" dirty="0" smtClean="0"/>
              <a:t> :</a:t>
            </a:r>
            <a:endParaRPr lang="id-ID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2976" y="1571612"/>
          <a:ext cx="7056784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1584176"/>
                <a:gridCol w="1872208"/>
              </a:tblGrid>
              <a:tr h="211048">
                <a:tc>
                  <a:txBody>
                    <a:bodyPr/>
                    <a:lstStyle/>
                    <a:p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Penerimaan Kas Penjualan </a:t>
                      </a:r>
                      <a:endParaRPr lang="id-ID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 </a:t>
                      </a:r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Rp 100.000</a:t>
                      </a:r>
                      <a:endParaRPr lang="id-ID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Biaya : HPP</a:t>
                      </a:r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50.000</a:t>
                      </a:r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          Royalti, Fee</a:t>
                      </a:r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30.000</a:t>
                      </a:r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          Biaya Operasi lain</a:t>
                      </a:r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10.000</a:t>
                      </a:r>
                      <a:endParaRPr lang="id-ID" sz="2400" u="sng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Jumlah Biaya</a:t>
                      </a:r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 smtClean="0"/>
                        <a:t>Rp     90.000</a:t>
                      </a:r>
                      <a:endParaRPr lang="id-ID" sz="2400" u="sng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Arus Kas  Bersih  Operasi</a:t>
                      </a:r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Rp     10.000</a:t>
                      </a:r>
                      <a:endParaRPr lang="id-ID" sz="2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rot="10800000">
            <a:off x="1142976" y="1571612"/>
            <a:ext cx="700092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42976" y="4357694"/>
            <a:ext cx="700092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6750859" y="2964653"/>
            <a:ext cx="278608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-214346" y="3000372"/>
            <a:ext cx="271464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3321835" y="2964653"/>
            <a:ext cx="278608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4894265" y="2964653"/>
            <a:ext cx="2785288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836712"/>
            <a:ext cx="7498080" cy="54116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dirty="0" smtClean="0"/>
              <a:t>Yaitu : </a:t>
            </a:r>
          </a:p>
          <a:p>
            <a:pPr>
              <a:buNone/>
            </a:pPr>
            <a:r>
              <a:rPr lang="id-ID" dirty="0" smtClean="0"/>
              <a:t>a.kas diterima dr pelanggan ( termasuk sewa,lisensi dll)</a:t>
            </a:r>
          </a:p>
          <a:p>
            <a:pPr>
              <a:buNone/>
            </a:pPr>
            <a:r>
              <a:rPr lang="id-ID" dirty="0" smtClean="0"/>
              <a:t>b.Bunga dan deviden yg diterima</a:t>
            </a:r>
          </a:p>
          <a:p>
            <a:pPr>
              <a:buNone/>
            </a:pPr>
            <a:r>
              <a:rPr lang="id-ID" dirty="0" smtClean="0"/>
              <a:t>c.Penerimaan kas lainnya</a:t>
            </a:r>
          </a:p>
          <a:p>
            <a:pPr>
              <a:buNone/>
            </a:pPr>
            <a:r>
              <a:rPr lang="id-ID" dirty="0" smtClean="0"/>
              <a:t>d.kas dibayarkan u gaji,supplier,jasa iklan</a:t>
            </a:r>
          </a:p>
          <a:p>
            <a:pPr>
              <a:buNone/>
            </a:pPr>
            <a:r>
              <a:rPr lang="id-ID" dirty="0" smtClean="0"/>
              <a:t>e.Biaya bunga</a:t>
            </a:r>
          </a:p>
          <a:p>
            <a:pPr>
              <a:buNone/>
            </a:pPr>
            <a:r>
              <a:rPr lang="id-ID" dirty="0" smtClean="0"/>
              <a:t>f.Pajak</a:t>
            </a:r>
          </a:p>
          <a:p>
            <a:pPr>
              <a:buNone/>
            </a:pPr>
            <a:r>
              <a:rPr lang="id-ID" dirty="0" smtClean="0"/>
              <a:t>g.Biaya lain2</a:t>
            </a:r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686800" cy="595536"/>
          </a:xfrm>
        </p:spPr>
        <p:txBody>
          <a:bodyPr>
            <a:noAutofit/>
          </a:bodyPr>
          <a:lstStyle/>
          <a:p>
            <a:pPr algn="l"/>
            <a:r>
              <a:rPr lang="id-ID" sz="3200" dirty="0" smtClean="0">
                <a:solidFill>
                  <a:schemeClr val="tx1"/>
                </a:solidFill>
              </a:rPr>
              <a:t>b.METODE TDK LANGSUNG        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id-ID" sz="3200" dirty="0" smtClean="0">
                <a:solidFill>
                  <a:schemeClr val="tx1"/>
                </a:solidFill>
              </a:rPr>
              <a:t>         (</a:t>
            </a:r>
            <a:r>
              <a:rPr lang="id-ID" sz="3200" i="1" dirty="0" smtClean="0">
                <a:solidFill>
                  <a:schemeClr val="tx1"/>
                </a:solidFill>
              </a:rPr>
              <a:t>INDIRECT METHOD</a:t>
            </a:r>
            <a:r>
              <a:rPr lang="id-ID" sz="3200" dirty="0" smtClean="0">
                <a:solidFill>
                  <a:schemeClr val="tx1"/>
                </a:solidFill>
              </a:rPr>
              <a:t>)</a:t>
            </a:r>
            <a:endParaRPr lang="id-ID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571612"/>
            <a:ext cx="7560840" cy="4954241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id-ID" sz="2800" dirty="0" smtClean="0"/>
              <a:t>Pada metode ini jmlh arus kas bersih yg sama dr aktivitas operasi dilakukan dg menyesuaikan </a:t>
            </a:r>
            <a:r>
              <a:rPr lang="id-ID" sz="2800" b="1" dirty="0" smtClean="0"/>
              <a:t>Laba bersih </a:t>
            </a:r>
            <a:r>
              <a:rPr lang="id-ID" sz="2800" dirty="0" smtClean="0"/>
              <a:t>berbasis akrual dg perubahan </a:t>
            </a:r>
            <a:r>
              <a:rPr lang="id-ID" sz="2800" b="1" dirty="0" smtClean="0"/>
              <a:t>Aktiva </a:t>
            </a:r>
            <a:r>
              <a:rPr lang="id-ID" sz="2800" dirty="0" smtClean="0"/>
              <a:t>atau </a:t>
            </a:r>
            <a:r>
              <a:rPr lang="id-ID" sz="2800" b="1" dirty="0" smtClean="0"/>
              <a:t>Hutang Lancar </a:t>
            </a:r>
            <a:r>
              <a:rPr lang="id-ID" sz="2800" dirty="0" smtClean="0"/>
              <a:t>yg berkaitan .</a:t>
            </a:r>
            <a:endParaRPr lang="id-ID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AKTIVITAS  INVESTASI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Yi aktivitas perolehan atau pelepasan aktiva jangka panjang ( Aktiva tidak lancar) dan investasi yang tidak termasuk dalam pengertian setara kas </a:t>
            </a:r>
            <a:endParaRPr lang="id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37951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3568" y="1196752"/>
          <a:ext cx="8208912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/>
                <a:gridCol w="3240360"/>
              </a:tblGrid>
              <a:tr h="3557811">
                <a:tc>
                  <a:txBody>
                    <a:bodyPr/>
                    <a:lstStyle/>
                    <a:p>
                      <a:r>
                        <a:rPr lang="id-ID" sz="2800" b="0" u="sng" dirty="0" smtClean="0">
                          <a:solidFill>
                            <a:schemeClr val="tx1"/>
                          </a:solidFill>
                        </a:rPr>
                        <a:t>AKTIVITAS INVESTASI : </a:t>
                      </a:r>
                    </a:p>
                    <a:p>
                      <a:endParaRPr lang="id-ID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KAS</a:t>
                      </a: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 MASUK ( CASH INFLOWS)</a:t>
                      </a:r>
                    </a:p>
                    <a:p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-Penjualan Aktiva Tetap</a:t>
                      </a:r>
                    </a:p>
                    <a:p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-Penjualan Investasi jk Panjang</a:t>
                      </a:r>
                    </a:p>
                    <a:p>
                      <a:endParaRPr lang="id-ID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KAS</a:t>
                      </a: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 KELUAR ( CASH OUTFLOWS)</a:t>
                      </a:r>
                    </a:p>
                    <a:p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-Pembelian Aktiva Tetap</a:t>
                      </a:r>
                    </a:p>
                    <a:p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-Pembelian  Investasi jk Panjang</a:t>
                      </a:r>
                    </a:p>
                    <a:p>
                      <a:endParaRPr lang="id-ID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POS POS </a:t>
                      </a:r>
                    </a:p>
                    <a:p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AKTIVA TIDAK LANCAR</a:t>
                      </a:r>
                      <a:endParaRPr lang="id-ID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ight Brace 4"/>
          <p:cNvSpPr/>
          <p:nvPr/>
        </p:nvSpPr>
        <p:spPr>
          <a:xfrm>
            <a:off x="5143504" y="2143116"/>
            <a:ext cx="428628" cy="250033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AKTIVITAS PENDANAAN 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Yi Aktivitas yang mengakibatkan perubahan dalam jumlah dan komposisi kewajiban jangka panjang  (hutang jk panjang)  dan Modal (ekuitas) perusahaan </a:t>
            </a:r>
            <a:endParaRPr lang="id-ID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152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3568" y="980728"/>
          <a:ext cx="792088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616"/>
                <a:gridCol w="2376264"/>
              </a:tblGrid>
              <a:tr h="3960440">
                <a:tc>
                  <a:txBody>
                    <a:bodyPr/>
                    <a:lstStyle/>
                    <a:p>
                      <a:r>
                        <a:rPr lang="id-ID" sz="2400" b="0" u="sng" dirty="0" smtClean="0">
                          <a:solidFill>
                            <a:schemeClr val="tx1"/>
                          </a:solidFill>
                        </a:rPr>
                        <a:t>AKTIVITAS PENDANAAN </a:t>
                      </a:r>
                    </a:p>
                    <a:p>
                      <a:endParaRPr lang="id-ID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KAS MASUK  (CASH INFLOWS) 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Penerbitan</a:t>
                      </a: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 Saham Baru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Penerbitan Hutang jk Panjang (Obligasi) </a:t>
                      </a:r>
                    </a:p>
                    <a:p>
                      <a:pPr>
                        <a:buFontTx/>
                        <a:buChar char="-"/>
                      </a:pPr>
                      <a:endParaRPr lang="id-ID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KAS KELUAR ( CASH OUTFLOWS) 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Pembayaran Deviden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Penarikan kembali Saham (Treasury 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 Stock)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Pembayaran Hutang jk Panjang</a:t>
                      </a:r>
                      <a:endParaRPr lang="id-ID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b="0" dirty="0" smtClean="0">
                          <a:solidFill>
                            <a:schemeClr val="tx1"/>
                          </a:solidFill>
                        </a:rPr>
                        <a:t>POS POS: </a:t>
                      </a:r>
                    </a:p>
                    <a:p>
                      <a:r>
                        <a:rPr lang="id-ID" b="0" dirty="0" smtClean="0">
                          <a:solidFill>
                            <a:schemeClr val="tx1"/>
                          </a:solidFill>
                        </a:rPr>
                        <a:t>Ht JK PANJANG &amp;</a:t>
                      </a:r>
                      <a:r>
                        <a:rPr lang="id-ID" b="0" baseline="0" dirty="0" smtClean="0">
                          <a:solidFill>
                            <a:schemeClr val="tx1"/>
                          </a:solidFill>
                        </a:rPr>
                        <a:t> MODAL</a:t>
                      </a:r>
                      <a:endParaRPr lang="id-ID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ight Brace 6"/>
          <p:cNvSpPr/>
          <p:nvPr/>
        </p:nvSpPr>
        <p:spPr>
          <a:xfrm>
            <a:off x="5715008" y="2143116"/>
            <a:ext cx="500066" cy="285752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1383</TotalTime>
  <Words>440</Words>
  <Application>Microsoft Office PowerPoint</Application>
  <PresentationFormat>On-screen Show (4:3)</PresentationFormat>
  <Paragraphs>119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   6. LAPORAN  ARUS KAS   </vt:lpstr>
      <vt:lpstr>TUJUAN &amp; KEGUNAAN ARUS KAS </vt:lpstr>
      <vt:lpstr>KLASIFIKASI ARUS KAS </vt:lpstr>
      <vt:lpstr>.</vt:lpstr>
      <vt:lpstr>Pelaporan  Arus kas operasi</vt:lpstr>
      <vt:lpstr>a.METODE LANGSUNG (Direct Method)</vt:lpstr>
      <vt:lpstr>.</vt:lpstr>
      <vt:lpstr>b.METODE TDK LANGSUNG                  (INDIRECT METHOD)</vt:lpstr>
      <vt:lpstr>AKTIVITAS  INVESTASI</vt:lpstr>
      <vt:lpstr>.</vt:lpstr>
      <vt:lpstr>AKTIVITAS PENDANAAN </vt:lpstr>
      <vt:lpstr>.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BISNIS</dc:title>
  <dc:creator>TOSHIBA</dc:creator>
  <cp:lastModifiedBy>user</cp:lastModifiedBy>
  <cp:revision>156</cp:revision>
  <dcterms:created xsi:type="dcterms:W3CDTF">2011-02-23T05:25:54Z</dcterms:created>
  <dcterms:modified xsi:type="dcterms:W3CDTF">2019-04-29T16:50:22Z</dcterms:modified>
</cp:coreProperties>
</file>