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20"/>
  </p:notesMasterIdLst>
  <p:handoutMasterIdLst>
    <p:handoutMasterId r:id="rId21"/>
  </p:handoutMasterIdLst>
  <p:sldIdLst>
    <p:sldId id="285" r:id="rId2"/>
    <p:sldId id="284" r:id="rId3"/>
    <p:sldId id="283" r:id="rId4"/>
    <p:sldId id="259" r:id="rId5"/>
    <p:sldId id="261" r:id="rId6"/>
    <p:sldId id="262" r:id="rId7"/>
    <p:sldId id="264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4" r:id="rId19"/>
  </p:sldIdLst>
  <p:sldSz cx="9144000" cy="6858000" type="screen4x3"/>
  <p:notesSz cx="6858000" cy="994568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>
        <p:scale>
          <a:sx n="70" d="100"/>
          <a:sy n="70" d="100"/>
        </p:scale>
        <p:origin x="-13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99504-DF1C-4499-95BE-E2D670FB1F20}" type="datetimeFigureOut">
              <a:rPr lang="en-US" smtClean="0"/>
              <a:pPr/>
              <a:t>5/2/2019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2CD1ED-C276-46F5-B908-F81B2C0D6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290BB-852C-443C-94A7-76675F56DE1C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3AA66-0EC7-4389-A639-415C4FE6E563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80B8A-E2BF-4F59-B73C-847952E11FC8}" type="datetimeFigureOut">
              <a:rPr lang="id-ID" smtClean="0"/>
              <a:pPr/>
              <a:t>02/05/2019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5AA42-D695-424A-9E03-DDB615882661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142984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7</a:t>
            </a:r>
            <a:r>
              <a:rPr lang="id-ID" dirty="0" smtClean="0">
                <a:solidFill>
                  <a:schemeClr val="tx1"/>
                </a:solidFill>
              </a:rPr>
              <a:t>.</a:t>
            </a:r>
            <a:r>
              <a:rPr lang="en-US" dirty="0" err="1" smtClean="0">
                <a:solidFill>
                  <a:schemeClr val="tx1"/>
                </a:solidFill>
              </a:rPr>
              <a:t>c.ARUS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KAS </a:t>
            </a:r>
            <a:r>
              <a:rPr lang="id-ID" dirty="0" smtClean="0">
                <a:solidFill>
                  <a:schemeClr val="tx1"/>
                </a:solidFill>
              </a:rPr>
              <a:t>PENDANAAN 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2708920"/>
            <a:ext cx="7406640" cy="1752600"/>
          </a:xfrm>
        </p:spPr>
        <p:txBody>
          <a:bodyPr/>
          <a:lstStyle/>
          <a:p>
            <a:r>
              <a:rPr lang="id-ID" dirty="0" smtClean="0">
                <a:solidFill>
                  <a:schemeClr val="tx1"/>
                </a:solidFill>
              </a:rPr>
              <a:t>ELIS LISTIANA MULYANI</a:t>
            </a:r>
            <a:endParaRPr lang="id-ID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/>
          <a:lstStyle/>
          <a:p>
            <a:r>
              <a:rPr lang="id-ID" dirty="0" smtClean="0">
                <a:solidFill>
                  <a:schemeClr val="tx1"/>
                </a:solidFill>
              </a:rPr>
              <a:t>AKTIVITAS PENDANAAN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1447800"/>
            <a:ext cx="8219340" cy="4800600"/>
          </a:xfrm>
        </p:spPr>
        <p:txBody>
          <a:bodyPr/>
          <a:lstStyle/>
          <a:p>
            <a:endParaRPr lang="id-ID" dirty="0" smtClean="0"/>
          </a:p>
          <a:p>
            <a:r>
              <a:rPr lang="id-ID" dirty="0" smtClean="0"/>
              <a:t>Yi Aktivitas yang mengakibatkan perubahan dalam jumlah dan komposisi kewajiban jangka panjang  (hutang jk panjang)  dan Modal (ekuitas) perusahaan 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152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42910" y="857232"/>
          <a:ext cx="7817522" cy="5146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2266"/>
                <a:gridCol w="2345256"/>
              </a:tblGrid>
              <a:tr h="5146976">
                <a:tc>
                  <a:txBody>
                    <a:bodyPr/>
                    <a:lstStyle/>
                    <a:p>
                      <a:r>
                        <a:rPr lang="id-ID" sz="2400" b="0" u="sng" dirty="0" smtClean="0">
                          <a:solidFill>
                            <a:schemeClr val="tx1"/>
                          </a:solidFill>
                        </a:rPr>
                        <a:t>AKTIVITAS PENDANAAN </a:t>
                      </a:r>
                    </a:p>
                    <a:p>
                      <a:endParaRPr lang="id-ID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d-ID" sz="2400" b="0" dirty="0" smtClean="0">
                          <a:solidFill>
                            <a:schemeClr val="tx1"/>
                          </a:solidFill>
                        </a:rPr>
                        <a:t>KAS MASUK  (CASH INFLOWS) :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d-ID" sz="2400" b="0" dirty="0" smtClean="0">
                          <a:solidFill>
                            <a:schemeClr val="tx1"/>
                          </a:solidFill>
                        </a:rPr>
                        <a:t>Penerbitan</a:t>
                      </a: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 Saham Baru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Penerbitan Hutang jk Panjang (Obligasi) </a:t>
                      </a:r>
                    </a:p>
                    <a:p>
                      <a:pPr>
                        <a:buFontTx/>
                        <a:buChar char="-"/>
                      </a:pPr>
                      <a:endParaRPr lang="id-ID" sz="24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KAS KELUAR ( CASH OUTFLOWS) :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Pembayaran Deviden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Penarikan kembali Saham (Treasury  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 Stock)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d-ID" sz="2400" b="0" baseline="0" dirty="0" smtClean="0">
                          <a:solidFill>
                            <a:schemeClr val="tx1"/>
                          </a:solidFill>
                        </a:rPr>
                        <a:t>Pembayaran Hutang jk Panjang</a:t>
                      </a:r>
                      <a:endParaRPr lang="id-ID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d-ID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d-ID" b="0" dirty="0" smtClean="0">
                          <a:solidFill>
                            <a:schemeClr val="tx1"/>
                          </a:solidFill>
                        </a:rPr>
                        <a:t>POS POS HUTANG JK PANJANG &amp;</a:t>
                      </a:r>
                      <a:r>
                        <a:rPr lang="id-ID" b="0" baseline="0" dirty="0" smtClean="0">
                          <a:solidFill>
                            <a:schemeClr val="tx1"/>
                          </a:solidFill>
                        </a:rPr>
                        <a:t> MODAL</a:t>
                      </a:r>
                      <a:endParaRPr lang="id-ID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ight Brace 4"/>
          <p:cNvSpPr/>
          <p:nvPr/>
        </p:nvSpPr>
        <p:spPr>
          <a:xfrm>
            <a:off x="5643570" y="1857364"/>
            <a:ext cx="285752" cy="285752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571504"/>
          </a:xfrm>
        </p:spPr>
        <p:txBody>
          <a:bodyPr>
            <a:normAutofit fontScale="90000"/>
          </a:bodyPr>
          <a:lstStyle/>
          <a:p>
            <a:r>
              <a:rPr lang="id-ID" dirty="0" smtClean="0">
                <a:solidFill>
                  <a:schemeClr val="tx1"/>
                </a:solidFill>
              </a:rPr>
              <a:t>6</a:t>
            </a:r>
            <a:r>
              <a:rPr lang="en-US" dirty="0" smtClean="0">
                <a:solidFill>
                  <a:schemeClr val="tx1"/>
                </a:solidFill>
              </a:rPr>
              <a:t>.3. ANALISIS AKTIVITAS PENDANAAN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49371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643438" y="1285860"/>
            <a:ext cx="4143404" cy="71438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 TINJAUAN KEWAJIBAN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43438" y="2143116"/>
            <a:ext cx="4143404" cy="64294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SEWA GUNA USAHA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44008" y="2996952"/>
            <a:ext cx="4142834" cy="64636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IMBALAN PASCA PENSIUN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43438" y="3786190"/>
            <a:ext cx="4143404" cy="64294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KONTIJENSI &amp; KOMITMEN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3438" y="4572008"/>
            <a:ext cx="4143404" cy="7280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sz="2400" dirty="0" smtClean="0">
                <a:solidFill>
                  <a:schemeClr val="tx1"/>
                </a:solidFill>
              </a:rPr>
              <a:t>P</a:t>
            </a:r>
            <a:r>
              <a:rPr lang="en-US" sz="2400" dirty="0" smtClean="0">
                <a:solidFill>
                  <a:schemeClr val="tx1"/>
                </a:solidFill>
              </a:rPr>
              <a:t>ENDANAAN DILUAR NERACA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43438" y="5500702"/>
            <a:ext cx="4143404" cy="7343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EKUITAS PEMEGANG SAHAM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1" name="Right Arrow Callout 20"/>
          <p:cNvSpPr/>
          <p:nvPr/>
        </p:nvSpPr>
        <p:spPr>
          <a:xfrm>
            <a:off x="323528" y="2348880"/>
            <a:ext cx="3391216" cy="2009954"/>
          </a:xfrm>
          <a:prstGeom prst="rightArrowCallout">
            <a:avLst>
              <a:gd name="adj1" fmla="val 25000"/>
              <a:gd name="adj2" fmla="val 25000"/>
              <a:gd name="adj3" fmla="val 45317"/>
              <a:gd name="adj4" fmla="val 6993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ANALISIS AKTIVITAS PENDANAAN </a:t>
            </a:r>
            <a:endParaRPr lang="en-US" sz="2800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rot="5400000" flipH="1" flipV="1">
            <a:off x="3428422" y="2215124"/>
            <a:ext cx="1428760" cy="7132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3786182" y="2714620"/>
            <a:ext cx="785248" cy="6449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779912" y="3356992"/>
            <a:ext cx="7200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779912" y="3356992"/>
            <a:ext cx="792088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779912" y="3356992"/>
            <a:ext cx="720080" cy="11521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779912" y="3284984"/>
            <a:ext cx="648072" cy="23762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457200"/>
            <a:ext cx="7947992" cy="4515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. </a:t>
            </a:r>
            <a:r>
              <a:rPr lang="en-US" dirty="0" err="1" smtClean="0">
                <a:solidFill>
                  <a:schemeClr val="tx1"/>
                </a:solidFill>
              </a:rPr>
              <a:t>Ad.a</a:t>
            </a:r>
            <a:r>
              <a:rPr lang="en-US" dirty="0" smtClean="0">
                <a:solidFill>
                  <a:schemeClr val="tx1"/>
                </a:solidFill>
              </a:rPr>
              <a:t>. TINJAUAN KEWAJIBAN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142984"/>
            <a:ext cx="8164016" cy="493714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KEWAJIBAN LANCAR ( </a:t>
            </a:r>
            <a:r>
              <a:rPr lang="en-US" dirty="0" err="1" smtClean="0"/>
              <a:t>jk</a:t>
            </a:r>
            <a:r>
              <a:rPr lang="en-US" dirty="0" smtClean="0"/>
              <a:t> </a:t>
            </a:r>
            <a:r>
              <a:rPr lang="en-US" dirty="0" err="1" smtClean="0"/>
              <a:t>Pendek</a:t>
            </a:r>
            <a:r>
              <a:rPr lang="en-US" dirty="0" smtClean="0"/>
              <a:t>) :</a:t>
            </a:r>
            <a:br>
              <a:rPr lang="en-US" dirty="0" smtClean="0"/>
            </a:br>
            <a:r>
              <a:rPr lang="en-US" dirty="0" smtClean="0"/>
              <a:t>-</a:t>
            </a: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: </a:t>
            </a:r>
            <a:r>
              <a:rPr lang="en-US" dirty="0" err="1" smtClean="0"/>
              <a:t>Htg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, </a:t>
            </a:r>
            <a:r>
              <a:rPr lang="en-US" dirty="0" err="1" smtClean="0"/>
              <a:t>Htg</a:t>
            </a:r>
            <a:r>
              <a:rPr lang="en-US" dirty="0" smtClean="0"/>
              <a:t> </a:t>
            </a:r>
            <a:r>
              <a:rPr lang="en-US" dirty="0" err="1" smtClean="0"/>
              <a:t>Dagang</a:t>
            </a:r>
            <a:r>
              <a:rPr lang="en-US" dirty="0" smtClean="0"/>
              <a:t> </a:t>
            </a:r>
            <a:r>
              <a:rPr lang="en-US" dirty="0" err="1" smtClean="0"/>
              <a:t>dll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-</a:t>
            </a: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Pendanaan</a:t>
            </a:r>
            <a:r>
              <a:rPr lang="en-US" dirty="0" smtClean="0"/>
              <a:t>: </a:t>
            </a:r>
            <a:r>
              <a:rPr lang="en-US" dirty="0" err="1" smtClean="0"/>
              <a:t>Htg</a:t>
            </a:r>
            <a:r>
              <a:rPr lang="en-US" dirty="0" smtClean="0"/>
              <a:t> </a:t>
            </a:r>
            <a:r>
              <a:rPr lang="en-US" dirty="0" err="1" smtClean="0"/>
              <a:t>Jk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Jth</a:t>
            </a:r>
            <a:r>
              <a:rPr lang="en-US" dirty="0" smtClean="0"/>
              <a:t> tempo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KEWAJIBAN TIDAK LANCAR ( </a:t>
            </a:r>
            <a:r>
              <a:rPr lang="en-US" dirty="0" err="1" smtClean="0"/>
              <a:t>Jk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 ) :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meliputi</a:t>
            </a:r>
            <a:r>
              <a:rPr lang="en-US" dirty="0" smtClean="0"/>
              <a:t> </a:t>
            </a:r>
            <a:r>
              <a:rPr lang="en-US" dirty="0" err="1" smtClean="0"/>
              <a:t>Htg</a:t>
            </a:r>
            <a:r>
              <a:rPr lang="en-US" dirty="0" smtClean="0"/>
              <a:t> </a:t>
            </a:r>
            <a:r>
              <a:rPr lang="en-US" dirty="0" err="1" smtClean="0"/>
              <a:t>Jk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, </a:t>
            </a:r>
            <a:r>
              <a:rPr lang="en-US" dirty="0" err="1" smtClean="0"/>
              <a:t>Obligasi</a:t>
            </a:r>
            <a:r>
              <a:rPr lang="en-US" dirty="0" smtClean="0"/>
              <a:t>, Lease </a:t>
            </a:r>
            <a:r>
              <a:rPr lang="en-US" dirty="0" err="1" smtClean="0"/>
              <a:t>dll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ANALISIS KEWAJIBAN , </a:t>
            </a:r>
            <a:r>
              <a:rPr lang="en-US" dirty="0" err="1" smtClean="0"/>
              <a:t>meliputi</a:t>
            </a:r>
            <a:r>
              <a:rPr lang="en-US" dirty="0" smtClean="0"/>
              <a:t> :</a:t>
            </a:r>
          </a:p>
          <a:p>
            <a:pPr>
              <a:buNone/>
            </a:pPr>
            <a:r>
              <a:rPr lang="en-US" dirty="0" smtClean="0"/>
              <a:t>    -</a:t>
            </a:r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Hutang</a:t>
            </a:r>
            <a:r>
              <a:rPr lang="en-US" dirty="0" smtClean="0"/>
              <a:t> ( </a:t>
            </a:r>
            <a:r>
              <a:rPr lang="en-US" dirty="0" err="1" smtClean="0"/>
              <a:t>Jth</a:t>
            </a:r>
            <a:r>
              <a:rPr lang="en-US" dirty="0" smtClean="0"/>
              <a:t> tempo, </a:t>
            </a:r>
            <a:r>
              <a:rPr lang="en-US" dirty="0" err="1" smtClean="0"/>
              <a:t>bunga,pola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r>
              <a:rPr lang="en-US" dirty="0" smtClean="0"/>
              <a:t> ) </a:t>
            </a:r>
          </a:p>
          <a:p>
            <a:pPr>
              <a:buNone/>
            </a:pPr>
            <a:r>
              <a:rPr lang="en-US" dirty="0" smtClean="0"/>
              <a:t>    -</a:t>
            </a:r>
            <a:r>
              <a:rPr lang="en-US" dirty="0" err="1" smtClean="0"/>
              <a:t>Kemampuan</a:t>
            </a:r>
            <a:r>
              <a:rPr lang="en-US" dirty="0" smtClean="0"/>
              <a:t> u/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dana</a:t>
            </a:r>
            <a:r>
              <a:rPr lang="en-US" dirty="0" smtClean="0"/>
              <a:t> </a:t>
            </a:r>
            <a:r>
              <a:rPr lang="en-US" dirty="0" err="1" smtClean="0"/>
              <a:t>selanjutnya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-</a:t>
            </a:r>
            <a:r>
              <a:rPr lang="en-US" dirty="0" err="1" smtClean="0"/>
              <a:t>Rasio</a:t>
            </a:r>
            <a:r>
              <a:rPr lang="en-US" dirty="0" smtClean="0"/>
              <a:t> </a:t>
            </a:r>
            <a:r>
              <a:rPr lang="en-US" dirty="0" err="1" smtClean="0"/>
              <a:t>Hutang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Ekuitas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-</a:t>
            </a:r>
            <a:r>
              <a:rPr lang="en-US" dirty="0" err="1" smtClean="0"/>
              <a:t>Larangan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r>
              <a:rPr lang="en-US" dirty="0" smtClean="0"/>
              <a:t> ,</a:t>
            </a:r>
            <a:r>
              <a:rPr lang="en-US" dirty="0" err="1" smtClean="0"/>
              <a:t>spt</a:t>
            </a:r>
            <a:r>
              <a:rPr lang="en-US" dirty="0" smtClean="0"/>
              <a:t> </a:t>
            </a:r>
            <a:r>
              <a:rPr lang="en-US" dirty="0" err="1" smtClean="0"/>
              <a:t>Deviden</a:t>
            </a:r>
            <a:r>
              <a:rPr lang="en-US" dirty="0" smtClean="0"/>
              <a:t> </a:t>
            </a:r>
            <a:r>
              <a:rPr lang="en-US" dirty="0" err="1" smtClean="0"/>
              <a:t>dll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62088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AD.B.SEWA GUNA USAHA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perjanjian</a:t>
            </a:r>
            <a:r>
              <a:rPr lang="en-US" dirty="0" smtClean="0"/>
              <a:t> </a:t>
            </a:r>
            <a:r>
              <a:rPr lang="en-US" dirty="0" err="1" smtClean="0"/>
              <a:t>kontraktual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pemilik</a:t>
            </a:r>
            <a:r>
              <a:rPr lang="en-US" dirty="0" smtClean="0"/>
              <a:t> (</a:t>
            </a:r>
            <a:r>
              <a:rPr lang="en-US" i="1" dirty="0" err="1" smtClean="0"/>
              <a:t>lessor</a:t>
            </a:r>
            <a:r>
              <a:rPr lang="en-US" i="1" dirty="0" smtClean="0"/>
              <a:t>)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penyewa</a:t>
            </a:r>
            <a:r>
              <a:rPr lang="en-US" dirty="0" smtClean="0"/>
              <a:t> (</a:t>
            </a:r>
            <a:r>
              <a:rPr lang="en-US" i="1" dirty="0" smtClean="0"/>
              <a:t>lessee</a:t>
            </a:r>
            <a:r>
              <a:rPr lang="en-US" dirty="0" smtClean="0"/>
              <a:t>),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i="1" dirty="0" smtClean="0"/>
              <a:t>lessee</a:t>
            </a:r>
            <a:r>
              <a:rPr lang="en-US" dirty="0" smtClean="0"/>
              <a:t> 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milik</a:t>
            </a:r>
            <a:r>
              <a:rPr lang="en-US" dirty="0" smtClean="0"/>
              <a:t> </a:t>
            </a:r>
            <a:r>
              <a:rPr lang="en-US" dirty="0" err="1" smtClean="0"/>
              <a:t>l</a:t>
            </a:r>
            <a:r>
              <a:rPr lang="en-US" i="1" dirty="0" err="1" smtClean="0"/>
              <a:t>essor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sewa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err="1" smtClean="0"/>
              <a:t>Sewa</a:t>
            </a:r>
            <a:r>
              <a:rPr lang="en-US" dirty="0" smtClean="0"/>
              <a:t> </a:t>
            </a:r>
            <a:r>
              <a:rPr lang="en-US" dirty="0" err="1" smtClean="0"/>
              <a:t>Guna</a:t>
            </a:r>
            <a:r>
              <a:rPr lang="en-US" dirty="0" smtClean="0"/>
              <a:t> Usaha </a:t>
            </a:r>
            <a:r>
              <a:rPr lang="en-US" dirty="0" err="1" smtClean="0"/>
              <a:t>mrpk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pendanaan</a:t>
            </a:r>
            <a:r>
              <a:rPr lang="en-US" dirty="0" smtClean="0"/>
              <a:t> </a:t>
            </a:r>
            <a:r>
              <a:rPr lang="en-US" dirty="0" err="1" smtClean="0"/>
              <a:t>diluar</a:t>
            </a:r>
            <a:r>
              <a:rPr lang="en-US" dirty="0" smtClean="0"/>
              <a:t> </a:t>
            </a:r>
            <a:r>
              <a:rPr lang="en-US" dirty="0" err="1" smtClean="0"/>
              <a:t>Neraca</a:t>
            </a:r>
            <a:r>
              <a:rPr lang="en-US" dirty="0" smtClean="0"/>
              <a:t>,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mempercantik</a:t>
            </a:r>
            <a:r>
              <a:rPr lang="en-US" dirty="0" smtClean="0"/>
              <a:t> (</a:t>
            </a:r>
            <a:r>
              <a:rPr lang="en-US" i="1" dirty="0" smtClean="0"/>
              <a:t>window dress</a:t>
            </a:r>
            <a:r>
              <a:rPr lang="en-US" dirty="0" smtClean="0"/>
              <a:t>)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62088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. JENIS SEWA GUNA :</a:t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142984"/>
            <a:ext cx="8164016" cy="4937141"/>
          </a:xfrm>
        </p:spPr>
        <p:txBody>
          <a:bodyPr/>
          <a:lstStyle/>
          <a:p>
            <a:r>
              <a:rPr lang="en-US" b="1" dirty="0" smtClean="0"/>
              <a:t>Sale &amp; Lease Back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dijual</a:t>
            </a:r>
            <a:r>
              <a:rPr lang="en-US" dirty="0" smtClean="0"/>
              <a:t> </a:t>
            </a:r>
            <a:r>
              <a:rPr lang="en-US" dirty="0" err="1" smtClean="0"/>
              <a:t>kpd</a:t>
            </a:r>
            <a:r>
              <a:rPr lang="en-US" dirty="0" smtClean="0"/>
              <a:t> </a:t>
            </a:r>
            <a:r>
              <a:rPr lang="en-US" dirty="0" err="1" smtClean="0"/>
              <a:t>Lessor</a:t>
            </a:r>
            <a:r>
              <a:rPr lang="en-US" dirty="0" smtClean="0"/>
              <a:t>,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sewa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, </a:t>
            </a:r>
            <a:r>
              <a:rPr lang="en-US" dirty="0" err="1" smtClean="0"/>
              <a:t>shg</a:t>
            </a:r>
            <a:r>
              <a:rPr lang="en-US" dirty="0" smtClean="0"/>
              <a:t> </a:t>
            </a:r>
            <a:r>
              <a:rPr lang="en-US" dirty="0" err="1" smtClean="0"/>
              <a:t>lesse</a:t>
            </a:r>
            <a:r>
              <a:rPr lang="en-US" dirty="0" smtClean="0"/>
              <a:t> </a:t>
            </a:r>
            <a:r>
              <a:rPr lang="en-US" dirty="0" err="1" smtClean="0"/>
              <a:t>punya</a:t>
            </a:r>
            <a:r>
              <a:rPr lang="en-US" dirty="0" smtClean="0"/>
              <a:t> </a:t>
            </a:r>
            <a:r>
              <a:rPr lang="en-US" dirty="0" err="1" smtClean="0"/>
              <a:t>dana</a:t>
            </a:r>
            <a:r>
              <a:rPr lang="en-US" dirty="0" smtClean="0"/>
              <a:t> </a:t>
            </a:r>
            <a:r>
              <a:rPr lang="en-US" dirty="0" err="1" smtClean="0"/>
              <a:t>segar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jg</a:t>
            </a:r>
            <a:r>
              <a:rPr lang="en-US" dirty="0" smtClean="0"/>
              <a:t> </a:t>
            </a:r>
            <a:r>
              <a:rPr lang="en-US" dirty="0" err="1" smtClean="0"/>
              <a:t>punya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dijual</a:t>
            </a:r>
            <a:r>
              <a:rPr lang="en-US" dirty="0" smtClean="0"/>
              <a:t> .</a:t>
            </a:r>
          </a:p>
          <a:p>
            <a:r>
              <a:rPr lang="en-US" b="1" dirty="0" smtClean="0"/>
              <a:t>Operating Lease</a:t>
            </a:r>
          </a:p>
          <a:p>
            <a:r>
              <a:rPr lang="en-US" b="1" i="1" dirty="0" smtClean="0"/>
              <a:t>Financial (Capital) Lease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610600" cy="882650"/>
          </a:xfrm>
        </p:spPr>
        <p:txBody>
          <a:bodyPr>
            <a:normAutofit/>
          </a:bodyPr>
          <a:lstStyle/>
          <a:p>
            <a:r>
              <a:rPr lang="en-US" sz="3600" b="0" dirty="0" smtClean="0">
                <a:solidFill>
                  <a:schemeClr val="tx1"/>
                </a:solidFill>
              </a:rPr>
              <a:t>KRITERIA SEWA GUNA U</a:t>
            </a:r>
            <a:r>
              <a:rPr lang="id-ID" sz="3600" b="0" dirty="0" smtClean="0">
                <a:solidFill>
                  <a:schemeClr val="tx1"/>
                </a:solidFill>
              </a:rPr>
              <a:t>S</a:t>
            </a:r>
            <a:r>
              <a:rPr lang="en-US" sz="3600" b="0" dirty="0" smtClean="0">
                <a:solidFill>
                  <a:schemeClr val="tx1"/>
                </a:solidFill>
              </a:rPr>
              <a:t>AHA (Lease)</a:t>
            </a:r>
            <a:endParaRPr lang="en-US" sz="3600" b="0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72" y="1556792"/>
            <a:ext cx="4042612" cy="639762"/>
          </a:xfrm>
        </p:spPr>
        <p:txBody>
          <a:bodyPr>
            <a:normAutofit/>
          </a:bodyPr>
          <a:lstStyle/>
          <a:p>
            <a:r>
              <a:rPr lang="en-US" sz="2800" i="1" dirty="0" smtClean="0"/>
              <a:t>CAPITAL LEASE</a:t>
            </a:r>
            <a:endParaRPr lang="en-US" sz="2800" i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95536" y="2276872"/>
            <a:ext cx="4290556" cy="3941763"/>
          </a:xfrm>
        </p:spPr>
        <p:txBody>
          <a:bodyPr>
            <a:normAutofit/>
          </a:bodyPr>
          <a:lstStyle/>
          <a:p>
            <a:r>
              <a:rPr lang="en-US" dirty="0" err="1" smtClean="0"/>
              <a:t>Tdpt</a:t>
            </a:r>
            <a:r>
              <a:rPr lang="en-US" dirty="0" smtClean="0"/>
              <a:t> transfer </a:t>
            </a:r>
            <a:r>
              <a:rPr lang="en-US" dirty="0" err="1" smtClean="0"/>
              <a:t>kepemilikan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kpd</a:t>
            </a:r>
            <a:r>
              <a:rPr lang="en-US" dirty="0" smtClean="0"/>
              <a:t> </a:t>
            </a:r>
            <a:r>
              <a:rPr lang="en-US" dirty="0" err="1" smtClean="0"/>
              <a:t>Lesse</a:t>
            </a:r>
            <a:endParaRPr lang="en-US" dirty="0" smtClean="0"/>
          </a:p>
          <a:p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Opsi</a:t>
            </a:r>
            <a:r>
              <a:rPr lang="en-US" dirty="0" smtClean="0"/>
              <a:t> u/ </a:t>
            </a:r>
            <a:r>
              <a:rPr lang="en-US" dirty="0" err="1" smtClean="0"/>
              <a:t>membeli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pd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jatuh</a:t>
            </a:r>
            <a:r>
              <a:rPr lang="en-US" dirty="0" smtClean="0"/>
              <a:t> tempo </a:t>
            </a:r>
          </a:p>
          <a:p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sewa</a:t>
            </a:r>
            <a:r>
              <a:rPr lang="en-US" dirty="0" smtClean="0"/>
              <a:t> </a:t>
            </a:r>
            <a:r>
              <a:rPr lang="en-US" dirty="0" err="1" smtClean="0"/>
              <a:t>guna</a:t>
            </a:r>
            <a:r>
              <a:rPr lang="en-US" dirty="0" smtClean="0"/>
              <a:t> minimal 75% </a:t>
            </a:r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 smtClean="0"/>
              <a:t>estimasi</a:t>
            </a:r>
            <a:r>
              <a:rPr lang="en-US" dirty="0" smtClean="0"/>
              <a:t> </a:t>
            </a:r>
            <a:r>
              <a:rPr lang="en-US" dirty="0" err="1" smtClean="0"/>
              <a:t>umur</a:t>
            </a:r>
            <a:r>
              <a:rPr lang="en-US" dirty="0" smtClean="0"/>
              <a:t> </a:t>
            </a:r>
            <a:r>
              <a:rPr lang="en-US" dirty="0" err="1" smtClean="0"/>
              <a:t>ekonimis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skrg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r>
              <a:rPr lang="en-US" dirty="0" smtClean="0"/>
              <a:t> </a:t>
            </a:r>
            <a:r>
              <a:rPr lang="en-US" dirty="0" err="1" smtClean="0"/>
              <a:t>sewa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90% </a:t>
            </a:r>
            <a:r>
              <a:rPr lang="en-US" dirty="0" err="1" smtClean="0"/>
              <a:t>ato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wajar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ditahan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5076056" y="1556792"/>
            <a:ext cx="3792175" cy="639762"/>
          </a:xfrm>
        </p:spPr>
        <p:txBody>
          <a:bodyPr>
            <a:normAutofit/>
          </a:bodyPr>
          <a:lstStyle/>
          <a:p>
            <a:r>
              <a:rPr lang="en-US" sz="2800" i="1" dirty="0" smtClean="0"/>
              <a:t>OPERATING LEASE</a:t>
            </a:r>
            <a:endParaRPr lang="en-US" sz="2800" i="1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4" y="1785926"/>
            <a:ext cx="3645594" cy="39417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  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Sewa</a:t>
            </a:r>
            <a:r>
              <a:rPr lang="en-US" dirty="0" smtClean="0"/>
              <a:t> </a:t>
            </a:r>
            <a:r>
              <a:rPr lang="en-US" dirty="0" err="1" smtClean="0"/>
              <a:t>Guna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i="1" dirty="0" smtClean="0"/>
              <a:t>Operating Lease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id-ID" dirty="0" smtClean="0"/>
              <a:t>tidak</a:t>
            </a:r>
            <a:r>
              <a:rPr lang="en-US" dirty="0" smtClean="0"/>
              <a:t>  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satupun</a:t>
            </a:r>
            <a:r>
              <a:rPr lang="en-US" dirty="0" smtClean="0"/>
              <a:t> </a:t>
            </a:r>
            <a:r>
              <a:rPr lang="en-US" dirty="0" err="1" smtClean="0"/>
              <a:t>kriteria</a:t>
            </a:r>
            <a:r>
              <a:rPr lang="en-US" dirty="0" smtClean="0"/>
              <a:t>  </a:t>
            </a:r>
            <a:r>
              <a:rPr lang="id-ID" dirty="0" smtClean="0"/>
              <a:t>tersebut</a:t>
            </a: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id-ID" dirty="0" smtClean="0"/>
              <a:t> </a:t>
            </a:r>
            <a:r>
              <a:rPr lang="en-US" dirty="0" err="1" smtClean="0"/>
              <a:t>dipenuhi</a:t>
            </a:r>
            <a:r>
              <a:rPr lang="en-US" dirty="0" smtClean="0"/>
              <a:t> .</a:t>
            </a:r>
            <a:endParaRPr lang="en-US" dirty="0"/>
          </a:p>
        </p:txBody>
      </p:sp>
      <p:sp>
        <p:nvSpPr>
          <p:cNvPr id="7" name="Right Brace 6"/>
          <p:cNvSpPr/>
          <p:nvPr/>
        </p:nvSpPr>
        <p:spPr>
          <a:xfrm>
            <a:off x="4572000" y="2428868"/>
            <a:ext cx="714380" cy="350046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62088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AD C. IMBALAN PASCA PENSIUN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IMBALAN PENSIUN ; </a:t>
            </a:r>
          </a:p>
          <a:p>
            <a:pPr>
              <a:buNone/>
            </a:pPr>
            <a:r>
              <a:rPr lang="id-ID" dirty="0" smtClean="0"/>
              <a:t>    Pemberi kerja menjanjikan imbalan moneter kpd pekerja </a:t>
            </a:r>
            <a:r>
              <a:rPr lang="id-ID" dirty="0" smtClean="0"/>
              <a:t>pasca</a:t>
            </a:r>
            <a:r>
              <a:rPr lang="en-US" dirty="0" smtClean="0"/>
              <a:t> </a:t>
            </a:r>
            <a:r>
              <a:rPr lang="id-ID" dirty="0" smtClean="0"/>
              <a:t>pensiun </a:t>
            </a:r>
            <a:endParaRPr lang="id-ID" dirty="0" smtClean="0"/>
          </a:p>
          <a:p>
            <a:pPr>
              <a:buNone/>
            </a:pPr>
            <a:endParaRPr lang="id-ID" dirty="0" smtClean="0"/>
          </a:p>
          <a:p>
            <a:r>
              <a:rPr lang="id-ID" dirty="0" smtClean="0"/>
              <a:t>IMBALAN </a:t>
            </a:r>
            <a:r>
              <a:rPr lang="id-ID" dirty="0" smtClean="0"/>
              <a:t>PASCA</a:t>
            </a:r>
            <a:r>
              <a:rPr lang="en-US" dirty="0" smtClean="0"/>
              <a:t> </a:t>
            </a:r>
            <a:r>
              <a:rPr lang="id-ID" dirty="0" smtClean="0"/>
              <a:t>PENSIUN </a:t>
            </a:r>
            <a:r>
              <a:rPr lang="id-ID" dirty="0" smtClean="0"/>
              <a:t>LAINNYA</a:t>
            </a:r>
          </a:p>
          <a:p>
            <a:pPr>
              <a:buNone/>
            </a:pPr>
            <a:r>
              <a:rPr lang="id-ID" dirty="0" smtClean="0"/>
              <a:t>    Pemberi kerja menyediakan imbalan lain (mis pemeliharaan kesehatan </a:t>
            </a:r>
            <a:r>
              <a:rPr lang="en-US" dirty="0" smtClean="0"/>
              <a:t>,</a:t>
            </a:r>
            <a:r>
              <a:rPr lang="id-ID" dirty="0" smtClean="0"/>
              <a:t> </a:t>
            </a:r>
            <a:r>
              <a:rPr lang="id-ID" dirty="0" smtClean="0"/>
              <a:t>asuransi jiwa)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/>
          <a:lstStyle/>
          <a:p>
            <a:r>
              <a:rPr lang="id-ID" dirty="0" smtClean="0">
                <a:solidFill>
                  <a:schemeClr val="tx1"/>
                </a:solidFill>
              </a:rPr>
              <a:t>ELEMEN PROSES PENSIUN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 smtClean="0"/>
          </a:p>
          <a:p>
            <a:endParaRPr lang="id-ID" dirty="0" smtClean="0"/>
          </a:p>
          <a:p>
            <a:endParaRPr lang="id-ID" dirty="0" smtClean="0"/>
          </a:p>
          <a:p>
            <a:pPr>
              <a:buNone/>
            </a:pPr>
            <a:r>
              <a:rPr lang="id-ID" dirty="0" smtClean="0"/>
              <a:t>                 Kontribusi                  Manfaat</a:t>
            </a:r>
          </a:p>
          <a:p>
            <a:endParaRPr lang="id-ID" dirty="0" smtClean="0"/>
          </a:p>
          <a:p>
            <a:endParaRPr lang="id-ID" dirty="0" smtClean="0"/>
          </a:p>
          <a:p>
            <a:pPr>
              <a:buNone/>
            </a:pPr>
            <a:r>
              <a:rPr lang="id-ID" dirty="0" smtClean="0"/>
              <a:t>                   Investasi &amp; hasil Investasi</a:t>
            </a:r>
          </a:p>
          <a:p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539552" y="2132856"/>
            <a:ext cx="1872208" cy="10801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dirty="0" smtClean="0">
                <a:solidFill>
                  <a:schemeClr val="tx1"/>
                </a:solidFill>
              </a:rPr>
              <a:t>PEMBERI KERJA</a:t>
            </a:r>
            <a:endParaRPr lang="id-ID" sz="2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07904" y="2132856"/>
            <a:ext cx="1800200" cy="10801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dirty="0" smtClean="0">
                <a:solidFill>
                  <a:schemeClr val="tx1"/>
                </a:solidFill>
              </a:rPr>
              <a:t>DANA PENSIUN</a:t>
            </a:r>
            <a:endParaRPr lang="id-ID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32240" y="2132856"/>
            <a:ext cx="1800200" cy="10801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dirty="0" smtClean="0">
                <a:solidFill>
                  <a:schemeClr val="tx1"/>
                </a:solidFill>
              </a:rPr>
              <a:t>PEKERJA</a:t>
            </a:r>
            <a:endParaRPr lang="id-ID" sz="2800" dirty="0">
              <a:solidFill>
                <a:schemeClr val="tx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555776" y="2564904"/>
            <a:ext cx="864096" cy="360040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ight Arrow 7"/>
          <p:cNvSpPr/>
          <p:nvPr/>
        </p:nvSpPr>
        <p:spPr>
          <a:xfrm>
            <a:off x="5724128" y="2636912"/>
            <a:ext cx="864096" cy="360040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Down Arrow 8"/>
          <p:cNvSpPr/>
          <p:nvPr/>
        </p:nvSpPr>
        <p:spPr>
          <a:xfrm>
            <a:off x="4427984" y="3645024"/>
            <a:ext cx="144016" cy="1296144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Up Arrow 9"/>
          <p:cNvSpPr/>
          <p:nvPr/>
        </p:nvSpPr>
        <p:spPr>
          <a:xfrm>
            <a:off x="4644008" y="3645024"/>
            <a:ext cx="144016" cy="1296144"/>
          </a:xfrm>
          <a:prstGeom prst="up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/>
          <a:lstStyle/>
          <a:p>
            <a:r>
              <a:rPr lang="id-ID" dirty="0" smtClean="0"/>
              <a:t>. </a:t>
            </a:r>
            <a:r>
              <a:rPr lang="id-ID" dirty="0" smtClean="0">
                <a:solidFill>
                  <a:schemeClr val="tx1"/>
                </a:solidFill>
              </a:rPr>
              <a:t>PROGRAM PENSIUN 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>
            <a:normAutofit fontScale="92500" lnSpcReduction="10000"/>
          </a:bodyPr>
          <a:lstStyle/>
          <a:p>
            <a:r>
              <a:rPr lang="id-ID" dirty="0" smtClean="0"/>
              <a:t>PENSIUN IMBALAN PASTI :</a:t>
            </a:r>
          </a:p>
          <a:p>
            <a:pPr>
              <a:buNone/>
            </a:pPr>
            <a:r>
              <a:rPr lang="id-ID" dirty="0" smtClean="0"/>
              <a:t>    Jumlah pensiun yg dijanjikan o/ Pemberi Kerja bagi Pekerja. Pemberi Kerja menanggung Risiko Kinerja dana pensiun.</a:t>
            </a:r>
          </a:p>
          <a:p>
            <a:pPr>
              <a:buNone/>
            </a:pPr>
            <a:r>
              <a:rPr lang="id-ID" dirty="0" smtClean="0"/>
              <a:t>  </a:t>
            </a:r>
          </a:p>
          <a:p>
            <a:r>
              <a:rPr lang="id-ID" dirty="0" smtClean="0"/>
              <a:t>PENSIUN IURAN PASTI :</a:t>
            </a:r>
          </a:p>
          <a:p>
            <a:pPr>
              <a:buNone/>
            </a:pPr>
            <a:r>
              <a:rPr lang="id-ID" dirty="0" smtClean="0"/>
              <a:t>    Jumlah kontribusi Pemberi Kerja pd program pensiun .Jumlah imbalan pensiun tergantung pd kinerja dana pensiun. Pekerja menanggung Risiko kinerja dana pensiun 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tx1"/>
                </a:solidFill>
              </a:rPr>
              <a:t>BIAYA PENSIUN </a:t>
            </a:r>
            <a:r>
              <a:rPr lang="id-ID" dirty="0" smtClean="0"/>
              <a:t>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/>
          <a:lstStyle/>
          <a:p>
            <a:r>
              <a:rPr lang="id-ID" dirty="0" smtClean="0"/>
              <a:t>BIAYA PENSIUN YG BERULANG :</a:t>
            </a:r>
          </a:p>
          <a:p>
            <a:pPr>
              <a:buNone/>
            </a:pPr>
            <a:r>
              <a:rPr lang="id-ID" dirty="0" smtClean="0"/>
              <a:t>    1.Biaya jasa </a:t>
            </a:r>
          </a:p>
          <a:p>
            <a:pPr>
              <a:buNone/>
            </a:pPr>
            <a:r>
              <a:rPr lang="id-ID" dirty="0" smtClean="0"/>
              <a:t>    2.Biaya Bunga</a:t>
            </a:r>
          </a:p>
          <a:p>
            <a:pPr>
              <a:buNone/>
            </a:pPr>
            <a:endParaRPr lang="id-ID" dirty="0" smtClean="0"/>
          </a:p>
          <a:p>
            <a:r>
              <a:rPr lang="id-ID" dirty="0" smtClean="0"/>
              <a:t>BIAYA PENSIUN TDK BERULANG</a:t>
            </a:r>
          </a:p>
          <a:p>
            <a:pPr>
              <a:buNone/>
            </a:pPr>
            <a:r>
              <a:rPr lang="id-ID" dirty="0" smtClean="0"/>
              <a:t>    1.Keuntungan/kerugian Aktuaria</a:t>
            </a:r>
          </a:p>
          <a:p>
            <a:pPr>
              <a:buNone/>
            </a:pPr>
            <a:r>
              <a:rPr lang="id-ID" dirty="0" smtClean="0"/>
              <a:t>    2.Biaya jasa lalu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/>
          <a:lstStyle/>
          <a:p>
            <a:r>
              <a:rPr lang="id-ID" dirty="0" smtClean="0">
                <a:solidFill>
                  <a:schemeClr val="tx1"/>
                </a:solidFill>
              </a:rPr>
              <a:t>D. KONTIJENSI &amp; KOMITMEN 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b="1" dirty="0" smtClean="0"/>
              <a:t>KONTIJENSI</a:t>
            </a:r>
            <a:r>
              <a:rPr lang="id-ID" dirty="0" smtClean="0"/>
              <a:t> : mrpk keuntungan &amp; kerugian (kewajiban kontijensi) potensial yg penyelesaiannya bergantung pd satu atau lebih peristiwa dimasa yad.</a:t>
            </a:r>
          </a:p>
          <a:p>
            <a:r>
              <a:rPr lang="id-ID" dirty="0" smtClean="0"/>
              <a:t>Kewajiban Kontijensi timbul dr perkara hukum acaman pengambilalihan, penagihan hutang,klaim atas garansi produk/kerusakan produk, garansi pekerja &amp; kerugian properti.            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KOMITMEN : merupakan klaim potensial atas sumber daya perusahaan berdasarkan kinerja dimasa yad sesuai kontrak.</a:t>
            </a:r>
          </a:p>
          <a:p>
            <a:r>
              <a:rPr lang="id-ID" dirty="0" smtClean="0"/>
              <a:t>Komitmen tdk dakui dlm laporan keuangan 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>
            <a:normAutofit/>
          </a:bodyPr>
          <a:lstStyle/>
          <a:p>
            <a:r>
              <a:rPr lang="id-ID" dirty="0" smtClean="0">
                <a:solidFill>
                  <a:schemeClr val="tx1"/>
                </a:solidFill>
              </a:rPr>
              <a:t>E.PENDANAAN DILUAR NERACA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447800"/>
            <a:ext cx="7818072" cy="4800600"/>
          </a:xfrm>
        </p:spPr>
        <p:txBody>
          <a:bodyPr/>
          <a:lstStyle/>
          <a:p>
            <a:endParaRPr lang="id-ID" dirty="0" smtClean="0"/>
          </a:p>
          <a:p>
            <a:r>
              <a:rPr lang="id-ID" dirty="0" smtClean="0"/>
              <a:t>Adalah tdk tercatatnya kewajiban pendanaan tertentu ( mis operating lease)</a:t>
            </a:r>
            <a:endParaRPr lang="id-ID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18072" cy="1143000"/>
          </a:xfrm>
        </p:spPr>
        <p:txBody>
          <a:bodyPr>
            <a:normAutofit/>
          </a:bodyPr>
          <a:lstStyle/>
          <a:p>
            <a:r>
              <a:rPr lang="id-ID" dirty="0" smtClean="0">
                <a:solidFill>
                  <a:schemeClr val="tx1"/>
                </a:solidFill>
              </a:rPr>
              <a:t>F. EKUITAS PEMEGANG SAHAM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447800"/>
            <a:ext cx="7818072" cy="4800600"/>
          </a:xfrm>
        </p:spPr>
        <p:txBody>
          <a:bodyPr>
            <a:normAutofit fontScale="92500" lnSpcReduction="20000"/>
          </a:bodyPr>
          <a:lstStyle/>
          <a:p>
            <a:r>
              <a:rPr lang="id-ID" b="1" dirty="0" smtClean="0"/>
              <a:t>SUMBER KENAIKAN SAHAM MODAL </a:t>
            </a:r>
            <a:r>
              <a:rPr lang="id-ID" dirty="0" smtClean="0"/>
              <a:t>: </a:t>
            </a:r>
          </a:p>
          <a:p>
            <a:pPr>
              <a:buNone/>
            </a:pPr>
            <a:r>
              <a:rPr lang="id-ID" dirty="0" smtClean="0"/>
              <a:t>    1.Penerbitan Saham</a:t>
            </a:r>
          </a:p>
          <a:p>
            <a:pPr>
              <a:buNone/>
            </a:pPr>
            <a:r>
              <a:rPr lang="id-ID" dirty="0" smtClean="0"/>
              <a:t>    2.Konversi Hutang &amp; Saham Preferen</a:t>
            </a:r>
          </a:p>
          <a:p>
            <a:pPr>
              <a:buNone/>
            </a:pPr>
            <a:r>
              <a:rPr lang="id-ID" dirty="0" smtClean="0"/>
              <a:t>    3.Stocks Split &amp; Stock Devidend</a:t>
            </a:r>
          </a:p>
          <a:p>
            <a:pPr>
              <a:buNone/>
            </a:pPr>
            <a:r>
              <a:rPr lang="id-ID" dirty="0" smtClean="0"/>
              <a:t>    4.Right issue, merger &amp; Akuisisi </a:t>
            </a:r>
          </a:p>
          <a:p>
            <a:pPr>
              <a:buNone/>
            </a:pPr>
            <a:r>
              <a:rPr lang="id-ID" dirty="0" smtClean="0"/>
              <a:t>    5.Penerbitan u/ Opsi &amp; warant</a:t>
            </a:r>
          </a:p>
          <a:p>
            <a:pPr>
              <a:buNone/>
            </a:pPr>
            <a:endParaRPr lang="id-ID" dirty="0" smtClean="0"/>
          </a:p>
          <a:p>
            <a:r>
              <a:rPr lang="id-ID" b="1" dirty="0" smtClean="0"/>
              <a:t>SUMBER PENURUNAN SAHAM MODAL </a:t>
            </a:r>
            <a:r>
              <a:rPr lang="id-ID" dirty="0" smtClean="0"/>
              <a:t>:</a:t>
            </a:r>
          </a:p>
          <a:p>
            <a:pPr>
              <a:buNone/>
            </a:pPr>
            <a:r>
              <a:rPr lang="id-ID" dirty="0" smtClean="0"/>
              <a:t>   1.Pembelian (</a:t>
            </a:r>
            <a:r>
              <a:rPr lang="id-ID" i="1" dirty="0" smtClean="0"/>
              <a:t>Repurchase</a:t>
            </a:r>
            <a:r>
              <a:rPr lang="id-ID" dirty="0" smtClean="0"/>
              <a:t>) &amp; Penghentian Saham </a:t>
            </a:r>
            <a:endParaRPr lang="id-ID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034" y="357166"/>
            <a:ext cx="4040188" cy="6397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SAHAM PREFEREN</a:t>
            </a:r>
            <a:endParaRPr lang="id-ID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00034" y="1500174"/>
            <a:ext cx="4023360" cy="4155466"/>
          </a:xfrm>
        </p:spPr>
        <p:txBody>
          <a:bodyPr/>
          <a:lstStyle/>
          <a:p>
            <a:r>
              <a:rPr lang="id-ID" sz="2800" dirty="0" smtClean="0"/>
              <a:t>Prioritas atas deviden </a:t>
            </a:r>
          </a:p>
          <a:p>
            <a:r>
              <a:rPr lang="id-ID" sz="2800" dirty="0" smtClean="0"/>
              <a:t>Deviden Kumulatif</a:t>
            </a:r>
          </a:p>
          <a:p>
            <a:r>
              <a:rPr lang="id-ID" sz="2800" dirty="0" smtClean="0"/>
              <a:t>Prioritas Likuidasi</a:t>
            </a:r>
          </a:p>
          <a:p>
            <a:r>
              <a:rPr lang="id-ID" sz="2800" dirty="0" smtClean="0"/>
              <a:t>Dapat Dikonversi </a:t>
            </a:r>
          </a:p>
          <a:p>
            <a:r>
              <a:rPr lang="id-ID" sz="2800" dirty="0" smtClean="0"/>
              <a:t>Tidak memiliki hak suara</a:t>
            </a:r>
          </a:p>
          <a:p>
            <a:endParaRPr lang="id-ID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644008" y="332656"/>
            <a:ext cx="4149242" cy="6397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SAHAM BIASA</a:t>
            </a:r>
            <a:endParaRPr lang="id-ID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571612"/>
            <a:ext cx="4023360" cy="3512524"/>
          </a:xfrm>
        </p:spPr>
        <p:txBody>
          <a:bodyPr/>
          <a:lstStyle/>
          <a:p>
            <a:r>
              <a:rPr lang="id-ID" dirty="0" smtClean="0"/>
              <a:t>.Memiliki Hak Suara</a:t>
            </a:r>
            <a:endParaRPr lang="id-ID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DEVIDEN TUNAI &amp; DEVIDEN SAHAM </a:t>
            </a:r>
          </a:p>
          <a:p>
            <a:r>
              <a:rPr lang="id-ID" dirty="0" smtClean="0"/>
              <a:t>NILAI BUKU </a:t>
            </a:r>
            <a:r>
              <a:rPr lang="id-ID" i="1" dirty="0" smtClean="0"/>
              <a:t>( BOOK VALUE</a:t>
            </a:r>
            <a:r>
              <a:rPr lang="id-ID" dirty="0" smtClean="0"/>
              <a:t>)</a:t>
            </a:r>
          </a:p>
          <a:p>
            <a:r>
              <a:rPr lang="id-ID" dirty="0" smtClean="0"/>
              <a:t>NILAI PASAR ( </a:t>
            </a:r>
            <a:r>
              <a:rPr lang="id-ID" i="1" dirty="0" smtClean="0"/>
              <a:t>MARKET VALUE</a:t>
            </a:r>
            <a:r>
              <a:rPr lang="id-ID" dirty="0" smtClean="0"/>
              <a:t>)</a:t>
            </a:r>
            <a:endParaRPr lang="id-ID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</TotalTime>
  <Words>595</Words>
  <Application>Microsoft Office PowerPoint</Application>
  <PresentationFormat>On-screen Show (4:3)</PresentationFormat>
  <Paragraphs>130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7.c.ARUS KAS PENDANAAN </vt:lpstr>
      <vt:lpstr>AKTIVITAS PENDANAAN</vt:lpstr>
      <vt:lpstr>.</vt:lpstr>
      <vt:lpstr>6.3. ANALISIS AKTIVITAS PENDANAAN </vt:lpstr>
      <vt:lpstr>. Ad.a. TINJAUAN KEWAJIBAN </vt:lpstr>
      <vt:lpstr>AD.B.SEWA GUNA USAHA</vt:lpstr>
      <vt:lpstr>. JENIS SEWA GUNA : </vt:lpstr>
      <vt:lpstr>KRITERIA SEWA GUNA USAHA (Lease)</vt:lpstr>
      <vt:lpstr>AD C. IMBALAN PASCA PENSIUN.</vt:lpstr>
      <vt:lpstr>ELEMEN PROSES PENSIUN</vt:lpstr>
      <vt:lpstr>. PROGRAM PENSIUN </vt:lpstr>
      <vt:lpstr>BIAYA PENSIUN :</vt:lpstr>
      <vt:lpstr>D. KONTIJENSI &amp; KOMITMEN </vt:lpstr>
      <vt:lpstr>.</vt:lpstr>
      <vt:lpstr>E.PENDANAAN DILUAR NERACA</vt:lpstr>
      <vt:lpstr>F. EKUITAS PEMEGANG SAHAM</vt:lpstr>
      <vt:lpstr>.</vt:lpstr>
      <vt:lpstr>.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 BISNIS</dc:title>
  <dc:creator>TOSHIBA</dc:creator>
  <cp:lastModifiedBy>user</cp:lastModifiedBy>
  <cp:revision>156</cp:revision>
  <dcterms:created xsi:type="dcterms:W3CDTF">2011-02-23T05:25:54Z</dcterms:created>
  <dcterms:modified xsi:type="dcterms:W3CDTF">2019-05-02T15:27:56Z</dcterms:modified>
</cp:coreProperties>
</file>