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50" d="100"/>
          <a:sy n="50" d="100"/>
        </p:scale>
        <p:origin x="-195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2A622-E6F0-4713-BD43-39C8850986E1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B03EE-DB72-4ACE-921E-7F30ADE5E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1214422"/>
            <a:ext cx="7772400" cy="1470025"/>
          </a:xfrm>
        </p:spPr>
        <p:txBody>
          <a:bodyPr>
            <a:normAutofit/>
          </a:bodyPr>
          <a:lstStyle/>
          <a:p>
            <a:r>
              <a:rPr lang="id-ID" sz="4400" dirty="0" smtClean="0"/>
              <a:t>KASUS LEASING</a:t>
            </a:r>
            <a:endParaRPr lang="id-ID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365104"/>
            <a:ext cx="6858000" cy="533400"/>
          </a:xfrm>
        </p:spPr>
        <p:txBody>
          <a:bodyPr>
            <a:noAutofit/>
          </a:bodyPr>
          <a:lstStyle/>
          <a:p>
            <a:r>
              <a:rPr lang="id-ID" sz="3200" dirty="0" smtClean="0">
                <a:solidFill>
                  <a:schemeClr val="tx1"/>
                </a:solidFill>
              </a:rPr>
              <a:t>ELIS LISTIANA MULYANI</a:t>
            </a:r>
            <a:endParaRPr lang="id-ID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r>
              <a:rPr lang="en-US" b="1" dirty="0" smtClean="0"/>
              <a:t>. KONTRAK SEWA (</a:t>
            </a:r>
            <a:r>
              <a:rPr lang="en-US" b="1" i="1" dirty="0" smtClean="0"/>
              <a:t>LEASING</a:t>
            </a:r>
            <a:r>
              <a:rPr lang="id-ID" b="1" i="1" dirty="0" smtClean="0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id-ID" sz="3800" b="1" dirty="0" smtClean="0"/>
              <a:t>BENTUK</a:t>
            </a:r>
            <a:r>
              <a:rPr lang="en-US" sz="3800" b="1" dirty="0" smtClean="0"/>
              <a:t> K</a:t>
            </a:r>
            <a:r>
              <a:rPr lang="id-ID" sz="3800" b="1" dirty="0" smtClean="0"/>
              <a:t>ONTRAK SEWA</a:t>
            </a:r>
            <a:endParaRPr lang="id-ID" sz="3800" dirty="0" smtClean="0"/>
          </a:p>
          <a:p>
            <a:r>
              <a:rPr lang="en-US" sz="4500" b="1" dirty="0" err="1" smtClean="0"/>
              <a:t>Kontrak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Sewa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Kembali</a:t>
            </a:r>
            <a:r>
              <a:rPr lang="en-US" sz="4500" b="1" dirty="0" smtClean="0"/>
              <a:t> </a:t>
            </a:r>
            <a:r>
              <a:rPr lang="en-US" sz="4500" b="1" i="1" dirty="0" smtClean="0"/>
              <a:t>( Sale and Leaseback</a:t>
            </a:r>
            <a:r>
              <a:rPr lang="en-US" sz="4500" b="1" dirty="0" smtClean="0"/>
              <a:t>) </a:t>
            </a:r>
            <a:endParaRPr lang="id-ID" sz="4500" b="1" dirty="0" smtClean="0"/>
          </a:p>
          <a:p>
            <a:r>
              <a:rPr lang="en-US" sz="4500" b="1" dirty="0" err="1" smtClean="0"/>
              <a:t>Kontrak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Sewa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Jasa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atau</a:t>
            </a:r>
            <a:r>
              <a:rPr lang="en-US" sz="4500" b="1" dirty="0" smtClean="0"/>
              <a:t>  </a:t>
            </a:r>
            <a:r>
              <a:rPr lang="en-US" sz="4500" b="1" dirty="0" err="1" smtClean="0"/>
              <a:t>Operasi</a:t>
            </a:r>
            <a:r>
              <a:rPr lang="en-US" sz="4500" b="1" dirty="0" smtClean="0"/>
              <a:t> </a:t>
            </a:r>
            <a:r>
              <a:rPr lang="en-US" sz="4500" b="1" i="1" dirty="0" smtClean="0"/>
              <a:t>(Service or Operating Lease</a:t>
            </a:r>
            <a:r>
              <a:rPr lang="id-ID" sz="4500" b="1" i="1" dirty="0" smtClean="0"/>
              <a:t>.</a:t>
            </a:r>
            <a:r>
              <a:rPr lang="id-ID" sz="4500" b="1" dirty="0" smtClean="0"/>
              <a:t> Karakteristik :</a:t>
            </a:r>
          </a:p>
          <a:p>
            <a:pPr>
              <a:buNone/>
            </a:pPr>
            <a:r>
              <a:rPr lang="id-ID" sz="4500" b="1" dirty="0" smtClean="0"/>
              <a:t>    1.</a:t>
            </a:r>
            <a:r>
              <a:rPr lang="en-US" sz="4500" b="1" dirty="0" err="1" smtClean="0"/>
              <a:t>Tidak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diamortisasi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penuh</a:t>
            </a:r>
            <a:r>
              <a:rPr lang="en-US" sz="4500" b="1" dirty="0" smtClean="0"/>
              <a:t> (</a:t>
            </a:r>
            <a:r>
              <a:rPr lang="en-US" sz="4500" b="1" i="1" dirty="0" smtClean="0"/>
              <a:t>not fully amortized</a:t>
            </a:r>
            <a:r>
              <a:rPr lang="en-US" sz="4500" b="1" dirty="0" smtClean="0"/>
              <a:t>),</a:t>
            </a:r>
            <a:r>
              <a:rPr lang="id-ID" sz="4500" b="1" dirty="0" smtClean="0"/>
              <a:t>                         .2.</a:t>
            </a:r>
            <a:r>
              <a:rPr lang="en-US" sz="4500" b="1" dirty="0" err="1" smtClean="0"/>
              <a:t>Terdapat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klausul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pembatalan</a:t>
            </a:r>
            <a:r>
              <a:rPr lang="en-US" sz="4500" b="1" dirty="0" smtClean="0"/>
              <a:t> ( </a:t>
            </a:r>
            <a:r>
              <a:rPr lang="en-US" sz="4500" b="1" i="1" dirty="0" smtClean="0"/>
              <a:t>cancellation clause)                                                </a:t>
            </a:r>
            <a:r>
              <a:rPr lang="en-US" sz="4500" b="1" dirty="0" smtClean="0"/>
              <a:t>  </a:t>
            </a:r>
            <a:r>
              <a:rPr lang="id-ID" sz="4500" b="1" dirty="0" smtClean="0"/>
              <a:t>     </a:t>
            </a:r>
            <a:r>
              <a:rPr lang="en-US" sz="4500" b="1" dirty="0" smtClean="0"/>
              <a:t>                                                                         </a:t>
            </a:r>
            <a:r>
              <a:rPr lang="id-ID" sz="4500" b="1" dirty="0" smtClean="0"/>
              <a:t>  </a:t>
            </a:r>
            <a:r>
              <a:rPr lang="en-US" sz="4500" b="1" dirty="0" smtClean="0"/>
              <a:t>    </a:t>
            </a:r>
            <a:endParaRPr lang="id-ID" sz="4500" b="1" dirty="0" smtClean="0"/>
          </a:p>
          <a:p>
            <a:r>
              <a:rPr lang="en-US" sz="4500" b="1" dirty="0" err="1" smtClean="0"/>
              <a:t>Kontrak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Sewa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Permodalan</a:t>
            </a:r>
            <a:r>
              <a:rPr lang="en-US" sz="4500" b="1" dirty="0" smtClean="0"/>
              <a:t>. (</a:t>
            </a:r>
            <a:r>
              <a:rPr lang="en-US" sz="4500" b="1" i="1" dirty="0" smtClean="0"/>
              <a:t>Financial Lease) </a:t>
            </a:r>
            <a:endParaRPr lang="id-ID" sz="4500" b="1" dirty="0" smtClean="0"/>
          </a:p>
          <a:p>
            <a:pPr>
              <a:buNone/>
            </a:pPr>
            <a:r>
              <a:rPr lang="id-ID" sz="4500" b="1" dirty="0" smtClean="0"/>
              <a:t>    1.T</a:t>
            </a:r>
            <a:r>
              <a:rPr lang="en-US" sz="4500" b="1" dirty="0" err="1" smtClean="0"/>
              <a:t>idak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menyediakan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jasa-jasa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pemeliharaan</a:t>
            </a:r>
            <a:r>
              <a:rPr lang="en-US" sz="4500" b="1" dirty="0" smtClean="0"/>
              <a:t>                                                                                    </a:t>
            </a:r>
            <a:r>
              <a:rPr lang="id-ID" sz="4500" b="1" dirty="0" smtClean="0"/>
              <a:t>   </a:t>
            </a:r>
          </a:p>
          <a:p>
            <a:pPr>
              <a:buNone/>
            </a:pPr>
            <a:r>
              <a:rPr lang="id-ID" sz="4500" b="1" dirty="0" smtClean="0"/>
              <a:t>    2.</a:t>
            </a:r>
            <a:r>
              <a:rPr lang="en-US" sz="4500" b="1" dirty="0" err="1" smtClean="0"/>
              <a:t>Tidak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dapat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dibatalkan</a:t>
            </a:r>
            <a:r>
              <a:rPr lang="en-US" sz="4500" b="1" dirty="0" smtClean="0"/>
              <a:t>                                                                                                                            </a:t>
            </a:r>
            <a:r>
              <a:rPr lang="id-ID" sz="4500" b="1" dirty="0" smtClean="0"/>
              <a:t> </a:t>
            </a:r>
          </a:p>
          <a:p>
            <a:pPr>
              <a:buNone/>
            </a:pPr>
            <a:r>
              <a:rPr lang="id-ID" sz="4500" b="1" dirty="0" smtClean="0"/>
              <a:t>    3.</a:t>
            </a:r>
            <a:r>
              <a:rPr lang="en-US" sz="4500" b="1" dirty="0" err="1" smtClean="0"/>
              <a:t>Diamortisasi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penuh</a:t>
            </a:r>
            <a:r>
              <a:rPr lang="en-US" sz="4500" b="1" dirty="0" smtClean="0"/>
              <a:t> ( </a:t>
            </a:r>
            <a:r>
              <a:rPr lang="en-US" sz="4500" b="1" dirty="0" err="1" smtClean="0"/>
              <a:t>lessor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menutup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kontrak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pembayaran</a:t>
            </a:r>
            <a:r>
              <a:rPr lang="en-US" sz="4500" b="1" dirty="0" smtClean="0"/>
              <a:t> </a:t>
            </a:r>
            <a:endParaRPr lang="id-ID" sz="4500" b="1" dirty="0" smtClean="0"/>
          </a:p>
          <a:p>
            <a:pPr>
              <a:buNone/>
            </a:pPr>
            <a:r>
              <a:rPr lang="id-ID" sz="4500" b="1" dirty="0" smtClean="0"/>
              <a:t>       </a:t>
            </a:r>
            <a:r>
              <a:rPr lang="en-US" sz="4500" b="1" dirty="0" err="1" smtClean="0"/>
              <a:t>sewa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senilai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harga</a:t>
            </a:r>
            <a:r>
              <a:rPr lang="en-US" sz="4500" b="1" dirty="0" smtClean="0"/>
              <a:t> </a:t>
            </a:r>
            <a:r>
              <a:rPr lang="en-US" sz="4500" b="1" dirty="0" err="1" smtClean="0"/>
              <a:t>penuh</a:t>
            </a:r>
            <a:r>
              <a:rPr lang="en-US" sz="4500" b="1" dirty="0" smtClean="0"/>
              <a:t>)</a:t>
            </a:r>
            <a:endParaRPr lang="id-ID" sz="4500" b="1" dirty="0" smtClean="0"/>
          </a:p>
          <a:p>
            <a:r>
              <a:rPr lang="id-ID" sz="4500" b="1" dirty="0" smtClean="0"/>
              <a:t>Leverage Leasing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KASUS LEASING : 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525963"/>
          </a:xfrm>
        </p:spPr>
        <p:txBody>
          <a:bodyPr>
            <a:normAutofit fontScale="92500"/>
          </a:bodyPr>
          <a:lstStyle/>
          <a:p>
            <a:r>
              <a:rPr lang="en-US" sz="3400" b="1" dirty="0" smtClean="0"/>
              <a:t>Perusahaan “MERDU MERAYU” </a:t>
            </a:r>
            <a:r>
              <a:rPr lang="en-US" sz="3400" b="1" dirty="0" err="1" smtClean="0"/>
              <a:t>merencanakan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investasi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pada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Aktiva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Tetap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senilai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Rp</a:t>
            </a:r>
            <a:r>
              <a:rPr lang="en-US" sz="3400" b="1" dirty="0" smtClean="0"/>
              <a:t> 55</a:t>
            </a:r>
            <a:r>
              <a:rPr lang="id-ID" sz="3400" b="1" dirty="0" smtClean="0"/>
              <a:t>,55 jt</a:t>
            </a:r>
            <a:r>
              <a:rPr lang="en-US" sz="3400" b="1" dirty="0" smtClean="0"/>
              <a:t> (</a:t>
            </a:r>
            <a:r>
              <a:rPr lang="en-US" sz="3400" b="1" dirty="0" err="1" smtClean="0"/>
              <a:t>termasuk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biaya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pasang</a:t>
            </a:r>
            <a:r>
              <a:rPr lang="en-US" sz="3400" b="1" dirty="0" smtClean="0"/>
              <a:t>) . </a:t>
            </a:r>
            <a:r>
              <a:rPr lang="id-ID" sz="3400" b="1" dirty="0" smtClean="0"/>
              <a:t>Pembelian dapat dilakukan  melalui 2 alternatif, yaitu kredit denga</a:t>
            </a:r>
            <a:r>
              <a:rPr lang="en-US" sz="3400" b="1" dirty="0" smtClean="0"/>
              <a:t>n </a:t>
            </a:r>
            <a:r>
              <a:rPr lang="id-ID" sz="3400" b="1" dirty="0" smtClean="0"/>
              <a:t>biaya modal </a:t>
            </a:r>
            <a:r>
              <a:rPr lang="en-US" sz="3400" b="1" dirty="0" smtClean="0"/>
              <a:t> 12% </a:t>
            </a:r>
            <a:r>
              <a:rPr lang="id-ID" sz="3400" b="1" dirty="0" smtClean="0"/>
              <a:t>dicicil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selama</a:t>
            </a:r>
            <a:r>
              <a:rPr lang="en-US" sz="3400" b="1" dirty="0" smtClean="0"/>
              <a:t> 5 </a:t>
            </a:r>
            <a:r>
              <a:rPr lang="en-US" sz="3400" b="1" dirty="0" err="1" smtClean="0"/>
              <a:t>tahun</a:t>
            </a:r>
            <a:r>
              <a:rPr lang="id-ID" sz="3400" b="1" dirty="0" smtClean="0"/>
              <a:t> atau leasing sebesar Rp 15 jt/th</a:t>
            </a:r>
            <a:r>
              <a:rPr lang="en-US" sz="3400" b="1" dirty="0" smtClean="0"/>
              <a:t>. </a:t>
            </a:r>
            <a:r>
              <a:rPr lang="en-US" sz="3400" b="1" dirty="0" err="1" smtClean="0"/>
              <a:t>Keringanan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pajak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investa</a:t>
            </a:r>
            <a:r>
              <a:rPr lang="id-ID" sz="3400" b="1" dirty="0" smtClean="0"/>
              <a:t>s</a:t>
            </a:r>
            <a:r>
              <a:rPr lang="en-US" sz="3400" b="1" dirty="0" err="1" smtClean="0"/>
              <a:t>i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adalah</a:t>
            </a:r>
            <a:r>
              <a:rPr lang="en-US" sz="3400" b="1" dirty="0" smtClean="0"/>
              <a:t> 1</a:t>
            </a:r>
            <a:r>
              <a:rPr lang="id-ID" sz="3400" b="1" dirty="0" smtClean="0"/>
              <a:t>0</a:t>
            </a:r>
            <a:r>
              <a:rPr lang="en-US" sz="3400" b="1" dirty="0" smtClean="0"/>
              <a:t>%.  </a:t>
            </a:r>
            <a:r>
              <a:rPr lang="id-ID" sz="3400" b="1" dirty="0" smtClean="0"/>
              <a:t>Umur Ekonomis Aktiva 5 tahun. Alternatif mana yg lebih menguntungkan, Leasing atau Kredit ?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Jawab</a:t>
            </a:r>
            <a:r>
              <a:rPr lang="en-US" dirty="0" smtClean="0"/>
              <a:t>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r>
              <a:rPr lang="id-ID" b="1" dirty="0" smtClean="0"/>
              <a:t>Total </a:t>
            </a:r>
            <a:r>
              <a:rPr lang="id-ID" b="1" dirty="0" smtClean="0"/>
              <a:t>Investasi = Rp 55,55 jt (1-t</a:t>
            </a:r>
            <a:r>
              <a:rPr lang="id-ID" b="1" dirty="0" smtClean="0"/>
              <a:t>)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                      </a:t>
            </a:r>
            <a:r>
              <a:rPr lang="id-ID" b="1" dirty="0" smtClean="0"/>
              <a:t>= </a:t>
            </a:r>
            <a:r>
              <a:rPr lang="id-ID" b="1" dirty="0" smtClean="0"/>
              <a:t>Rp 55,55 (1-10</a:t>
            </a:r>
            <a:r>
              <a:rPr lang="id-ID" b="1" dirty="0" smtClean="0"/>
              <a:t>%)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</a:t>
            </a:r>
            <a:r>
              <a:rPr lang="en-US" b="1" dirty="0" smtClean="0"/>
              <a:t>                              </a:t>
            </a:r>
            <a:r>
              <a:rPr lang="id-ID" b="1" dirty="0" smtClean="0"/>
              <a:t>= </a:t>
            </a:r>
            <a:r>
              <a:rPr lang="id-ID" b="1" dirty="0" smtClean="0"/>
              <a:t>Rp 50 jt  </a:t>
            </a:r>
            <a:endParaRPr lang="en-US" b="1" dirty="0" smtClean="0"/>
          </a:p>
          <a:p>
            <a:pPr>
              <a:buNone/>
            </a:pPr>
            <a:r>
              <a:rPr lang="id-ID" b="1" dirty="0" smtClean="0"/>
              <a:t>      </a:t>
            </a:r>
            <a:endParaRPr lang="id-ID" b="1" dirty="0" smtClean="0"/>
          </a:p>
          <a:p>
            <a:r>
              <a:rPr lang="id-ID" b="1" dirty="0" smtClean="0"/>
              <a:t>Cicilan </a:t>
            </a:r>
            <a:r>
              <a:rPr lang="id-ID" b="1" dirty="0" smtClean="0"/>
              <a:t>Leasing</a:t>
            </a:r>
            <a:r>
              <a:rPr lang="en-US" b="1" dirty="0" smtClean="0"/>
              <a:t>  =</a:t>
            </a:r>
            <a:r>
              <a:rPr lang="id-ID" b="1" dirty="0" smtClean="0"/>
              <a:t> </a:t>
            </a:r>
            <a:r>
              <a:rPr lang="id-ID" b="1" dirty="0" smtClean="0"/>
              <a:t>Rp 15 jt/ th selama 5 th </a:t>
            </a:r>
            <a:endParaRPr lang="en-US" b="1" dirty="0" smtClean="0"/>
          </a:p>
          <a:p>
            <a:endParaRPr lang="id-ID" b="1" dirty="0" smtClean="0"/>
          </a:p>
          <a:p>
            <a:r>
              <a:rPr lang="id-ID" b="1" dirty="0" smtClean="0"/>
              <a:t>Cicilan </a:t>
            </a:r>
            <a:r>
              <a:rPr lang="id-ID" b="1" dirty="0" smtClean="0"/>
              <a:t>hutang</a:t>
            </a:r>
            <a:r>
              <a:rPr lang="en-US" b="1" dirty="0" smtClean="0"/>
              <a:t> :</a:t>
            </a:r>
          </a:p>
          <a:p>
            <a:pPr>
              <a:buNone/>
            </a:pPr>
            <a:r>
              <a:rPr lang="en-US" b="1" dirty="0" smtClean="0"/>
              <a:t> </a:t>
            </a:r>
            <a:r>
              <a:rPr lang="en-US" b="1" dirty="0" smtClean="0"/>
              <a:t>     </a:t>
            </a:r>
            <a:r>
              <a:rPr lang="id-ID" b="1" dirty="0" smtClean="0"/>
              <a:t>Rp50 </a:t>
            </a:r>
            <a:r>
              <a:rPr lang="id-ID" b="1" dirty="0" smtClean="0"/>
              <a:t>jt =  CF ( PVIFA, 12%, 5 th)    </a:t>
            </a:r>
          </a:p>
          <a:p>
            <a:pPr>
              <a:buNone/>
            </a:pPr>
            <a:r>
              <a:rPr lang="id-ID" b="1" dirty="0" smtClean="0"/>
              <a:t>    </a:t>
            </a:r>
            <a:r>
              <a:rPr lang="en-US" b="1" dirty="0" smtClean="0"/>
              <a:t>         </a:t>
            </a:r>
            <a:r>
              <a:rPr lang="id-ID" b="1" dirty="0" smtClean="0"/>
              <a:t> </a:t>
            </a:r>
            <a:r>
              <a:rPr lang="id-ID" b="1" dirty="0" smtClean="0"/>
              <a:t>CF = Rp 50 jt / 3,6048 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</a:t>
            </a:r>
            <a:r>
              <a:rPr lang="en-US" b="1" dirty="0" smtClean="0"/>
              <a:t>                  </a:t>
            </a:r>
            <a:r>
              <a:rPr lang="id-ID" b="1" dirty="0" smtClean="0"/>
              <a:t>= </a:t>
            </a:r>
            <a:r>
              <a:rPr lang="id-ID" b="1" dirty="0" smtClean="0"/>
              <a:t>Rp 13,87 jt / th     </a:t>
            </a:r>
            <a:endParaRPr lang="en-US" b="1" dirty="0" smtClean="0"/>
          </a:p>
          <a:p>
            <a:pPr>
              <a:buNone/>
            </a:pPr>
            <a:endParaRPr lang="id-ID" b="1" dirty="0" smtClean="0"/>
          </a:p>
          <a:p>
            <a:r>
              <a:rPr lang="id-ID" b="1" dirty="0" smtClean="0"/>
              <a:t>Depresiasi = Rp 50 jt / 5 th = Rp 10 jt</a:t>
            </a:r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Pendanaan dengan LEASING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348" y="1714488"/>
          <a:ext cx="8072494" cy="3491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349"/>
                <a:gridCol w="1110697"/>
                <a:gridCol w="1249534"/>
                <a:gridCol w="1457789"/>
                <a:gridCol w="1388371"/>
                <a:gridCol w="2310754"/>
              </a:tblGrid>
              <a:tr h="9286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Biaya Lease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Pajak      .10%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By S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tlh</a:t>
                      </a: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pajak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df (PVIF)           .12%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PV Biaya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ease 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(df x  By)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15 jt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 Rp 1,5 jt 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 Rp 13,5 jt 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0,8929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12,05</a:t>
                      </a: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15 jt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0,7972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 smtClean="0">
                          <a:latin typeface="Calibri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10,76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15 jt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0,7118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   9,61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15 jt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0,6355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   8,58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15 jt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u="sng" dirty="0"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endParaRPr lang="id-ID" sz="24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u="sng" dirty="0">
                          <a:latin typeface="Calibri"/>
                          <a:ea typeface="Calibri"/>
                          <a:cs typeface="Times New Roman"/>
                        </a:rPr>
                        <a:t>0,5674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u="sng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u="sng" dirty="0" err="1">
                          <a:latin typeface="Calibri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2400" u="sng" dirty="0">
                          <a:latin typeface="Calibri"/>
                          <a:ea typeface="Calibri"/>
                          <a:cs typeface="Times New Roman"/>
                        </a:rPr>
                        <a:t>   7,66</a:t>
                      </a:r>
                      <a:endParaRPr lang="id-ID" sz="24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d-ID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“ </a:t>
                      </a:r>
                      <a:r>
                        <a:rPr lang="en-US" sz="2400" dirty="0" err="1" smtClean="0">
                          <a:latin typeface="Calibri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 13,5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3,6048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 48,66</a:t>
                      </a:r>
                      <a:endParaRPr lang="id-ID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00034" y="1643050"/>
            <a:ext cx="80010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28596" y="2714620"/>
            <a:ext cx="80010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8596" y="5143512"/>
            <a:ext cx="807249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-1321635" y="3393281"/>
            <a:ext cx="350046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-535023" y="3392487"/>
            <a:ext cx="350046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715670" y="3428206"/>
            <a:ext cx="35719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787372" y="3356768"/>
            <a:ext cx="342902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1822431" y="3463925"/>
            <a:ext cx="350046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3358348" y="3356768"/>
            <a:ext cx="342902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607985" y="3392487"/>
            <a:ext cx="350046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Pendanaan dg Pinjaman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2910" y="1928802"/>
          <a:ext cx="8176991" cy="3491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929"/>
                <a:gridCol w="2003335"/>
                <a:gridCol w="2258931"/>
                <a:gridCol w="1635398"/>
                <a:gridCol w="1635398"/>
              </a:tblGrid>
              <a:tr h="937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Saldo Hutang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Cicilan 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Bunga + Pokok)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Bunga/th           </a:t>
                      </a: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% 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Pokok</a:t>
                      </a:r>
                      <a:endParaRPr lang="id-ID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93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50,00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  6,00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 7,87</a:t>
                      </a:r>
                    </a:p>
                  </a:txBody>
                  <a:tcPr marL="68580" marR="68580" marT="0" marB="0">
                    <a:noFill/>
                  </a:tcPr>
                </a:tc>
              </a:tr>
              <a:tr h="393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 42,13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 5,06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 8,81</a:t>
                      </a:r>
                    </a:p>
                  </a:txBody>
                  <a:tcPr marL="68580" marR="68580" marT="0" marB="0">
                    <a:noFill/>
                  </a:tcPr>
                </a:tc>
              </a:tr>
              <a:tr h="393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 33,32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 4,00 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 9,87</a:t>
                      </a:r>
                    </a:p>
                  </a:txBody>
                  <a:tcPr marL="68580" marR="68580" marT="0" marB="0">
                    <a:noFill/>
                  </a:tcPr>
                </a:tc>
              </a:tr>
              <a:tr h="393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 23,45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 2,81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11,06</a:t>
                      </a:r>
                    </a:p>
                  </a:txBody>
                  <a:tcPr marL="68580" marR="68580" marT="0" marB="0">
                    <a:noFill/>
                  </a:tcPr>
                </a:tc>
              </a:tr>
              <a:tr h="393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 12,39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u="sng" dirty="0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u="sng" dirty="0">
                          <a:latin typeface="Calibri"/>
                          <a:ea typeface="Calibri"/>
                          <a:cs typeface="Times New Roman"/>
                        </a:rPr>
                        <a:t>Rp   1,49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u="sng" dirty="0">
                          <a:latin typeface="Calibri"/>
                          <a:ea typeface="Calibri"/>
                          <a:cs typeface="Times New Roman"/>
                        </a:rPr>
                        <a:t>Rp </a:t>
                      </a:r>
                      <a:r>
                        <a:rPr lang="id-ID" sz="2400" u="sng" dirty="0" smtClean="0">
                          <a:latin typeface="Calibri"/>
                          <a:ea typeface="Calibri"/>
                          <a:cs typeface="Times New Roman"/>
                        </a:rPr>
                        <a:t>12,3</a:t>
                      </a:r>
                      <a:r>
                        <a:rPr lang="en-US" sz="2400" u="sng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id-ID" sz="24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93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69,35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>
                          <a:latin typeface="Calibri"/>
                          <a:ea typeface="Calibri"/>
                          <a:cs typeface="Times New Roman"/>
                        </a:rPr>
                        <a:t>Rp 19,35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400" dirty="0">
                          <a:latin typeface="Calibri"/>
                          <a:ea typeface="Calibri"/>
                          <a:cs typeface="Times New Roman"/>
                        </a:rPr>
                        <a:t>Rp  50,00</a:t>
                      </a: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28596" y="1928802"/>
            <a:ext cx="81439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28596" y="2857496"/>
            <a:ext cx="81439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7158" y="5429264"/>
            <a:ext cx="828680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823091" y="3679033"/>
            <a:ext cx="3499668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-1320841" y="3678239"/>
            <a:ext cx="3499668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535023" y="3678239"/>
            <a:ext cx="3499668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1500960" y="3642520"/>
            <a:ext cx="342902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3751257" y="3678239"/>
            <a:ext cx="3499668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5287174" y="3713958"/>
            <a:ext cx="342902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71472" y="1428736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152128"/>
                <a:gridCol w="1080120"/>
                <a:gridCol w="864096"/>
                <a:gridCol w="1224136"/>
                <a:gridCol w="936104"/>
                <a:gridCol w="936104"/>
                <a:gridCol w="1532856"/>
              </a:tblGrid>
              <a:tr h="370840">
                <a:tc>
                  <a:txBody>
                    <a:bodyPr/>
                    <a:lstStyle/>
                    <a:p>
                      <a:pPr marL="914400" indent="-9144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By Pinjaman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Bunga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Depr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Potongan Pajak 10%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CF stlh Pajak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Df        .12%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PV Pinjaman</a:t>
                      </a:r>
                      <a:endParaRPr lang="id-ID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 6.00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10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1,60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12,27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0,8929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10,96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 5,06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10 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1,51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12,36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0,7972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  9,85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 4,00 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10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1,40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12,47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0,7118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  8,88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 2,81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10 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1,28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12,59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0,6355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  7,99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u="sng" dirty="0">
                          <a:latin typeface="Calibri"/>
                          <a:ea typeface="Calibri"/>
                          <a:cs typeface="Times New Roman"/>
                        </a:rPr>
                        <a:t>Rp 13,87</a:t>
                      </a:r>
                      <a:endParaRPr lang="id-ID" sz="20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u="sng" dirty="0">
                          <a:latin typeface="Calibri"/>
                          <a:ea typeface="Calibri"/>
                          <a:cs typeface="Times New Roman"/>
                        </a:rPr>
                        <a:t>Rp  1,49</a:t>
                      </a:r>
                      <a:endParaRPr lang="id-ID" sz="20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10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1,15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12,72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0,5674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u="sng" dirty="0">
                          <a:latin typeface="Calibri"/>
                          <a:ea typeface="Calibri"/>
                          <a:cs typeface="Times New Roman"/>
                        </a:rPr>
                        <a:t>Rp   7,21</a:t>
                      </a:r>
                      <a:endParaRPr lang="id-ID" sz="20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69,35 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Rp 19,35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2000" b="1" dirty="0">
                          <a:latin typeface="Calibri"/>
                          <a:ea typeface="Calibri"/>
                          <a:cs typeface="Times New Roman"/>
                        </a:rPr>
                        <a:t>Rp 44,89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71472" y="142873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2910" y="2143116"/>
            <a:ext cx="814393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71472" y="4429132"/>
            <a:ext cx="81439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286644" y="2928934"/>
            <a:ext cx="300039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5750727" y="2893215"/>
            <a:ext cx="292895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928726" y="2928934"/>
            <a:ext cx="300039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-428660" y="2928934"/>
            <a:ext cx="300039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678629" y="2964653"/>
            <a:ext cx="292895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785918" y="2928934"/>
            <a:ext cx="300039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2607455" y="2964653"/>
            <a:ext cx="292895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3857620" y="2928934"/>
            <a:ext cx="300039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1015</TotalTime>
  <Words>497</Words>
  <Application>Microsoft Office PowerPoint</Application>
  <PresentationFormat>On-screen Show (4:3)</PresentationFormat>
  <Paragraphs>159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KASUS LEASING</vt:lpstr>
      <vt:lpstr>. KONTRAK SEWA (LEASING)</vt:lpstr>
      <vt:lpstr>KASUS LEASING : </vt:lpstr>
      <vt:lpstr>Jawab :</vt:lpstr>
      <vt:lpstr>Pendanaan dengan LEASING</vt:lpstr>
      <vt:lpstr>Pendanaan dg Pinjaman</vt:lpstr>
      <vt:lpstr>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user</cp:lastModifiedBy>
  <cp:revision>106</cp:revision>
  <dcterms:created xsi:type="dcterms:W3CDTF">2011-02-23T05:25:54Z</dcterms:created>
  <dcterms:modified xsi:type="dcterms:W3CDTF">2019-05-02T15:38:03Z</dcterms:modified>
</cp:coreProperties>
</file>