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4" r:id="rId1"/>
  </p:sldMasterIdLst>
  <p:notesMasterIdLst>
    <p:notesMasterId r:id="rId32"/>
  </p:notesMasterIdLst>
  <p:sldIdLst>
    <p:sldId id="256" r:id="rId2"/>
    <p:sldId id="257" r:id="rId3"/>
    <p:sldId id="283" r:id="rId4"/>
    <p:sldId id="258" r:id="rId5"/>
    <p:sldId id="259" r:id="rId6"/>
    <p:sldId id="260" r:id="rId7"/>
    <p:sldId id="261" r:id="rId8"/>
    <p:sldId id="262" r:id="rId9"/>
    <p:sldId id="263" r:id="rId10"/>
    <p:sldId id="284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85" r:id="rId27"/>
    <p:sldId id="279" r:id="rId28"/>
    <p:sldId id="280" r:id="rId29"/>
    <p:sldId id="281" r:id="rId30"/>
    <p:sldId id="282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D5D2CF-F40E-4C37-9394-176A50E083FD}" type="datetimeFigureOut">
              <a:rPr lang="en-US" smtClean="0"/>
              <a:pPr/>
              <a:t>4/22/2019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12F44-5784-4DE0-971F-18ED17506A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347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12F44-5784-4DE0-971F-18ED17506A5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543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12F44-5784-4DE0-971F-18ED17506A5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339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12F44-5784-4DE0-971F-18ED17506A5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275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12F44-5784-4DE0-971F-18ED17506A5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812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12F44-5784-4DE0-971F-18ED17506A5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3987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12F44-5784-4DE0-971F-18ED17506A5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2735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12F44-5784-4DE0-971F-18ED17506A5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230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12F44-5784-4DE0-971F-18ED17506A5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8701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12F44-5784-4DE0-971F-18ED17506A5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1997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12F44-5784-4DE0-971F-18ED17506A5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5474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12F44-5784-4DE0-971F-18ED17506A5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92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12F44-5784-4DE0-971F-18ED17506A57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5225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12F44-5784-4DE0-971F-18ED17506A57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1573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12F44-5784-4DE0-971F-18ED17506A57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2409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12F44-5784-4DE0-971F-18ED17506A57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7415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12F44-5784-4DE0-971F-18ED17506A57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0387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12F44-5784-4DE0-971F-18ED17506A57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9844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12F44-5784-4DE0-971F-18ED17506A57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9337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12F44-5784-4DE0-971F-18ED17506A57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6144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12F44-5784-4DE0-971F-18ED17506A57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7147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12F44-5784-4DE0-971F-18ED17506A57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0532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12F44-5784-4DE0-971F-18ED17506A57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7247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12F44-5784-4DE0-971F-18ED17506A57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5530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12F44-5784-4DE0-971F-18ED17506A57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1688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12F44-5784-4DE0-971F-18ED17506A57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7651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12F44-5784-4DE0-971F-18ED17506A57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2251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12F44-5784-4DE0-971F-18ED17506A57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045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AA75FF64-C8EC-42D8-96EC-7094DFF82A4B}" type="datetimeFigureOut">
              <a:rPr lang="en-US" smtClean="0"/>
              <a:pPr/>
              <a:t>4/22/2019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D19DE98E-0BCD-4514-A86E-E6A904F0AF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115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5FF64-C8EC-42D8-96EC-7094DFF82A4B}" type="datetimeFigureOut">
              <a:rPr lang="en-US" smtClean="0"/>
              <a:pPr/>
              <a:t>4/22/2019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D19DE98E-0BCD-4514-A86E-E6A904F0AF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138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5FF64-C8EC-42D8-96EC-7094DFF82A4B}" type="datetimeFigureOut">
              <a:rPr lang="en-US" smtClean="0"/>
              <a:pPr/>
              <a:t>4/22/2019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D19DE98E-0BCD-4514-A86E-E6A904F0AF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923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5FF64-C8EC-42D8-96EC-7094DFF82A4B}" type="datetimeFigureOut">
              <a:rPr lang="en-US" smtClean="0"/>
              <a:pPr/>
              <a:t>4/22/2019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D19DE98E-0BCD-4514-A86E-E6A904F0AF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718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5FF64-C8EC-42D8-96EC-7094DFF82A4B}" type="datetimeFigureOut">
              <a:rPr lang="en-US" smtClean="0"/>
              <a:pPr/>
              <a:t>4/22/2019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D19DE98E-0BCD-4514-A86E-E6A904F0AF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640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5FF64-C8EC-42D8-96EC-7094DFF82A4B}" type="datetimeFigureOut">
              <a:rPr lang="en-US" smtClean="0"/>
              <a:pPr/>
              <a:t>4/22/2019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D19DE98E-0BCD-4514-A86E-E6A904F0AF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369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5FF64-C8EC-42D8-96EC-7094DFF82A4B}" type="datetimeFigureOut">
              <a:rPr lang="en-US" smtClean="0"/>
              <a:pPr/>
              <a:t>4/22/2019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D19DE98E-0BCD-4514-A86E-E6A904F0AF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499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5FF64-C8EC-42D8-96EC-7094DFF82A4B}" type="datetimeFigureOut">
              <a:rPr lang="en-US" smtClean="0"/>
              <a:pPr/>
              <a:t>4/22/2019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D19DE98E-0BCD-4514-A86E-E6A904F0AF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062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5FF64-C8EC-42D8-96EC-7094DFF82A4B}" type="datetimeFigureOut">
              <a:rPr lang="en-US" smtClean="0"/>
              <a:pPr/>
              <a:t>4/22/2019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D19DE98E-0BCD-4514-A86E-E6A904F0AF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019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5FF64-C8EC-42D8-96EC-7094DFF82A4B}" type="datetimeFigureOut">
              <a:rPr lang="en-US" smtClean="0"/>
              <a:pPr/>
              <a:t>4/22/2019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D19DE98E-0BCD-4514-A86E-E6A904F0AF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447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5FF64-C8EC-42D8-96EC-7094DFF82A4B}" type="datetimeFigureOut">
              <a:rPr lang="en-US" smtClean="0"/>
              <a:pPr/>
              <a:t>4/22/2019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D19DE98E-0BCD-4514-A86E-E6A904F0AF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493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5FF64-C8EC-42D8-96EC-7094DFF82A4B}" type="datetimeFigureOut">
              <a:rPr lang="en-US" smtClean="0"/>
              <a:pPr/>
              <a:t>4/22/2019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D19DE98E-0BCD-4514-A86E-E6A904F0AF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9792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5FF64-C8EC-42D8-96EC-7094DFF82A4B}" type="datetimeFigureOut">
              <a:rPr lang="en-US" smtClean="0"/>
              <a:pPr/>
              <a:t>4/22/2019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D19DE98E-0BCD-4514-A86E-E6A904F0AF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323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5FF64-C8EC-42D8-96EC-7094DFF82A4B}" type="datetimeFigureOut">
              <a:rPr lang="en-US" smtClean="0"/>
              <a:pPr/>
              <a:t>4/22/2019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D19DE98E-0BCD-4514-A86E-E6A904F0AF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8175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5FF64-C8EC-42D8-96EC-7094DFF82A4B}" type="datetimeFigureOut">
              <a:rPr lang="en-US" smtClean="0"/>
              <a:pPr/>
              <a:t>4/22/2019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D19DE98E-0BCD-4514-A86E-E6A904F0AF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796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fld id="{AA75FF64-C8EC-42D8-96EC-7094DFF82A4B}" type="datetimeFigureOut">
              <a:rPr lang="en-US" smtClean="0"/>
              <a:pPr/>
              <a:t>4/22/2019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D19DE98E-0BCD-4514-A86E-E6A904F0AF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0609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5FF64-C8EC-42D8-96EC-7094DFF82A4B}" type="datetimeFigureOut">
              <a:rPr lang="en-US" smtClean="0"/>
              <a:pPr/>
              <a:t>4/22/2019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D19DE98E-0BCD-4514-A86E-E6A904F0AF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406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AA75FF64-C8EC-42D8-96EC-7094DFF82A4B}" type="datetimeFigureOut">
              <a:rPr lang="en-US" smtClean="0"/>
              <a:pPr/>
              <a:t>4/22/2019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D19DE98E-0BCD-4514-A86E-E6A904F0AF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816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  <p:sldLayoutId id="2147483847" r:id="rId13"/>
    <p:sldLayoutId id="2147483848" r:id="rId14"/>
    <p:sldLayoutId id="2147483849" r:id="rId15"/>
    <p:sldLayoutId id="2147483850" r:id="rId16"/>
    <p:sldLayoutId id="214748385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PAJAK </a:t>
            </a:r>
            <a:r>
              <a:rPr lang="en-US" b="1" dirty="0"/>
              <a:t>BUMI DAN BANGUNAN (PBB)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DASAR HUKUM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dirty="0" smtClean="0"/>
              <a:t>	UU </a:t>
            </a:r>
            <a:r>
              <a:rPr lang="en-US" dirty="0"/>
              <a:t>No 12 </a:t>
            </a:r>
            <a:r>
              <a:rPr lang="en-US" dirty="0" err="1"/>
              <a:t>Th</a:t>
            </a:r>
            <a:r>
              <a:rPr lang="en-US" dirty="0"/>
              <a:t> 1985, UU No 12 </a:t>
            </a:r>
            <a:r>
              <a:rPr lang="en-US" dirty="0" err="1"/>
              <a:t>Th</a:t>
            </a:r>
            <a:r>
              <a:rPr lang="en-US" dirty="0"/>
              <a:t> 1994</a:t>
            </a:r>
            <a:r>
              <a:rPr lang="en-US" dirty="0" smtClean="0"/>
              <a:t>.</a:t>
            </a:r>
            <a:endParaRPr lang="id-ID" dirty="0" smtClean="0"/>
          </a:p>
          <a:p>
            <a:pPr algn="ctr">
              <a:buNone/>
            </a:pPr>
            <a:r>
              <a:rPr lang="id-ID" dirty="0" smtClean="0"/>
              <a:t>SEBAGAI SALAH SATU PAJAK PUSAT</a:t>
            </a:r>
          </a:p>
          <a:p>
            <a:pPr algn="ctr">
              <a:buNone/>
            </a:pPr>
            <a:r>
              <a:rPr lang="id-ID" dirty="0" smtClean="0"/>
              <a:t>TAPI </a:t>
            </a:r>
          </a:p>
          <a:p>
            <a:pPr algn="ctr">
              <a:buNone/>
            </a:pPr>
            <a:r>
              <a:rPr lang="id-ID" dirty="0" smtClean="0"/>
              <a:t>Berdasarkan UUD no 28 Tahun 2009 tentang Pajak Daerah dan Retribusi Daerah</a:t>
            </a:r>
            <a:endParaRPr lang="en-US" dirty="0"/>
          </a:p>
          <a:p>
            <a:pPr>
              <a:buNone/>
            </a:pPr>
            <a:r>
              <a:rPr lang="en-US" dirty="0"/>
              <a:t> </a:t>
            </a:r>
            <a:r>
              <a:rPr lang="id-ID" dirty="0" smtClean="0"/>
              <a:t>Pengalihan pengelolaan Bea Perolehan Hak atas Tanah dan Bangunan (BPHTB) dan Pajak Bumi dan Bangunan Perdesaan dan Perkotaan (PBB-P2) dari Pemerintah Pusat kepada Pemerintah Daerah merupakan suatu bentuk tindak lanjut kebijakan otonomi daerah dan desentralisasi fiskal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Tujuan Pengalihan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id-ID" dirty="0" smtClean="0"/>
              <a:t>meningkatkan akuntabilitas penyelenggaraan otonomi daerah</a:t>
            </a:r>
          </a:p>
          <a:p>
            <a:pPr lvl="0"/>
            <a:r>
              <a:rPr lang="id-ID" dirty="0" smtClean="0"/>
              <a:t>memberikan peluang baru kepada daerah untuk mengenakan pungutan baru (menambah jenis pajak daerah dan retribusi daerah),</a:t>
            </a:r>
          </a:p>
          <a:p>
            <a:pPr lvl="0"/>
            <a:r>
              <a:rPr lang="id-ID" dirty="0" smtClean="0"/>
              <a:t>memberikan kewenangan yang lebih besar dalam perpajakan dan retribusi dengan memperluas basis pajak daerah,</a:t>
            </a:r>
          </a:p>
          <a:p>
            <a:pPr lvl="0"/>
            <a:r>
              <a:rPr lang="id-ID" dirty="0" smtClean="0"/>
              <a:t>memberikan kewenangan kepada daerah dalam penetapan tarif pajak daerah, dan</a:t>
            </a:r>
          </a:p>
          <a:p>
            <a:r>
              <a:rPr lang="id-ID" dirty="0" smtClean="0"/>
              <a:t>menyerahkan fungsi pajak sebagai instrumen penganggaran dan pengaturan pada daerah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PENGERTIAN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just"/>
            <a:r>
              <a:rPr lang="en-US" dirty="0" err="1" smtClean="0"/>
              <a:t>Bumi</a:t>
            </a:r>
            <a:r>
              <a:rPr lang="en-US" dirty="0" smtClean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permukaan</a:t>
            </a:r>
            <a:r>
              <a:rPr lang="en-US" dirty="0"/>
              <a:t> </a:t>
            </a:r>
            <a:r>
              <a:rPr lang="en-US" dirty="0" err="1"/>
              <a:t>bumi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 </a:t>
            </a:r>
            <a:r>
              <a:rPr lang="en-US" dirty="0" err="1"/>
              <a:t>bumi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di </a:t>
            </a:r>
            <a:r>
              <a:rPr lang="en-US" dirty="0" err="1"/>
              <a:t>bawahnya</a:t>
            </a:r>
            <a:r>
              <a:rPr lang="en-US" dirty="0"/>
              <a:t>, </a:t>
            </a:r>
            <a:r>
              <a:rPr lang="en-US" dirty="0" err="1"/>
              <a:t>permukaan</a:t>
            </a:r>
            <a:r>
              <a:rPr lang="en-US" dirty="0"/>
              <a:t> </a:t>
            </a:r>
            <a:r>
              <a:rPr lang="en-US" dirty="0" err="1"/>
              <a:t>bumi</a:t>
            </a:r>
            <a:r>
              <a:rPr lang="en-US" dirty="0"/>
              <a:t> </a:t>
            </a:r>
            <a:r>
              <a:rPr lang="en-US" dirty="0" err="1"/>
              <a:t>meliputi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perairan</a:t>
            </a:r>
            <a:r>
              <a:rPr lang="en-US" dirty="0"/>
              <a:t> </a:t>
            </a:r>
            <a:r>
              <a:rPr lang="en-US" dirty="0" err="1"/>
              <a:t>pedalaman</a:t>
            </a:r>
            <a:r>
              <a:rPr lang="en-US" dirty="0"/>
              <a:t> (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rawa-rawa</a:t>
            </a:r>
            <a:r>
              <a:rPr lang="en-US" dirty="0"/>
              <a:t> </a:t>
            </a:r>
            <a:r>
              <a:rPr lang="en-US" dirty="0" err="1"/>
              <a:t>tambak</a:t>
            </a:r>
            <a:r>
              <a:rPr lang="en-US" dirty="0"/>
              <a:t> </a:t>
            </a:r>
            <a:r>
              <a:rPr lang="en-US" dirty="0" err="1"/>
              <a:t>perairan</a:t>
            </a:r>
            <a:r>
              <a:rPr lang="en-US" dirty="0"/>
              <a:t>)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laut</a:t>
            </a:r>
            <a:r>
              <a:rPr lang="en-US" dirty="0"/>
              <a:t>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 smtClean="0"/>
              <a:t>republik</a:t>
            </a:r>
            <a:r>
              <a:rPr lang="en-US" dirty="0" smtClean="0"/>
              <a:t> </a:t>
            </a:r>
            <a:r>
              <a:rPr lang="en-US" dirty="0"/>
              <a:t>Indonesia.</a:t>
            </a:r>
          </a:p>
          <a:p>
            <a:pPr lvl="1" algn="just"/>
            <a:endParaRPr lang="en-US" dirty="0" smtClean="0"/>
          </a:p>
          <a:p>
            <a:pPr lvl="1" algn="just"/>
            <a:r>
              <a:rPr lang="en-US" dirty="0" err="1" smtClean="0"/>
              <a:t>Bangunan</a:t>
            </a:r>
            <a:r>
              <a:rPr lang="en-US" dirty="0" smtClean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konstruksi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yang </a:t>
            </a:r>
            <a:r>
              <a:rPr lang="en-US" dirty="0" err="1"/>
              <a:t>ditanam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dilekatkan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perairan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tinggal</a:t>
            </a:r>
            <a:r>
              <a:rPr lang="en-US" dirty="0"/>
              <a:t>,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yang </a:t>
            </a:r>
            <a:r>
              <a:rPr lang="en-US" dirty="0" err="1"/>
              <a:t>diusahakan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err="1" smtClean="0"/>
              <a:t>Termasuk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bangunan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/>
            <a:r>
              <a:rPr lang="en-US" dirty="0" err="1" smtClean="0"/>
              <a:t>Jalan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kesatuan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komplek</a:t>
            </a:r>
            <a:r>
              <a:rPr lang="en-US" dirty="0" smtClean="0"/>
              <a:t> </a:t>
            </a:r>
            <a:r>
              <a:rPr lang="en-US" dirty="0" err="1" smtClean="0"/>
              <a:t>bangunan</a:t>
            </a:r>
            <a:endParaRPr lang="en-US" dirty="0" smtClean="0"/>
          </a:p>
          <a:p>
            <a:pPr lvl="2"/>
            <a:r>
              <a:rPr lang="en-US" dirty="0" err="1" smtClean="0"/>
              <a:t>Jalan</a:t>
            </a:r>
            <a:r>
              <a:rPr lang="en-US" dirty="0" smtClean="0"/>
              <a:t> </a:t>
            </a:r>
            <a:r>
              <a:rPr lang="en-US" dirty="0" err="1" smtClean="0"/>
              <a:t>tol</a:t>
            </a:r>
            <a:endParaRPr lang="en-US" dirty="0" smtClean="0"/>
          </a:p>
          <a:p>
            <a:pPr lvl="2"/>
            <a:r>
              <a:rPr lang="en-US" dirty="0" err="1" smtClean="0"/>
              <a:t>Kolam</a:t>
            </a:r>
            <a:r>
              <a:rPr lang="en-US" dirty="0" smtClean="0"/>
              <a:t> </a:t>
            </a:r>
            <a:r>
              <a:rPr lang="en-US" dirty="0" err="1" smtClean="0"/>
              <a:t>renang</a:t>
            </a:r>
            <a:endParaRPr lang="en-US" dirty="0" smtClean="0"/>
          </a:p>
          <a:p>
            <a:pPr lvl="2"/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olah</a:t>
            </a:r>
            <a:r>
              <a:rPr lang="en-US" dirty="0" smtClean="0"/>
              <a:t> raga</a:t>
            </a:r>
          </a:p>
          <a:p>
            <a:pPr lvl="2"/>
            <a:r>
              <a:rPr lang="en-US" dirty="0" err="1" smtClean="0"/>
              <a:t>Pagar</a:t>
            </a:r>
            <a:r>
              <a:rPr lang="en-US" dirty="0" smtClean="0"/>
              <a:t> </a:t>
            </a:r>
            <a:r>
              <a:rPr lang="en-US" dirty="0" err="1" smtClean="0"/>
              <a:t>mewah</a:t>
            </a:r>
            <a:endParaRPr lang="en-US" dirty="0" smtClean="0"/>
          </a:p>
          <a:p>
            <a:pPr lvl="2"/>
            <a:r>
              <a:rPr lang="en-US" dirty="0" err="1" smtClean="0"/>
              <a:t>Galangan</a:t>
            </a:r>
            <a:r>
              <a:rPr lang="en-US" dirty="0" smtClean="0"/>
              <a:t> </a:t>
            </a:r>
            <a:r>
              <a:rPr lang="en-US" dirty="0" err="1" smtClean="0"/>
              <a:t>kapal</a:t>
            </a:r>
            <a:endParaRPr lang="en-US" dirty="0" smtClean="0"/>
          </a:p>
          <a:p>
            <a:pPr lvl="2"/>
            <a:r>
              <a:rPr lang="en-US" dirty="0" smtClean="0"/>
              <a:t>Taman </a:t>
            </a:r>
            <a:r>
              <a:rPr lang="en-US" dirty="0" err="1" smtClean="0"/>
              <a:t>mewah</a:t>
            </a:r>
            <a:endParaRPr lang="en-US" dirty="0" smtClean="0"/>
          </a:p>
          <a:p>
            <a:pPr lvl="2"/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penampungan</a:t>
            </a:r>
            <a:endParaRPr lang="en-US" dirty="0" smtClean="0"/>
          </a:p>
          <a:p>
            <a:pPr lvl="2"/>
            <a:r>
              <a:rPr lang="en-US" dirty="0" err="1" smtClean="0"/>
              <a:t>Fasilitas</a:t>
            </a:r>
            <a:r>
              <a:rPr lang="en-US" dirty="0" smtClean="0"/>
              <a:t> lain yang </a:t>
            </a:r>
            <a:r>
              <a:rPr lang="en-US" dirty="0" err="1" smtClean="0"/>
              <a:t>membawa</a:t>
            </a:r>
            <a:r>
              <a:rPr lang="en-US" dirty="0" smtClean="0"/>
              <a:t> </a:t>
            </a:r>
            <a:r>
              <a:rPr lang="en-US" dirty="0" err="1" smtClean="0"/>
              <a:t>manfaat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SUBJEK PAJAK PBB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 smtClean="0"/>
              <a:t>	</a:t>
            </a:r>
          </a:p>
          <a:p>
            <a:pPr algn="just">
              <a:buNone/>
            </a:pPr>
            <a:r>
              <a:rPr lang="en-US" dirty="0" smtClean="0"/>
              <a:t>	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badan</a:t>
            </a:r>
            <a:r>
              <a:rPr lang="en-US" dirty="0"/>
              <a:t> yang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nyata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bumi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manfaat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bumi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menguasai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memperoleh</a:t>
            </a:r>
            <a:r>
              <a:rPr lang="en-US" dirty="0"/>
              <a:t> </a:t>
            </a:r>
            <a:r>
              <a:rPr lang="en-US" dirty="0" err="1"/>
              <a:t>manfaat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bangunan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subjek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bumi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bangunan</a:t>
            </a:r>
            <a:r>
              <a:rPr lang="en-US" dirty="0"/>
              <a:t>.</a:t>
            </a:r>
          </a:p>
          <a:p>
            <a:pPr algn="just">
              <a:buNone/>
            </a:pPr>
            <a:r>
              <a:rPr lang="en-US" b="1" dirty="0"/>
              <a:t> 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OBJEK PAJAK PBB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Objek</a:t>
            </a:r>
            <a:r>
              <a:rPr lang="en-US" dirty="0" smtClean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Bumi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Bangunan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bumi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bangunan</a:t>
            </a:r>
            <a:r>
              <a:rPr lang="id-ID" dirty="0" smtClean="0"/>
              <a:t> (menurut UU PBB)</a:t>
            </a:r>
          </a:p>
          <a:p>
            <a:pPr>
              <a:buNone/>
            </a:pPr>
            <a:r>
              <a:rPr lang="id-ID" dirty="0" smtClean="0"/>
              <a:t>	</a:t>
            </a:r>
          </a:p>
          <a:p>
            <a:pPr>
              <a:buNone/>
            </a:pPr>
            <a:r>
              <a:rPr lang="id-ID" dirty="0" smtClean="0"/>
              <a:t>	sedangkan </a:t>
            </a:r>
          </a:p>
          <a:p>
            <a:pPr>
              <a:buNone/>
            </a:pPr>
            <a:r>
              <a:rPr lang="id-ID" dirty="0" smtClean="0"/>
              <a:t>	</a:t>
            </a:r>
          </a:p>
          <a:p>
            <a:pPr>
              <a:buNone/>
            </a:pPr>
            <a:r>
              <a:rPr lang="id-ID" dirty="0" smtClean="0"/>
              <a:t>	</a:t>
            </a:r>
            <a:r>
              <a:rPr lang="en-US" dirty="0" err="1" smtClean="0"/>
              <a:t>Bumi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/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bangunan</a:t>
            </a:r>
            <a:r>
              <a:rPr lang="en-US" dirty="0" smtClean="0"/>
              <a:t>, </a:t>
            </a:r>
            <a:r>
              <a:rPr lang="en-US" u="sng" dirty="0" err="1" smtClean="0"/>
              <a:t>kecuali</a:t>
            </a:r>
            <a:r>
              <a:rPr lang="en-US" dirty="0" smtClean="0"/>
              <a:t> </a:t>
            </a:r>
            <a:r>
              <a:rPr lang="en-US" dirty="0" err="1" smtClean="0"/>
              <a:t>kawasan</a:t>
            </a:r>
            <a:r>
              <a:rPr lang="en-US" dirty="0" smtClean="0"/>
              <a:t> yang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usaha</a:t>
            </a:r>
            <a:r>
              <a:rPr lang="en-US" dirty="0" smtClean="0"/>
              <a:t> </a:t>
            </a:r>
            <a:r>
              <a:rPr lang="en-US" dirty="0" err="1" smtClean="0"/>
              <a:t>perkebunan</a:t>
            </a:r>
            <a:r>
              <a:rPr lang="en-US" dirty="0" smtClean="0"/>
              <a:t>, </a:t>
            </a:r>
            <a:r>
              <a:rPr lang="en-US" dirty="0" err="1" smtClean="0"/>
              <a:t>perhutanan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pertambangan</a:t>
            </a:r>
            <a:r>
              <a:rPr lang="en-US" dirty="0" smtClean="0"/>
              <a:t> </a:t>
            </a:r>
            <a:r>
              <a:rPr lang="id-ID" dirty="0" smtClean="0"/>
              <a:t>(menurut UU PDRD)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BUKAN OBJEK PAJAK PBB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algn="just"/>
            <a:r>
              <a:rPr lang="en-US" dirty="0" smtClean="0"/>
              <a:t>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semata-mata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kepentingan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 </a:t>
            </a:r>
            <a:r>
              <a:rPr lang="en-US" dirty="0" err="1"/>
              <a:t>dibidang</a:t>
            </a:r>
            <a:r>
              <a:rPr lang="en-US" dirty="0"/>
              <a:t> </a:t>
            </a:r>
            <a:r>
              <a:rPr lang="en-US" dirty="0" err="1" smtClean="0"/>
              <a:t>sosial</a:t>
            </a:r>
            <a:r>
              <a:rPr lang="en-US" dirty="0"/>
              <a:t>, </a:t>
            </a:r>
            <a:r>
              <a:rPr lang="en-US" dirty="0" err="1"/>
              <a:t>pendidikan</a:t>
            </a:r>
            <a:r>
              <a:rPr lang="en-US" dirty="0"/>
              <a:t>, </a:t>
            </a:r>
            <a:r>
              <a:rPr lang="en-US" dirty="0" err="1"/>
              <a:t>ibadah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kebudayaan</a:t>
            </a:r>
            <a:r>
              <a:rPr lang="en-US" dirty="0"/>
              <a:t> yang </a:t>
            </a:r>
            <a:r>
              <a:rPr lang="en-US" dirty="0" err="1"/>
              <a:t>dimaksudkan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memperoleh</a:t>
            </a:r>
            <a:r>
              <a:rPr lang="en-US" dirty="0"/>
              <a:t> </a:t>
            </a:r>
            <a:r>
              <a:rPr lang="en-US" dirty="0" err="1"/>
              <a:t>keuntungan</a:t>
            </a:r>
            <a:endParaRPr lang="en-US" dirty="0"/>
          </a:p>
          <a:p>
            <a:pPr lvl="0" algn="just"/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kuburan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peninggalan</a:t>
            </a:r>
            <a:r>
              <a:rPr lang="en-US" dirty="0"/>
              <a:t> </a:t>
            </a:r>
            <a:r>
              <a:rPr lang="en-US" dirty="0" err="1"/>
              <a:t>purbakala</a:t>
            </a:r>
            <a:endParaRPr lang="en-US" dirty="0"/>
          </a:p>
          <a:p>
            <a:pPr lvl="0" algn="just"/>
            <a:r>
              <a:rPr lang="en-US" dirty="0" err="1"/>
              <a:t>Hutan</a:t>
            </a:r>
            <a:r>
              <a:rPr lang="en-US" dirty="0"/>
              <a:t> </a:t>
            </a:r>
            <a:r>
              <a:rPr lang="en-US" dirty="0" err="1"/>
              <a:t>lindung</a:t>
            </a:r>
            <a:r>
              <a:rPr lang="en-US" dirty="0"/>
              <a:t>, </a:t>
            </a:r>
            <a:r>
              <a:rPr lang="en-US" dirty="0" err="1"/>
              <a:t>hutan</a:t>
            </a:r>
            <a:r>
              <a:rPr lang="en-US" dirty="0"/>
              <a:t> </a:t>
            </a:r>
            <a:r>
              <a:rPr lang="en-US" dirty="0" err="1"/>
              <a:t>suaka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, </a:t>
            </a:r>
            <a:r>
              <a:rPr lang="en-US" dirty="0" err="1"/>
              <a:t>hutan</a:t>
            </a:r>
            <a:r>
              <a:rPr lang="en-US" dirty="0"/>
              <a:t> </a:t>
            </a:r>
            <a:r>
              <a:rPr lang="en-US" dirty="0" err="1"/>
              <a:t>wisata</a:t>
            </a:r>
            <a:r>
              <a:rPr lang="en-US" dirty="0"/>
              <a:t> </a:t>
            </a:r>
            <a:r>
              <a:rPr lang="en-US" dirty="0" err="1"/>
              <a:t>taman</a:t>
            </a:r>
            <a:r>
              <a:rPr lang="en-US" dirty="0"/>
              <a:t> </a:t>
            </a:r>
            <a:r>
              <a:rPr lang="en-US" dirty="0" err="1"/>
              <a:t>nasional</a:t>
            </a:r>
            <a:r>
              <a:rPr lang="en-US" dirty="0"/>
              <a:t>, </a:t>
            </a:r>
            <a:r>
              <a:rPr lang="en-US" dirty="0" err="1"/>
              <a:t>tanah</a:t>
            </a:r>
            <a:r>
              <a:rPr lang="en-US" dirty="0"/>
              <a:t> </a:t>
            </a:r>
            <a:r>
              <a:rPr lang="en-US" dirty="0" err="1"/>
              <a:t>pengembalaan</a:t>
            </a:r>
            <a:r>
              <a:rPr lang="en-US" dirty="0"/>
              <a:t> yang </a:t>
            </a:r>
            <a:r>
              <a:rPr lang="en-US" dirty="0" err="1"/>
              <a:t>dikuasai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 Negara yang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dibebani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hak</a:t>
            </a:r>
            <a:endParaRPr lang="en-US" dirty="0"/>
          </a:p>
          <a:p>
            <a:pPr lvl="0" algn="just"/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perwakilan</a:t>
            </a:r>
            <a:r>
              <a:rPr lang="en-US" dirty="0"/>
              <a:t> diplomatic, </a:t>
            </a:r>
            <a:r>
              <a:rPr lang="en-US" dirty="0" err="1"/>
              <a:t>konsulat</a:t>
            </a:r>
            <a:r>
              <a:rPr lang="en-US" dirty="0"/>
              <a:t>,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asas</a:t>
            </a:r>
            <a:r>
              <a:rPr lang="en-US" dirty="0"/>
              <a:t> </a:t>
            </a:r>
            <a:r>
              <a:rPr lang="en-US" dirty="0" err="1"/>
              <a:t>perlakuan</a:t>
            </a:r>
            <a:r>
              <a:rPr lang="en-US" dirty="0"/>
              <a:t> timbale </a:t>
            </a:r>
            <a:r>
              <a:rPr lang="en-US" dirty="0" err="1"/>
              <a:t>balik</a:t>
            </a:r>
            <a:endParaRPr lang="en-US" dirty="0"/>
          </a:p>
          <a:p>
            <a:pPr lvl="0" algn="just"/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badan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</a:t>
            </a:r>
            <a:r>
              <a:rPr lang="en-US" dirty="0" err="1"/>
              <a:t>internasional</a:t>
            </a:r>
            <a:r>
              <a:rPr lang="en-US" dirty="0"/>
              <a:t> yang </a:t>
            </a:r>
            <a:r>
              <a:rPr lang="en-US" dirty="0" err="1"/>
              <a:t>ditentukn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menkeu</a:t>
            </a:r>
            <a:endParaRPr lang="en-US" dirty="0"/>
          </a:p>
          <a:p>
            <a:pPr algn="just"/>
            <a:endParaRPr lang="en-US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763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762000"/>
            <a:ext cx="8153400" cy="1219200"/>
          </a:xfrm>
        </p:spPr>
        <p:txBody>
          <a:bodyPr>
            <a:normAutofit/>
          </a:bodyPr>
          <a:lstStyle/>
          <a:p>
            <a:pPr algn="just"/>
            <a:endParaRPr lang="en-US" b="1" dirty="0" smtClean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en-US" b="1" dirty="0" smtClean="0">
                <a:solidFill>
                  <a:schemeClr val="bg1"/>
                </a:solidFill>
              </a:rPr>
              <a:t>DASAR PENGENAAN DAN CARA MENGHITUNG PAJAK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4048" y="3200400"/>
            <a:ext cx="8382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3200" dirty="0" err="1" smtClean="0"/>
              <a:t>Dasar</a:t>
            </a:r>
            <a:r>
              <a:rPr lang="en-US" sz="3200" dirty="0" smtClean="0"/>
              <a:t> </a:t>
            </a:r>
            <a:r>
              <a:rPr lang="en-US" sz="3200" dirty="0" err="1" smtClean="0"/>
              <a:t>pengenaan</a:t>
            </a:r>
            <a:r>
              <a:rPr lang="en-US" sz="3200" dirty="0" smtClean="0"/>
              <a:t> </a:t>
            </a:r>
            <a:r>
              <a:rPr lang="en-US" sz="3200" dirty="0" err="1" smtClean="0"/>
              <a:t>pajak</a:t>
            </a:r>
            <a:r>
              <a:rPr lang="en-US" sz="3200" dirty="0" smtClean="0"/>
              <a:t> </a:t>
            </a:r>
            <a:r>
              <a:rPr lang="en-US" sz="3200" dirty="0" err="1" smtClean="0"/>
              <a:t>adalah</a:t>
            </a:r>
            <a:r>
              <a:rPr lang="en-US" sz="3200" dirty="0" smtClean="0"/>
              <a:t> NJOP </a:t>
            </a:r>
            <a:r>
              <a:rPr lang="en-US" sz="3200" dirty="0" err="1" smtClean="0"/>
              <a:t>dimana</a:t>
            </a:r>
            <a:r>
              <a:rPr lang="en-US" sz="3200" dirty="0" smtClean="0"/>
              <a:t> </a:t>
            </a:r>
            <a:r>
              <a:rPr lang="en-US" sz="3200" dirty="0" err="1" smtClean="0"/>
              <a:t>besarnya</a:t>
            </a:r>
            <a:r>
              <a:rPr lang="id-ID" sz="3200" dirty="0" smtClean="0"/>
              <a:t> </a:t>
            </a:r>
            <a:r>
              <a:rPr lang="en-US" sz="3200" dirty="0" smtClean="0"/>
              <a:t>NJOP </a:t>
            </a:r>
            <a:r>
              <a:rPr lang="en-US" sz="3200" dirty="0" err="1" smtClean="0"/>
              <a:t>ditetapkan</a:t>
            </a:r>
            <a:r>
              <a:rPr lang="en-US" sz="3200" dirty="0" smtClean="0"/>
              <a:t> </a:t>
            </a:r>
            <a:r>
              <a:rPr lang="en-US" sz="3200" dirty="0" err="1" smtClean="0"/>
              <a:t>setiap</a:t>
            </a:r>
            <a:r>
              <a:rPr lang="en-US" sz="3200" dirty="0" smtClean="0"/>
              <a:t> 3 </a:t>
            </a:r>
            <a:r>
              <a:rPr lang="en-US" sz="3200" dirty="0" err="1" smtClean="0"/>
              <a:t>tahun</a:t>
            </a:r>
            <a:r>
              <a:rPr lang="en-US" sz="3200" dirty="0" smtClean="0"/>
              <a:t> </a:t>
            </a:r>
            <a:r>
              <a:rPr lang="en-US" sz="3200" dirty="0" err="1" smtClean="0"/>
              <a:t>sekali</a:t>
            </a:r>
            <a:r>
              <a:rPr lang="en-US" sz="3200" dirty="0" smtClean="0"/>
              <a:t> </a:t>
            </a:r>
            <a:r>
              <a:rPr lang="en-US" sz="3200" dirty="0" err="1" smtClean="0"/>
              <a:t>oleh</a:t>
            </a:r>
            <a:r>
              <a:rPr lang="en-US" sz="3200" dirty="0" smtClean="0"/>
              <a:t> </a:t>
            </a:r>
            <a:r>
              <a:rPr lang="en-US" sz="3200" dirty="0" err="1" smtClean="0"/>
              <a:t>menkeu</a:t>
            </a:r>
            <a:r>
              <a:rPr lang="en-US" sz="3200" dirty="0" smtClean="0"/>
              <a:t> </a:t>
            </a:r>
            <a:r>
              <a:rPr lang="en-US" sz="3200" dirty="0" err="1" smtClean="0"/>
              <a:t>kecuali</a:t>
            </a:r>
            <a:r>
              <a:rPr lang="en-US" sz="3200" dirty="0" smtClean="0"/>
              <a:t> </a:t>
            </a:r>
            <a:r>
              <a:rPr lang="en-US" sz="3200" dirty="0" err="1" smtClean="0"/>
              <a:t>daerah</a:t>
            </a:r>
            <a:r>
              <a:rPr lang="en-US" sz="3200" dirty="0" smtClean="0"/>
              <a:t> </a:t>
            </a:r>
            <a:r>
              <a:rPr lang="en-US" sz="3200" dirty="0" err="1" smtClean="0"/>
              <a:t>tertentu</a:t>
            </a:r>
            <a:r>
              <a:rPr lang="en-US" sz="3200" dirty="0" smtClean="0"/>
              <a:t> </a:t>
            </a:r>
            <a:r>
              <a:rPr lang="en-US" sz="3200" dirty="0" err="1" smtClean="0"/>
              <a:t>ditetapkan</a:t>
            </a:r>
            <a:r>
              <a:rPr lang="en-US" sz="3200" dirty="0" smtClean="0"/>
              <a:t> </a:t>
            </a:r>
            <a:r>
              <a:rPr lang="en-US" sz="3200" dirty="0" err="1" smtClean="0"/>
              <a:t>setiap</a:t>
            </a:r>
            <a:r>
              <a:rPr lang="en-US" sz="3200" dirty="0" smtClean="0"/>
              <a:t> </a:t>
            </a:r>
            <a:r>
              <a:rPr lang="en-US" sz="3200" dirty="0" err="1" smtClean="0"/>
              <a:t>tahun</a:t>
            </a:r>
            <a:r>
              <a:rPr lang="en-US" sz="3200" dirty="0" smtClean="0"/>
              <a:t> </a:t>
            </a:r>
            <a:r>
              <a:rPr lang="en-US" sz="3200" dirty="0" err="1" smtClean="0"/>
              <a:t>disesuaikan</a:t>
            </a:r>
            <a:r>
              <a:rPr lang="en-US" sz="3200" dirty="0" smtClean="0"/>
              <a:t> </a:t>
            </a:r>
            <a:r>
              <a:rPr lang="en-US" sz="3200" dirty="0" err="1" smtClean="0"/>
              <a:t>dengan</a:t>
            </a:r>
            <a:r>
              <a:rPr lang="en-US" sz="3200" dirty="0" smtClean="0"/>
              <a:t> </a:t>
            </a:r>
            <a:r>
              <a:rPr lang="en-US" sz="3200" dirty="0" err="1" smtClean="0"/>
              <a:t>perkembangan</a:t>
            </a:r>
            <a:r>
              <a:rPr lang="en-US" sz="3200" dirty="0" smtClean="0"/>
              <a:t> </a:t>
            </a:r>
            <a:r>
              <a:rPr lang="en-US" sz="3200" dirty="0" err="1" smtClean="0"/>
              <a:t>daerahnya</a:t>
            </a:r>
            <a:endParaRPr lang="en-US" sz="3200" dirty="0" smtClean="0"/>
          </a:p>
          <a:p>
            <a:pPr lvl="0" algn="just"/>
            <a:endParaRPr lang="en-US" sz="3200" dirty="0" smtClean="0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perhitngan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bumi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bangunan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NJKP yang </a:t>
            </a:r>
            <a:r>
              <a:rPr lang="en-US" dirty="0" err="1" smtClean="0"/>
              <a:t>ditetapkan</a:t>
            </a:r>
            <a:r>
              <a:rPr lang="en-US" dirty="0" smtClean="0"/>
              <a:t> </a:t>
            </a:r>
            <a:r>
              <a:rPr lang="en-US" dirty="0" err="1" smtClean="0"/>
              <a:t>serendah-rendahnya</a:t>
            </a:r>
            <a:r>
              <a:rPr lang="en-US" dirty="0" smtClean="0"/>
              <a:t> 20 %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setinggi-tingginya</a:t>
            </a:r>
            <a:r>
              <a:rPr lang="en-US" dirty="0" smtClean="0"/>
              <a:t> 100 % </a:t>
            </a:r>
            <a:r>
              <a:rPr lang="en-US" dirty="0" err="1" smtClean="0"/>
              <a:t>dari</a:t>
            </a:r>
            <a:r>
              <a:rPr lang="en-US" dirty="0" smtClean="0"/>
              <a:t> NJKP</a:t>
            </a:r>
            <a:r>
              <a:rPr lang="id-ID" dirty="0" smtClean="0"/>
              <a:t> (UU PBB)</a:t>
            </a:r>
          </a:p>
          <a:p>
            <a:pPr lvl="0" algn="just">
              <a:buNone/>
            </a:pPr>
            <a:r>
              <a:rPr lang="id-ID" dirty="0" smtClean="0"/>
              <a:t>	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Dimana</a:t>
            </a:r>
            <a:r>
              <a:rPr lang="en-US" dirty="0" smtClean="0"/>
              <a:t> NJKP </a:t>
            </a:r>
            <a:r>
              <a:rPr lang="en-US" dirty="0" err="1" smtClean="0"/>
              <a:t>terdiri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just"/>
            <a:r>
              <a:rPr lang="en-US" dirty="0" smtClean="0"/>
              <a:t>20%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objek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lain</a:t>
            </a:r>
          </a:p>
          <a:p>
            <a:pPr lvl="1" algn="just"/>
            <a:r>
              <a:rPr lang="en-US" dirty="0" smtClean="0"/>
              <a:t>40% </a:t>
            </a:r>
            <a:r>
              <a:rPr lang="en-US" dirty="0" err="1" smtClean="0"/>
              <a:t>untuk</a:t>
            </a:r>
            <a:r>
              <a:rPr lang="en-US" dirty="0" smtClean="0"/>
              <a:t>:</a:t>
            </a:r>
          </a:p>
          <a:p>
            <a:pPr lvl="2" algn="just"/>
            <a:r>
              <a:rPr lang="en-US" dirty="0" err="1" smtClean="0"/>
              <a:t>Objek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perumahan</a:t>
            </a:r>
            <a:r>
              <a:rPr lang="en-US" dirty="0" smtClean="0"/>
              <a:t> yang NJOP </a:t>
            </a:r>
            <a:r>
              <a:rPr lang="en-US" dirty="0" err="1" smtClean="0"/>
              <a:t>nya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diatas</a:t>
            </a:r>
            <a:r>
              <a:rPr lang="en-US" dirty="0" smtClean="0"/>
              <a:t> 1 </a:t>
            </a:r>
            <a:r>
              <a:rPr lang="en-US" dirty="0" err="1" smtClean="0"/>
              <a:t>milyar</a:t>
            </a:r>
            <a:endParaRPr lang="en-US" dirty="0" smtClean="0"/>
          </a:p>
          <a:p>
            <a:pPr lvl="2" algn="just"/>
            <a:r>
              <a:rPr lang="en-US" dirty="0" err="1" smtClean="0"/>
              <a:t>Objek</a:t>
            </a:r>
            <a:r>
              <a:rPr lang="en-US" dirty="0" smtClean="0"/>
              <a:t> </a:t>
            </a:r>
            <a:r>
              <a:rPr lang="en-US" dirty="0" err="1" smtClean="0"/>
              <a:t>perkembunan</a:t>
            </a:r>
            <a:r>
              <a:rPr lang="en-US" dirty="0" smtClean="0"/>
              <a:t> yang </a:t>
            </a:r>
            <a:r>
              <a:rPr lang="en-US" dirty="0" err="1" smtClean="0"/>
              <a:t>luasnya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diatas</a:t>
            </a:r>
            <a:r>
              <a:rPr lang="en-US" dirty="0" smtClean="0"/>
              <a:t> 25 Ha</a:t>
            </a:r>
          </a:p>
          <a:p>
            <a:pPr algn="just">
              <a:buNone/>
            </a:pPr>
            <a:r>
              <a:rPr lang="en-US" dirty="0" smtClean="0"/>
              <a:t> </a:t>
            </a:r>
            <a:endParaRPr lang="en-US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lanjutan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pPr lvl="1" algn="just"/>
            <a:r>
              <a:rPr lang="en-US" dirty="0"/>
              <a:t>NJOP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rata-rata yang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</a:t>
            </a:r>
            <a:r>
              <a:rPr lang="en-US" dirty="0" err="1"/>
              <a:t>jual</a:t>
            </a:r>
            <a:r>
              <a:rPr lang="en-US" dirty="0"/>
              <a:t> </a:t>
            </a:r>
            <a:r>
              <a:rPr lang="en-US" dirty="0" err="1"/>
              <a:t>beli</a:t>
            </a:r>
            <a:r>
              <a:rPr lang="en-US" dirty="0"/>
              <a:t> yang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err="1"/>
              <a:t>secara</a:t>
            </a:r>
            <a:r>
              <a:rPr lang="en-US"/>
              <a:t> </a:t>
            </a:r>
            <a:r>
              <a:rPr lang="en-US" smtClean="0"/>
              <a:t>wajar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</a:t>
            </a:r>
            <a:r>
              <a:rPr lang="en-US" dirty="0" err="1"/>
              <a:t>jual</a:t>
            </a:r>
            <a:r>
              <a:rPr lang="en-US" dirty="0"/>
              <a:t> </a:t>
            </a:r>
            <a:r>
              <a:rPr lang="en-US" dirty="0" err="1"/>
              <a:t>beli</a:t>
            </a:r>
            <a:r>
              <a:rPr lang="en-US" dirty="0"/>
              <a:t> NJOP </a:t>
            </a:r>
            <a:r>
              <a:rPr lang="en-US" dirty="0" err="1"/>
              <a:t>ditentukan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perbandingan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lain yang </a:t>
            </a:r>
            <a:r>
              <a:rPr lang="en-US" dirty="0" err="1"/>
              <a:t>sejenis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perolehan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jual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pengganti</a:t>
            </a:r>
            <a:endParaRPr lang="en-US" dirty="0"/>
          </a:p>
          <a:p>
            <a:pPr lvl="1" algn="just"/>
            <a:r>
              <a:rPr lang="en-US" dirty="0"/>
              <a:t>SPPT 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surat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Direktorat</a:t>
            </a:r>
            <a:r>
              <a:rPr lang="en-US" dirty="0"/>
              <a:t> </a:t>
            </a:r>
            <a:r>
              <a:rPr lang="en-US" dirty="0" err="1"/>
              <a:t>jendral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memberitahukan</a:t>
            </a:r>
            <a:r>
              <a:rPr lang="en-US" dirty="0"/>
              <a:t> </a:t>
            </a:r>
            <a:r>
              <a:rPr lang="en-US" dirty="0" err="1"/>
              <a:t>besarnya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yang </a:t>
            </a:r>
            <a:r>
              <a:rPr lang="en-US" dirty="0" err="1"/>
              <a:t>terutang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   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NILAI JUAL OBJEK PAJAK TIDAK KENA PAJAK (NJOPTKP) 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pPr lvl="1"/>
            <a:endParaRPr lang="en-US" dirty="0"/>
          </a:p>
          <a:p>
            <a:pPr algn="just">
              <a:buNone/>
            </a:pPr>
            <a:r>
              <a:rPr lang="en-US" dirty="0" smtClean="0"/>
              <a:t>	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/>
              <a:t>kep</a:t>
            </a:r>
            <a:r>
              <a:rPr lang="en-US" dirty="0"/>
              <a:t> </a:t>
            </a:r>
            <a:r>
              <a:rPr lang="en-US" dirty="0" err="1"/>
              <a:t>menkeu</a:t>
            </a:r>
            <a:r>
              <a:rPr lang="en-US" dirty="0"/>
              <a:t> No 201/KMK 04/2000 </a:t>
            </a:r>
            <a:r>
              <a:rPr lang="en-US" dirty="0" err="1"/>
              <a:t>besarnya</a:t>
            </a:r>
            <a:r>
              <a:rPr lang="en-US" dirty="0"/>
              <a:t> NJOPTKP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 12 </a:t>
            </a:r>
            <a:r>
              <a:rPr lang="en-US" dirty="0" err="1"/>
              <a:t>juta</a:t>
            </a:r>
            <a:r>
              <a:rPr lang="en-US" dirty="0"/>
              <a:t> </a:t>
            </a:r>
            <a:r>
              <a:rPr lang="en-US" dirty="0" err="1"/>
              <a:t>diberikan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1 x </a:t>
            </a:r>
            <a:r>
              <a:rPr lang="en-US" dirty="0" err="1"/>
              <a:t>saja</a:t>
            </a:r>
            <a:r>
              <a:rPr lang="en-US" dirty="0"/>
              <a:t> </a:t>
            </a:r>
            <a:r>
              <a:rPr lang="en-US" dirty="0" err="1"/>
              <a:t>walaupun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 smtClean="0"/>
              <a:t>.</a:t>
            </a:r>
            <a:r>
              <a:rPr lang="id-ID" dirty="0" smtClean="0"/>
              <a:t> (UU PBB)</a:t>
            </a:r>
          </a:p>
          <a:p>
            <a:pPr algn="just">
              <a:buNone/>
            </a:pPr>
            <a:r>
              <a:rPr lang="id-ID" dirty="0" smtClean="0"/>
              <a:t>	Sedangkan</a:t>
            </a:r>
            <a:endParaRPr lang="en-US" dirty="0"/>
          </a:p>
          <a:p>
            <a:pPr>
              <a:buNone/>
            </a:pPr>
            <a:r>
              <a:rPr lang="id-ID" dirty="0" smtClean="0"/>
              <a:t>	</a:t>
            </a:r>
            <a:r>
              <a:rPr lang="en-US" dirty="0" smtClean="0"/>
              <a:t>Paling </a:t>
            </a:r>
            <a:r>
              <a:rPr lang="en-US" dirty="0" err="1" smtClean="0"/>
              <a:t>Rendah</a:t>
            </a:r>
            <a:r>
              <a:rPr lang="en-US" dirty="0" smtClean="0"/>
              <a:t> Rp10 </a:t>
            </a:r>
            <a:r>
              <a:rPr lang="en-US" dirty="0" err="1" smtClean="0"/>
              <a:t>Juta</a:t>
            </a:r>
            <a:r>
              <a:rPr lang="en-US" dirty="0" smtClean="0"/>
              <a:t> </a:t>
            </a:r>
            <a:r>
              <a:rPr lang="id-ID" dirty="0" smtClean="0"/>
              <a:t>(UU PDRD)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TARIF </a:t>
            </a:r>
            <a:r>
              <a:rPr lang="en-US" b="1" dirty="0"/>
              <a:t>PAJAK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0,5 %</a:t>
            </a:r>
            <a:r>
              <a:rPr lang="id-ID" dirty="0" smtClean="0"/>
              <a:t> (UU PBB)</a:t>
            </a:r>
          </a:p>
          <a:p>
            <a:pPr>
              <a:buNone/>
            </a:pPr>
            <a:r>
              <a:rPr lang="id-ID" dirty="0" smtClean="0"/>
              <a:t>	Sedangkan</a:t>
            </a:r>
          </a:p>
          <a:p>
            <a:pPr>
              <a:buNone/>
            </a:pPr>
            <a:r>
              <a:rPr lang="id-ID" dirty="0" smtClean="0"/>
              <a:t>	</a:t>
            </a:r>
            <a:r>
              <a:rPr lang="en-US" dirty="0" smtClean="0"/>
              <a:t>Paling </a:t>
            </a:r>
            <a:r>
              <a:rPr lang="en-US" dirty="0" err="1" smtClean="0"/>
              <a:t>Tinggi</a:t>
            </a:r>
            <a:r>
              <a:rPr lang="en-US" dirty="0" smtClean="0"/>
              <a:t> 0,3%</a:t>
            </a:r>
            <a:r>
              <a:rPr lang="id-ID" dirty="0" smtClean="0"/>
              <a:t> (UU PDRD) </a:t>
            </a:r>
          </a:p>
          <a:p>
            <a:pPr>
              <a:buNone/>
            </a:pPr>
            <a:r>
              <a:rPr lang="id-ID" dirty="0" smtClean="0"/>
              <a:t>	di Tasikmalaya berlaku 0, 125 % dan efektif tahun 2013</a:t>
            </a:r>
          </a:p>
          <a:p>
            <a:pPr>
              <a:buNone/>
            </a:pPr>
            <a:r>
              <a:rPr lang="en-US" dirty="0"/>
              <a:t>	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TAHUN PAJAK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  <a:p>
            <a:pPr algn="just">
              <a:buNone/>
            </a:pPr>
            <a:r>
              <a:rPr lang="en-US" dirty="0" smtClean="0"/>
              <a:t>	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/>
              <a:t>jangka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1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err="1"/>
              <a:t>dari</a:t>
            </a:r>
            <a:r>
              <a:rPr lang="en-US" dirty="0"/>
              <a:t> Jan </a:t>
            </a:r>
            <a:r>
              <a:rPr lang="en-US" dirty="0" err="1"/>
              <a:t>sampai</a:t>
            </a:r>
            <a:r>
              <a:rPr lang="en-US" dirty="0"/>
              <a:t> Des)</a:t>
            </a:r>
          </a:p>
          <a:p>
            <a:pPr algn="just">
              <a:buNone/>
            </a:pPr>
            <a:r>
              <a:rPr lang="en-US" dirty="0" smtClean="0"/>
              <a:t>	</a:t>
            </a:r>
            <a:r>
              <a:rPr lang="en-US" dirty="0" err="1" smtClean="0"/>
              <a:t>Saat</a:t>
            </a:r>
            <a:r>
              <a:rPr lang="en-US" dirty="0"/>
              <a:t> </a:t>
            </a:r>
            <a:r>
              <a:rPr lang="en-US" dirty="0" err="1" smtClean="0"/>
              <a:t>menentukan</a:t>
            </a:r>
            <a:r>
              <a:rPr lang="en-US" dirty="0" smtClean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terutang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keadaan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1 </a:t>
            </a:r>
            <a:r>
              <a:rPr lang="en-US" dirty="0" err="1"/>
              <a:t>Januari</a:t>
            </a:r>
            <a:r>
              <a:rPr lang="en-US" dirty="0"/>
              <a:t>  (</a:t>
            </a:r>
            <a:r>
              <a:rPr lang="en-US" dirty="0" err="1"/>
              <a:t>awal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SURAT PEMBERITAHUAN OBJEK PAJAK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 algn="just"/>
            <a:r>
              <a:rPr lang="en-US" dirty="0" err="1" smtClean="0"/>
              <a:t>Dalam</a:t>
            </a:r>
            <a:r>
              <a:rPr lang="en-US" dirty="0"/>
              <a:t> </a:t>
            </a:r>
            <a:r>
              <a:rPr lang="en-US" dirty="0" err="1" smtClean="0"/>
              <a:t>rangka</a:t>
            </a:r>
            <a:r>
              <a:rPr lang="en-US" dirty="0" smtClean="0"/>
              <a:t> </a:t>
            </a:r>
            <a:r>
              <a:rPr lang="en-US" dirty="0" err="1"/>
              <a:t>pendataan</a:t>
            </a:r>
            <a:r>
              <a:rPr lang="en-US" dirty="0"/>
              <a:t> </a:t>
            </a:r>
            <a:r>
              <a:rPr lang="en-US" dirty="0" err="1"/>
              <a:t>subjek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mendaftarkan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pajaknya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mengisi</a:t>
            </a:r>
            <a:r>
              <a:rPr lang="en-US" dirty="0"/>
              <a:t> SPOP</a:t>
            </a:r>
          </a:p>
          <a:p>
            <a:pPr lvl="0" algn="just"/>
            <a:r>
              <a:rPr lang="en-US" dirty="0"/>
              <a:t>SPOP </a:t>
            </a:r>
            <a:r>
              <a:rPr lang="en-US" dirty="0" err="1"/>
              <a:t>diisi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jelas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benar</a:t>
            </a:r>
            <a:r>
              <a:rPr lang="en-US" dirty="0"/>
              <a:t>, </a:t>
            </a:r>
            <a:r>
              <a:rPr lang="en-US" dirty="0" err="1"/>
              <a:t>lengkap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ditandatangani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disampaikan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Direktorat</a:t>
            </a:r>
            <a:r>
              <a:rPr lang="en-US" dirty="0"/>
              <a:t> </a:t>
            </a:r>
            <a:r>
              <a:rPr lang="en-US" dirty="0" err="1"/>
              <a:t>Jendral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selambat-lambatnya</a:t>
            </a:r>
            <a:r>
              <a:rPr lang="en-US" dirty="0"/>
              <a:t> 30 </a:t>
            </a:r>
            <a:r>
              <a:rPr lang="en-US" dirty="0" err="1"/>
              <a:t>hari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diterimanya</a:t>
            </a:r>
            <a:r>
              <a:rPr lang="en-US" dirty="0"/>
              <a:t> SPOP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subjek</a:t>
            </a:r>
            <a:r>
              <a:rPr lang="en-US" dirty="0"/>
              <a:t> </a:t>
            </a:r>
            <a:r>
              <a:rPr lang="en-US" dirty="0" err="1"/>
              <a:t>pajak</a:t>
            </a:r>
            <a:endParaRPr lang="en-US" dirty="0"/>
          </a:p>
          <a:p>
            <a:pPr lvl="0" algn="just"/>
            <a:r>
              <a:rPr lang="en-US" dirty="0"/>
              <a:t>DJP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menerbitkan</a:t>
            </a:r>
            <a:r>
              <a:rPr lang="en-US" dirty="0"/>
              <a:t> SPPT </a:t>
            </a:r>
            <a:r>
              <a:rPr lang="en-US" dirty="0" err="1"/>
              <a:t>berdasarkan</a:t>
            </a:r>
            <a:r>
              <a:rPr lang="en-US" dirty="0"/>
              <a:t> SPOP yang </a:t>
            </a:r>
            <a:r>
              <a:rPr lang="en-US" dirty="0" err="1"/>
              <a:t>diterimanya</a:t>
            </a:r>
            <a:r>
              <a:rPr lang="en-US" dirty="0"/>
              <a:t> (SPPT </a:t>
            </a:r>
            <a:r>
              <a:rPr lang="en-US" dirty="0" err="1"/>
              <a:t>diterbitkan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SPOP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SPPT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diterbitkan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data yang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DJP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DJP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menerbitkan</a:t>
            </a:r>
            <a:r>
              <a:rPr lang="en-US" dirty="0" smtClean="0"/>
              <a:t> SKP </a:t>
            </a:r>
            <a:r>
              <a:rPr lang="en-US" dirty="0" err="1" smtClean="0"/>
              <a:t>apabila</a:t>
            </a:r>
            <a:r>
              <a:rPr lang="en-US" dirty="0" smtClean="0"/>
              <a:t>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just"/>
            <a:r>
              <a:rPr lang="en-US" dirty="0" smtClean="0"/>
              <a:t>SPOP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disampaikan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ditegur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tertulis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disampaikan</a:t>
            </a:r>
            <a:r>
              <a:rPr lang="en-US" dirty="0" smtClean="0"/>
              <a:t> </a:t>
            </a:r>
            <a:r>
              <a:rPr lang="en-US" dirty="0" err="1" smtClean="0"/>
              <a:t>sebagaimana</a:t>
            </a:r>
            <a:r>
              <a:rPr lang="en-US" dirty="0" smtClean="0"/>
              <a:t> </a:t>
            </a:r>
            <a:r>
              <a:rPr lang="en-US" dirty="0" err="1" smtClean="0"/>
              <a:t>tertulis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teguran</a:t>
            </a:r>
            <a:r>
              <a:rPr lang="en-US" dirty="0" smtClean="0"/>
              <a:t> (bias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menrbitkan</a:t>
            </a:r>
            <a:r>
              <a:rPr lang="en-US" dirty="0" smtClean="0"/>
              <a:t> SKP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jabatan</a:t>
            </a:r>
            <a:r>
              <a:rPr lang="en-US" dirty="0" smtClean="0"/>
              <a:t>) </a:t>
            </a:r>
            <a:r>
              <a:rPr lang="en-US" dirty="0" err="1" smtClean="0"/>
              <a:t>ditambah</a:t>
            </a:r>
            <a:r>
              <a:rPr lang="en-US" dirty="0" smtClean="0"/>
              <a:t> </a:t>
            </a:r>
            <a:r>
              <a:rPr lang="en-US" dirty="0" err="1" smtClean="0"/>
              <a:t>sangsi</a:t>
            </a:r>
            <a:r>
              <a:rPr lang="en-US" dirty="0" smtClean="0"/>
              <a:t> </a:t>
            </a:r>
            <a:r>
              <a:rPr lang="en-US" dirty="0" err="1" smtClean="0"/>
              <a:t>administrasi</a:t>
            </a:r>
            <a:r>
              <a:rPr lang="en-US" dirty="0" smtClean="0"/>
              <a:t> </a:t>
            </a:r>
            <a:r>
              <a:rPr lang="en-US" dirty="0" err="1" smtClean="0"/>
              <a:t>berupa</a:t>
            </a:r>
            <a:r>
              <a:rPr lang="en-US" dirty="0" smtClean="0"/>
              <a:t> </a:t>
            </a:r>
            <a:r>
              <a:rPr lang="en-US" dirty="0" err="1" smtClean="0"/>
              <a:t>denda</a:t>
            </a:r>
            <a:r>
              <a:rPr lang="en-US" dirty="0" smtClean="0"/>
              <a:t> 25%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pokok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.</a:t>
            </a:r>
          </a:p>
          <a:p>
            <a:pPr lvl="1" algn="just"/>
            <a:endParaRPr lang="en-US" dirty="0" smtClean="0"/>
          </a:p>
          <a:p>
            <a:pPr lvl="1" algn="just"/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pemeriksaan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keterangan</a:t>
            </a:r>
            <a:r>
              <a:rPr lang="en-US" dirty="0" smtClean="0"/>
              <a:t> lain </a:t>
            </a:r>
            <a:r>
              <a:rPr lang="en-US" dirty="0" err="1" smtClean="0"/>
              <a:t>ternyata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yang </a:t>
            </a:r>
            <a:r>
              <a:rPr lang="en-US" dirty="0" err="1" smtClean="0"/>
              <a:t>terutang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besar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yang </a:t>
            </a:r>
            <a:r>
              <a:rPr lang="en-US" dirty="0" err="1" smtClean="0"/>
              <a:t>dihitung</a:t>
            </a:r>
            <a:r>
              <a:rPr lang="en-US" dirty="0" smtClean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SPOP yang </a:t>
            </a:r>
            <a:r>
              <a:rPr lang="en-US" dirty="0" err="1" smtClean="0"/>
              <a:t>disampakan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wajib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,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dikenakan</a:t>
            </a:r>
            <a:r>
              <a:rPr lang="en-US" dirty="0" smtClean="0"/>
              <a:t> </a:t>
            </a:r>
            <a:r>
              <a:rPr lang="en-US" dirty="0" err="1" smtClean="0"/>
              <a:t>sangsi</a:t>
            </a:r>
            <a:r>
              <a:rPr lang="en-US" dirty="0" smtClean="0"/>
              <a:t> </a:t>
            </a:r>
            <a:r>
              <a:rPr lang="en-US" dirty="0" err="1" smtClean="0"/>
              <a:t>berupa</a:t>
            </a:r>
            <a:r>
              <a:rPr lang="en-US" dirty="0" smtClean="0"/>
              <a:t> </a:t>
            </a:r>
            <a:r>
              <a:rPr lang="en-US" dirty="0" err="1" smtClean="0"/>
              <a:t>denda</a:t>
            </a:r>
            <a:r>
              <a:rPr lang="en-US" dirty="0" smtClean="0"/>
              <a:t> </a:t>
            </a:r>
            <a:r>
              <a:rPr lang="en-US" dirty="0" err="1" smtClean="0"/>
              <a:t>administrasi</a:t>
            </a:r>
            <a:r>
              <a:rPr lang="en-US" dirty="0" smtClean="0"/>
              <a:t> 25%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selisih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terhutang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lanjutan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en-US" dirty="0" err="1" smtClean="0"/>
              <a:t>Pajak</a:t>
            </a:r>
            <a:r>
              <a:rPr lang="en-US" dirty="0" smtClean="0"/>
              <a:t> yang </a:t>
            </a:r>
            <a:r>
              <a:rPr lang="en-US" dirty="0" err="1" smtClean="0"/>
              <a:t>terutang</a:t>
            </a:r>
            <a:r>
              <a:rPr lang="en-US" dirty="0" smtClean="0"/>
              <a:t> yang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jatuh</a:t>
            </a:r>
            <a:r>
              <a:rPr lang="en-US" dirty="0" smtClean="0"/>
              <a:t> tempo </a:t>
            </a:r>
            <a:r>
              <a:rPr lang="en-US" dirty="0" err="1" smtClean="0"/>
              <a:t>pembayaran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dibayar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kurang</a:t>
            </a:r>
            <a:r>
              <a:rPr lang="en-US" dirty="0" smtClean="0"/>
              <a:t> </a:t>
            </a:r>
            <a:r>
              <a:rPr lang="en-US" dirty="0" err="1" smtClean="0"/>
              <a:t>bayar</a:t>
            </a:r>
            <a:r>
              <a:rPr lang="en-US" dirty="0" smtClean="0"/>
              <a:t> </a:t>
            </a:r>
            <a:r>
              <a:rPr lang="en-US" dirty="0" err="1" smtClean="0"/>
              <a:t>dikenakan</a:t>
            </a:r>
            <a:r>
              <a:rPr lang="en-US" dirty="0" smtClean="0"/>
              <a:t> </a:t>
            </a:r>
            <a:r>
              <a:rPr lang="en-US" dirty="0" err="1" smtClean="0"/>
              <a:t>denda</a:t>
            </a:r>
            <a:r>
              <a:rPr lang="en-US" dirty="0" smtClean="0"/>
              <a:t> </a:t>
            </a:r>
            <a:r>
              <a:rPr lang="en-US" dirty="0" err="1" smtClean="0"/>
              <a:t>sebesar</a:t>
            </a:r>
            <a:r>
              <a:rPr lang="en-US" dirty="0" smtClean="0"/>
              <a:t> 2% </a:t>
            </a:r>
            <a:r>
              <a:rPr lang="en-US" dirty="0" err="1" smtClean="0"/>
              <a:t>sebulan</a:t>
            </a:r>
            <a:r>
              <a:rPr lang="en-US" dirty="0" smtClean="0"/>
              <a:t> yang </a:t>
            </a:r>
            <a:r>
              <a:rPr lang="en-US" dirty="0" err="1" smtClean="0"/>
              <a:t>dihitung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jatuh</a:t>
            </a:r>
            <a:r>
              <a:rPr lang="en-US" dirty="0" smtClean="0"/>
              <a:t> tempo </a:t>
            </a:r>
            <a:r>
              <a:rPr lang="en-US" dirty="0" err="1" smtClean="0"/>
              <a:t>sampai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hari</a:t>
            </a:r>
            <a:r>
              <a:rPr lang="en-US" dirty="0" smtClean="0"/>
              <a:t> </a:t>
            </a:r>
            <a:r>
              <a:rPr lang="en-US" dirty="0" err="1" smtClean="0"/>
              <a:t>pembayaran</a:t>
            </a:r>
            <a:r>
              <a:rPr lang="en-US" dirty="0" smtClean="0"/>
              <a:t> yang paling lama 24 </a:t>
            </a:r>
            <a:r>
              <a:rPr lang="en-US" dirty="0" err="1" smtClean="0"/>
              <a:t>bulan</a:t>
            </a:r>
            <a:endParaRPr lang="en-US" dirty="0" smtClean="0"/>
          </a:p>
          <a:p>
            <a:pPr algn="just">
              <a:buNone/>
            </a:pPr>
            <a:r>
              <a:rPr lang="en-US" dirty="0" smtClean="0"/>
              <a:t> 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PENGURANGAN PBB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PBB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dikurangkan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:</a:t>
            </a:r>
          </a:p>
          <a:p>
            <a:pPr lvl="0" algn="just"/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 smtClean="0"/>
              <a:t>objek</a:t>
            </a:r>
            <a:r>
              <a:rPr lang="en-US" dirty="0" smtClean="0"/>
              <a:t> </a:t>
            </a:r>
            <a:r>
              <a:rPr lang="en-US" dirty="0" err="1"/>
              <a:t>pajak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hubungannya</a:t>
            </a:r>
            <a:r>
              <a:rPr lang="en-US" dirty="0"/>
              <a:t> </a:t>
            </a:r>
            <a:r>
              <a:rPr lang="en-US" dirty="0" err="1"/>
              <a:t>subjek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besarnya</a:t>
            </a:r>
            <a:r>
              <a:rPr lang="en-US" dirty="0"/>
              <a:t> </a:t>
            </a:r>
            <a:r>
              <a:rPr lang="en-US" dirty="0" err="1"/>
              <a:t>pengurangan</a:t>
            </a:r>
            <a:r>
              <a:rPr lang="en-US" dirty="0"/>
              <a:t> </a:t>
            </a:r>
            <a:r>
              <a:rPr lang="en-US" dirty="0" err="1"/>
              <a:t>setinggi-tingginya</a:t>
            </a:r>
            <a:r>
              <a:rPr lang="en-US" dirty="0"/>
              <a:t> 75%.</a:t>
            </a:r>
          </a:p>
          <a:p>
            <a:pPr lvl="0" algn="just"/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terkena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force major,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pengurangan</a:t>
            </a:r>
            <a:r>
              <a:rPr lang="en-US" dirty="0"/>
              <a:t> </a:t>
            </a:r>
            <a:r>
              <a:rPr lang="en-US" dirty="0" err="1"/>
              <a:t>setinggi-tingginya</a:t>
            </a:r>
            <a:r>
              <a:rPr lang="en-US" dirty="0"/>
              <a:t> 100%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CARA PENGAJUAN PENGURANGAN PBB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err="1" smtClean="0"/>
              <a:t>Diajukan</a:t>
            </a:r>
            <a:r>
              <a:rPr lang="en-US" dirty="0" smtClean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tertulis</a:t>
            </a:r>
            <a:r>
              <a:rPr lang="en-US" dirty="0"/>
              <a:t> </a:t>
            </a:r>
            <a:r>
              <a:rPr lang="en-US" dirty="0" err="1"/>
              <a:t>selambat-lambatnya</a:t>
            </a:r>
            <a:r>
              <a:rPr lang="en-US" dirty="0"/>
              <a:t> 60 </a:t>
            </a:r>
            <a:r>
              <a:rPr lang="en-US" dirty="0" err="1"/>
              <a:t>hari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diterimanya</a:t>
            </a:r>
            <a:r>
              <a:rPr lang="en-US" dirty="0"/>
              <a:t> SPPT </a:t>
            </a:r>
            <a:r>
              <a:rPr lang="en-US" dirty="0" err="1"/>
              <a:t>atau</a:t>
            </a:r>
            <a:r>
              <a:rPr lang="en-US" dirty="0"/>
              <a:t> SKPKB, </a:t>
            </a:r>
            <a:r>
              <a:rPr lang="en-US" dirty="0" err="1"/>
              <a:t>untuk</a:t>
            </a:r>
            <a:r>
              <a:rPr lang="en-US" dirty="0"/>
              <a:t> force major 60 </a:t>
            </a:r>
            <a:r>
              <a:rPr lang="en-US" dirty="0" err="1"/>
              <a:t>hari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tanggal</a:t>
            </a:r>
            <a:r>
              <a:rPr lang="en-US" dirty="0"/>
              <a:t> </a:t>
            </a:r>
            <a:r>
              <a:rPr lang="en-US" dirty="0" err="1"/>
              <a:t>kejadian</a:t>
            </a:r>
            <a:endParaRPr lang="en-US" dirty="0"/>
          </a:p>
          <a:p>
            <a:pPr lvl="0"/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permohonan</a:t>
            </a:r>
            <a:r>
              <a:rPr lang="en-US" dirty="0"/>
              <a:t> </a:t>
            </a:r>
            <a:r>
              <a:rPr lang="en-US" dirty="0" err="1"/>
              <a:t>pengurangan</a:t>
            </a:r>
            <a:r>
              <a:rPr lang="en-US" dirty="0"/>
              <a:t> PBB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 25.000,00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diajukan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kolektip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perorangan</a:t>
            </a:r>
            <a:r>
              <a:rPr lang="en-US" dirty="0"/>
              <a:t> </a:t>
            </a:r>
            <a:r>
              <a:rPr lang="en-US" dirty="0" err="1"/>
              <a:t>sedangkan</a:t>
            </a:r>
            <a:r>
              <a:rPr lang="en-US" dirty="0"/>
              <a:t> </a:t>
            </a:r>
            <a:r>
              <a:rPr lang="en-US" dirty="0" err="1"/>
              <a:t>pengajuan</a:t>
            </a:r>
            <a:r>
              <a:rPr lang="en-US" dirty="0"/>
              <a:t> </a:t>
            </a:r>
            <a:r>
              <a:rPr lang="en-US" dirty="0" err="1"/>
              <a:t>permohonan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 25.000,00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diajukan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pribadi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orang</a:t>
            </a:r>
            <a:r>
              <a:rPr lang="en-US" dirty="0"/>
              <a:t> yang </a:t>
            </a:r>
            <a:r>
              <a:rPr lang="en-US" dirty="0" err="1"/>
              <a:t>bersangkutan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melampirkan</a:t>
            </a:r>
            <a:r>
              <a:rPr lang="en-US" dirty="0"/>
              <a:t> SPPT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yang </a:t>
            </a:r>
            <a:r>
              <a:rPr lang="en-US" dirty="0" err="1"/>
              <a:t>bersangkutan</a:t>
            </a:r>
            <a:r>
              <a:rPr lang="en-US" dirty="0"/>
              <a:t> </a:t>
            </a:r>
            <a:r>
              <a:rPr lang="en-US" dirty="0" err="1"/>
              <a:t>sedangkan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badan</a:t>
            </a:r>
            <a:r>
              <a:rPr lang="en-US" dirty="0"/>
              <a:t> </a:t>
            </a:r>
            <a:r>
              <a:rPr lang="en-US" dirty="0" err="1"/>
              <a:t>ditambah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melampirkan</a:t>
            </a:r>
            <a:r>
              <a:rPr lang="en-US" dirty="0"/>
              <a:t> SPT </a:t>
            </a:r>
            <a:r>
              <a:rPr lang="en-US" dirty="0" err="1"/>
              <a:t>PPh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terakhir</a:t>
            </a:r>
            <a:r>
              <a:rPr lang="en-US" dirty="0"/>
              <a:t> </a:t>
            </a:r>
            <a:r>
              <a:rPr lang="en-US" dirty="0" err="1"/>
              <a:t>beserta</a:t>
            </a:r>
            <a:r>
              <a:rPr lang="en-US" dirty="0"/>
              <a:t> </a:t>
            </a:r>
            <a:r>
              <a:rPr lang="en-US" dirty="0" err="1"/>
              <a:t>lampirannya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algn="just"/>
            <a:r>
              <a:rPr lang="en-US" dirty="0" err="1" smtClean="0"/>
              <a:t>Tanggal</a:t>
            </a:r>
            <a:r>
              <a:rPr lang="en-US" dirty="0" smtClean="0"/>
              <a:t> </a:t>
            </a:r>
            <a:r>
              <a:rPr lang="en-US" dirty="0" err="1" smtClean="0"/>
              <a:t>penerimaan</a:t>
            </a:r>
            <a:endParaRPr lang="en-US" dirty="0" smtClean="0"/>
          </a:p>
          <a:p>
            <a:pPr lvl="1" algn="just"/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disampaikan</a:t>
            </a:r>
            <a:r>
              <a:rPr lang="en-US" dirty="0" smtClean="0"/>
              <a:t> </a:t>
            </a:r>
            <a:r>
              <a:rPr lang="en-US" dirty="0" err="1" smtClean="0"/>
              <a:t>langsung</a:t>
            </a:r>
            <a:r>
              <a:rPr lang="en-US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tanggal</a:t>
            </a:r>
            <a:r>
              <a:rPr lang="en-US" dirty="0" smtClean="0"/>
              <a:t> </a:t>
            </a:r>
            <a:r>
              <a:rPr lang="en-US" dirty="0" err="1" smtClean="0"/>
              <a:t>penerimaan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permohonan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lengkap</a:t>
            </a:r>
            <a:r>
              <a:rPr lang="en-US" dirty="0" smtClean="0"/>
              <a:t> </a:t>
            </a:r>
            <a:r>
              <a:rPr lang="en-US" dirty="0" err="1" smtClean="0"/>
              <a:t>diterima</a:t>
            </a:r>
            <a:endParaRPr lang="en-US" dirty="0" smtClean="0"/>
          </a:p>
          <a:p>
            <a:pPr lvl="1" algn="just"/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dikirim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pos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tanggal</a:t>
            </a:r>
            <a:r>
              <a:rPr lang="en-US" dirty="0" smtClean="0"/>
              <a:t> </a:t>
            </a:r>
            <a:r>
              <a:rPr lang="en-US" dirty="0" err="1" smtClean="0"/>
              <a:t>penerimaan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permohonan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lengkap</a:t>
            </a:r>
            <a:r>
              <a:rPr lang="en-US" dirty="0" smtClean="0"/>
              <a:t> </a:t>
            </a:r>
            <a:r>
              <a:rPr lang="en-US" dirty="0" err="1" smtClean="0"/>
              <a:t>diterima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kantor</a:t>
            </a:r>
            <a:r>
              <a:rPr lang="en-US" dirty="0" smtClean="0"/>
              <a:t> </a:t>
            </a:r>
            <a:r>
              <a:rPr lang="en-US" dirty="0" err="1" smtClean="0"/>
              <a:t>pelayanan</a:t>
            </a:r>
            <a:r>
              <a:rPr lang="en-US" dirty="0" smtClean="0"/>
              <a:t> PBB (</a:t>
            </a:r>
            <a:r>
              <a:rPr lang="en-US" dirty="0" err="1" smtClean="0"/>
              <a:t>bukan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tanggal</a:t>
            </a:r>
            <a:r>
              <a:rPr lang="en-US" dirty="0" smtClean="0"/>
              <a:t> </a:t>
            </a:r>
            <a:r>
              <a:rPr lang="en-US" dirty="0" err="1" smtClean="0"/>
              <a:t>pengiriman</a:t>
            </a:r>
            <a:r>
              <a:rPr lang="en-US" dirty="0" smtClean="0"/>
              <a:t>)</a:t>
            </a:r>
          </a:p>
          <a:p>
            <a:pPr lvl="0" algn="just"/>
            <a:r>
              <a:rPr lang="en-US" dirty="0" err="1" smtClean="0"/>
              <a:t>Jika</a:t>
            </a:r>
            <a:r>
              <a:rPr lang="en-US" dirty="0" smtClean="0"/>
              <a:t> 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60 </a:t>
            </a:r>
            <a:r>
              <a:rPr lang="en-US" dirty="0" err="1" smtClean="0"/>
              <a:t>hari</a:t>
            </a:r>
            <a:r>
              <a:rPr lang="en-US" dirty="0" smtClean="0"/>
              <a:t> </a:t>
            </a:r>
            <a:r>
              <a:rPr lang="en-US" dirty="0" err="1" smtClean="0"/>
              <a:t>sejak</a:t>
            </a:r>
            <a:r>
              <a:rPr lang="en-US" dirty="0" smtClean="0"/>
              <a:t> </a:t>
            </a:r>
            <a:r>
              <a:rPr lang="en-US" dirty="0" err="1" smtClean="0"/>
              <a:t>tanggal</a:t>
            </a:r>
            <a:r>
              <a:rPr lang="en-US" dirty="0" smtClean="0"/>
              <a:t> </a:t>
            </a:r>
            <a:r>
              <a:rPr lang="en-US" dirty="0" err="1" smtClean="0"/>
              <a:t>penerimaan</a:t>
            </a:r>
            <a:r>
              <a:rPr lang="en-US" dirty="0" smtClean="0"/>
              <a:t> </a:t>
            </a:r>
            <a:r>
              <a:rPr lang="en-US" dirty="0" err="1" smtClean="0"/>
              <a:t>belum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keputusan</a:t>
            </a:r>
            <a:r>
              <a:rPr lang="en-US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keputusan</a:t>
            </a:r>
            <a:r>
              <a:rPr lang="en-US" dirty="0" smtClean="0"/>
              <a:t> </a:t>
            </a:r>
            <a:r>
              <a:rPr lang="en-US" dirty="0" err="1" smtClean="0"/>
              <a:t>dianggap</a:t>
            </a:r>
            <a:r>
              <a:rPr lang="en-US" dirty="0" smtClean="0"/>
              <a:t> </a:t>
            </a:r>
            <a:r>
              <a:rPr lang="en-US" dirty="0" err="1" smtClean="0"/>
              <a:t>diterima</a:t>
            </a:r>
            <a:r>
              <a:rPr lang="en-US" dirty="0" smtClean="0"/>
              <a:t>.</a:t>
            </a:r>
          </a:p>
          <a:p>
            <a:pPr algn="just">
              <a:buNone/>
            </a:pPr>
            <a:r>
              <a:rPr lang="en-US" dirty="0" smtClean="0"/>
              <a:t> </a:t>
            </a:r>
          </a:p>
          <a:p>
            <a:pPr algn="just">
              <a:buNone/>
            </a:pPr>
            <a:r>
              <a:rPr lang="en-US" dirty="0" smtClean="0"/>
              <a:t> </a:t>
            </a:r>
            <a:endParaRPr lang="en-US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SANGSI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 algn="just"/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Pajak</a:t>
            </a:r>
            <a:endParaRPr lang="en-US" dirty="0"/>
          </a:p>
          <a:p>
            <a:pPr lvl="1" algn="just"/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kealpaan</a:t>
            </a:r>
            <a:endParaRPr lang="en-US" dirty="0"/>
          </a:p>
          <a:p>
            <a:pPr lvl="1" algn="just"/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mengembalikan</a:t>
            </a:r>
            <a:r>
              <a:rPr lang="en-US" dirty="0"/>
              <a:t> SPOP</a:t>
            </a:r>
          </a:p>
          <a:p>
            <a:pPr lvl="1" algn="just"/>
            <a:r>
              <a:rPr lang="en-US" dirty="0" err="1"/>
              <a:t>Mengembalikan</a:t>
            </a:r>
            <a:r>
              <a:rPr lang="en-US" dirty="0"/>
              <a:t> SPOP </a:t>
            </a:r>
            <a:r>
              <a:rPr lang="en-US" dirty="0" err="1"/>
              <a:t>tapi</a:t>
            </a:r>
            <a:r>
              <a:rPr lang="en-US" dirty="0"/>
              <a:t> </a:t>
            </a:r>
            <a:r>
              <a:rPr lang="en-US" dirty="0" err="1"/>
              <a:t>isinya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benar</a:t>
            </a:r>
            <a:r>
              <a:rPr lang="en-US" dirty="0"/>
              <a:t>,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lengkap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melampirkan</a:t>
            </a:r>
            <a:r>
              <a:rPr lang="en-US" dirty="0"/>
              <a:t> </a:t>
            </a:r>
            <a:r>
              <a:rPr lang="en-US" dirty="0" err="1"/>
              <a:t>keterangan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lengkap</a:t>
            </a:r>
            <a:endParaRPr lang="en-US" dirty="0"/>
          </a:p>
          <a:p>
            <a:pPr algn="just"/>
            <a:r>
              <a:rPr lang="en-US" dirty="0" err="1"/>
              <a:t>Sangsinya</a:t>
            </a:r>
            <a:r>
              <a:rPr lang="en-US" dirty="0"/>
              <a:t> </a:t>
            </a:r>
            <a:r>
              <a:rPr lang="en-US" dirty="0" err="1"/>
              <a:t>dipidana</a:t>
            </a:r>
            <a:r>
              <a:rPr lang="en-US" dirty="0"/>
              <a:t> </a:t>
            </a:r>
            <a:r>
              <a:rPr lang="en-US" dirty="0" err="1"/>
              <a:t>kurungan</a:t>
            </a:r>
            <a:r>
              <a:rPr lang="en-US" dirty="0"/>
              <a:t> </a:t>
            </a:r>
            <a:r>
              <a:rPr lang="en-US" dirty="0" err="1"/>
              <a:t>selama-lamanya</a:t>
            </a:r>
            <a:r>
              <a:rPr lang="en-US" dirty="0"/>
              <a:t> 6 </a:t>
            </a:r>
            <a:r>
              <a:rPr lang="en-US" dirty="0" err="1"/>
              <a:t>bulan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denda</a:t>
            </a:r>
            <a:r>
              <a:rPr lang="en-US" dirty="0"/>
              <a:t> </a:t>
            </a:r>
            <a:r>
              <a:rPr lang="en-US" dirty="0" err="1"/>
              <a:t>setinggi-tigginya</a:t>
            </a:r>
            <a:r>
              <a:rPr lang="en-US" dirty="0"/>
              <a:t> 2 kali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terutang</a:t>
            </a:r>
            <a:endParaRPr lang="en-US" dirty="0"/>
          </a:p>
          <a:p>
            <a:pPr lvl="1" algn="just"/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disengaja</a:t>
            </a:r>
            <a:endParaRPr lang="en-US" dirty="0"/>
          </a:p>
          <a:p>
            <a:pPr lvl="1" algn="just"/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mengembalikan</a:t>
            </a:r>
            <a:r>
              <a:rPr lang="en-US" dirty="0"/>
              <a:t> SPOP</a:t>
            </a:r>
          </a:p>
          <a:p>
            <a:pPr lvl="1" algn="just"/>
            <a:r>
              <a:rPr lang="en-US" dirty="0" err="1"/>
              <a:t>Mengembalikan</a:t>
            </a:r>
            <a:r>
              <a:rPr lang="en-US" dirty="0"/>
              <a:t> SPOP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isinya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benar</a:t>
            </a:r>
            <a:r>
              <a:rPr lang="en-US" dirty="0"/>
              <a:t>,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lengkap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melampirkan</a:t>
            </a:r>
            <a:r>
              <a:rPr lang="en-US" dirty="0"/>
              <a:t> </a:t>
            </a:r>
            <a:r>
              <a:rPr lang="en-US" dirty="0" err="1"/>
              <a:t>keterangan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benar</a:t>
            </a:r>
            <a:endParaRPr lang="en-US" dirty="0"/>
          </a:p>
          <a:p>
            <a:pPr lvl="1" algn="just"/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memperlihatkan</a:t>
            </a:r>
            <a:r>
              <a:rPr lang="en-US" dirty="0"/>
              <a:t> </a:t>
            </a:r>
            <a:r>
              <a:rPr lang="en-US" dirty="0" err="1"/>
              <a:t>dokumen</a:t>
            </a:r>
            <a:r>
              <a:rPr lang="en-US" dirty="0"/>
              <a:t> yang </a:t>
            </a:r>
            <a:r>
              <a:rPr lang="en-US" dirty="0" err="1"/>
              <a:t>diperlukan</a:t>
            </a:r>
            <a:endParaRPr lang="en-US" dirty="0"/>
          </a:p>
          <a:p>
            <a:pPr lvl="1" algn="just"/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menyampaikan</a:t>
            </a:r>
            <a:r>
              <a:rPr lang="en-US" dirty="0"/>
              <a:t> </a:t>
            </a:r>
            <a:r>
              <a:rPr lang="en-US" dirty="0" err="1"/>
              <a:t>keterangan</a:t>
            </a:r>
            <a:r>
              <a:rPr lang="en-US" dirty="0"/>
              <a:t> yang </a:t>
            </a:r>
            <a:r>
              <a:rPr lang="en-US" dirty="0" err="1" smtClean="0"/>
              <a:t>diperlukan</a:t>
            </a:r>
            <a:endParaRPr lang="en-US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lanjutan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US" dirty="0" err="1" smtClean="0"/>
              <a:t>Sangsi</a:t>
            </a:r>
            <a:r>
              <a:rPr lang="en-US" dirty="0" smtClean="0"/>
              <a:t> </a:t>
            </a:r>
            <a:r>
              <a:rPr lang="en-US" dirty="0" err="1" smtClean="0"/>
              <a:t>dipidana</a:t>
            </a:r>
            <a:r>
              <a:rPr lang="en-US" dirty="0" smtClean="0"/>
              <a:t> </a:t>
            </a:r>
            <a:r>
              <a:rPr lang="en-US" dirty="0" err="1" smtClean="0"/>
              <a:t>penjara</a:t>
            </a:r>
            <a:r>
              <a:rPr lang="en-US" dirty="0" smtClean="0"/>
              <a:t> </a:t>
            </a:r>
            <a:r>
              <a:rPr lang="en-US" dirty="0" err="1" smtClean="0"/>
              <a:t>selama-lamanya</a:t>
            </a:r>
            <a:r>
              <a:rPr lang="en-US" dirty="0" smtClean="0"/>
              <a:t> 2 </a:t>
            </a:r>
            <a:r>
              <a:rPr lang="en-US" dirty="0" err="1" smtClean="0"/>
              <a:t>tahun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denda</a:t>
            </a:r>
            <a:r>
              <a:rPr lang="en-US" dirty="0" smtClean="0"/>
              <a:t> </a:t>
            </a:r>
            <a:r>
              <a:rPr lang="en-US" dirty="0" err="1" smtClean="0"/>
              <a:t>setinggi-tingginya</a:t>
            </a:r>
            <a:r>
              <a:rPr lang="en-US" dirty="0" smtClean="0"/>
              <a:t> 5 kali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terutang</a:t>
            </a:r>
            <a:endParaRPr lang="en-US" dirty="0" smtClean="0"/>
          </a:p>
          <a:p>
            <a:pPr lvl="0" algn="just"/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Pejabat</a:t>
            </a:r>
            <a:endParaRPr lang="en-US" dirty="0" smtClean="0"/>
          </a:p>
          <a:p>
            <a:pPr lvl="1" algn="just"/>
            <a:r>
              <a:rPr lang="en-US" dirty="0" err="1" smtClean="0"/>
              <a:t>sangsi</a:t>
            </a:r>
            <a:r>
              <a:rPr lang="en-US" dirty="0" smtClean="0"/>
              <a:t> </a:t>
            </a:r>
            <a:r>
              <a:rPr lang="en-US" dirty="0" err="1" smtClean="0"/>
              <a:t>umum</a:t>
            </a:r>
            <a:endParaRPr lang="en-US" dirty="0" smtClean="0"/>
          </a:p>
          <a:p>
            <a:pPr lvl="1" algn="just"/>
            <a:r>
              <a:rPr lang="en-US" dirty="0" err="1" smtClean="0"/>
              <a:t>Sangsi</a:t>
            </a:r>
            <a:r>
              <a:rPr lang="en-US" dirty="0" smtClean="0"/>
              <a:t> </a:t>
            </a:r>
            <a:r>
              <a:rPr lang="en-US" dirty="0" err="1" smtClean="0"/>
              <a:t>khusus</a:t>
            </a:r>
            <a:endParaRPr lang="en-US" dirty="0" smtClean="0"/>
          </a:p>
          <a:p>
            <a:pPr algn="just"/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petugas</a:t>
            </a:r>
            <a:r>
              <a:rPr lang="en-US" dirty="0" smtClean="0"/>
              <a:t> yang </a:t>
            </a:r>
            <a:r>
              <a:rPr lang="en-US" dirty="0" err="1" smtClean="0"/>
              <a:t>tugasnya</a:t>
            </a:r>
            <a:r>
              <a:rPr lang="en-US" dirty="0" smtClean="0"/>
              <a:t> </a:t>
            </a:r>
            <a:r>
              <a:rPr lang="en-US" dirty="0" err="1" smtClean="0"/>
              <a:t>berkaitan</a:t>
            </a:r>
            <a:r>
              <a:rPr lang="en-US" dirty="0" smtClean="0"/>
              <a:t> </a:t>
            </a:r>
            <a:r>
              <a:rPr lang="en-US" dirty="0" err="1" smtClean="0"/>
              <a:t>langsung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objek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 </a:t>
            </a:r>
            <a:r>
              <a:rPr lang="en-US" dirty="0" err="1" smtClean="0"/>
              <a:t>lainya</a:t>
            </a:r>
            <a:r>
              <a:rPr lang="en-US" dirty="0" smtClean="0"/>
              <a:t> yang:</a:t>
            </a:r>
          </a:p>
          <a:p>
            <a:pPr lvl="1" algn="just"/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memperlihatkan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meminjamkan</a:t>
            </a:r>
            <a:r>
              <a:rPr lang="en-US" dirty="0" smtClean="0"/>
              <a:t> </a:t>
            </a:r>
            <a:r>
              <a:rPr lang="en-US" dirty="0" err="1" smtClean="0"/>
              <a:t>dokumen</a:t>
            </a:r>
            <a:r>
              <a:rPr lang="en-US" dirty="0" smtClean="0"/>
              <a:t> yang </a:t>
            </a:r>
            <a:r>
              <a:rPr lang="en-US" dirty="0" err="1" smtClean="0"/>
              <a:t>diperlukan</a:t>
            </a:r>
            <a:endParaRPr lang="en-US" dirty="0" smtClean="0"/>
          </a:p>
          <a:p>
            <a:pPr lvl="1" algn="just"/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menunjukan</a:t>
            </a:r>
            <a:r>
              <a:rPr lang="en-US" dirty="0" smtClean="0"/>
              <a:t> data yang </a:t>
            </a:r>
            <a:r>
              <a:rPr lang="en-US" dirty="0" err="1" smtClean="0"/>
              <a:t>diperlukan</a:t>
            </a:r>
            <a:endParaRPr lang="en-US" dirty="0" smtClean="0"/>
          </a:p>
          <a:p>
            <a:pPr algn="just"/>
            <a:r>
              <a:rPr lang="en-US" dirty="0" err="1" smtClean="0"/>
              <a:t>Sangsi</a:t>
            </a:r>
            <a:r>
              <a:rPr lang="en-US" dirty="0" smtClean="0"/>
              <a:t> </a:t>
            </a:r>
            <a:r>
              <a:rPr lang="en-US" dirty="0" err="1" smtClean="0"/>
              <a:t>dipidana</a:t>
            </a:r>
            <a:r>
              <a:rPr lang="en-US" dirty="0" smtClean="0"/>
              <a:t> </a:t>
            </a:r>
            <a:r>
              <a:rPr lang="en-US" dirty="0" err="1" smtClean="0"/>
              <a:t>kurungan</a:t>
            </a:r>
            <a:r>
              <a:rPr lang="en-US" dirty="0" smtClean="0"/>
              <a:t> </a:t>
            </a:r>
            <a:r>
              <a:rPr lang="en-US" dirty="0" err="1" smtClean="0"/>
              <a:t>selama-lamanya</a:t>
            </a:r>
            <a:r>
              <a:rPr lang="en-US" dirty="0" smtClean="0"/>
              <a:t> 1 </a:t>
            </a:r>
            <a:r>
              <a:rPr lang="en-US" dirty="0" err="1" smtClean="0"/>
              <a:t>tahun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denda</a:t>
            </a:r>
            <a:r>
              <a:rPr lang="en-US" dirty="0" smtClean="0"/>
              <a:t> </a:t>
            </a:r>
            <a:r>
              <a:rPr lang="en-US" dirty="0" err="1" smtClean="0"/>
              <a:t>setinggi-tingginya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2.000.000,00</a:t>
            </a:r>
          </a:p>
          <a:p>
            <a:pPr algn="just">
              <a:buNone/>
            </a:pPr>
            <a:r>
              <a:rPr lang="en-US" dirty="0" smtClean="0"/>
              <a:t> 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CONTOH 1</a:t>
            </a:r>
            <a:r>
              <a:rPr lang="id-ID" b="1" dirty="0" smtClean="0"/>
              <a:t> ( UU PBB dan UU PDRD)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>
              <a:buNone/>
            </a:pPr>
            <a:r>
              <a:rPr lang="en-US" dirty="0" smtClean="0"/>
              <a:t>	Tuan </a:t>
            </a:r>
            <a:r>
              <a:rPr lang="en-US" dirty="0"/>
              <a:t>A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Bumi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Bangunan</a:t>
            </a:r>
            <a:r>
              <a:rPr lang="en-US" dirty="0"/>
              <a:t> </a:t>
            </a:r>
            <a:r>
              <a:rPr lang="en-US" dirty="0" err="1"/>
              <a:t>senilai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 7.000.000,00,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dibawah</a:t>
            </a:r>
            <a:r>
              <a:rPr lang="en-US" dirty="0"/>
              <a:t> NJOPTKP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 </a:t>
            </a:r>
            <a:r>
              <a:rPr lang="en-US" dirty="0" smtClean="0"/>
              <a:t>12.000.000,00</a:t>
            </a:r>
            <a:r>
              <a:rPr lang="id-ID" dirty="0" smtClean="0"/>
              <a:t> / Rp 10.000.000</a:t>
            </a:r>
            <a:r>
              <a:rPr lang="en-US" dirty="0" smtClean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dikenakan</a:t>
            </a:r>
            <a:r>
              <a:rPr lang="en-US" dirty="0"/>
              <a:t> </a:t>
            </a:r>
            <a:r>
              <a:rPr lang="en-US" dirty="0" err="1" smtClean="0"/>
              <a:t>pajak</a:t>
            </a:r>
            <a:endParaRPr lang="en-US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2</a:t>
            </a:r>
            <a:r>
              <a:rPr lang="id-ID" dirty="0" smtClean="0"/>
              <a:t> (UU PBB)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 algn="just">
              <a:buNone/>
            </a:pPr>
            <a:r>
              <a:rPr lang="en-US" dirty="0" smtClean="0"/>
              <a:t>Tuan B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objek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berikut</a:t>
            </a:r>
            <a:r>
              <a:rPr lang="en-US" dirty="0" smtClean="0"/>
              <a:t>:</a:t>
            </a:r>
          </a:p>
          <a:p>
            <a:pPr lvl="1" algn="just">
              <a:buNone/>
            </a:pPr>
            <a:r>
              <a:rPr lang="en-US" dirty="0" smtClean="0"/>
              <a:t>NJOP </a:t>
            </a:r>
            <a:r>
              <a:rPr lang="en-US" dirty="0" err="1" smtClean="0"/>
              <a:t>Bumi</a:t>
            </a:r>
            <a:r>
              <a:rPr lang="en-US" dirty="0" smtClean="0"/>
              <a:t>        </a:t>
            </a:r>
            <a:r>
              <a:rPr lang="en-US" dirty="0" err="1" smtClean="0"/>
              <a:t>Rp</a:t>
            </a:r>
            <a:r>
              <a:rPr lang="en-US" dirty="0" smtClean="0"/>
              <a:t> 10.000.000,00</a:t>
            </a:r>
          </a:p>
          <a:p>
            <a:pPr lvl="1" algn="just">
              <a:buNone/>
            </a:pPr>
            <a:r>
              <a:rPr lang="en-US" dirty="0" smtClean="0"/>
              <a:t>NJOP </a:t>
            </a:r>
            <a:r>
              <a:rPr lang="en-US" dirty="0" err="1" smtClean="0"/>
              <a:t>Bangunan</a:t>
            </a:r>
            <a:r>
              <a:rPr lang="en-US" dirty="0" smtClean="0"/>
              <a:t> </a:t>
            </a:r>
            <a:r>
              <a:rPr lang="en-US" u="sng" dirty="0" err="1" smtClean="0"/>
              <a:t>Rp</a:t>
            </a:r>
            <a:r>
              <a:rPr lang="en-US" u="sng" dirty="0" smtClean="0"/>
              <a:t>   8.000.000,00</a:t>
            </a:r>
            <a:endParaRPr lang="en-US" dirty="0" smtClean="0"/>
          </a:p>
          <a:p>
            <a:pPr algn="just">
              <a:buNone/>
            </a:pPr>
            <a:r>
              <a:rPr lang="en-US" dirty="0" smtClean="0"/>
              <a:t>                                  </a:t>
            </a:r>
            <a:r>
              <a:rPr lang="en-US" dirty="0" err="1" smtClean="0"/>
              <a:t>Rp</a:t>
            </a:r>
            <a:r>
              <a:rPr lang="en-US" dirty="0" smtClean="0"/>
              <a:t> 18.000.000,00</a:t>
            </a:r>
          </a:p>
          <a:p>
            <a:pPr algn="just">
              <a:buNone/>
            </a:pPr>
            <a:r>
              <a:rPr lang="en-US" dirty="0" err="1" smtClean="0"/>
              <a:t>Maka</a:t>
            </a:r>
            <a:r>
              <a:rPr lang="en-US" dirty="0" smtClean="0"/>
              <a:t> PBB </a:t>
            </a:r>
            <a:r>
              <a:rPr lang="en-US" dirty="0" err="1" smtClean="0"/>
              <a:t>dihitung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berikut</a:t>
            </a:r>
            <a:r>
              <a:rPr lang="en-US" dirty="0" smtClean="0"/>
              <a:t>:</a:t>
            </a:r>
          </a:p>
          <a:p>
            <a:pPr algn="just">
              <a:buNone/>
            </a:pPr>
            <a:r>
              <a:rPr lang="en-US" dirty="0" smtClean="0"/>
              <a:t>NJOP </a:t>
            </a:r>
            <a:r>
              <a:rPr lang="en-US" dirty="0" err="1" smtClean="0"/>
              <a:t>Bumi</a:t>
            </a:r>
            <a:r>
              <a:rPr lang="en-US" dirty="0" smtClean="0"/>
              <a:t>                           </a:t>
            </a:r>
            <a:r>
              <a:rPr lang="en-US" dirty="0" err="1" smtClean="0"/>
              <a:t>Rp</a:t>
            </a:r>
            <a:r>
              <a:rPr lang="en-US" dirty="0" smtClean="0"/>
              <a:t> 10.000.000,00</a:t>
            </a:r>
          </a:p>
          <a:p>
            <a:pPr algn="just">
              <a:buNone/>
            </a:pPr>
            <a:r>
              <a:rPr lang="en-US" dirty="0" smtClean="0"/>
              <a:t>NJOP </a:t>
            </a:r>
            <a:r>
              <a:rPr lang="en-US" dirty="0" err="1" smtClean="0"/>
              <a:t>Bangunan</a:t>
            </a:r>
            <a:r>
              <a:rPr lang="en-US" dirty="0" smtClean="0"/>
              <a:t>                    </a:t>
            </a:r>
            <a:r>
              <a:rPr lang="en-US" dirty="0" err="1" smtClean="0"/>
              <a:t>Rp</a:t>
            </a:r>
            <a:r>
              <a:rPr lang="en-US" dirty="0" smtClean="0"/>
              <a:t>   8.000.000,00</a:t>
            </a:r>
          </a:p>
          <a:p>
            <a:pPr algn="just">
              <a:buNone/>
            </a:pPr>
            <a:r>
              <a:rPr lang="en-US" dirty="0" smtClean="0"/>
              <a:t>NJOP </a:t>
            </a:r>
            <a:r>
              <a:rPr lang="en-US" dirty="0" err="1" smtClean="0"/>
              <a:t>Bumi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bangunan</a:t>
            </a:r>
            <a:r>
              <a:rPr lang="en-US" dirty="0" smtClean="0"/>
              <a:t>                                  </a:t>
            </a:r>
            <a:r>
              <a:rPr lang="en-US" dirty="0" err="1" smtClean="0"/>
              <a:t>Rp</a:t>
            </a:r>
            <a:r>
              <a:rPr lang="en-US" dirty="0" smtClean="0"/>
              <a:t> 18.000.000,00</a:t>
            </a:r>
          </a:p>
          <a:p>
            <a:pPr algn="just">
              <a:buNone/>
            </a:pPr>
            <a:r>
              <a:rPr lang="en-US" dirty="0" smtClean="0"/>
              <a:t>NJOPTKP                                                              </a:t>
            </a:r>
            <a:r>
              <a:rPr lang="en-US" u="sng" dirty="0" err="1" smtClean="0"/>
              <a:t>Rp</a:t>
            </a:r>
            <a:r>
              <a:rPr lang="en-US" u="sng" dirty="0" smtClean="0"/>
              <a:t> 12.000.000,</a:t>
            </a:r>
            <a:r>
              <a:rPr lang="en-US" dirty="0" smtClean="0"/>
              <a:t>00</a:t>
            </a:r>
          </a:p>
          <a:p>
            <a:pPr algn="just">
              <a:buNone/>
            </a:pPr>
            <a:r>
              <a:rPr lang="en-US" dirty="0" smtClean="0"/>
              <a:t>NJOP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pengenaan</a:t>
            </a:r>
            <a:r>
              <a:rPr lang="en-US" dirty="0" smtClean="0"/>
              <a:t> PBB                               </a:t>
            </a:r>
            <a:r>
              <a:rPr lang="en-US" dirty="0" err="1" smtClean="0"/>
              <a:t>Rp</a:t>
            </a:r>
            <a:r>
              <a:rPr lang="en-US" dirty="0" smtClean="0"/>
              <a:t>   6.000.000,00</a:t>
            </a:r>
          </a:p>
          <a:p>
            <a:pPr algn="just">
              <a:buNone/>
            </a:pPr>
            <a:r>
              <a:rPr lang="en-US" dirty="0" smtClean="0"/>
              <a:t>NJKP                 20%x </a:t>
            </a:r>
            <a:r>
              <a:rPr lang="en-US" dirty="0" err="1" smtClean="0"/>
              <a:t>Rp</a:t>
            </a:r>
            <a:r>
              <a:rPr lang="en-US" dirty="0" smtClean="0"/>
              <a:t> 6.000.000,00              </a:t>
            </a:r>
            <a:r>
              <a:rPr lang="en-US" dirty="0" err="1" smtClean="0"/>
              <a:t>Rp</a:t>
            </a:r>
            <a:r>
              <a:rPr lang="en-US" dirty="0" smtClean="0"/>
              <a:t>   1.200.000,00</a:t>
            </a:r>
          </a:p>
          <a:p>
            <a:pPr algn="just">
              <a:buNone/>
            </a:pPr>
            <a:r>
              <a:rPr lang="en-US" dirty="0" smtClean="0"/>
              <a:t>PBB yang </a:t>
            </a:r>
            <a:r>
              <a:rPr lang="en-US" dirty="0" err="1" smtClean="0"/>
              <a:t>terhutang</a:t>
            </a:r>
            <a:r>
              <a:rPr lang="en-US" dirty="0" smtClean="0"/>
              <a:t>   0,5%x </a:t>
            </a:r>
            <a:r>
              <a:rPr lang="en-US" dirty="0" err="1" smtClean="0"/>
              <a:t>Rp</a:t>
            </a:r>
            <a:r>
              <a:rPr lang="en-US" dirty="0" smtClean="0"/>
              <a:t> 1.200.000,00    </a:t>
            </a:r>
            <a:r>
              <a:rPr lang="en-US" dirty="0" err="1" smtClean="0"/>
              <a:t>Rp</a:t>
            </a:r>
            <a:r>
              <a:rPr lang="en-US" dirty="0" smtClean="0"/>
              <a:t>          6.000,00</a:t>
            </a:r>
          </a:p>
          <a:p>
            <a:pPr algn="just">
              <a:buNone/>
            </a:pPr>
            <a:endParaRPr lang="en-US" dirty="0" smtClean="0"/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id-ID" dirty="0" smtClean="0"/>
              <a:t>3 (UU PDRD)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 algn="just">
              <a:buNone/>
            </a:pPr>
            <a:r>
              <a:rPr lang="en-US" dirty="0" smtClean="0"/>
              <a:t>Tuan B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objek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berikut</a:t>
            </a:r>
            <a:r>
              <a:rPr lang="en-US" dirty="0" smtClean="0"/>
              <a:t>:</a:t>
            </a:r>
          </a:p>
          <a:p>
            <a:pPr lvl="1" algn="just">
              <a:buNone/>
            </a:pPr>
            <a:r>
              <a:rPr lang="en-US" dirty="0" smtClean="0"/>
              <a:t>NJOP </a:t>
            </a:r>
            <a:r>
              <a:rPr lang="en-US" dirty="0" err="1" smtClean="0"/>
              <a:t>Bumi</a:t>
            </a:r>
            <a:r>
              <a:rPr lang="en-US" dirty="0" smtClean="0"/>
              <a:t>        </a:t>
            </a:r>
            <a:r>
              <a:rPr lang="en-US" dirty="0" err="1" smtClean="0"/>
              <a:t>Rp</a:t>
            </a:r>
            <a:r>
              <a:rPr lang="en-US" dirty="0" smtClean="0"/>
              <a:t> 10.000.000,00</a:t>
            </a:r>
          </a:p>
          <a:p>
            <a:pPr lvl="1" algn="just">
              <a:buNone/>
            </a:pPr>
            <a:r>
              <a:rPr lang="en-US" dirty="0" smtClean="0"/>
              <a:t>NJOP </a:t>
            </a:r>
            <a:r>
              <a:rPr lang="en-US" dirty="0" err="1" smtClean="0"/>
              <a:t>Bangunan</a:t>
            </a:r>
            <a:r>
              <a:rPr lang="en-US" dirty="0" smtClean="0"/>
              <a:t> </a:t>
            </a:r>
            <a:r>
              <a:rPr lang="en-US" u="sng" dirty="0" err="1" smtClean="0"/>
              <a:t>Rp</a:t>
            </a:r>
            <a:r>
              <a:rPr lang="en-US" u="sng" dirty="0" smtClean="0"/>
              <a:t>   8.000.000,00</a:t>
            </a:r>
            <a:endParaRPr lang="en-US" dirty="0" smtClean="0"/>
          </a:p>
          <a:p>
            <a:pPr algn="just">
              <a:buNone/>
            </a:pPr>
            <a:r>
              <a:rPr lang="en-US" dirty="0" smtClean="0"/>
              <a:t>                                  </a:t>
            </a:r>
            <a:r>
              <a:rPr lang="en-US" dirty="0" err="1" smtClean="0"/>
              <a:t>Rp</a:t>
            </a:r>
            <a:r>
              <a:rPr lang="en-US" dirty="0" smtClean="0"/>
              <a:t> 18.000.000,00</a:t>
            </a:r>
          </a:p>
          <a:p>
            <a:pPr algn="just">
              <a:buNone/>
            </a:pPr>
            <a:r>
              <a:rPr lang="en-US" dirty="0" err="1" smtClean="0"/>
              <a:t>Maka</a:t>
            </a:r>
            <a:r>
              <a:rPr lang="en-US" dirty="0" smtClean="0"/>
              <a:t> PBB </a:t>
            </a:r>
            <a:r>
              <a:rPr lang="en-US" dirty="0" err="1" smtClean="0"/>
              <a:t>dihitung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berikut</a:t>
            </a:r>
            <a:r>
              <a:rPr lang="en-US" dirty="0" smtClean="0"/>
              <a:t>:</a:t>
            </a:r>
          </a:p>
          <a:p>
            <a:pPr algn="just">
              <a:buNone/>
            </a:pPr>
            <a:r>
              <a:rPr lang="en-US" dirty="0" smtClean="0"/>
              <a:t>NJOP </a:t>
            </a:r>
            <a:r>
              <a:rPr lang="en-US" dirty="0" err="1" smtClean="0"/>
              <a:t>Bumi</a:t>
            </a:r>
            <a:r>
              <a:rPr lang="en-US" dirty="0" smtClean="0"/>
              <a:t>                           </a:t>
            </a:r>
            <a:r>
              <a:rPr lang="en-US" dirty="0" err="1" smtClean="0"/>
              <a:t>Rp</a:t>
            </a:r>
            <a:r>
              <a:rPr lang="en-US" dirty="0" smtClean="0"/>
              <a:t> 10.000.000,00</a:t>
            </a:r>
          </a:p>
          <a:p>
            <a:pPr algn="just">
              <a:buNone/>
            </a:pPr>
            <a:r>
              <a:rPr lang="en-US" dirty="0" smtClean="0"/>
              <a:t>NJOP </a:t>
            </a:r>
            <a:r>
              <a:rPr lang="en-US" dirty="0" err="1" smtClean="0"/>
              <a:t>Bangunan</a:t>
            </a:r>
            <a:r>
              <a:rPr lang="en-US" dirty="0" smtClean="0"/>
              <a:t>                    </a:t>
            </a:r>
            <a:r>
              <a:rPr lang="en-US" dirty="0" err="1" smtClean="0"/>
              <a:t>Rp</a:t>
            </a:r>
            <a:r>
              <a:rPr lang="en-US" dirty="0" smtClean="0"/>
              <a:t>   8.000.000,00</a:t>
            </a:r>
          </a:p>
          <a:p>
            <a:pPr algn="just">
              <a:buNone/>
            </a:pPr>
            <a:r>
              <a:rPr lang="en-US" dirty="0" smtClean="0"/>
              <a:t>NJOP </a:t>
            </a:r>
            <a:r>
              <a:rPr lang="en-US" dirty="0" err="1" smtClean="0"/>
              <a:t>Bumi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bangunan</a:t>
            </a:r>
            <a:r>
              <a:rPr lang="en-US" dirty="0" smtClean="0"/>
              <a:t>   </a:t>
            </a:r>
            <a:r>
              <a:rPr lang="en-US" dirty="0" err="1" smtClean="0"/>
              <a:t>Rp</a:t>
            </a:r>
            <a:r>
              <a:rPr lang="en-US" dirty="0" smtClean="0"/>
              <a:t> 18.000.000,00</a:t>
            </a:r>
          </a:p>
          <a:p>
            <a:pPr algn="just">
              <a:buNone/>
            </a:pPr>
            <a:r>
              <a:rPr lang="en-US" dirty="0" smtClean="0"/>
              <a:t>NJOPTKP                             </a:t>
            </a:r>
            <a:r>
              <a:rPr lang="id-ID" u="sng" dirty="0" smtClean="0"/>
              <a:t>  Rp</a:t>
            </a:r>
            <a:r>
              <a:rPr lang="en-US" u="sng" dirty="0" smtClean="0"/>
              <a:t>.</a:t>
            </a:r>
            <a:r>
              <a:rPr lang="id-ID" u="sng" dirty="0" smtClean="0"/>
              <a:t> 10.</a:t>
            </a:r>
            <a:r>
              <a:rPr lang="en-US" u="sng" dirty="0" smtClean="0"/>
              <a:t>000.000,</a:t>
            </a:r>
            <a:r>
              <a:rPr lang="en-US" dirty="0" smtClean="0"/>
              <a:t>00</a:t>
            </a:r>
          </a:p>
          <a:p>
            <a:pPr algn="just">
              <a:buNone/>
            </a:pPr>
            <a:r>
              <a:rPr lang="en-US" dirty="0" smtClean="0"/>
              <a:t>NJOP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pengenaan</a:t>
            </a:r>
            <a:r>
              <a:rPr lang="en-US" dirty="0" smtClean="0"/>
              <a:t> PBB   </a:t>
            </a:r>
            <a:r>
              <a:rPr lang="en-US" dirty="0" err="1" smtClean="0"/>
              <a:t>Rp</a:t>
            </a:r>
            <a:r>
              <a:rPr lang="en-US" dirty="0" smtClean="0"/>
              <a:t>   </a:t>
            </a:r>
            <a:r>
              <a:rPr lang="id-ID" dirty="0" smtClean="0"/>
              <a:t>8</a:t>
            </a:r>
            <a:r>
              <a:rPr lang="en-US" dirty="0" smtClean="0"/>
              <a:t>.000.000,00</a:t>
            </a:r>
          </a:p>
          <a:p>
            <a:pPr algn="just">
              <a:buNone/>
            </a:pPr>
            <a:r>
              <a:rPr lang="en-US" dirty="0" smtClean="0"/>
              <a:t>NJKP</a:t>
            </a:r>
            <a:r>
              <a:rPr lang="id-ID" dirty="0" smtClean="0"/>
              <a:t>                                                                                  -</a:t>
            </a:r>
            <a:endParaRPr lang="en-US" dirty="0" smtClean="0"/>
          </a:p>
          <a:p>
            <a:pPr algn="just">
              <a:buNone/>
            </a:pPr>
            <a:r>
              <a:rPr lang="en-US" dirty="0" smtClean="0"/>
              <a:t>PBB yang </a:t>
            </a:r>
            <a:r>
              <a:rPr lang="en-US" dirty="0" err="1" smtClean="0"/>
              <a:t>terhutang</a:t>
            </a:r>
            <a:r>
              <a:rPr lang="en-US" dirty="0" smtClean="0"/>
              <a:t>   0,</a:t>
            </a:r>
            <a:r>
              <a:rPr lang="id-ID" dirty="0" smtClean="0"/>
              <a:t>125</a:t>
            </a:r>
            <a:r>
              <a:rPr lang="en-US" dirty="0" smtClean="0"/>
              <a:t>%x </a:t>
            </a:r>
            <a:r>
              <a:rPr lang="en-US" dirty="0" err="1" smtClean="0"/>
              <a:t>Rp</a:t>
            </a:r>
            <a:r>
              <a:rPr lang="en-US" dirty="0" smtClean="0"/>
              <a:t> </a:t>
            </a:r>
            <a:r>
              <a:rPr lang="id-ID" dirty="0" smtClean="0"/>
              <a:t>8.0</a:t>
            </a:r>
            <a:r>
              <a:rPr lang="en-US" dirty="0" smtClean="0"/>
              <a:t>00.000,00  </a:t>
            </a:r>
            <a:r>
              <a:rPr lang="en-US" dirty="0" err="1" smtClean="0"/>
              <a:t>Rp</a:t>
            </a:r>
            <a:r>
              <a:rPr lang="en-US" dirty="0" smtClean="0"/>
              <a:t>          </a:t>
            </a:r>
            <a:r>
              <a:rPr lang="id-ID" dirty="0" smtClean="0"/>
              <a:t>10</a:t>
            </a:r>
            <a:r>
              <a:rPr lang="en-US" dirty="0" smtClean="0"/>
              <a:t>.000,00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id-ID" dirty="0" smtClean="0"/>
              <a:t>4 (UU PBB)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>
              <a:buNone/>
            </a:pPr>
            <a:r>
              <a:rPr lang="en-US" dirty="0"/>
              <a:t>Tuan B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perumahan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sbb</a:t>
            </a:r>
            <a:r>
              <a:rPr lang="en-US" dirty="0"/>
              <a:t>:</a:t>
            </a:r>
          </a:p>
          <a:p>
            <a:pPr>
              <a:buNone/>
            </a:pPr>
            <a:r>
              <a:rPr lang="en-US" dirty="0"/>
              <a:t>- NJOP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bumi</a:t>
            </a:r>
            <a:r>
              <a:rPr lang="en-US" dirty="0"/>
              <a:t>                                </a:t>
            </a:r>
            <a:r>
              <a:rPr lang="en-US" dirty="0" err="1"/>
              <a:t>Rp</a:t>
            </a:r>
            <a:r>
              <a:rPr lang="en-US" dirty="0"/>
              <a:t> 950 </a:t>
            </a:r>
            <a:r>
              <a:rPr lang="en-US" dirty="0" err="1"/>
              <a:t>juta</a:t>
            </a:r>
            <a:endParaRPr lang="en-US" dirty="0"/>
          </a:p>
          <a:p>
            <a:pPr>
              <a:buNone/>
            </a:pPr>
            <a:r>
              <a:rPr lang="en-US" dirty="0"/>
              <a:t>- NJOP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bangunan</a:t>
            </a:r>
            <a:r>
              <a:rPr lang="en-US" dirty="0"/>
              <a:t>                         </a:t>
            </a:r>
            <a:r>
              <a:rPr lang="en-US" u="sng" dirty="0" err="1"/>
              <a:t>Rp</a:t>
            </a:r>
            <a:r>
              <a:rPr lang="en-US" u="sng" dirty="0"/>
              <a:t> 258 </a:t>
            </a:r>
            <a:r>
              <a:rPr lang="en-US" u="sng" dirty="0" err="1"/>
              <a:t>juta</a:t>
            </a:r>
            <a:endParaRPr lang="en-US" dirty="0"/>
          </a:p>
          <a:p>
            <a:pPr>
              <a:buNone/>
            </a:pPr>
            <a:r>
              <a:rPr lang="en-US" dirty="0"/>
              <a:t>                                                                 </a:t>
            </a:r>
            <a:r>
              <a:rPr lang="en-US" dirty="0" err="1"/>
              <a:t>Rp</a:t>
            </a:r>
            <a:r>
              <a:rPr lang="en-US" dirty="0"/>
              <a:t> 1,208 </a:t>
            </a:r>
            <a:r>
              <a:rPr lang="en-US" dirty="0" err="1"/>
              <a:t>milyar</a:t>
            </a:r>
            <a:endParaRPr lang="en-US" dirty="0"/>
          </a:p>
          <a:p>
            <a:pPr>
              <a:buNone/>
            </a:pPr>
            <a:r>
              <a:rPr lang="en-US" dirty="0"/>
              <a:t>PBB </a:t>
            </a:r>
            <a:r>
              <a:rPr lang="en-US" dirty="0" err="1"/>
              <a:t>dihitung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:</a:t>
            </a:r>
          </a:p>
          <a:p>
            <a:pPr>
              <a:buNone/>
            </a:pPr>
            <a:r>
              <a:rPr lang="en-US" dirty="0"/>
              <a:t>NJOP </a:t>
            </a:r>
            <a:r>
              <a:rPr lang="en-US" dirty="0" err="1"/>
              <a:t>Bumi</a:t>
            </a:r>
            <a:r>
              <a:rPr lang="en-US" dirty="0"/>
              <a:t>               </a:t>
            </a:r>
            <a:r>
              <a:rPr lang="en-US" dirty="0" err="1"/>
              <a:t>Rp</a:t>
            </a:r>
            <a:r>
              <a:rPr lang="en-US" dirty="0"/>
              <a:t>  950 </a:t>
            </a:r>
            <a:r>
              <a:rPr lang="en-US" dirty="0" err="1"/>
              <a:t>juta</a:t>
            </a:r>
            <a:endParaRPr lang="en-US" dirty="0"/>
          </a:p>
          <a:p>
            <a:pPr>
              <a:buNone/>
            </a:pPr>
            <a:r>
              <a:rPr lang="en-US" dirty="0"/>
              <a:t>NJOP </a:t>
            </a:r>
            <a:r>
              <a:rPr lang="en-US" dirty="0" err="1"/>
              <a:t>Bangunan</a:t>
            </a:r>
            <a:r>
              <a:rPr lang="en-US" dirty="0"/>
              <a:t>        </a:t>
            </a:r>
            <a:r>
              <a:rPr lang="en-US" dirty="0" err="1"/>
              <a:t>Rp</a:t>
            </a:r>
            <a:r>
              <a:rPr lang="en-US" dirty="0"/>
              <a:t>  258 </a:t>
            </a:r>
            <a:r>
              <a:rPr lang="en-US" dirty="0" err="1"/>
              <a:t>juta</a:t>
            </a:r>
            <a:endParaRPr lang="en-US" dirty="0"/>
          </a:p>
          <a:p>
            <a:pPr>
              <a:buNone/>
            </a:pPr>
            <a:r>
              <a:rPr lang="en-US" dirty="0"/>
              <a:t>NJOP </a:t>
            </a:r>
            <a:r>
              <a:rPr lang="en-US" dirty="0" err="1"/>
              <a:t>Bumi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bangunan</a:t>
            </a:r>
            <a:r>
              <a:rPr lang="en-US" dirty="0"/>
              <a:t>              </a:t>
            </a:r>
            <a:r>
              <a:rPr lang="en-US" dirty="0" err="1"/>
              <a:t>Rp</a:t>
            </a:r>
            <a:r>
              <a:rPr lang="en-US" dirty="0"/>
              <a:t> 1.208.000.000,00</a:t>
            </a:r>
          </a:p>
          <a:p>
            <a:pPr>
              <a:buNone/>
            </a:pPr>
            <a:r>
              <a:rPr lang="en-US" dirty="0"/>
              <a:t>NJOPTKP                                          </a:t>
            </a:r>
            <a:r>
              <a:rPr lang="en-US" dirty="0" err="1"/>
              <a:t>Rp</a:t>
            </a:r>
            <a:r>
              <a:rPr lang="en-US" u="sng" dirty="0"/>
              <a:t>   12.000.000,</a:t>
            </a:r>
            <a:r>
              <a:rPr lang="en-US" dirty="0"/>
              <a:t>00</a:t>
            </a:r>
          </a:p>
          <a:p>
            <a:pPr>
              <a:buNone/>
            </a:pPr>
            <a:r>
              <a:rPr lang="en-US" dirty="0"/>
              <a:t>NJOP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pengenaan</a:t>
            </a:r>
            <a:r>
              <a:rPr lang="en-US" dirty="0"/>
              <a:t> PBB </a:t>
            </a:r>
            <a:r>
              <a:rPr lang="en-US" dirty="0" err="1"/>
              <a:t>Rp</a:t>
            </a:r>
            <a:r>
              <a:rPr lang="en-US" dirty="0"/>
              <a:t> 1.196.000.000,00</a:t>
            </a:r>
          </a:p>
          <a:p>
            <a:pPr>
              <a:buNone/>
            </a:pPr>
            <a:r>
              <a:rPr lang="en-US" dirty="0"/>
              <a:t>NJKP 40% x </a:t>
            </a:r>
            <a:r>
              <a:rPr lang="en-US" dirty="0" err="1"/>
              <a:t>Rp</a:t>
            </a:r>
            <a:r>
              <a:rPr lang="en-US" dirty="0"/>
              <a:t> 1.196.000.000,00 </a:t>
            </a:r>
            <a:r>
              <a:rPr lang="en-US" dirty="0" err="1"/>
              <a:t>Rp</a:t>
            </a:r>
            <a:r>
              <a:rPr lang="en-US" dirty="0"/>
              <a:t> 478.400.000,00</a:t>
            </a:r>
          </a:p>
          <a:p>
            <a:pPr>
              <a:buNone/>
            </a:pPr>
            <a:r>
              <a:rPr lang="en-US" dirty="0"/>
              <a:t>PBB yang </a:t>
            </a:r>
            <a:r>
              <a:rPr lang="en-US" dirty="0" err="1"/>
              <a:t>terhutang</a:t>
            </a:r>
            <a:r>
              <a:rPr lang="en-US" dirty="0"/>
              <a:t> 0,5% x </a:t>
            </a:r>
            <a:r>
              <a:rPr lang="en-US" dirty="0" err="1"/>
              <a:t>Rp</a:t>
            </a:r>
            <a:r>
              <a:rPr lang="en-US" dirty="0"/>
              <a:t> 478.400.000,00= </a:t>
            </a:r>
            <a:r>
              <a:rPr lang="en-US" dirty="0" err="1"/>
              <a:t>Rp</a:t>
            </a:r>
            <a:r>
              <a:rPr lang="en-US" dirty="0"/>
              <a:t> 2.392.000,00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id-ID" dirty="0" smtClean="0"/>
              <a:t>5 (UU PBB)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buNone/>
            </a:pPr>
            <a:r>
              <a:rPr lang="en-US" dirty="0" smtClean="0"/>
              <a:t>	Tuan </a:t>
            </a:r>
            <a:r>
              <a:rPr lang="en-US" dirty="0" err="1"/>
              <a:t>Prasetia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2001 </a:t>
            </a:r>
            <a:r>
              <a:rPr lang="en-US" dirty="0" err="1"/>
              <a:t>memiliki</a:t>
            </a:r>
            <a:r>
              <a:rPr lang="en-US" dirty="0"/>
              <a:t> 2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:</a:t>
            </a:r>
          </a:p>
          <a:p>
            <a:pPr lvl="1">
              <a:buNone/>
            </a:pPr>
            <a:r>
              <a:rPr lang="en-US" dirty="0" err="1"/>
              <a:t>Kecamatan</a:t>
            </a:r>
            <a:r>
              <a:rPr lang="en-US" dirty="0"/>
              <a:t> </a:t>
            </a:r>
            <a:r>
              <a:rPr lang="en-US" dirty="0" err="1"/>
              <a:t>Kawalu</a:t>
            </a:r>
            <a:endParaRPr lang="en-US" dirty="0"/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 </a:t>
            </a:r>
            <a:r>
              <a:rPr lang="en-US" dirty="0"/>
              <a:t>NJOP </a:t>
            </a:r>
            <a:r>
              <a:rPr lang="en-US" dirty="0" err="1"/>
              <a:t>Bumi</a:t>
            </a:r>
            <a:r>
              <a:rPr lang="en-US" dirty="0"/>
              <a:t>                      </a:t>
            </a:r>
            <a:r>
              <a:rPr lang="en-US" dirty="0" err="1"/>
              <a:t>Rp</a:t>
            </a:r>
            <a:r>
              <a:rPr lang="en-US" dirty="0"/>
              <a:t> 75 </a:t>
            </a:r>
            <a:r>
              <a:rPr lang="en-US" dirty="0" err="1"/>
              <a:t>juta</a:t>
            </a:r>
            <a:endParaRPr lang="en-US" dirty="0"/>
          </a:p>
          <a:p>
            <a:pPr>
              <a:buNone/>
            </a:pPr>
            <a:r>
              <a:rPr lang="en-US" dirty="0" smtClean="0"/>
              <a:t>	NJOP </a:t>
            </a:r>
            <a:r>
              <a:rPr lang="en-US" dirty="0" err="1"/>
              <a:t>Bangunan</a:t>
            </a:r>
            <a:r>
              <a:rPr lang="en-US" dirty="0"/>
              <a:t>               </a:t>
            </a:r>
            <a:r>
              <a:rPr lang="en-US" dirty="0" err="1"/>
              <a:t>Rp</a:t>
            </a:r>
            <a:r>
              <a:rPr lang="en-US" dirty="0"/>
              <a:t> 40 </a:t>
            </a:r>
            <a:r>
              <a:rPr lang="en-US" dirty="0" err="1"/>
              <a:t>juta</a:t>
            </a:r>
            <a:endParaRPr lang="en-US" dirty="0"/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	 </a:t>
            </a:r>
            <a:r>
              <a:rPr lang="en-US" dirty="0" err="1"/>
              <a:t>Kecamatan</a:t>
            </a:r>
            <a:r>
              <a:rPr lang="en-US" dirty="0"/>
              <a:t> </a:t>
            </a:r>
            <a:r>
              <a:rPr lang="en-US" dirty="0" err="1"/>
              <a:t>Tawang</a:t>
            </a:r>
            <a:endParaRPr lang="en-US" dirty="0"/>
          </a:p>
          <a:p>
            <a:pPr>
              <a:buNone/>
            </a:pPr>
            <a:r>
              <a:rPr lang="en-US" dirty="0"/>
              <a:t>    </a:t>
            </a:r>
            <a:r>
              <a:rPr lang="en-US" dirty="0" smtClean="0"/>
              <a:t>NJOP </a:t>
            </a:r>
            <a:r>
              <a:rPr lang="en-US" dirty="0" err="1"/>
              <a:t>Bumi</a:t>
            </a:r>
            <a:r>
              <a:rPr lang="en-US" dirty="0"/>
              <a:t>                       </a:t>
            </a:r>
            <a:r>
              <a:rPr lang="en-US" dirty="0" err="1"/>
              <a:t>Rp</a:t>
            </a:r>
            <a:r>
              <a:rPr lang="en-US" dirty="0"/>
              <a:t> 85 </a:t>
            </a:r>
            <a:r>
              <a:rPr lang="en-US" dirty="0" err="1"/>
              <a:t>juta</a:t>
            </a:r>
            <a:endParaRPr lang="en-US" dirty="0"/>
          </a:p>
          <a:p>
            <a:pPr>
              <a:buNone/>
            </a:pPr>
            <a:r>
              <a:rPr lang="en-US" dirty="0"/>
              <a:t>    </a:t>
            </a:r>
            <a:r>
              <a:rPr lang="en-US" dirty="0" smtClean="0"/>
              <a:t>NJOP </a:t>
            </a:r>
            <a:r>
              <a:rPr lang="en-US" dirty="0" err="1"/>
              <a:t>Bangunan</a:t>
            </a:r>
            <a:r>
              <a:rPr lang="en-US" dirty="0"/>
              <a:t>                </a:t>
            </a:r>
            <a:r>
              <a:rPr lang="en-US" dirty="0" err="1"/>
              <a:t>Rp</a:t>
            </a:r>
            <a:r>
              <a:rPr lang="en-US" dirty="0"/>
              <a:t> 55 </a:t>
            </a:r>
            <a:r>
              <a:rPr lang="en-US" dirty="0" err="1"/>
              <a:t>juta</a:t>
            </a:r>
            <a:endParaRPr lang="en-US" dirty="0"/>
          </a:p>
          <a:p>
            <a:pPr>
              <a:buNone/>
            </a:pPr>
            <a:r>
              <a:rPr lang="en-US" dirty="0"/>
              <a:t> </a:t>
            </a:r>
          </a:p>
          <a:p>
            <a:pPr>
              <a:buNone/>
            </a:pPr>
            <a:r>
              <a:rPr lang="en-US" dirty="0"/>
              <a:t>            </a:t>
            </a: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PBB </a:t>
            </a:r>
            <a:r>
              <a:rPr lang="en-US" dirty="0" err="1" smtClean="0"/>
              <a:t>dihitung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berikut</a:t>
            </a:r>
            <a:r>
              <a:rPr lang="id-ID" dirty="0" smtClean="0"/>
              <a:t> (UU PBB):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        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219200" y="2590801"/>
          <a:ext cx="6477000" cy="1767840"/>
        </p:xfrm>
        <a:graphic>
          <a:graphicData uri="http://schemas.openxmlformats.org/drawingml/2006/table">
            <a:tbl>
              <a:tblPr/>
              <a:tblGrid>
                <a:gridCol w="2934957"/>
                <a:gridCol w="1997392"/>
                <a:gridCol w="1544651"/>
              </a:tblGrid>
              <a:tr h="1767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 err="1">
                          <a:latin typeface="Times New Roman"/>
                          <a:ea typeface="Times New Roman"/>
                        </a:rPr>
                        <a:t>Perkiraan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NJOP </a:t>
                      </a:r>
                      <a:r>
                        <a:rPr lang="en-US" sz="1200" dirty="0" err="1">
                          <a:latin typeface="Times New Roman"/>
                          <a:ea typeface="Times New Roman"/>
                        </a:rPr>
                        <a:t>Bumi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NJOP </a:t>
                      </a:r>
                      <a:r>
                        <a:rPr lang="en-US" sz="1200" dirty="0" err="1">
                          <a:latin typeface="Times New Roman"/>
                          <a:ea typeface="Times New Roman"/>
                        </a:rPr>
                        <a:t>Bangunan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NJOP </a:t>
                      </a:r>
                      <a:r>
                        <a:rPr lang="en-US" sz="1200" dirty="0" err="1">
                          <a:latin typeface="Times New Roman"/>
                          <a:ea typeface="Times New Roman"/>
                        </a:rPr>
                        <a:t>Bumi</a:t>
                      </a: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200" dirty="0" err="1">
                          <a:latin typeface="Times New Roman"/>
                          <a:ea typeface="Times New Roman"/>
                        </a:rPr>
                        <a:t>dan</a:t>
                      </a: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en-US" sz="1200" dirty="0" err="1">
                          <a:latin typeface="Times New Roman"/>
                          <a:ea typeface="Times New Roman"/>
                        </a:rPr>
                        <a:t>Bangunan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NJOPTKP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NJOP </a:t>
                      </a:r>
                      <a:r>
                        <a:rPr lang="en-US" sz="1200" dirty="0" err="1">
                          <a:latin typeface="Times New Roman"/>
                          <a:ea typeface="Times New Roman"/>
                        </a:rPr>
                        <a:t>dasar</a:t>
                      </a: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200" dirty="0" err="1">
                          <a:latin typeface="Times New Roman"/>
                          <a:ea typeface="Times New Roman"/>
                        </a:rPr>
                        <a:t>pengenaan</a:t>
                      </a: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200" dirty="0" err="1">
                          <a:latin typeface="Times New Roman"/>
                          <a:ea typeface="Times New Roman"/>
                        </a:rPr>
                        <a:t>pajak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NJKP </a:t>
                      </a:r>
                      <a:r>
                        <a:rPr lang="id-ID" sz="1200" dirty="0" smtClean="0">
                          <a:latin typeface="Times New Roman"/>
                          <a:ea typeface="Times New Roman"/>
                        </a:rPr>
                        <a:t>20</a:t>
                      </a:r>
                      <a:r>
                        <a:rPr lang="en-US" sz="1200" dirty="0" smtClean="0">
                          <a:latin typeface="Times New Roman"/>
                          <a:ea typeface="Times New Roman"/>
                        </a:rPr>
                        <a:t>% </a:t>
                      </a: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x NJOP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PBB yang </a:t>
                      </a:r>
                      <a:r>
                        <a:rPr lang="en-US" sz="1200" dirty="0" err="1">
                          <a:latin typeface="Times New Roman"/>
                          <a:ea typeface="Times New Roman"/>
                        </a:rPr>
                        <a:t>terhutang</a:t>
                      </a: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 0,5% x NJKP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 err="1">
                          <a:latin typeface="Times New Roman"/>
                          <a:ea typeface="Times New Roman"/>
                        </a:rPr>
                        <a:t>Kec</a:t>
                      </a: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200" dirty="0" err="1">
                          <a:latin typeface="Times New Roman"/>
                          <a:ea typeface="Times New Roman"/>
                        </a:rPr>
                        <a:t>Kawalu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 err="1">
                          <a:latin typeface="Times New Roman"/>
                          <a:ea typeface="Times New Roman"/>
                        </a:rPr>
                        <a:t>Rp</a:t>
                      </a: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  75.000.000,00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u="sng" dirty="0">
                          <a:latin typeface="Times New Roman"/>
                          <a:ea typeface="Times New Roman"/>
                        </a:rPr>
                        <a:t>       40.000.000,00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     115.000.000,00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      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      115.000.000,00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        23.000.000,00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             115.000,00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 err="1">
                          <a:latin typeface="Times New Roman"/>
                          <a:ea typeface="Times New Roman"/>
                        </a:rPr>
                        <a:t>Kec</a:t>
                      </a: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200" dirty="0" err="1">
                          <a:latin typeface="Times New Roman"/>
                          <a:ea typeface="Times New Roman"/>
                        </a:rPr>
                        <a:t>Tawang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 err="1">
                          <a:latin typeface="Times New Roman"/>
                          <a:ea typeface="Times New Roman"/>
                        </a:rPr>
                        <a:t>Rp</a:t>
                      </a: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  85.000.000,00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       </a:t>
                      </a:r>
                      <a:r>
                        <a:rPr lang="en-US" sz="1200" u="sng" dirty="0">
                          <a:latin typeface="Times New Roman"/>
                          <a:ea typeface="Times New Roman"/>
                        </a:rPr>
                        <a:t>55.000.000,00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     140.000.000,00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       12.000.000,00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     128.000.000,00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       25.600.000,00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            128.000,00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5</a:t>
            </a:r>
            <a:r>
              <a:rPr lang="id-ID" dirty="0" smtClean="0"/>
              <a:t> (UU PBB)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 algn="just">
              <a:buNone/>
            </a:pPr>
            <a:r>
              <a:rPr lang="en-US" dirty="0" smtClean="0"/>
              <a:t>	Data </a:t>
            </a:r>
            <a:r>
              <a:rPr lang="en-US" dirty="0" err="1"/>
              <a:t>awal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no 4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pertengahan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2001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tambahan</a:t>
            </a:r>
            <a:r>
              <a:rPr lang="en-US" dirty="0"/>
              <a:t> </a:t>
            </a:r>
            <a:r>
              <a:rPr lang="en-US" dirty="0" err="1"/>
              <a:t>bangunan</a:t>
            </a:r>
            <a:r>
              <a:rPr lang="en-US" dirty="0"/>
              <a:t> yang </a:t>
            </a:r>
            <a:r>
              <a:rPr lang="en-US" dirty="0" err="1"/>
              <a:t>bernilai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 100 </a:t>
            </a:r>
            <a:r>
              <a:rPr lang="en-US" dirty="0" err="1"/>
              <a:t>juta</a:t>
            </a:r>
            <a:r>
              <a:rPr lang="en-US" dirty="0"/>
              <a:t> yang </a:t>
            </a:r>
            <a:r>
              <a:rPr lang="en-US" dirty="0" err="1"/>
              <a:t>berlokasi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kec</a:t>
            </a:r>
            <a:r>
              <a:rPr lang="en-US" dirty="0"/>
              <a:t> </a:t>
            </a:r>
            <a:r>
              <a:rPr lang="en-US" dirty="0" err="1"/>
              <a:t>Tawang</a:t>
            </a:r>
            <a:r>
              <a:rPr lang="en-US" dirty="0"/>
              <a:t> .</a:t>
            </a:r>
          </a:p>
          <a:p>
            <a:pPr algn="just">
              <a:buNone/>
            </a:pPr>
            <a:r>
              <a:rPr lang="en-US" dirty="0" smtClean="0"/>
              <a:t>	</a:t>
            </a:r>
            <a:r>
              <a:rPr lang="en-US" dirty="0" err="1" smtClean="0"/>
              <a:t>Diminta</a:t>
            </a:r>
            <a:r>
              <a:rPr lang="en-US" dirty="0" smtClean="0"/>
              <a:t> </a:t>
            </a:r>
            <a:r>
              <a:rPr lang="en-US" dirty="0" err="1"/>
              <a:t>menghitung</a:t>
            </a:r>
            <a:r>
              <a:rPr lang="en-US" dirty="0"/>
              <a:t> PPB yang </a:t>
            </a:r>
            <a:r>
              <a:rPr lang="en-US" dirty="0" err="1"/>
              <a:t>terhutang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2001.</a:t>
            </a:r>
          </a:p>
          <a:p>
            <a:pPr algn="just">
              <a:buNone/>
            </a:pPr>
            <a:r>
              <a:rPr lang="en-US" dirty="0"/>
              <a:t> </a:t>
            </a:r>
          </a:p>
          <a:p>
            <a:pPr algn="just">
              <a:buNone/>
            </a:pPr>
            <a:r>
              <a:rPr lang="en-US" dirty="0" smtClean="0"/>
              <a:t>	</a:t>
            </a:r>
            <a:r>
              <a:rPr lang="en-US" dirty="0" err="1" smtClean="0"/>
              <a:t>Jawabannya</a:t>
            </a:r>
            <a:r>
              <a:rPr lang="en-US" dirty="0"/>
              <a:t>:</a:t>
            </a:r>
          </a:p>
          <a:p>
            <a:pPr algn="just">
              <a:buNone/>
            </a:pPr>
            <a:r>
              <a:rPr lang="en-US" dirty="0" smtClean="0"/>
              <a:t>	</a:t>
            </a:r>
            <a:r>
              <a:rPr lang="en-US" dirty="0" err="1" smtClean="0"/>
              <a:t>Jawabannya</a:t>
            </a:r>
            <a:r>
              <a:rPr lang="en-US" dirty="0" smtClean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jawaban</a:t>
            </a:r>
            <a:r>
              <a:rPr lang="en-US" dirty="0"/>
              <a:t> no 4 </a:t>
            </a:r>
            <a:r>
              <a:rPr lang="en-US" dirty="0" err="1"/>
              <a:t>karena</a:t>
            </a:r>
            <a:r>
              <a:rPr lang="en-US" dirty="0"/>
              <a:t> data </a:t>
            </a:r>
            <a:r>
              <a:rPr lang="en-US" dirty="0" err="1"/>
              <a:t>tambahan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perhitungan</a:t>
            </a:r>
            <a:r>
              <a:rPr lang="en-US" dirty="0"/>
              <a:t> PBB </a:t>
            </a:r>
            <a:r>
              <a:rPr lang="en-US" dirty="0" err="1"/>
              <a:t>tahun</a:t>
            </a:r>
            <a:r>
              <a:rPr lang="en-US" dirty="0"/>
              <a:t> 2002 </a:t>
            </a:r>
            <a:r>
              <a:rPr lang="en-US" dirty="0" err="1"/>
              <a:t>karena</a:t>
            </a:r>
            <a:r>
              <a:rPr lang="en-US" dirty="0"/>
              <a:t> yang </a:t>
            </a:r>
            <a:r>
              <a:rPr lang="en-US" dirty="0" err="1"/>
              <a:t>dilihat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awal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.</a:t>
            </a:r>
          </a:p>
          <a:p>
            <a:pPr algn="just">
              <a:buNone/>
            </a:pPr>
            <a:r>
              <a:rPr lang="en-US" dirty="0"/>
              <a:t> </a:t>
            </a:r>
          </a:p>
          <a:p>
            <a:pPr algn="just">
              <a:buNone/>
            </a:pPr>
            <a:r>
              <a:rPr lang="en-US" dirty="0"/>
              <a:t> </a:t>
            </a:r>
          </a:p>
          <a:p>
            <a:pPr>
              <a:buNone/>
            </a:pPr>
            <a:r>
              <a:rPr lang="en-US" dirty="0"/>
              <a:t> </a:t>
            </a:r>
          </a:p>
          <a:p>
            <a:pPr>
              <a:buNone/>
            </a:pPr>
            <a:r>
              <a:rPr lang="en-US" b="1" dirty="0"/>
              <a:t> 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295</TotalTime>
  <Words>1196</Words>
  <Application>Microsoft Office PowerPoint</Application>
  <PresentationFormat>On-screen Show (4:3)</PresentationFormat>
  <Paragraphs>236</Paragraphs>
  <Slides>30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Century Gothic</vt:lpstr>
      <vt:lpstr>Times New Roman</vt:lpstr>
      <vt:lpstr>Wingdings 3</vt:lpstr>
      <vt:lpstr>Ion Boardroom</vt:lpstr>
      <vt:lpstr>  PAJAK BUMI DAN BANGUNAN (PBB)   </vt:lpstr>
      <vt:lpstr>DASAR HUKUM </vt:lpstr>
      <vt:lpstr>Tujuan Pengalihan</vt:lpstr>
      <vt:lpstr>PENGERTIAN </vt:lpstr>
      <vt:lpstr>Termasuk ke dalam bangunan</vt:lpstr>
      <vt:lpstr>SUBJEK PAJAK PBB </vt:lpstr>
      <vt:lpstr>OBJEK PAJAK PBB </vt:lpstr>
      <vt:lpstr>BUKAN OBJEK PAJAK PBB </vt:lpstr>
      <vt:lpstr>     </vt:lpstr>
      <vt:lpstr>PowerPoint Presentation</vt:lpstr>
      <vt:lpstr>Dimana NJKP terdiri dari: </vt:lpstr>
      <vt:lpstr>lanjutan</vt:lpstr>
      <vt:lpstr> NILAI JUAL OBJEK PAJAK TIDAK KENA PAJAK (NJOPTKP)   </vt:lpstr>
      <vt:lpstr>  TARIF PAJAK   </vt:lpstr>
      <vt:lpstr>TAHUN PAJAK</vt:lpstr>
      <vt:lpstr> SURAT PEMBERITAHUAN OBJEK PAJAK </vt:lpstr>
      <vt:lpstr>DJP dapat menerbitkan SKP apabila: </vt:lpstr>
      <vt:lpstr>lanjutan</vt:lpstr>
      <vt:lpstr>PENGURANGAN PBB </vt:lpstr>
      <vt:lpstr> CARA PENGAJUAN PENGURANGAN PBB </vt:lpstr>
      <vt:lpstr>PowerPoint Presentation</vt:lpstr>
      <vt:lpstr>SANGSI </vt:lpstr>
      <vt:lpstr>lanjutan</vt:lpstr>
      <vt:lpstr>CONTOH 1 ( UU PBB dan UU PDRD) </vt:lpstr>
      <vt:lpstr>Contoh 2 (UU PBB)</vt:lpstr>
      <vt:lpstr>Contoh 3 (UU PDRD)</vt:lpstr>
      <vt:lpstr>Contoh 4 (UU PBB)</vt:lpstr>
      <vt:lpstr>Contoh 5 (UU PBB)</vt:lpstr>
      <vt:lpstr>  PBB dihitung sebagai berikut (UU PBB):               </vt:lpstr>
      <vt:lpstr>Contoh 5 (UU PBB)</vt:lpstr>
    </vt:vector>
  </TitlesOfParts>
  <Company>Acer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PAJAK BUMI DAN BANGUNAN (PBB)   </dc:title>
  <dc:creator>Valued Acer Customer</dc:creator>
  <cp:lastModifiedBy>lab16</cp:lastModifiedBy>
  <cp:revision>22</cp:revision>
  <dcterms:created xsi:type="dcterms:W3CDTF">2010-11-29T21:38:14Z</dcterms:created>
  <dcterms:modified xsi:type="dcterms:W3CDTF">2019-04-22T07:16:05Z</dcterms:modified>
</cp:coreProperties>
</file>