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1"/>
  </p:notesMasterIdLst>
  <p:sldIdLst>
    <p:sldId id="256" r:id="rId2"/>
    <p:sldId id="257" r:id="rId3"/>
    <p:sldId id="258" r:id="rId4"/>
    <p:sldId id="259" r:id="rId5"/>
    <p:sldId id="260" r:id="rId6"/>
    <p:sldId id="261" r:id="rId7"/>
    <p:sldId id="262" r:id="rId8"/>
    <p:sldId id="275" r:id="rId9"/>
    <p:sldId id="263" r:id="rId10"/>
    <p:sldId id="264" r:id="rId11"/>
    <p:sldId id="265" r:id="rId12"/>
    <p:sldId id="266" r:id="rId13"/>
    <p:sldId id="267" r:id="rId14"/>
    <p:sldId id="268"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74B7F5-C0C3-4F5C-ACA7-3AB7710B776F}" type="datetimeFigureOut">
              <a:rPr lang="en-US" smtClean="0"/>
              <a:pPr/>
              <a:t>4/23/2018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84FCFF-3463-4FAD-AB97-752ACC35C2E7}" type="slidenum">
              <a:rPr lang="en-US" smtClean="0"/>
              <a:pPr/>
              <a:t>‹#›</a:t>
            </a:fld>
            <a:endParaRPr lang="en-US"/>
          </a:p>
        </p:txBody>
      </p:sp>
    </p:spTree>
    <p:extLst>
      <p:ext uri="{BB962C8B-B14F-4D97-AF65-F5344CB8AC3E}">
        <p14:creationId xmlns:p14="http://schemas.microsoft.com/office/powerpoint/2010/main" val="3937115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1</a:t>
            </a:fld>
            <a:endParaRPr lang="en-US"/>
          </a:p>
        </p:txBody>
      </p:sp>
    </p:spTree>
    <p:extLst>
      <p:ext uri="{BB962C8B-B14F-4D97-AF65-F5344CB8AC3E}">
        <p14:creationId xmlns:p14="http://schemas.microsoft.com/office/powerpoint/2010/main" val="393931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2</a:t>
            </a:fld>
            <a:endParaRPr lang="en-US"/>
          </a:p>
        </p:txBody>
      </p:sp>
    </p:spTree>
    <p:extLst>
      <p:ext uri="{BB962C8B-B14F-4D97-AF65-F5344CB8AC3E}">
        <p14:creationId xmlns:p14="http://schemas.microsoft.com/office/powerpoint/2010/main" val="1302803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3</a:t>
            </a:fld>
            <a:endParaRPr lang="en-US"/>
          </a:p>
        </p:txBody>
      </p:sp>
    </p:spTree>
    <p:extLst>
      <p:ext uri="{BB962C8B-B14F-4D97-AF65-F5344CB8AC3E}">
        <p14:creationId xmlns:p14="http://schemas.microsoft.com/office/powerpoint/2010/main" val="1060414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4</a:t>
            </a:fld>
            <a:endParaRPr lang="en-US"/>
          </a:p>
        </p:txBody>
      </p:sp>
    </p:spTree>
    <p:extLst>
      <p:ext uri="{BB962C8B-B14F-4D97-AF65-F5344CB8AC3E}">
        <p14:creationId xmlns:p14="http://schemas.microsoft.com/office/powerpoint/2010/main" val="3061773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5</a:t>
            </a:fld>
            <a:endParaRPr lang="en-US"/>
          </a:p>
        </p:txBody>
      </p:sp>
    </p:spTree>
    <p:extLst>
      <p:ext uri="{BB962C8B-B14F-4D97-AF65-F5344CB8AC3E}">
        <p14:creationId xmlns:p14="http://schemas.microsoft.com/office/powerpoint/2010/main" val="18369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6</a:t>
            </a:fld>
            <a:endParaRPr lang="en-US"/>
          </a:p>
        </p:txBody>
      </p:sp>
    </p:spTree>
    <p:extLst>
      <p:ext uri="{BB962C8B-B14F-4D97-AF65-F5344CB8AC3E}">
        <p14:creationId xmlns:p14="http://schemas.microsoft.com/office/powerpoint/2010/main" val="2481953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7</a:t>
            </a:fld>
            <a:endParaRPr lang="en-US"/>
          </a:p>
        </p:txBody>
      </p:sp>
    </p:spTree>
    <p:extLst>
      <p:ext uri="{BB962C8B-B14F-4D97-AF65-F5344CB8AC3E}">
        <p14:creationId xmlns:p14="http://schemas.microsoft.com/office/powerpoint/2010/main" val="1396998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8</a:t>
            </a:fld>
            <a:endParaRPr lang="en-US"/>
          </a:p>
        </p:txBody>
      </p:sp>
    </p:spTree>
    <p:extLst>
      <p:ext uri="{BB962C8B-B14F-4D97-AF65-F5344CB8AC3E}">
        <p14:creationId xmlns:p14="http://schemas.microsoft.com/office/powerpoint/2010/main" val="1555967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9</a:t>
            </a:fld>
            <a:endParaRPr lang="en-US"/>
          </a:p>
        </p:txBody>
      </p:sp>
    </p:spTree>
    <p:extLst>
      <p:ext uri="{BB962C8B-B14F-4D97-AF65-F5344CB8AC3E}">
        <p14:creationId xmlns:p14="http://schemas.microsoft.com/office/powerpoint/2010/main" val="3796258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10</a:t>
            </a:fld>
            <a:endParaRPr lang="en-US"/>
          </a:p>
        </p:txBody>
      </p:sp>
    </p:spTree>
    <p:extLst>
      <p:ext uri="{BB962C8B-B14F-4D97-AF65-F5344CB8AC3E}">
        <p14:creationId xmlns:p14="http://schemas.microsoft.com/office/powerpoint/2010/main" val="2786180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11</a:t>
            </a:fld>
            <a:endParaRPr lang="en-US"/>
          </a:p>
        </p:txBody>
      </p:sp>
    </p:spTree>
    <p:extLst>
      <p:ext uri="{BB962C8B-B14F-4D97-AF65-F5344CB8AC3E}">
        <p14:creationId xmlns:p14="http://schemas.microsoft.com/office/powerpoint/2010/main" val="265919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12</a:t>
            </a:fld>
            <a:endParaRPr lang="en-US"/>
          </a:p>
        </p:txBody>
      </p:sp>
    </p:spTree>
    <p:extLst>
      <p:ext uri="{BB962C8B-B14F-4D97-AF65-F5344CB8AC3E}">
        <p14:creationId xmlns:p14="http://schemas.microsoft.com/office/powerpoint/2010/main" val="2847543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13</a:t>
            </a:fld>
            <a:endParaRPr lang="en-US"/>
          </a:p>
        </p:txBody>
      </p:sp>
    </p:spTree>
    <p:extLst>
      <p:ext uri="{BB962C8B-B14F-4D97-AF65-F5344CB8AC3E}">
        <p14:creationId xmlns:p14="http://schemas.microsoft.com/office/powerpoint/2010/main" val="190529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14</a:t>
            </a:fld>
            <a:endParaRPr lang="en-US"/>
          </a:p>
        </p:txBody>
      </p:sp>
    </p:spTree>
    <p:extLst>
      <p:ext uri="{BB962C8B-B14F-4D97-AF65-F5344CB8AC3E}">
        <p14:creationId xmlns:p14="http://schemas.microsoft.com/office/powerpoint/2010/main" val="3119056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15</a:t>
            </a:fld>
            <a:endParaRPr lang="en-US"/>
          </a:p>
        </p:txBody>
      </p:sp>
    </p:spTree>
    <p:extLst>
      <p:ext uri="{BB962C8B-B14F-4D97-AF65-F5344CB8AC3E}">
        <p14:creationId xmlns:p14="http://schemas.microsoft.com/office/powerpoint/2010/main" val="1302099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16</a:t>
            </a:fld>
            <a:endParaRPr lang="en-US"/>
          </a:p>
        </p:txBody>
      </p:sp>
    </p:spTree>
    <p:extLst>
      <p:ext uri="{BB962C8B-B14F-4D97-AF65-F5344CB8AC3E}">
        <p14:creationId xmlns:p14="http://schemas.microsoft.com/office/powerpoint/2010/main" val="3008908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17</a:t>
            </a:fld>
            <a:endParaRPr lang="en-US"/>
          </a:p>
        </p:txBody>
      </p:sp>
    </p:spTree>
    <p:extLst>
      <p:ext uri="{BB962C8B-B14F-4D97-AF65-F5344CB8AC3E}">
        <p14:creationId xmlns:p14="http://schemas.microsoft.com/office/powerpoint/2010/main" val="4247991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84FCFF-3463-4FAD-AB97-752ACC35C2E7}" type="slidenum">
              <a:rPr lang="en-US" smtClean="0"/>
              <a:pPr/>
              <a:t>18</a:t>
            </a:fld>
            <a:endParaRPr lang="en-US"/>
          </a:p>
        </p:txBody>
      </p:sp>
    </p:spTree>
    <p:extLst>
      <p:ext uri="{BB962C8B-B14F-4D97-AF65-F5344CB8AC3E}">
        <p14:creationId xmlns:p14="http://schemas.microsoft.com/office/powerpoint/2010/main" val="4191714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84FCFF-3463-4FAD-AB97-752ACC35C2E7}" type="slidenum">
              <a:rPr lang="en-US" smtClean="0"/>
              <a:pPr/>
              <a:t>19</a:t>
            </a:fld>
            <a:endParaRPr lang="en-US"/>
          </a:p>
        </p:txBody>
      </p:sp>
    </p:spTree>
    <p:extLst>
      <p:ext uri="{BB962C8B-B14F-4D97-AF65-F5344CB8AC3E}">
        <p14:creationId xmlns:p14="http://schemas.microsoft.com/office/powerpoint/2010/main" val="29047983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65AF3FB-41A1-427A-9E2A-B618EA43538D}" type="datetimeFigureOut">
              <a:rPr lang="en-US" smtClean="0"/>
              <a:pPr/>
              <a:t>4/23/2018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63D15FF-92A9-449A-AB62-311DA11BF44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65AF3FB-41A1-427A-9E2A-B618EA43538D}" type="datetimeFigureOut">
              <a:rPr lang="en-US" smtClean="0"/>
              <a:pPr/>
              <a:t>4/23/2018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63D15FF-92A9-449A-AB62-311DA11BF440}"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65AF3FB-41A1-427A-9E2A-B618EA43538D}" type="datetimeFigureOut">
              <a:rPr lang="en-US" smtClean="0"/>
              <a:pPr/>
              <a:t>4/23/2018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63D15FF-92A9-449A-AB62-311DA11BF440}"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65AF3FB-41A1-427A-9E2A-B618EA43538D}" type="datetimeFigureOut">
              <a:rPr lang="en-US" smtClean="0"/>
              <a:pPr/>
              <a:t>4/23/2018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63D15FF-92A9-449A-AB62-311DA11BF440}"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65AF3FB-41A1-427A-9E2A-B618EA43538D}" type="datetimeFigureOut">
              <a:rPr lang="en-US" smtClean="0"/>
              <a:pPr/>
              <a:t>4/23/2018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63D15FF-92A9-449A-AB62-311DA11BF44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65AF3FB-41A1-427A-9E2A-B618EA43538D}" type="datetimeFigureOut">
              <a:rPr lang="en-US" smtClean="0"/>
              <a:pPr/>
              <a:t>4/23/2018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63D15FF-92A9-449A-AB62-311DA11BF440}"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65AF3FB-41A1-427A-9E2A-B618EA43538D}" type="datetimeFigureOut">
              <a:rPr lang="en-US" smtClean="0"/>
              <a:pPr/>
              <a:t>4/23/2018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63D15FF-92A9-449A-AB62-311DA11BF44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65AF3FB-41A1-427A-9E2A-B618EA43538D}" type="datetimeFigureOut">
              <a:rPr lang="en-US" smtClean="0"/>
              <a:pPr/>
              <a:t>4/23/2018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63D15FF-92A9-449A-AB62-311DA11BF44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65AF3FB-41A1-427A-9E2A-B618EA43538D}" type="datetimeFigureOut">
              <a:rPr lang="en-US" smtClean="0"/>
              <a:pPr/>
              <a:t>4/23/2018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63D15FF-92A9-449A-AB62-311DA11BF440}"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65AF3FB-41A1-427A-9E2A-B618EA43538D}" type="datetimeFigureOut">
              <a:rPr lang="en-US" smtClean="0"/>
              <a:pPr/>
              <a:t>4/23/2018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63D15FF-92A9-449A-AB62-311DA11BF44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65AF3FB-41A1-427A-9E2A-B618EA43538D}" type="datetimeFigureOut">
              <a:rPr lang="en-US" smtClean="0"/>
              <a:pPr/>
              <a:t>4/23/2018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63D15FF-92A9-449A-AB62-311DA11BF44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65AF3FB-41A1-427A-9E2A-B618EA43538D}" type="datetimeFigureOut">
              <a:rPr lang="en-US" smtClean="0"/>
              <a:pPr/>
              <a:t>4/23/2018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63D15FF-92A9-449A-AB62-311DA11BF44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s-ES_tradnl" b="1" dirty="0">
                <a:latin typeface="Comic Sans MS" pitchFamily="66" charset="0"/>
              </a:rPr>
              <a:t>BEA PEROLEHAN HAK ATAS TANAH DAN BANGUNAN</a:t>
            </a:r>
            <a:r>
              <a:rPr lang="en-US" dirty="0">
                <a:latin typeface="Comic Sans MS" pitchFamily="66" charset="0"/>
              </a:rPr>
              <a:t/>
            </a:r>
            <a:br>
              <a:rPr lang="en-US" dirty="0">
                <a:latin typeface="Comic Sans MS" pitchFamily="66" charset="0"/>
              </a:rPr>
            </a:br>
            <a:r>
              <a:rPr lang="es-ES_tradnl" b="1" dirty="0"/>
              <a:t> </a:t>
            </a:r>
            <a:r>
              <a:rPr lang="en-US" dirty="0"/>
              <a:t/>
            </a:r>
            <a:br>
              <a:rPr lang="en-US" dirty="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ransition spd="slow">
    <p:comb/>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endParaRPr lang="en-US" dirty="0"/>
          </a:p>
          <a:p>
            <a:pPr algn="ctr">
              <a:buNone/>
            </a:pPr>
            <a:r>
              <a:rPr lang="es-ES_tradnl" dirty="0" smtClean="0"/>
              <a:t>	</a:t>
            </a:r>
          </a:p>
          <a:p>
            <a:pPr algn="ctr">
              <a:buNone/>
            </a:pPr>
            <a:endParaRPr lang="es-ES_tradnl" dirty="0" smtClean="0"/>
          </a:p>
          <a:p>
            <a:pPr algn="ctr">
              <a:buNone/>
            </a:pPr>
            <a:r>
              <a:rPr lang="es-ES_tradnl" dirty="0" smtClean="0">
                <a:latin typeface="AR CENA" pitchFamily="2" charset="0"/>
              </a:rPr>
              <a:t>UU </a:t>
            </a:r>
            <a:r>
              <a:rPr lang="es-ES_tradnl" dirty="0">
                <a:latin typeface="AR CENA" pitchFamily="2" charset="0"/>
              </a:rPr>
              <a:t>NO 21 TAHUN 1997 DAN BEBERAPA ATURAN PELAKSANAANNYA</a:t>
            </a:r>
            <a:endParaRPr lang="en-US" dirty="0">
              <a:latin typeface="AR CENA" pitchFamily="2" charset="0"/>
            </a:endParaRPr>
          </a:p>
          <a:p>
            <a:pPr algn="ctr">
              <a:buNone/>
            </a:pPr>
            <a:r>
              <a:rPr lang="es-ES_tradnl" dirty="0">
                <a:latin typeface="AR CENA" pitchFamily="2" charset="0"/>
              </a:rPr>
              <a:t> </a:t>
            </a:r>
            <a:endParaRPr lang="en-US" dirty="0">
              <a:latin typeface="AR CENA" pitchFamily="2" charset="0"/>
            </a:endParaRPr>
          </a:p>
          <a:p>
            <a:pPr algn="ctr">
              <a:buNone/>
            </a:pPr>
            <a:r>
              <a:rPr lang="id-ID" dirty="0" smtClean="0"/>
              <a:t>Berdasarkan UUD no 28 Tahun 2009 tentang Pajak Daerah dan Retribusi Daerah</a:t>
            </a:r>
            <a:endParaRPr lang="en-US" dirty="0" smtClean="0"/>
          </a:p>
          <a:p>
            <a:pPr>
              <a:buNone/>
            </a:pPr>
            <a:r>
              <a:rPr lang="en-US" dirty="0" smtClean="0"/>
              <a:t> </a:t>
            </a:r>
            <a:r>
              <a:rPr lang="id-ID" dirty="0" smtClean="0"/>
              <a:t>Pengalihan pengelolaan Bea Perolehan Hak atas Tanah dan Bangunan (BPHTB) dan Pajak Bumi dan Bangunan Perdesaan dan Perkotaan (PBB-P2) dari Pemerintah Pusat kepada Pemerintah Daerah merupakan suatu bentuk tindak lanjut kebijakan otonomi daerah dan desentralisasi fiskal</a:t>
            </a:r>
            <a:endParaRPr lang="en-US" smtClean="0"/>
          </a:p>
          <a:p>
            <a:endParaRPr lang="en-US" dirty="0"/>
          </a:p>
        </p:txBody>
      </p:sp>
      <p:sp>
        <p:nvSpPr>
          <p:cNvPr id="2" name="Title 1"/>
          <p:cNvSpPr>
            <a:spLocks noGrp="1"/>
          </p:cNvSpPr>
          <p:nvPr>
            <p:ph type="title"/>
          </p:nvPr>
        </p:nvSpPr>
        <p:spPr/>
        <p:txBody>
          <a:bodyPr/>
          <a:lstStyle/>
          <a:p>
            <a:r>
              <a:rPr lang="es-ES_tradnl" dirty="0" smtClean="0">
                <a:latin typeface="AR CENA" pitchFamily="2" charset="0"/>
              </a:rPr>
              <a:t>DASAR HUKUM</a:t>
            </a: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s-ES_tradnl" dirty="0" smtClean="0"/>
              <a:t>	</a:t>
            </a:r>
          </a:p>
          <a:p>
            <a:pPr algn="ctr">
              <a:buNone/>
            </a:pPr>
            <a:r>
              <a:rPr lang="es-ES_tradnl" dirty="0" smtClean="0">
                <a:latin typeface="AR CENA" pitchFamily="2" charset="0"/>
              </a:rPr>
              <a:t>BEA </a:t>
            </a:r>
            <a:r>
              <a:rPr lang="es-ES_tradnl" dirty="0">
                <a:latin typeface="AR CENA" pitchFamily="2" charset="0"/>
              </a:rPr>
              <a:t>PEROLEHAN HAK ATAS TANAH DAN BANGUNAN ADALAH PAJAK YANG DIKENAKAN ATAS PEROLEHAN HAK ATAS TANAH DAN BANGUNAN</a:t>
            </a:r>
            <a:endParaRPr lang="en-US" dirty="0">
              <a:latin typeface="AR CENA" pitchFamily="2" charset="0"/>
            </a:endParaRPr>
          </a:p>
          <a:p>
            <a:pPr algn="ctr">
              <a:buNone/>
            </a:pPr>
            <a:r>
              <a:rPr lang="es-ES_tradnl" dirty="0">
                <a:latin typeface="AR CENA" pitchFamily="2" charset="0"/>
              </a:rPr>
              <a:t> </a:t>
            </a:r>
            <a:endParaRPr lang="en-US" dirty="0">
              <a:latin typeface="AR CENA" pitchFamily="2" charset="0"/>
            </a:endParaRPr>
          </a:p>
          <a:p>
            <a:endParaRPr lang="en-US" dirty="0"/>
          </a:p>
        </p:txBody>
      </p:sp>
      <p:sp>
        <p:nvSpPr>
          <p:cNvPr id="2" name="Title 1"/>
          <p:cNvSpPr>
            <a:spLocks noGrp="1"/>
          </p:cNvSpPr>
          <p:nvPr>
            <p:ph type="title"/>
          </p:nvPr>
        </p:nvSpPr>
        <p:spPr/>
        <p:txBody>
          <a:bodyPr>
            <a:normAutofit/>
          </a:bodyPr>
          <a:lstStyle/>
          <a:p>
            <a:r>
              <a:rPr lang="es-ES_tradnl" dirty="0" smtClean="0">
                <a:latin typeface="AR CENA" pitchFamily="2" charset="0"/>
              </a:rPr>
              <a:t>DEFINISI</a:t>
            </a: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s-ES_tradnl" dirty="0" smtClean="0"/>
              <a:t>	</a:t>
            </a:r>
          </a:p>
          <a:p>
            <a:pPr algn="ctr">
              <a:buNone/>
            </a:pPr>
            <a:endParaRPr lang="es-ES_tradnl" dirty="0" smtClean="0"/>
          </a:p>
          <a:p>
            <a:pPr algn="ctr">
              <a:buNone/>
            </a:pPr>
            <a:r>
              <a:rPr lang="es-ES_tradnl" dirty="0" smtClean="0">
                <a:latin typeface="AR CENA" pitchFamily="2" charset="0"/>
              </a:rPr>
              <a:t>PBB </a:t>
            </a:r>
            <a:r>
              <a:rPr lang="es-ES_tradnl" dirty="0">
                <a:latin typeface="AR CENA" pitchFamily="2" charset="0"/>
              </a:rPr>
              <a:t>DIKENAKAN SECARA KONTINYU SETIAP TAHUN SEDANGKAN BPHTB DIKENAKAN PADA SAAT DIPEROLEHNYA HAK ATAS TANAH MAUPUN BANGUNAN</a:t>
            </a:r>
            <a:endParaRPr lang="en-US" dirty="0">
              <a:latin typeface="AR CENA" pitchFamily="2" charset="0"/>
            </a:endParaRPr>
          </a:p>
          <a:p>
            <a:endParaRPr lang="en-US" dirty="0"/>
          </a:p>
        </p:txBody>
      </p:sp>
      <p:sp>
        <p:nvSpPr>
          <p:cNvPr id="2" name="Title 1"/>
          <p:cNvSpPr>
            <a:spLocks noGrp="1"/>
          </p:cNvSpPr>
          <p:nvPr>
            <p:ph type="title"/>
          </p:nvPr>
        </p:nvSpPr>
        <p:spPr/>
        <p:txBody>
          <a:bodyPr>
            <a:normAutofit fontScale="90000"/>
          </a:bodyPr>
          <a:lstStyle/>
          <a:p>
            <a:r>
              <a:rPr lang="es-ES_tradnl" dirty="0" smtClean="0">
                <a:latin typeface="AR CENA" pitchFamily="2" charset="0"/>
              </a:rPr>
              <a:t>BEDA DENGAN PBB</a:t>
            </a:r>
            <a:r>
              <a:rPr lang="es-ES_tradnl" dirty="0" smtClean="0"/>
              <a:t>:</a:t>
            </a:r>
            <a:r>
              <a:rPr lang="en-US" dirty="0" smtClean="0"/>
              <a:t/>
            </a:r>
            <a:br>
              <a:rPr lang="en-US" dirty="0" smtClean="0"/>
            </a:br>
            <a:endParaRPr lang="en-US"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s-ES_tradnl" dirty="0" smtClean="0"/>
              <a:t>	</a:t>
            </a:r>
          </a:p>
          <a:p>
            <a:pPr algn="ctr">
              <a:buNone/>
            </a:pPr>
            <a:r>
              <a:rPr lang="es-ES_tradnl" dirty="0" smtClean="0">
                <a:latin typeface="AR CENA" pitchFamily="2" charset="0"/>
              </a:rPr>
              <a:t>ORANG </a:t>
            </a:r>
            <a:r>
              <a:rPr lang="es-ES_tradnl" dirty="0">
                <a:latin typeface="AR CENA" pitchFamily="2" charset="0"/>
              </a:rPr>
              <a:t>PRIBADI ATAU BADAN YANG MEMPEROLEH HAK ATAS TANAH DAN BANGUNAN, OLEH KARENA ITU SUBJEK PAJAK MEMPUNYAI KEWAJIBAN UNTUK MEMBAYAR PAJAK YANG KEMUDIAN DISEBUT DENGAN WAJIB PAJAK</a:t>
            </a:r>
            <a:endParaRPr lang="en-US" dirty="0">
              <a:latin typeface="AR CENA" pitchFamily="2" charset="0"/>
            </a:endParaRPr>
          </a:p>
          <a:p>
            <a:pPr>
              <a:buNone/>
            </a:pPr>
            <a:endParaRPr lang="en-US" dirty="0"/>
          </a:p>
          <a:p>
            <a:endParaRPr lang="en-US" dirty="0"/>
          </a:p>
        </p:txBody>
      </p:sp>
      <p:sp>
        <p:nvSpPr>
          <p:cNvPr id="2" name="Title 1"/>
          <p:cNvSpPr>
            <a:spLocks noGrp="1"/>
          </p:cNvSpPr>
          <p:nvPr>
            <p:ph type="title"/>
          </p:nvPr>
        </p:nvSpPr>
        <p:spPr/>
        <p:txBody>
          <a:bodyPr>
            <a:normAutofit fontScale="90000"/>
          </a:bodyPr>
          <a:lstStyle/>
          <a:p>
            <a:r>
              <a:rPr lang="es-ES_tradnl" dirty="0" smtClean="0">
                <a:latin typeface="AR CENA" pitchFamily="2" charset="0"/>
              </a:rPr>
              <a:t>SUBJEK BPHTB:</a:t>
            </a:r>
            <a:r>
              <a:rPr lang="en-US" dirty="0" smtClean="0">
                <a:latin typeface="AR CENA" pitchFamily="2" charset="0"/>
              </a:rPr>
              <a:t/>
            </a:r>
            <a:br>
              <a:rPr lang="en-US" dirty="0" smtClean="0">
                <a:latin typeface="AR CENA" pitchFamily="2" charset="0"/>
              </a:rPr>
            </a:b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s-ES_tradnl" dirty="0" smtClean="0"/>
              <a:t>	</a:t>
            </a:r>
          </a:p>
          <a:p>
            <a:pPr algn="ctr">
              <a:buNone/>
            </a:pPr>
            <a:r>
              <a:rPr lang="es-ES_tradnl" dirty="0" smtClean="0">
                <a:latin typeface="AR CENA" pitchFamily="2" charset="0"/>
              </a:rPr>
              <a:t>ADALAH </a:t>
            </a:r>
            <a:r>
              <a:rPr lang="es-ES_tradnl" dirty="0">
                <a:latin typeface="AR CENA" pitchFamily="2" charset="0"/>
              </a:rPr>
              <a:t>PEROLEHAN HAK ATAS TANAH DAN BANGUNAN, YANG DIMAKSUD DENGAN PEROLEHAN HAK ATAS TANAH DAN BANGUNAN ADALAH PERBUATAN ATAU PERISTIWA HUKUM YANG MENGAKIBATKAN DIPEROLEHNYA HAK ATAS TANAH DAN BANGUNAN OLEH ORANG PRIBADI ATAU BADAN</a:t>
            </a:r>
            <a:endParaRPr lang="en-US" dirty="0">
              <a:latin typeface="AR CENA" pitchFamily="2" charset="0"/>
            </a:endParaRPr>
          </a:p>
          <a:p>
            <a:endParaRPr lang="en-US" dirty="0"/>
          </a:p>
        </p:txBody>
      </p:sp>
      <p:sp>
        <p:nvSpPr>
          <p:cNvPr id="2" name="Title 1"/>
          <p:cNvSpPr>
            <a:spLocks noGrp="1"/>
          </p:cNvSpPr>
          <p:nvPr>
            <p:ph type="title"/>
          </p:nvPr>
        </p:nvSpPr>
        <p:spPr/>
        <p:txBody>
          <a:bodyPr/>
          <a:lstStyle/>
          <a:p>
            <a:r>
              <a:rPr lang="es-ES_tradnl" dirty="0" smtClean="0">
                <a:latin typeface="AR CENA" pitchFamily="2" charset="0"/>
              </a:rPr>
              <a:t>OBJEK PAJAK</a:t>
            </a: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endParaRPr lang="es-ES_tradnl" dirty="0" smtClean="0"/>
          </a:p>
          <a:p>
            <a:pPr lvl="0"/>
            <a:r>
              <a:rPr lang="es-ES_tradnl" dirty="0" smtClean="0">
                <a:latin typeface="AR CENA" pitchFamily="2" charset="0"/>
              </a:rPr>
              <a:t>PEMINDAHAN </a:t>
            </a:r>
            <a:r>
              <a:rPr lang="es-ES_tradnl" dirty="0">
                <a:latin typeface="AR CENA" pitchFamily="2" charset="0"/>
              </a:rPr>
              <a:t>HAK KARENA:</a:t>
            </a:r>
            <a:endParaRPr lang="en-US" sz="2400" dirty="0">
              <a:latin typeface="AR CENA" pitchFamily="2" charset="0"/>
            </a:endParaRPr>
          </a:p>
          <a:p>
            <a:pPr lvl="1"/>
            <a:r>
              <a:rPr lang="es-ES_tradnl" dirty="0">
                <a:latin typeface="AR CENA" pitchFamily="2" charset="0"/>
              </a:rPr>
              <a:t>JUAL BELI</a:t>
            </a:r>
            <a:endParaRPr lang="en-US" sz="2000" dirty="0">
              <a:latin typeface="AR CENA" pitchFamily="2" charset="0"/>
            </a:endParaRPr>
          </a:p>
          <a:p>
            <a:pPr lvl="1"/>
            <a:r>
              <a:rPr lang="es-ES_tradnl" dirty="0">
                <a:latin typeface="AR CENA" pitchFamily="2" charset="0"/>
              </a:rPr>
              <a:t>TUKAR MENUKAR </a:t>
            </a:r>
            <a:endParaRPr lang="en-US" sz="2000" dirty="0">
              <a:latin typeface="AR CENA" pitchFamily="2" charset="0"/>
            </a:endParaRPr>
          </a:p>
          <a:p>
            <a:pPr lvl="1"/>
            <a:r>
              <a:rPr lang="es-ES_tradnl" dirty="0">
                <a:latin typeface="AR CENA" pitchFamily="2" charset="0"/>
              </a:rPr>
              <a:t>HIBAH</a:t>
            </a:r>
            <a:endParaRPr lang="en-US" sz="2000" dirty="0">
              <a:latin typeface="AR CENA" pitchFamily="2" charset="0"/>
            </a:endParaRPr>
          </a:p>
          <a:p>
            <a:pPr lvl="1"/>
            <a:r>
              <a:rPr lang="es-ES_tradnl" dirty="0">
                <a:latin typeface="AR CENA" pitchFamily="2" charset="0"/>
              </a:rPr>
              <a:t>WASIAT</a:t>
            </a:r>
            <a:endParaRPr lang="en-US" sz="2000" dirty="0">
              <a:latin typeface="AR CENA" pitchFamily="2" charset="0"/>
            </a:endParaRPr>
          </a:p>
          <a:p>
            <a:pPr lvl="1"/>
            <a:r>
              <a:rPr lang="es-ES_tradnl" dirty="0">
                <a:latin typeface="AR CENA" pitchFamily="2" charset="0"/>
              </a:rPr>
              <a:t>PEMASUKAN DALAM PERSEROAN DAN BADAN HUKUM LAINNYA</a:t>
            </a:r>
            <a:endParaRPr lang="en-US" sz="2000" dirty="0">
              <a:latin typeface="AR CENA" pitchFamily="2" charset="0"/>
            </a:endParaRPr>
          </a:p>
          <a:p>
            <a:pPr lvl="1"/>
            <a:r>
              <a:rPr lang="es-ES_tradnl" dirty="0">
                <a:latin typeface="AR CENA" pitchFamily="2" charset="0"/>
              </a:rPr>
              <a:t>PEMISAHAN HAK YANG MENGAKIBATKAN PEROLEHAN</a:t>
            </a:r>
            <a:endParaRPr lang="en-US" sz="2000" dirty="0">
              <a:latin typeface="AR CENA" pitchFamily="2" charset="0"/>
            </a:endParaRPr>
          </a:p>
          <a:p>
            <a:pPr lvl="1"/>
            <a:r>
              <a:rPr lang="es-ES_tradnl" dirty="0">
                <a:latin typeface="AR CENA" pitchFamily="2" charset="0"/>
              </a:rPr>
              <a:t>PENUNJUKAN PEMBELI DALAM LELANG</a:t>
            </a:r>
            <a:endParaRPr lang="en-US" sz="2000" dirty="0">
              <a:latin typeface="AR CENA" pitchFamily="2" charset="0"/>
            </a:endParaRPr>
          </a:p>
          <a:p>
            <a:pPr lvl="1"/>
            <a:r>
              <a:rPr lang="es-ES_tradnl" dirty="0">
                <a:latin typeface="AR CENA" pitchFamily="2" charset="0"/>
              </a:rPr>
              <a:t>PELAKSANAAN PUTUSAN </a:t>
            </a:r>
            <a:r>
              <a:rPr lang="es-ES_tradnl" dirty="0" smtClean="0">
                <a:latin typeface="AR CENA" pitchFamily="2" charset="0"/>
              </a:rPr>
              <a:t>HAKIM</a:t>
            </a:r>
            <a:endParaRPr lang="en-US" sz="2000" dirty="0">
              <a:latin typeface="AR CENA" pitchFamily="2" charset="0"/>
            </a:endParaRPr>
          </a:p>
          <a:p>
            <a:pPr lvl="1"/>
            <a:r>
              <a:rPr lang="es-ES_tradnl" dirty="0">
                <a:latin typeface="AR CENA" pitchFamily="2" charset="0"/>
              </a:rPr>
              <a:t>HADIAH</a:t>
            </a:r>
            <a:endParaRPr lang="en-US" sz="2000" dirty="0">
              <a:latin typeface="AR CENA" pitchFamily="2" charset="0"/>
            </a:endParaRPr>
          </a:p>
          <a:p>
            <a:pPr lvl="0">
              <a:buNone/>
            </a:pPr>
            <a:endParaRPr lang="en-US" sz="2000" dirty="0"/>
          </a:p>
          <a:p>
            <a:endParaRPr lang="en-US" sz="2400" dirty="0"/>
          </a:p>
          <a:p>
            <a:endParaRPr lang="en-US" dirty="0"/>
          </a:p>
        </p:txBody>
      </p:sp>
      <p:sp>
        <p:nvSpPr>
          <p:cNvPr id="2" name="Title 1"/>
          <p:cNvSpPr>
            <a:spLocks noGrp="1"/>
          </p:cNvSpPr>
          <p:nvPr>
            <p:ph type="title"/>
          </p:nvPr>
        </p:nvSpPr>
        <p:spPr/>
        <p:txBody>
          <a:bodyPr>
            <a:normAutofit fontScale="90000"/>
          </a:bodyPr>
          <a:lstStyle/>
          <a:p>
            <a:r>
              <a:rPr lang="es-ES_tradnl" dirty="0" smtClean="0">
                <a:latin typeface="AR CENA" pitchFamily="2" charset="0"/>
              </a:rPr>
              <a:t>PEROLEHAN HAK ATAS TANAH DAN BANGUNAN DAPAT BERUPA</a:t>
            </a: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endParaRPr lang="es-ES_tradnl" dirty="0" smtClean="0"/>
          </a:p>
          <a:p>
            <a:pPr lvl="0"/>
            <a:r>
              <a:rPr lang="es-ES_tradnl" dirty="0" smtClean="0">
                <a:latin typeface="AR CENA" pitchFamily="2" charset="0"/>
              </a:rPr>
              <a:t>PEMBERIAN HAK BARU KARENA:</a:t>
            </a:r>
            <a:endParaRPr lang="en-US" sz="2400" dirty="0" smtClean="0">
              <a:latin typeface="AR CENA" pitchFamily="2" charset="0"/>
            </a:endParaRPr>
          </a:p>
          <a:p>
            <a:pPr lvl="1"/>
            <a:r>
              <a:rPr lang="es-ES_tradnl" dirty="0" smtClean="0">
                <a:latin typeface="AR CENA" pitchFamily="2" charset="0"/>
              </a:rPr>
              <a:t>KELANJUTAN PELEPASAN HAK</a:t>
            </a:r>
            <a:endParaRPr lang="en-US" sz="2000" dirty="0" smtClean="0">
              <a:latin typeface="AR CENA" pitchFamily="2" charset="0"/>
            </a:endParaRPr>
          </a:p>
          <a:p>
            <a:pPr lvl="1"/>
            <a:r>
              <a:rPr lang="es-ES_tradnl" dirty="0" smtClean="0">
                <a:latin typeface="AR CENA" pitchFamily="2" charset="0"/>
              </a:rPr>
              <a:t>DILUAR PELEPASAN HAK</a:t>
            </a:r>
            <a:endParaRPr lang="en-US" sz="2000" dirty="0" smtClean="0">
              <a:latin typeface="AR CENA" pitchFamily="2" charset="0"/>
            </a:endParaRPr>
          </a:p>
          <a:p>
            <a:endParaRPr lang="en-US" dirty="0">
              <a:latin typeface="AR CENA" pitchFamily="2" charset="0"/>
            </a:endParaRPr>
          </a:p>
        </p:txBody>
      </p:sp>
      <p:sp>
        <p:nvSpPr>
          <p:cNvPr id="3" name="Title 2"/>
          <p:cNvSpPr>
            <a:spLocks noGrp="1"/>
          </p:cNvSpPr>
          <p:nvPr>
            <p:ph type="title"/>
          </p:nvPr>
        </p:nvSpPr>
        <p:spPr/>
        <p:txBody>
          <a:bodyPr/>
          <a:lstStyle/>
          <a:p>
            <a:r>
              <a:rPr lang="en-US" dirty="0" err="1" smtClean="0">
                <a:latin typeface="AR CENA" pitchFamily="2" charset="0"/>
              </a:rPr>
              <a:t>lanjutan</a:t>
            </a: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_tradnl" dirty="0" smtClean="0">
                <a:latin typeface="AR CENA" pitchFamily="2" charset="0"/>
              </a:rPr>
              <a:t>HAK </a:t>
            </a:r>
            <a:r>
              <a:rPr lang="es-ES_tradnl" dirty="0">
                <a:latin typeface="AR CENA" pitchFamily="2" charset="0"/>
              </a:rPr>
              <a:t>MILIK</a:t>
            </a:r>
            <a:endParaRPr lang="en-US" dirty="0">
              <a:latin typeface="AR CENA" pitchFamily="2" charset="0"/>
            </a:endParaRPr>
          </a:p>
          <a:p>
            <a:pPr lvl="0"/>
            <a:r>
              <a:rPr lang="es-ES_tradnl" dirty="0">
                <a:latin typeface="AR CENA" pitchFamily="2" charset="0"/>
              </a:rPr>
              <a:t>HAK GUNA USAHA</a:t>
            </a:r>
            <a:endParaRPr lang="en-US" dirty="0">
              <a:latin typeface="AR CENA" pitchFamily="2" charset="0"/>
            </a:endParaRPr>
          </a:p>
          <a:p>
            <a:pPr lvl="0"/>
            <a:r>
              <a:rPr lang="es-ES_tradnl" dirty="0">
                <a:latin typeface="AR CENA" pitchFamily="2" charset="0"/>
              </a:rPr>
              <a:t>HAK GUNA BANGUNAN</a:t>
            </a:r>
            <a:endParaRPr lang="en-US" dirty="0">
              <a:latin typeface="AR CENA" pitchFamily="2" charset="0"/>
            </a:endParaRPr>
          </a:p>
          <a:p>
            <a:pPr lvl="0"/>
            <a:r>
              <a:rPr lang="es-ES_tradnl" dirty="0">
                <a:latin typeface="AR CENA" pitchFamily="2" charset="0"/>
              </a:rPr>
              <a:t>HAK PAKAI</a:t>
            </a:r>
            <a:endParaRPr lang="en-US" dirty="0">
              <a:latin typeface="AR CENA" pitchFamily="2" charset="0"/>
            </a:endParaRPr>
          </a:p>
          <a:p>
            <a:pPr lvl="0"/>
            <a:r>
              <a:rPr lang="fi-FI" dirty="0">
                <a:latin typeface="AR CENA" pitchFamily="2" charset="0"/>
              </a:rPr>
              <a:t>HAK MILIK ATAS SATUAN RUMAH SUSUN</a:t>
            </a:r>
            <a:endParaRPr lang="en-US" dirty="0">
              <a:latin typeface="AR CENA" pitchFamily="2" charset="0"/>
            </a:endParaRPr>
          </a:p>
          <a:p>
            <a:pPr lvl="0"/>
            <a:r>
              <a:rPr lang="fi-FI" dirty="0">
                <a:latin typeface="AR CENA" pitchFamily="2" charset="0"/>
              </a:rPr>
              <a:t>HAK PENGOLAHAN</a:t>
            </a:r>
            <a:endParaRPr lang="en-US" dirty="0">
              <a:latin typeface="AR CENA" pitchFamily="2" charset="0"/>
            </a:endParaRPr>
          </a:p>
          <a:p>
            <a:endParaRPr lang="en-US" dirty="0"/>
          </a:p>
        </p:txBody>
      </p:sp>
      <p:sp>
        <p:nvSpPr>
          <p:cNvPr id="2" name="Title 1"/>
          <p:cNvSpPr>
            <a:spLocks noGrp="1"/>
          </p:cNvSpPr>
          <p:nvPr>
            <p:ph type="title"/>
          </p:nvPr>
        </p:nvSpPr>
        <p:spPr>
          <a:xfrm>
            <a:off x="457200" y="0"/>
            <a:ext cx="8229600" cy="1417638"/>
          </a:xfrm>
        </p:spPr>
        <p:txBody>
          <a:bodyPr>
            <a:normAutofit/>
          </a:bodyPr>
          <a:lstStyle/>
          <a:p>
            <a:r>
              <a:rPr lang="es-ES_tradnl" sz="3100" dirty="0" smtClean="0">
                <a:latin typeface="AR CENA" pitchFamily="2" charset="0"/>
              </a:rPr>
              <a:t>MACAM-MACAM HAK ATAS TANAH</a:t>
            </a:r>
            <a:r>
              <a:rPr lang="es-ES_tradnl" dirty="0" smtClean="0">
                <a:latin typeface="AR CENA" pitchFamily="2" charset="0"/>
              </a:rPr>
              <a:t>:</a:t>
            </a:r>
            <a:r>
              <a:rPr lang="en-US" dirty="0" smtClean="0">
                <a:latin typeface="AR CENA" pitchFamily="2" charset="0"/>
              </a:rPr>
              <a:t/>
            </a:r>
            <a:br>
              <a:rPr lang="en-US" dirty="0" smtClean="0">
                <a:latin typeface="AR CENA" pitchFamily="2" charset="0"/>
              </a:rPr>
            </a:b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fi-FI" dirty="0" smtClean="0">
                <a:latin typeface="AR CENA" pitchFamily="2" charset="0"/>
              </a:rPr>
              <a:t>PERWAKILAN </a:t>
            </a:r>
            <a:r>
              <a:rPr lang="fi-FI" dirty="0">
                <a:latin typeface="AR CENA" pitchFamily="2" charset="0"/>
              </a:rPr>
              <a:t>NEGARA ASING</a:t>
            </a:r>
            <a:endParaRPr lang="en-US" dirty="0">
              <a:latin typeface="AR CENA" pitchFamily="2" charset="0"/>
            </a:endParaRPr>
          </a:p>
          <a:p>
            <a:pPr lvl="0"/>
            <a:r>
              <a:rPr lang="fi-FI" dirty="0">
                <a:latin typeface="AR CENA" pitchFamily="2" charset="0"/>
              </a:rPr>
              <a:t>BADAN ATAU PERWAKILAN ORGANISASI INTERNASIONAL</a:t>
            </a:r>
            <a:endParaRPr lang="en-US" dirty="0">
              <a:latin typeface="AR CENA" pitchFamily="2" charset="0"/>
            </a:endParaRPr>
          </a:p>
          <a:p>
            <a:pPr lvl="0"/>
            <a:r>
              <a:rPr lang="fi-FI" dirty="0">
                <a:latin typeface="AR CENA" pitchFamily="2" charset="0"/>
              </a:rPr>
              <a:t>NEGARA UNTUK MENYELENGGARAKAN PEMERINTAHAN DAN UNTUK PELAKSANAN PEMBANGUNAN</a:t>
            </a:r>
            <a:endParaRPr lang="en-US" dirty="0">
              <a:latin typeface="AR CENA" pitchFamily="2" charset="0"/>
            </a:endParaRPr>
          </a:p>
          <a:p>
            <a:pPr lvl="0"/>
            <a:r>
              <a:rPr lang="fi-FI" dirty="0">
                <a:latin typeface="AR CENA" pitchFamily="2" charset="0"/>
              </a:rPr>
              <a:t>ORANG PRIBADI ATAU BADAN YANG DENGAN KONVERSI HAK DAN PERBUATAN HUKUM LAINNYA TIDAK MENYEBABKAN PEERUBAHAN NAMA</a:t>
            </a:r>
            <a:endParaRPr lang="en-US" dirty="0">
              <a:latin typeface="AR CENA" pitchFamily="2" charset="0"/>
            </a:endParaRPr>
          </a:p>
          <a:p>
            <a:pPr lvl="0"/>
            <a:r>
              <a:rPr lang="fi-FI" dirty="0">
                <a:latin typeface="AR CENA" pitchFamily="2" charset="0"/>
              </a:rPr>
              <a:t>KARENA WAKAF</a:t>
            </a:r>
            <a:endParaRPr lang="en-US" dirty="0">
              <a:latin typeface="AR CENA" pitchFamily="2" charset="0"/>
            </a:endParaRPr>
          </a:p>
          <a:p>
            <a:pPr lvl="0"/>
            <a:r>
              <a:rPr lang="fi-FI" dirty="0">
                <a:latin typeface="AR CENA" pitchFamily="2" charset="0"/>
              </a:rPr>
              <a:t>KARENA WARISAN</a:t>
            </a:r>
            <a:endParaRPr lang="en-US" dirty="0">
              <a:latin typeface="AR CENA" pitchFamily="2" charset="0"/>
            </a:endParaRPr>
          </a:p>
          <a:p>
            <a:pPr lvl="0"/>
            <a:r>
              <a:rPr lang="fi-FI" dirty="0">
                <a:latin typeface="AR CENA" pitchFamily="2" charset="0"/>
              </a:rPr>
              <a:t>UNTUK DIGUNAKAN KEPENTINGAN UMUM</a:t>
            </a:r>
            <a:endParaRPr lang="en-US" dirty="0">
              <a:latin typeface="AR CENA" pitchFamily="2" charset="0"/>
            </a:endParaRPr>
          </a:p>
          <a:p>
            <a:endParaRPr lang="en-US" dirty="0"/>
          </a:p>
        </p:txBody>
      </p:sp>
      <p:sp>
        <p:nvSpPr>
          <p:cNvPr id="2" name="Title 1"/>
          <p:cNvSpPr>
            <a:spLocks noGrp="1"/>
          </p:cNvSpPr>
          <p:nvPr>
            <p:ph type="title"/>
          </p:nvPr>
        </p:nvSpPr>
        <p:spPr/>
        <p:txBody>
          <a:bodyPr>
            <a:normAutofit fontScale="90000"/>
          </a:bodyPr>
          <a:lstStyle/>
          <a:p>
            <a:r>
              <a:rPr lang="fi-FI" sz="3100" dirty="0" smtClean="0">
                <a:latin typeface="AR CENA" pitchFamily="2" charset="0"/>
              </a:rPr>
              <a:t>OBJEK PAJAK YANG  TIDAK DIKENAKAN BPHTB:</a:t>
            </a:r>
            <a:r>
              <a:rPr lang="en-US" dirty="0" smtClean="0">
                <a:latin typeface="AR CENA" pitchFamily="2" charset="0"/>
              </a:rPr>
              <a:t/>
            </a:r>
            <a:br>
              <a:rPr lang="en-US" dirty="0" smtClean="0">
                <a:latin typeface="AR CENA" pitchFamily="2" charset="0"/>
              </a:rPr>
            </a:b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fi-FI" dirty="0" smtClean="0"/>
          </a:p>
          <a:p>
            <a:endParaRPr lang="fi-FI" dirty="0" smtClean="0"/>
          </a:p>
          <a:p>
            <a:r>
              <a:rPr lang="fi-FI" dirty="0" smtClean="0">
                <a:latin typeface="AR CENA" pitchFamily="2" charset="0"/>
              </a:rPr>
              <a:t>BESARNYA </a:t>
            </a:r>
            <a:r>
              <a:rPr lang="fi-FI" b="1" dirty="0">
                <a:latin typeface="AR CENA" pitchFamily="2" charset="0"/>
              </a:rPr>
              <a:t>TARIF PAJAK</a:t>
            </a:r>
            <a:r>
              <a:rPr lang="fi-FI" dirty="0">
                <a:latin typeface="AR CENA" pitchFamily="2" charset="0"/>
              </a:rPr>
              <a:t> UNTUK BPHTB ADALAH SEBESAR 5</a:t>
            </a:r>
            <a:r>
              <a:rPr lang="fi-FI" dirty="0" smtClean="0">
                <a:latin typeface="AR CENA" pitchFamily="2" charset="0"/>
              </a:rPr>
              <a:t>%</a:t>
            </a:r>
            <a:endParaRPr lang="id-ID" dirty="0" smtClean="0">
              <a:latin typeface="AR CENA" pitchFamily="2" charset="0"/>
            </a:endParaRPr>
          </a:p>
          <a:p>
            <a:endParaRPr lang="id-ID" dirty="0" smtClean="0">
              <a:latin typeface="AR CENA" pitchFamily="2" charset="0"/>
            </a:endParaRPr>
          </a:p>
          <a:p>
            <a:endParaRPr lang="id-ID" dirty="0" smtClean="0">
              <a:latin typeface="AR CENA" pitchFamily="2" charset="0"/>
            </a:endParaRPr>
          </a:p>
          <a:p>
            <a:r>
              <a:rPr lang="id-ID" smtClean="0">
                <a:latin typeface="AR CENA" pitchFamily="2" charset="0"/>
              </a:rPr>
              <a:t>Aturan baru : max 5%</a:t>
            </a:r>
            <a:endParaRPr lang="en-US" dirty="0">
              <a:latin typeface="AR CENA" pitchFamily="2" charset="0"/>
            </a:endParaRPr>
          </a:p>
          <a:p>
            <a:endParaRPr lang="en-US" dirty="0"/>
          </a:p>
        </p:txBody>
      </p:sp>
      <p:sp>
        <p:nvSpPr>
          <p:cNvPr id="2" name="Title 1"/>
          <p:cNvSpPr>
            <a:spLocks noGrp="1"/>
          </p:cNvSpPr>
          <p:nvPr>
            <p:ph type="title"/>
          </p:nvPr>
        </p:nvSpPr>
        <p:spPr/>
        <p:txBody>
          <a:bodyPr>
            <a:normAutofit fontScale="90000"/>
          </a:bodyPr>
          <a:lstStyle/>
          <a:p>
            <a:r>
              <a:rPr lang="fi-FI" dirty="0" smtClean="0">
                <a:latin typeface="AR CENA" pitchFamily="2" charset="0"/>
              </a:rPr>
              <a:t>TARIF PAJAK</a:t>
            </a:r>
            <a:r>
              <a:rPr lang="en-US" dirty="0" smtClean="0"/>
              <a:t/>
            </a:r>
            <a:br>
              <a:rPr lang="en-US" dirty="0" smtClean="0"/>
            </a:br>
            <a:endParaRPr lang="en-US" dirty="0"/>
          </a:p>
        </p:txBody>
      </p:sp>
    </p:spTree>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fi-FI" dirty="0" smtClean="0">
                <a:latin typeface="AR CENA" pitchFamily="2" charset="0"/>
              </a:rPr>
              <a:t>YANG </a:t>
            </a:r>
            <a:r>
              <a:rPr lang="fi-FI" dirty="0">
                <a:latin typeface="AR CENA" pitchFamily="2" charset="0"/>
              </a:rPr>
              <a:t>MENJADI DASAR PENGENAAN PAJAK BPHTB ADALAH NILAI PEROLEHAN OBJEK PAJAK DALAM HAL:</a:t>
            </a:r>
            <a:endParaRPr lang="en-US" dirty="0">
              <a:latin typeface="AR CENA" pitchFamily="2" charset="0"/>
            </a:endParaRPr>
          </a:p>
          <a:p>
            <a:pPr lvl="0"/>
            <a:r>
              <a:rPr lang="fi-FI" dirty="0">
                <a:latin typeface="AR CENA" pitchFamily="2" charset="0"/>
              </a:rPr>
              <a:t>JUAL BELI ADALAH HARGA TRANSAKSI</a:t>
            </a:r>
            <a:endParaRPr lang="en-US" dirty="0">
              <a:latin typeface="AR CENA" pitchFamily="2" charset="0"/>
            </a:endParaRPr>
          </a:p>
          <a:p>
            <a:pPr lvl="0"/>
            <a:r>
              <a:rPr lang="fi-FI" dirty="0">
                <a:latin typeface="AR CENA" pitchFamily="2" charset="0"/>
              </a:rPr>
              <a:t>TUKAR MENUKAR ADALAH HARGA PASAR</a:t>
            </a:r>
            <a:endParaRPr lang="en-US" dirty="0">
              <a:latin typeface="AR CENA" pitchFamily="2" charset="0"/>
            </a:endParaRPr>
          </a:p>
          <a:p>
            <a:pPr lvl="0"/>
            <a:r>
              <a:rPr lang="fi-FI" dirty="0">
                <a:latin typeface="AR CENA" pitchFamily="2" charset="0"/>
              </a:rPr>
              <a:t>HIBAH ADALAH NILAI PASAR OBJEK PAJAK TERSEBUT</a:t>
            </a:r>
            <a:endParaRPr lang="en-US" dirty="0">
              <a:latin typeface="AR CENA" pitchFamily="2" charset="0"/>
            </a:endParaRPr>
          </a:p>
          <a:p>
            <a:pPr lvl="0"/>
            <a:r>
              <a:rPr lang="fi-FI" dirty="0">
                <a:latin typeface="AR CENA" pitchFamily="2" charset="0"/>
              </a:rPr>
              <a:t>PEMASUKAN DALAM PERSEROAN ADALAH NILAI PASAR OBJEK PAJAK TERSEBUT</a:t>
            </a:r>
            <a:endParaRPr lang="en-US" dirty="0">
              <a:latin typeface="AR CENA" pitchFamily="2" charset="0"/>
            </a:endParaRPr>
          </a:p>
          <a:p>
            <a:pPr lvl="0"/>
            <a:r>
              <a:rPr lang="fi-FI" dirty="0">
                <a:latin typeface="AR CENA" pitchFamily="2" charset="0"/>
              </a:rPr>
              <a:t>PEMISAHAN HAK YANG MENYEBABKAN PERALIHAN ADALAH NILAI PASAR OBJEK PAJAK TERSEBUT</a:t>
            </a:r>
            <a:endParaRPr lang="en-US" dirty="0">
              <a:latin typeface="AR CENA" pitchFamily="2" charset="0"/>
            </a:endParaRPr>
          </a:p>
          <a:p>
            <a:pPr lvl="0"/>
            <a:r>
              <a:rPr lang="fi-FI" dirty="0">
                <a:latin typeface="AR CENA" pitchFamily="2" charset="0"/>
              </a:rPr>
              <a:t>PENUNJUKAN PEMBELI DALAM LELANG ADALAH HARGA TRANSAKSI DALAM RISALAH LELANG</a:t>
            </a:r>
            <a:endParaRPr lang="en-US" dirty="0">
              <a:latin typeface="AR CENA" pitchFamily="2" charset="0"/>
            </a:endParaRPr>
          </a:p>
          <a:p>
            <a:pPr lvl="0"/>
            <a:r>
              <a:rPr lang="fi-FI" dirty="0">
                <a:latin typeface="AR CENA" pitchFamily="2" charset="0"/>
              </a:rPr>
              <a:t>PERALIHAN KARENA PUTUSAN HUKUM ADALAH NILAI PASAR OBJEK PAJAK TERSEBUT</a:t>
            </a:r>
            <a:endParaRPr lang="en-US" dirty="0">
              <a:latin typeface="AR CENA" pitchFamily="2" charset="0"/>
            </a:endParaRPr>
          </a:p>
          <a:p>
            <a:endParaRPr lang="en-US" dirty="0">
              <a:latin typeface="AR CENA" pitchFamily="2" charset="0"/>
            </a:endParaRPr>
          </a:p>
        </p:txBody>
      </p:sp>
      <p:sp>
        <p:nvSpPr>
          <p:cNvPr id="2" name="Title 1"/>
          <p:cNvSpPr>
            <a:spLocks noGrp="1"/>
          </p:cNvSpPr>
          <p:nvPr>
            <p:ph type="title"/>
          </p:nvPr>
        </p:nvSpPr>
        <p:spPr/>
        <p:txBody>
          <a:bodyPr>
            <a:normAutofit fontScale="90000"/>
          </a:bodyPr>
          <a:lstStyle/>
          <a:p>
            <a:r>
              <a:rPr lang="fi-FI" dirty="0" smtClean="0">
                <a:latin typeface="AR CENA" pitchFamily="2" charset="0"/>
              </a:rPr>
              <a:t>DASAR PENGENAAN PAJAK:</a:t>
            </a:r>
            <a:r>
              <a:rPr lang="en-US" dirty="0" smtClean="0">
                <a:latin typeface="AR CENA" pitchFamily="2" charset="0"/>
              </a:rPr>
              <a:t/>
            </a:r>
            <a:br>
              <a:rPr lang="en-US" dirty="0" smtClean="0">
                <a:latin typeface="AR CENA" pitchFamily="2" charset="0"/>
              </a:rPr>
            </a:b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endParaRPr lang="fi-FI" dirty="0" smtClean="0">
              <a:latin typeface="AR CENA" pitchFamily="2" charset="0"/>
            </a:endParaRPr>
          </a:p>
          <a:p>
            <a:pPr lvl="0"/>
            <a:r>
              <a:rPr lang="fi-FI" dirty="0" smtClean="0">
                <a:latin typeface="AR CENA" pitchFamily="2" charset="0"/>
              </a:rPr>
              <a:t>PEMBERIAN </a:t>
            </a:r>
            <a:r>
              <a:rPr lang="fi-FI" dirty="0">
                <a:latin typeface="AR CENA" pitchFamily="2" charset="0"/>
              </a:rPr>
              <a:t>HAK BARU ATAS TANAH KARENA KELANJUTAN DARI PELEPASAN ADALAH NILAI PASAR OBJEK PAJAK TEESEBUT</a:t>
            </a:r>
            <a:endParaRPr lang="en-US" dirty="0">
              <a:latin typeface="AR CENA" pitchFamily="2" charset="0"/>
            </a:endParaRPr>
          </a:p>
          <a:p>
            <a:pPr lvl="0"/>
            <a:r>
              <a:rPr lang="fi-FI" dirty="0">
                <a:latin typeface="AR CENA" pitchFamily="2" charset="0"/>
              </a:rPr>
              <a:t> PEMBERIAN HAK BARU ATAS TANAH DILUAR  PELEPASAN ADALAH NILAI PASAR OBJEK PAJAK TEESEBUT</a:t>
            </a:r>
            <a:endParaRPr lang="en-US" dirty="0">
              <a:latin typeface="AR CENA" pitchFamily="2" charset="0"/>
            </a:endParaRPr>
          </a:p>
          <a:p>
            <a:r>
              <a:rPr lang="fi-FI" dirty="0" smtClean="0">
                <a:latin typeface="AR CENA" pitchFamily="2" charset="0"/>
              </a:rPr>
              <a:t>DALAM HAL NPOP TIDAK DIKETAHUI ATAU LEBIH RENDAH DARI NJOP MAKA YANG DIGUNAKAN ADALAH NJOP (JUMLAH YANG PALING BESAR)</a:t>
            </a:r>
            <a:endParaRPr lang="en-US" dirty="0" smtClean="0">
              <a:latin typeface="AR CENA" pitchFamily="2" charset="0"/>
            </a:endParaRPr>
          </a:p>
          <a:p>
            <a:pPr>
              <a:buNone/>
            </a:pPr>
            <a:r>
              <a:rPr lang="fi-FI" dirty="0" smtClean="0">
                <a:latin typeface="AR CENA" pitchFamily="2" charset="0"/>
              </a:rPr>
              <a:t> </a:t>
            </a:r>
            <a:endParaRPr lang="en-US" dirty="0" smtClean="0">
              <a:latin typeface="AR CENA" pitchFamily="2" charset="0"/>
            </a:endParaRPr>
          </a:p>
          <a:p>
            <a:endParaRPr lang="en-US" dirty="0"/>
          </a:p>
        </p:txBody>
      </p:sp>
      <p:sp>
        <p:nvSpPr>
          <p:cNvPr id="2" name="Title 1"/>
          <p:cNvSpPr>
            <a:spLocks noGrp="1"/>
          </p:cNvSpPr>
          <p:nvPr>
            <p:ph type="title"/>
          </p:nvPr>
        </p:nvSpPr>
        <p:spPr/>
        <p:txBody>
          <a:bodyPr/>
          <a:lstStyle/>
          <a:p>
            <a:r>
              <a:rPr lang="en-US" dirty="0" err="1" smtClean="0">
                <a:latin typeface="AR CENA" pitchFamily="2" charset="0"/>
              </a:rPr>
              <a:t>lanjutan</a:t>
            </a: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fi-FI" dirty="0" smtClean="0"/>
          </a:p>
          <a:p>
            <a:endParaRPr lang="fi-FI" dirty="0" smtClean="0"/>
          </a:p>
          <a:p>
            <a:endParaRPr lang="fi-FI" dirty="0" smtClean="0"/>
          </a:p>
          <a:p>
            <a:pPr>
              <a:buNone/>
            </a:pPr>
            <a:r>
              <a:rPr lang="fi-FI" dirty="0" smtClean="0"/>
              <a:t>	</a:t>
            </a:r>
            <a:r>
              <a:rPr lang="fi-FI" dirty="0" smtClean="0">
                <a:latin typeface="AR CENA" pitchFamily="2" charset="0"/>
              </a:rPr>
              <a:t>BESARNYA NPOPTKP DALAM BPHTB ADALAH SEBESAR </a:t>
            </a:r>
          </a:p>
          <a:p>
            <a:pPr>
              <a:buNone/>
            </a:pPr>
            <a:r>
              <a:rPr lang="fi-FI" dirty="0" smtClean="0">
                <a:latin typeface="AR CENA" pitchFamily="2" charset="0"/>
              </a:rPr>
              <a:t>	RP </a:t>
            </a:r>
            <a:r>
              <a:rPr lang="id-ID" dirty="0" smtClean="0">
                <a:latin typeface="AR CENA" pitchFamily="2" charset="0"/>
              </a:rPr>
              <a:t>6</a:t>
            </a:r>
            <a:r>
              <a:rPr lang="fi-FI" dirty="0" smtClean="0">
                <a:latin typeface="AR CENA" pitchFamily="2" charset="0"/>
              </a:rPr>
              <a:t>0.000.000,-</a:t>
            </a:r>
            <a:endParaRPr lang="id-ID" dirty="0" smtClean="0">
              <a:latin typeface="AR CENA" pitchFamily="2" charset="0"/>
            </a:endParaRPr>
          </a:p>
          <a:p>
            <a:pPr>
              <a:buNone/>
            </a:pPr>
            <a:r>
              <a:rPr lang="id-ID" dirty="0" smtClean="0">
                <a:latin typeface="AR CENA" pitchFamily="2" charset="0"/>
              </a:rPr>
              <a:t>	aturan baru sama</a:t>
            </a:r>
            <a:endParaRPr lang="en-US" dirty="0" smtClean="0">
              <a:latin typeface="AR CENA" pitchFamily="2" charset="0"/>
            </a:endParaRPr>
          </a:p>
          <a:p>
            <a:pPr>
              <a:buNone/>
            </a:pPr>
            <a:r>
              <a:rPr lang="fi-FI" dirty="0" smtClean="0">
                <a:latin typeface="AR CENA" pitchFamily="2" charset="0"/>
              </a:rPr>
              <a:t> </a:t>
            </a:r>
            <a:endParaRPr lang="en-US" dirty="0" smtClean="0">
              <a:latin typeface="AR CENA" pitchFamily="2" charset="0"/>
            </a:endParaRPr>
          </a:p>
          <a:p>
            <a:endParaRPr lang="en-US" dirty="0"/>
          </a:p>
        </p:txBody>
      </p:sp>
      <p:sp>
        <p:nvSpPr>
          <p:cNvPr id="2" name="Title 1"/>
          <p:cNvSpPr>
            <a:spLocks noGrp="1"/>
          </p:cNvSpPr>
          <p:nvPr>
            <p:ph type="title"/>
          </p:nvPr>
        </p:nvSpPr>
        <p:spPr/>
        <p:txBody>
          <a:bodyPr>
            <a:normAutofit fontScale="90000"/>
          </a:bodyPr>
          <a:lstStyle/>
          <a:p>
            <a:r>
              <a:rPr lang="fi-FI" dirty="0" smtClean="0">
                <a:latin typeface="AR CENA" pitchFamily="2" charset="0"/>
              </a:rPr>
              <a:t>NILAI PEROLEHAN OBJEK PAJAK TIDAK KENA PAJAK</a:t>
            </a:r>
            <a:endParaRPr lang="en-US" dirty="0" smtClean="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fi-FI" dirty="0" smtClean="0"/>
              <a:t>:</a:t>
            </a:r>
            <a:endParaRPr lang="en-US" dirty="0"/>
          </a:p>
          <a:p>
            <a:pPr>
              <a:buNone/>
            </a:pPr>
            <a:r>
              <a:rPr lang="fi-FI" b="1" dirty="0" smtClean="0"/>
              <a:t>	</a:t>
            </a:r>
          </a:p>
          <a:p>
            <a:pPr>
              <a:buNone/>
            </a:pPr>
            <a:endParaRPr lang="fi-FI" b="1" dirty="0" smtClean="0"/>
          </a:p>
          <a:p>
            <a:pPr>
              <a:buNone/>
            </a:pPr>
            <a:r>
              <a:rPr lang="fi-FI" b="1" dirty="0" smtClean="0"/>
              <a:t>				</a:t>
            </a:r>
            <a:r>
              <a:rPr lang="fi-FI" sz="2000" b="1" dirty="0" smtClean="0"/>
              <a:t>NPOPKP = </a:t>
            </a:r>
            <a:r>
              <a:rPr lang="fi-FI" b="1" dirty="0" smtClean="0">
                <a:latin typeface="AR CENA" pitchFamily="2" charset="0"/>
              </a:rPr>
              <a:t>NPOP </a:t>
            </a:r>
            <a:r>
              <a:rPr lang="fi-FI" b="1" dirty="0">
                <a:latin typeface="AR CENA" pitchFamily="2" charset="0"/>
              </a:rPr>
              <a:t>– NPOPTKP</a:t>
            </a:r>
            <a:endParaRPr lang="en-US" dirty="0">
              <a:latin typeface="AR CENA" pitchFamily="2" charset="0"/>
            </a:endParaRPr>
          </a:p>
          <a:p>
            <a:endParaRPr lang="en-US" dirty="0">
              <a:latin typeface="AR CENA" pitchFamily="2" charset="0"/>
            </a:endParaRPr>
          </a:p>
        </p:txBody>
      </p:sp>
      <p:sp>
        <p:nvSpPr>
          <p:cNvPr id="2" name="Title 1"/>
          <p:cNvSpPr>
            <a:spLocks noGrp="1"/>
          </p:cNvSpPr>
          <p:nvPr>
            <p:ph type="title"/>
          </p:nvPr>
        </p:nvSpPr>
        <p:spPr/>
        <p:txBody>
          <a:bodyPr>
            <a:normAutofit fontScale="90000"/>
          </a:bodyPr>
          <a:lstStyle/>
          <a:p>
            <a:r>
              <a:rPr lang="fi-FI" sz="3100" dirty="0" smtClean="0">
                <a:latin typeface="AR CENA" pitchFamily="2" charset="0"/>
              </a:rPr>
              <a:t>NILAI PEROLEHAN OBJEK PAJAK KENA PAJAK</a:t>
            </a:r>
            <a:r>
              <a:rPr lang="en-US" dirty="0" smtClean="0">
                <a:latin typeface="AR CENA" pitchFamily="2" charset="0"/>
              </a:rPr>
              <a:t/>
            </a:r>
            <a:br>
              <a:rPr lang="en-US" dirty="0" smtClean="0">
                <a:latin typeface="AR CENA" pitchFamily="2" charset="0"/>
              </a:rPr>
            </a:b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fi-FI" b="1" dirty="0" smtClean="0"/>
          </a:p>
          <a:p>
            <a:pPr algn="ctr">
              <a:buNone/>
            </a:pPr>
            <a:endParaRPr lang="fi-FI" b="1" dirty="0" smtClean="0"/>
          </a:p>
          <a:p>
            <a:pPr algn="ctr">
              <a:buNone/>
            </a:pPr>
            <a:r>
              <a:rPr lang="fi-FI" b="1" dirty="0" smtClean="0">
                <a:latin typeface="AR CENA" pitchFamily="2" charset="0"/>
              </a:rPr>
              <a:t>TARIP </a:t>
            </a:r>
            <a:r>
              <a:rPr lang="fi-FI" b="1" dirty="0">
                <a:latin typeface="AR CENA" pitchFamily="2" charset="0"/>
              </a:rPr>
              <a:t>X NPOPKP</a:t>
            </a:r>
            <a:endParaRPr lang="en-US" dirty="0">
              <a:latin typeface="AR CENA" pitchFamily="2" charset="0"/>
            </a:endParaRPr>
          </a:p>
          <a:p>
            <a:pPr>
              <a:buNone/>
            </a:pPr>
            <a:endParaRPr lang="en-US" dirty="0">
              <a:latin typeface="AR CENA" pitchFamily="2" charset="0"/>
            </a:endParaRPr>
          </a:p>
          <a:p>
            <a:pPr>
              <a:buNone/>
            </a:pPr>
            <a:r>
              <a:rPr lang="fi-FI" dirty="0">
                <a:latin typeface="AR CENA" pitchFamily="2" charset="0"/>
              </a:rPr>
              <a:t> </a:t>
            </a:r>
            <a:endParaRPr lang="en-US" dirty="0">
              <a:latin typeface="AR CENA" pitchFamily="2" charset="0"/>
            </a:endParaRPr>
          </a:p>
          <a:p>
            <a:endParaRPr lang="en-US" dirty="0"/>
          </a:p>
        </p:txBody>
      </p:sp>
      <p:sp>
        <p:nvSpPr>
          <p:cNvPr id="2" name="Title 1"/>
          <p:cNvSpPr>
            <a:spLocks noGrp="1"/>
          </p:cNvSpPr>
          <p:nvPr>
            <p:ph type="title"/>
          </p:nvPr>
        </p:nvSpPr>
        <p:spPr/>
        <p:txBody>
          <a:bodyPr>
            <a:normAutofit fontScale="90000"/>
          </a:bodyPr>
          <a:lstStyle/>
          <a:p>
            <a:r>
              <a:rPr lang="fi-FI" dirty="0" smtClean="0">
                <a:latin typeface="AR CENA" pitchFamily="2" charset="0"/>
              </a:rPr>
              <a:t>PAJAK YANG TERHUTANG:</a:t>
            </a:r>
            <a:r>
              <a:rPr lang="en-US" dirty="0" smtClean="0">
                <a:latin typeface="AR CENA" pitchFamily="2" charset="0"/>
              </a:rPr>
              <a:t/>
            </a:r>
            <a:br>
              <a:rPr lang="en-US" dirty="0" smtClean="0">
                <a:latin typeface="AR CENA" pitchFamily="2" charset="0"/>
              </a:rPr>
            </a:b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en-US" dirty="0"/>
          </a:p>
          <a:p>
            <a:pPr>
              <a:buNone/>
            </a:pPr>
            <a:r>
              <a:rPr lang="fi-FI" dirty="0" smtClean="0"/>
              <a:t>	</a:t>
            </a:r>
            <a:r>
              <a:rPr lang="fi-FI" dirty="0" smtClean="0">
                <a:latin typeface="AR CENA" pitchFamily="2" charset="0"/>
              </a:rPr>
              <a:t>YAITU </a:t>
            </a:r>
            <a:r>
              <a:rPr lang="fi-FI" dirty="0">
                <a:latin typeface="AR CENA" pitchFamily="2" charset="0"/>
              </a:rPr>
              <a:t>PADA TANGGAL TERJADINYA PEROLEHAN TERSEBUT</a:t>
            </a:r>
            <a:endParaRPr lang="en-US" dirty="0">
              <a:latin typeface="AR CENA" pitchFamily="2" charset="0"/>
            </a:endParaRPr>
          </a:p>
          <a:p>
            <a:pPr>
              <a:buNone/>
            </a:pPr>
            <a:r>
              <a:rPr lang="fi-FI" dirty="0">
                <a:latin typeface="AR CENA" pitchFamily="2" charset="0"/>
              </a:rPr>
              <a:t> </a:t>
            </a:r>
            <a:endParaRPr lang="en-US" dirty="0">
              <a:latin typeface="AR CENA" pitchFamily="2" charset="0"/>
            </a:endParaRPr>
          </a:p>
          <a:p>
            <a:pPr>
              <a:buNone/>
            </a:pPr>
            <a:r>
              <a:rPr lang="fi-FI" b="1" dirty="0"/>
              <a:t> </a:t>
            </a:r>
            <a:endParaRPr lang="en-US" dirty="0"/>
          </a:p>
          <a:p>
            <a:endParaRPr lang="en-US" dirty="0"/>
          </a:p>
        </p:txBody>
      </p:sp>
      <p:sp>
        <p:nvSpPr>
          <p:cNvPr id="2" name="Title 1"/>
          <p:cNvSpPr>
            <a:spLocks noGrp="1"/>
          </p:cNvSpPr>
          <p:nvPr>
            <p:ph type="title"/>
          </p:nvPr>
        </p:nvSpPr>
        <p:spPr>
          <a:xfrm>
            <a:off x="381000" y="381000"/>
            <a:ext cx="8229600" cy="1143000"/>
          </a:xfrm>
        </p:spPr>
        <p:txBody>
          <a:bodyPr>
            <a:normAutofit/>
          </a:bodyPr>
          <a:lstStyle/>
          <a:p>
            <a:pPr marL="365760" lvl="0" indent="-256032">
              <a:spcBef>
                <a:spcPts val="400"/>
              </a:spcBef>
            </a:pPr>
            <a:r>
              <a:rPr lang="fi-FI" sz="2700" dirty="0" smtClean="0">
                <a:solidFill>
                  <a:prstClr val="black"/>
                </a:solidFill>
                <a:effectLst/>
                <a:latin typeface="AR CENA" pitchFamily="2" charset="0"/>
                <a:ea typeface="+mn-ea"/>
                <a:cs typeface="+mn-cs"/>
              </a:rPr>
              <a:t>SAATNYA PAJAK TERHUTANG</a:t>
            </a:r>
            <a:r>
              <a:rPr lang="fi-FI" sz="2700" b="0" dirty="0" smtClean="0">
                <a:solidFill>
                  <a:prstClr val="black"/>
                </a:solidFill>
                <a:effectLst/>
                <a:latin typeface="AR CENA" pitchFamily="2" charset="0"/>
                <a:ea typeface="+mn-ea"/>
                <a:cs typeface="+mn-cs"/>
              </a:rPr>
              <a:t>:</a:t>
            </a:r>
            <a:r>
              <a:rPr lang="en-US" sz="2700" b="0" dirty="0" smtClean="0">
                <a:solidFill>
                  <a:prstClr val="black"/>
                </a:solidFill>
                <a:effectLst/>
                <a:latin typeface="AR CENA" pitchFamily="2" charset="0"/>
                <a:ea typeface="+mn-ea"/>
                <a:cs typeface="+mn-cs"/>
              </a:rPr>
              <a:t/>
            </a:r>
            <a:br>
              <a:rPr lang="en-US" sz="2700" b="0" dirty="0" smtClean="0">
                <a:solidFill>
                  <a:prstClr val="black"/>
                </a:solidFill>
                <a:effectLst/>
                <a:latin typeface="AR CENA" pitchFamily="2" charset="0"/>
                <a:ea typeface="+mn-ea"/>
                <a:cs typeface="+mn-cs"/>
              </a:rPr>
            </a:b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endParaRPr lang="en-US" sz="2000" dirty="0"/>
          </a:p>
          <a:p>
            <a:pPr lvl="0"/>
            <a:r>
              <a:rPr lang="fi-FI" dirty="0">
                <a:latin typeface="AR CENA" pitchFamily="2" charset="0"/>
              </a:rPr>
              <a:t>SURAT TAGIHAN BPHTB DISINGKAT STB ADALAH SURAT YANG DIGUNAKAN UNTUK MELAKUKAN TAGIHAN PAJAK DAN ATAU SANKSI ADMINISTRASI BERUPA BUNGA ATAU DENDA, KONDISI INI DILAKUKAN APABILA:</a:t>
            </a:r>
            <a:endParaRPr lang="en-US" sz="2400" dirty="0">
              <a:latin typeface="AR CENA" pitchFamily="2" charset="0"/>
            </a:endParaRPr>
          </a:p>
          <a:p>
            <a:pPr lvl="1"/>
            <a:r>
              <a:rPr lang="fi-FI" dirty="0">
                <a:latin typeface="AR CENA" pitchFamily="2" charset="0"/>
              </a:rPr>
              <a:t>PAJAK YANG TERUTANG TIDAK DIBAYAR ATAU KURANG BAYAR</a:t>
            </a:r>
            <a:endParaRPr lang="en-US" sz="2000" dirty="0">
              <a:latin typeface="AR CENA" pitchFamily="2" charset="0"/>
            </a:endParaRPr>
          </a:p>
          <a:p>
            <a:pPr lvl="1"/>
            <a:r>
              <a:rPr lang="fi-FI" dirty="0">
                <a:latin typeface="AR CENA" pitchFamily="2" charset="0"/>
              </a:rPr>
              <a:t>DARI HASIL PEMERIKSAAN TERNYATA DALAM SURAT SETORAN BPHTB TERDAPAT KEKURANGAN PEMBAYARAN SEBAGAI AKIBAT SALAH HITUNG ATAU SALAH TULIS</a:t>
            </a:r>
            <a:endParaRPr lang="en-US" sz="2000" dirty="0">
              <a:latin typeface="AR CENA" pitchFamily="2" charset="0"/>
            </a:endParaRPr>
          </a:p>
          <a:p>
            <a:pPr lvl="1"/>
            <a:r>
              <a:rPr lang="en-US" dirty="0">
                <a:latin typeface="AR CENA" pitchFamily="2" charset="0"/>
              </a:rPr>
              <a:t>WAJIB PAJAK DIKENAKAN SANKSI ADMINISTRASI BERUPA DENDA DAN BUNGA</a:t>
            </a:r>
            <a:endParaRPr lang="en-US" sz="2000" dirty="0">
              <a:latin typeface="AR CENA" pitchFamily="2" charset="0"/>
            </a:endParaRPr>
          </a:p>
          <a:p>
            <a:endParaRPr lang="en-US" dirty="0"/>
          </a:p>
        </p:txBody>
      </p:sp>
      <p:sp>
        <p:nvSpPr>
          <p:cNvPr id="2" name="Title 1"/>
          <p:cNvSpPr>
            <a:spLocks noGrp="1"/>
          </p:cNvSpPr>
          <p:nvPr>
            <p:ph type="title"/>
          </p:nvPr>
        </p:nvSpPr>
        <p:spPr/>
        <p:txBody>
          <a:bodyPr>
            <a:normAutofit fontScale="90000"/>
          </a:bodyPr>
          <a:lstStyle/>
          <a:p>
            <a:r>
              <a:rPr lang="fi-FI" sz="3100" dirty="0" smtClean="0">
                <a:latin typeface="AR CENA" pitchFamily="2" charset="0"/>
              </a:rPr>
              <a:t>BEBERAPA FORMOLIR DALAM BPHTB:</a:t>
            </a:r>
            <a:r>
              <a:rPr lang="en-US" sz="3600" dirty="0" smtClean="0">
                <a:latin typeface="AR CENA" pitchFamily="2" charset="0"/>
              </a:rPr>
              <a:t/>
            </a:r>
            <a:br>
              <a:rPr lang="en-US" sz="3600" dirty="0" smtClean="0">
                <a:latin typeface="AR CENA" pitchFamily="2" charset="0"/>
              </a:rPr>
            </a:br>
            <a:endParaRPr lang="en-US" dirty="0">
              <a:latin typeface="AR CENA" pitchFamily="2" charset="0"/>
            </a:endParaRPr>
          </a:p>
        </p:txBody>
      </p:sp>
    </p:spTree>
  </p:cSld>
  <p:clrMapOvr>
    <a:masterClrMapping/>
  </p:clrMapOvr>
  <p:transition spd="slow">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dirty="0">
                <a:latin typeface="AR CENA" pitchFamily="2" charset="0"/>
              </a:rPr>
              <a:t>SURAT KETETAPAN BEA PEROLEHAN HAK ATAS TANAH DAN BANGUNAN DISINGKAT SKB, YANG TERDIRI DARI:</a:t>
            </a:r>
          </a:p>
          <a:p>
            <a:pPr lvl="0"/>
            <a:r>
              <a:rPr lang="en-US" dirty="0">
                <a:latin typeface="AR CENA" pitchFamily="2" charset="0"/>
              </a:rPr>
              <a:t>SKBKB</a:t>
            </a:r>
          </a:p>
          <a:p>
            <a:pPr lvl="0"/>
            <a:r>
              <a:rPr lang="en-US" dirty="0">
                <a:latin typeface="AR CENA" pitchFamily="2" charset="0"/>
              </a:rPr>
              <a:t>SKBKBT</a:t>
            </a:r>
          </a:p>
          <a:p>
            <a:pPr lvl="0"/>
            <a:r>
              <a:rPr lang="en-US" dirty="0">
                <a:latin typeface="AR CENA" pitchFamily="2" charset="0"/>
              </a:rPr>
              <a:t>SKBLB</a:t>
            </a:r>
          </a:p>
          <a:p>
            <a:pPr lvl="0"/>
            <a:r>
              <a:rPr lang="en-US" dirty="0">
                <a:latin typeface="AR CENA" pitchFamily="2" charset="0"/>
              </a:rPr>
              <a:t>SKBN</a:t>
            </a:r>
          </a:p>
          <a:p>
            <a:pPr>
              <a:buNone/>
            </a:pPr>
            <a:r>
              <a:rPr lang="en-US" dirty="0">
                <a:latin typeface="AR CENA" pitchFamily="2" charset="0"/>
              </a:rPr>
              <a:t> </a:t>
            </a:r>
          </a:p>
        </p:txBody>
      </p:sp>
      <p:sp>
        <p:nvSpPr>
          <p:cNvPr id="2" name="Title 1"/>
          <p:cNvSpPr>
            <a:spLocks noGrp="1"/>
          </p:cNvSpPr>
          <p:nvPr>
            <p:ph type="title"/>
          </p:nvPr>
        </p:nvSpPr>
        <p:spPr/>
        <p:txBody>
          <a:bodyPr/>
          <a:lstStyle/>
          <a:p>
            <a:endParaRPr lang="en-US"/>
          </a:p>
        </p:txBody>
      </p:sp>
    </p:spTree>
  </p:cSld>
  <p:clrMapOvr>
    <a:masterClrMapping/>
  </p:clrMapOvr>
  <p:transition spd="slow">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115</TotalTime>
  <Words>413</Words>
  <Application>Microsoft Office PowerPoint</Application>
  <PresentationFormat>On-screen Show (4:3)</PresentationFormat>
  <Paragraphs>133</Paragraphs>
  <Slides>19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 CENA</vt:lpstr>
      <vt:lpstr>Calibri</vt:lpstr>
      <vt:lpstr>Comic Sans MS</vt:lpstr>
      <vt:lpstr>Lucida Sans Unicode</vt:lpstr>
      <vt:lpstr>Verdana</vt:lpstr>
      <vt:lpstr>Wingdings 2</vt:lpstr>
      <vt:lpstr>Wingdings 3</vt:lpstr>
      <vt:lpstr>Concourse</vt:lpstr>
      <vt:lpstr>BEA PEROLEHAN HAK ATAS TANAH DAN BANGUNAN   </vt:lpstr>
      <vt:lpstr>DASAR HUKUM</vt:lpstr>
      <vt:lpstr>DEFINISI</vt:lpstr>
      <vt:lpstr>BEDA DENGAN PBB: </vt:lpstr>
      <vt:lpstr>SUBJEK BPHTB: </vt:lpstr>
      <vt:lpstr>OBJEK PAJAK</vt:lpstr>
      <vt:lpstr>PEROLEHAN HAK ATAS TANAH DAN BANGUNAN DAPAT BERUPA</vt:lpstr>
      <vt:lpstr>lanjutan</vt:lpstr>
      <vt:lpstr>MACAM-MACAM HAK ATAS TANAH: </vt:lpstr>
      <vt:lpstr>OBJEK PAJAK YANG  TIDAK DIKENAKAN BPHTB: </vt:lpstr>
      <vt:lpstr>TARIF PAJAK </vt:lpstr>
      <vt:lpstr>DASAR PENGENAAN PAJAK: </vt:lpstr>
      <vt:lpstr>lanjutan</vt:lpstr>
      <vt:lpstr>NILAI PEROLEHAN OBJEK PAJAK TIDAK KENA PAJAK</vt:lpstr>
      <vt:lpstr>NILAI PEROLEHAN OBJEK PAJAK KENA PAJAK </vt:lpstr>
      <vt:lpstr>PAJAK YANG TERHUTANG: </vt:lpstr>
      <vt:lpstr>SAATNYA PAJAK TERHUTANG: </vt:lpstr>
      <vt:lpstr>BEBERAPA FORMOLIR DALAM BPHTB: </vt:lpstr>
      <vt:lpstr>PowerPoint Presentation</vt:lpstr>
    </vt:vector>
  </TitlesOfParts>
  <Company>Acer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 PEROLEHAN HAK ATAS TANAH DAN BANGUNAN   </dc:title>
  <dc:creator>Valued Acer Customer</dc:creator>
  <cp:lastModifiedBy>lab16</cp:lastModifiedBy>
  <cp:revision>12</cp:revision>
  <dcterms:created xsi:type="dcterms:W3CDTF">2010-12-07T09:54:54Z</dcterms:created>
  <dcterms:modified xsi:type="dcterms:W3CDTF">2018-04-23T03:43:51Z</dcterms:modified>
</cp:coreProperties>
</file>