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9" r:id="rId4"/>
    <p:sldId id="258"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71" d="100"/>
          <a:sy n="71" d="100"/>
        </p:scale>
        <p:origin x="60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4/3/2019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4/3/2019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4/3/2019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4/3/2019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470647"/>
            <a:ext cx="7766936" cy="3580189"/>
          </a:xfrm>
        </p:spPr>
        <p:txBody>
          <a:bodyPr/>
          <a:lstStyle/>
          <a:p>
            <a:r>
              <a:rPr lang="en-US" dirty="0" smtClean="0"/>
              <a:t>BISNIS INTERNASIONAL</a:t>
            </a:r>
            <a:endParaRPr lang="en-US" dirty="0"/>
          </a:p>
        </p:txBody>
      </p:sp>
      <p:sp>
        <p:nvSpPr>
          <p:cNvPr id="3" name="Subtitle 2"/>
          <p:cNvSpPr>
            <a:spLocks noGrp="1"/>
          </p:cNvSpPr>
          <p:nvPr>
            <p:ph type="subTitle" idx="1"/>
          </p:nvPr>
        </p:nvSpPr>
        <p:spPr>
          <a:xfrm>
            <a:off x="1507067" y="4050833"/>
            <a:ext cx="7766936" cy="1744849"/>
          </a:xfrm>
        </p:spPr>
        <p:txBody>
          <a:bodyPr>
            <a:normAutofit/>
          </a:bodyPr>
          <a:lstStyle/>
          <a:p>
            <a:endParaRPr lang="en-US" dirty="0" smtClean="0"/>
          </a:p>
          <a:p>
            <a:r>
              <a:rPr lang="en-US" dirty="0" smtClean="0"/>
              <a:t>H. </a:t>
            </a:r>
            <a:r>
              <a:rPr lang="en-US" dirty="0" err="1" smtClean="0"/>
              <a:t>Asep</a:t>
            </a:r>
            <a:r>
              <a:rPr lang="en-US" dirty="0" smtClean="0"/>
              <a:t> </a:t>
            </a:r>
            <a:r>
              <a:rPr lang="en-US" dirty="0" err="1" smtClean="0"/>
              <a:t>Budiman</a:t>
            </a:r>
            <a:r>
              <a:rPr lang="en-US" dirty="0" smtClean="0"/>
              <a:t> SE., MP</a:t>
            </a:r>
          </a:p>
          <a:p>
            <a:r>
              <a:rPr lang="en-US" dirty="0" smtClean="0"/>
              <a:t>Dian </a:t>
            </a:r>
            <a:r>
              <a:rPr lang="en-US" dirty="0" err="1" smtClean="0"/>
              <a:t>Kurniawan</a:t>
            </a:r>
            <a:r>
              <a:rPr lang="en-US" dirty="0" smtClean="0"/>
              <a:t>, SE., </a:t>
            </a:r>
            <a:r>
              <a:rPr lang="en-US" dirty="0" err="1" smtClean="0"/>
              <a:t>MSi</a:t>
            </a:r>
            <a:endParaRPr lang="en-US" dirty="0" smtClean="0"/>
          </a:p>
          <a:p>
            <a:r>
              <a:rPr lang="en-US" dirty="0" err="1" smtClean="0"/>
              <a:t>Alfin</a:t>
            </a:r>
            <a:r>
              <a:rPr lang="en-US" dirty="0" smtClean="0"/>
              <a:t> </a:t>
            </a:r>
            <a:r>
              <a:rPr lang="en-US" dirty="0" err="1" smtClean="0"/>
              <a:t>Nurfahmi</a:t>
            </a:r>
            <a:r>
              <a:rPr lang="en-US" dirty="0" smtClean="0"/>
              <a:t> M, SE., MT</a:t>
            </a:r>
          </a:p>
          <a:p>
            <a:endParaRPr lang="en-US" dirty="0"/>
          </a:p>
        </p:txBody>
      </p:sp>
    </p:spTree>
    <p:extLst>
      <p:ext uri="{BB962C8B-B14F-4D97-AF65-F5344CB8AC3E}">
        <p14:creationId xmlns:p14="http://schemas.microsoft.com/office/powerpoint/2010/main" val="18251756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587188"/>
          </a:xfrm>
        </p:spPr>
        <p:txBody>
          <a:bodyPr>
            <a:normAutofit fontScale="90000"/>
          </a:bodyPr>
          <a:lstStyle/>
          <a:p>
            <a:r>
              <a:rPr lang="en-US" dirty="0" err="1" smtClean="0"/>
              <a:t>Materi</a:t>
            </a:r>
            <a:r>
              <a:rPr lang="en-US" dirty="0" smtClean="0"/>
              <a:t> </a:t>
            </a:r>
            <a:endParaRPr lang="en-US" dirty="0"/>
          </a:p>
        </p:txBody>
      </p:sp>
      <p:sp>
        <p:nvSpPr>
          <p:cNvPr id="3" name="Text Placeholder 2"/>
          <p:cNvSpPr>
            <a:spLocks noGrp="1"/>
          </p:cNvSpPr>
          <p:nvPr>
            <p:ph type="body" idx="1"/>
          </p:nvPr>
        </p:nvSpPr>
        <p:spPr>
          <a:xfrm>
            <a:off x="677335" y="1452282"/>
            <a:ext cx="8596668" cy="4589080"/>
          </a:xfrm>
        </p:spPr>
        <p:txBody>
          <a:bodyPr>
            <a:normAutofit fontScale="85000" lnSpcReduction="20000"/>
          </a:bodyPr>
          <a:lstStyle/>
          <a:p>
            <a:pPr marL="609600" indent="-609600">
              <a:lnSpc>
                <a:spcPct val="90000"/>
              </a:lnSpc>
            </a:pPr>
            <a:endParaRPr lang="en-GB" b="1" dirty="0" smtClean="0"/>
          </a:p>
          <a:p>
            <a:pPr marL="609600" indent="-609600">
              <a:lnSpc>
                <a:spcPct val="90000"/>
              </a:lnSpc>
            </a:pPr>
            <a:r>
              <a:rPr lang="en-GB" b="1" dirty="0" smtClean="0"/>
              <a:t>1. PENGANTAR </a:t>
            </a:r>
            <a:r>
              <a:rPr lang="en-GB" b="1" dirty="0"/>
              <a:t>BISNIS INTERNASIONAL</a:t>
            </a:r>
          </a:p>
          <a:p>
            <a:pPr marL="609600" indent="-609600">
              <a:lnSpc>
                <a:spcPct val="90000"/>
              </a:lnSpc>
            </a:pPr>
            <a:r>
              <a:rPr lang="en-GB" b="1" dirty="0" smtClean="0"/>
              <a:t>2. TEORI </a:t>
            </a:r>
            <a:r>
              <a:rPr lang="en-GB" b="1" dirty="0"/>
              <a:t>EKONOMI YANG MELATAR BELAKANGI PRAKTIK </a:t>
            </a:r>
            <a:r>
              <a:rPr lang="id-ID" b="1" dirty="0"/>
              <a:t> </a:t>
            </a:r>
            <a:r>
              <a:rPr lang="en-GB" b="1" dirty="0"/>
              <a:t>BISNIS</a:t>
            </a:r>
            <a:r>
              <a:rPr lang="id-ID" b="1" dirty="0"/>
              <a:t> </a:t>
            </a:r>
            <a:r>
              <a:rPr lang="en-GB" b="1" dirty="0"/>
              <a:t>INTERNASIONAL</a:t>
            </a:r>
          </a:p>
          <a:p>
            <a:pPr marL="609600" indent="-609600">
              <a:lnSpc>
                <a:spcPct val="90000"/>
              </a:lnSpc>
            </a:pPr>
            <a:r>
              <a:rPr lang="en-GB" b="1" dirty="0" smtClean="0"/>
              <a:t>3. PERBEDAAN </a:t>
            </a:r>
            <a:r>
              <a:rPr lang="en-GB" b="1" dirty="0"/>
              <a:t>POLITIK, EKONOMI, DAN HUKUM DALAM BISNIS</a:t>
            </a:r>
            <a:r>
              <a:rPr lang="id-ID" b="1" dirty="0"/>
              <a:t> </a:t>
            </a:r>
            <a:r>
              <a:rPr lang="en-GB" b="1" dirty="0"/>
              <a:t>INTERNASIONAL</a:t>
            </a:r>
          </a:p>
          <a:p>
            <a:pPr marL="609600" indent="-609600">
              <a:lnSpc>
                <a:spcPct val="90000"/>
              </a:lnSpc>
            </a:pPr>
            <a:r>
              <a:rPr lang="en-GB" b="1" dirty="0" smtClean="0"/>
              <a:t>4. PERBEDAAN </a:t>
            </a:r>
            <a:r>
              <a:rPr lang="en-GB" b="1" dirty="0"/>
              <a:t>BUDAYA </a:t>
            </a:r>
            <a:r>
              <a:rPr lang="en-GB" b="1" dirty="0" err="1"/>
              <a:t>BUDAYA</a:t>
            </a:r>
            <a:r>
              <a:rPr lang="en-GB" b="1" dirty="0"/>
              <a:t> DALAM BISNIS INTERNASIONAL</a:t>
            </a:r>
          </a:p>
          <a:p>
            <a:pPr marL="609600" indent="-609600">
              <a:lnSpc>
                <a:spcPct val="90000"/>
              </a:lnSpc>
            </a:pPr>
            <a:r>
              <a:rPr lang="en-GB" b="1" dirty="0" smtClean="0"/>
              <a:t>5. SISTEM </a:t>
            </a:r>
            <a:r>
              <a:rPr lang="en-GB" b="1" dirty="0"/>
              <a:t>PERDAGANGAN INTERNASIONAL</a:t>
            </a:r>
          </a:p>
          <a:p>
            <a:pPr marL="609600" indent="-609600">
              <a:lnSpc>
                <a:spcPct val="90000"/>
              </a:lnSpc>
            </a:pPr>
            <a:r>
              <a:rPr lang="en-GB" b="1" dirty="0" smtClean="0"/>
              <a:t>6. SISTEM </a:t>
            </a:r>
            <a:r>
              <a:rPr lang="en-GB" b="1" dirty="0"/>
              <a:t>MONETER INTERNASIONAL</a:t>
            </a:r>
          </a:p>
          <a:p>
            <a:pPr marL="609600" indent="-609600">
              <a:lnSpc>
                <a:spcPct val="90000"/>
              </a:lnSpc>
            </a:pPr>
            <a:r>
              <a:rPr lang="en-GB" b="1" dirty="0" smtClean="0"/>
              <a:t>7. UJIAN </a:t>
            </a:r>
            <a:r>
              <a:rPr lang="en-GB" b="1" dirty="0"/>
              <a:t>TENGAN SEMESTER (UTS</a:t>
            </a:r>
            <a:r>
              <a:rPr lang="en-GB" b="1" dirty="0" smtClean="0"/>
              <a:t>)</a:t>
            </a:r>
          </a:p>
          <a:p>
            <a:pPr>
              <a:spcBef>
                <a:spcPct val="50000"/>
              </a:spcBef>
            </a:pPr>
            <a:r>
              <a:rPr lang="en-GB" b="1" dirty="0" smtClean="0">
                <a:latin typeface="Arial" panose="020B0604020202020204" pitchFamily="34" charset="0"/>
              </a:rPr>
              <a:t>8. FOREIGN </a:t>
            </a:r>
            <a:r>
              <a:rPr lang="en-GB" b="1" dirty="0">
                <a:latin typeface="Arial" panose="020B0604020202020204" pitchFamily="34" charset="0"/>
              </a:rPr>
              <a:t>DIRECT </a:t>
            </a:r>
            <a:r>
              <a:rPr lang="en-GB" b="1" dirty="0" smtClean="0">
                <a:latin typeface="Arial" panose="020B0604020202020204" pitchFamily="34" charset="0"/>
              </a:rPr>
              <a:t>INVESTMENT</a:t>
            </a:r>
            <a:endParaRPr lang="id-ID" b="1" dirty="0" smtClean="0">
              <a:latin typeface="Arial" panose="020B0604020202020204" pitchFamily="34" charset="0"/>
            </a:endParaRPr>
          </a:p>
          <a:p>
            <a:pPr>
              <a:spcBef>
                <a:spcPct val="50000"/>
              </a:spcBef>
            </a:pPr>
            <a:r>
              <a:rPr lang="en-GB" b="1" dirty="0" smtClean="0">
                <a:latin typeface="Arial" panose="020B0604020202020204" pitchFamily="34" charset="0"/>
              </a:rPr>
              <a:t>9. MEMASUKI PASAR LUAR NEGERI</a:t>
            </a:r>
          </a:p>
          <a:p>
            <a:pPr>
              <a:spcBef>
                <a:spcPct val="50000"/>
              </a:spcBef>
            </a:pPr>
            <a:r>
              <a:rPr lang="en-US" b="1" dirty="0" smtClean="0">
                <a:latin typeface="Arial" panose="020B0604020202020204" pitchFamily="34" charset="0"/>
              </a:rPr>
              <a:t>10. </a:t>
            </a:r>
            <a:r>
              <a:rPr lang="en-GB" b="1" dirty="0" smtClean="0">
                <a:latin typeface="Arial" panose="020B0604020202020204" pitchFamily="34" charset="0"/>
              </a:rPr>
              <a:t>PEMASARAN </a:t>
            </a:r>
            <a:r>
              <a:rPr lang="en-GB" b="1" dirty="0">
                <a:latin typeface="Arial" panose="020B0604020202020204" pitchFamily="34" charset="0"/>
              </a:rPr>
              <a:t>INTERNASIONAL PENGEMBANGAN </a:t>
            </a:r>
            <a:r>
              <a:rPr lang="en-GB" b="1" dirty="0" smtClean="0">
                <a:latin typeface="Arial" panose="020B0604020202020204" pitchFamily="34" charset="0"/>
              </a:rPr>
              <a:t>PRODUK</a:t>
            </a:r>
            <a:r>
              <a:rPr lang="en-US" b="1" dirty="0" smtClean="0">
                <a:latin typeface="Arial" panose="020B0604020202020204" pitchFamily="34" charset="0"/>
              </a:rPr>
              <a:t> </a:t>
            </a:r>
          </a:p>
          <a:p>
            <a:pPr>
              <a:spcBef>
                <a:spcPct val="50000"/>
              </a:spcBef>
            </a:pPr>
            <a:r>
              <a:rPr lang="en-US" b="1" dirty="0" smtClean="0">
                <a:latin typeface="Arial" panose="020B0604020202020204" pitchFamily="34" charset="0"/>
              </a:rPr>
              <a:t>11. </a:t>
            </a:r>
            <a:r>
              <a:rPr lang="en-GB" b="1" dirty="0" smtClean="0">
                <a:latin typeface="Arial" panose="020B0604020202020204" pitchFamily="34" charset="0"/>
              </a:rPr>
              <a:t>MANAJEMEN </a:t>
            </a:r>
            <a:r>
              <a:rPr lang="en-GB" b="1" dirty="0">
                <a:latin typeface="Arial" panose="020B0604020202020204" pitchFamily="34" charset="0"/>
              </a:rPr>
              <a:t>OPERASI DALAM BISNIS </a:t>
            </a:r>
            <a:r>
              <a:rPr lang="en-GB" b="1" dirty="0" smtClean="0">
                <a:latin typeface="Arial" panose="020B0604020202020204" pitchFamily="34" charset="0"/>
              </a:rPr>
              <a:t>INTERNASIONAL</a:t>
            </a:r>
            <a:endParaRPr lang="en-US" b="1" dirty="0" smtClean="0">
              <a:latin typeface="Arial" panose="020B0604020202020204" pitchFamily="34" charset="0"/>
            </a:endParaRPr>
          </a:p>
          <a:p>
            <a:pPr>
              <a:spcBef>
                <a:spcPct val="50000"/>
              </a:spcBef>
            </a:pPr>
            <a:r>
              <a:rPr lang="en-US" b="1" dirty="0" smtClean="0">
                <a:latin typeface="Arial" panose="020B0604020202020204" pitchFamily="34" charset="0"/>
              </a:rPr>
              <a:t>12. </a:t>
            </a:r>
            <a:r>
              <a:rPr lang="en-GB" b="1" dirty="0" smtClean="0">
                <a:latin typeface="Arial" panose="020B0604020202020204" pitchFamily="34" charset="0"/>
              </a:rPr>
              <a:t>MANAJEMEN </a:t>
            </a:r>
            <a:r>
              <a:rPr lang="en-GB" b="1" dirty="0">
                <a:latin typeface="Arial" panose="020B0604020202020204" pitchFamily="34" charset="0"/>
              </a:rPr>
              <a:t>SUMBER DAYA MANUSIA DALAM BISNIS INTERNASIONAL</a:t>
            </a:r>
            <a:endParaRPr lang="id-ID" b="1" dirty="0">
              <a:latin typeface="Arial" panose="020B0604020202020204" pitchFamily="34" charset="0"/>
            </a:endParaRPr>
          </a:p>
          <a:p>
            <a:pPr>
              <a:spcBef>
                <a:spcPct val="50000"/>
              </a:spcBef>
            </a:pPr>
            <a:r>
              <a:rPr lang="en-GB" b="1" dirty="0" smtClean="0">
                <a:latin typeface="Arial" panose="020B0604020202020204" pitchFamily="34" charset="0"/>
              </a:rPr>
              <a:t>13. WORLD </a:t>
            </a:r>
            <a:r>
              <a:rPr lang="en-GB" b="1" dirty="0">
                <a:latin typeface="Arial" panose="020B0604020202020204" pitchFamily="34" charset="0"/>
              </a:rPr>
              <a:t>TRADE ORGANIZATION DAN KASUS PERDAGANGAN</a:t>
            </a:r>
            <a:r>
              <a:rPr lang="id-ID" b="1" dirty="0">
                <a:latin typeface="Arial" panose="020B0604020202020204" pitchFamily="34" charset="0"/>
              </a:rPr>
              <a:t> </a:t>
            </a:r>
            <a:r>
              <a:rPr lang="en-GB" b="1" dirty="0">
                <a:latin typeface="Arial" panose="020B0604020202020204" pitchFamily="34" charset="0"/>
              </a:rPr>
              <a:t>INTERNASIONAL</a:t>
            </a:r>
            <a:endParaRPr lang="id-ID" b="1" dirty="0">
              <a:latin typeface="Arial" panose="020B0604020202020204" pitchFamily="34" charset="0"/>
            </a:endParaRPr>
          </a:p>
          <a:p>
            <a:pPr>
              <a:spcBef>
                <a:spcPct val="50000"/>
              </a:spcBef>
            </a:pPr>
            <a:r>
              <a:rPr lang="en-GB" b="1" dirty="0" smtClean="0">
                <a:latin typeface="Arial" panose="020B0604020202020204" pitchFamily="34" charset="0"/>
              </a:rPr>
              <a:t>14. UJIAN </a:t>
            </a:r>
            <a:r>
              <a:rPr lang="en-GB" b="1" dirty="0">
                <a:latin typeface="Arial" panose="020B0604020202020204" pitchFamily="34" charset="0"/>
              </a:rPr>
              <a:t>AKHIR SEMESTER (UAS)</a:t>
            </a:r>
          </a:p>
          <a:p>
            <a:pPr marL="609600" indent="-609600">
              <a:lnSpc>
                <a:spcPct val="90000"/>
              </a:lnSpc>
            </a:pPr>
            <a:endParaRPr lang="id-ID" b="1" dirty="0"/>
          </a:p>
          <a:p>
            <a:endParaRPr lang="en-US" dirty="0"/>
          </a:p>
        </p:txBody>
      </p:sp>
    </p:spTree>
    <p:extLst>
      <p:ext uri="{BB962C8B-B14F-4D97-AF65-F5344CB8AC3E}">
        <p14:creationId xmlns:p14="http://schemas.microsoft.com/office/powerpoint/2010/main" val="14546308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85482"/>
          </a:xfrm>
        </p:spPr>
        <p:txBody>
          <a:bodyPr>
            <a:normAutofit fontScale="90000"/>
          </a:bodyPr>
          <a:lstStyle/>
          <a:p>
            <a:r>
              <a:rPr lang="en-US" dirty="0" err="1" smtClean="0"/>
              <a:t>Referensi</a:t>
            </a:r>
            <a:endParaRPr lang="en-US" dirty="0"/>
          </a:p>
        </p:txBody>
      </p:sp>
      <p:sp>
        <p:nvSpPr>
          <p:cNvPr id="3" name="Text Placeholder 2"/>
          <p:cNvSpPr>
            <a:spLocks noGrp="1"/>
          </p:cNvSpPr>
          <p:nvPr>
            <p:ph type="body" idx="1"/>
          </p:nvPr>
        </p:nvSpPr>
        <p:spPr>
          <a:xfrm>
            <a:off x="677335" y="1223683"/>
            <a:ext cx="10026524" cy="4817680"/>
          </a:xfrm>
        </p:spPr>
        <p:txBody>
          <a:bodyPr>
            <a:normAutofit/>
          </a:bodyPr>
          <a:lstStyle/>
          <a:p>
            <a:pPr marL="285750" indent="-285750">
              <a:buFontTx/>
              <a:buChar char="-"/>
            </a:pPr>
            <a:r>
              <a:rPr lang="en-GB" dirty="0" smtClean="0">
                <a:latin typeface="Tahoma" panose="020B0604030504040204" pitchFamily="34" charset="0"/>
              </a:rPr>
              <a:t>Ball </a:t>
            </a:r>
            <a:r>
              <a:rPr lang="en-GB" dirty="0">
                <a:latin typeface="Tahoma" panose="020B0604030504040204" pitchFamily="34" charset="0"/>
              </a:rPr>
              <a:t>Donal A and Wendell H McCulloch </a:t>
            </a:r>
            <a:r>
              <a:rPr lang="id-ID" dirty="0" smtClean="0">
                <a:latin typeface="Tahoma" panose="020B0604030504040204" pitchFamily="34" charset="0"/>
              </a:rPr>
              <a:t> </a:t>
            </a:r>
            <a:r>
              <a:rPr lang="en-GB" b="1" i="1" dirty="0">
                <a:latin typeface="Tahoma" panose="020B0604030504040204" pitchFamily="34" charset="0"/>
              </a:rPr>
              <a:t>Business</a:t>
            </a:r>
            <a:r>
              <a:rPr lang="id-ID" b="1" i="1" dirty="0">
                <a:latin typeface="Tahoma" panose="020B0604030504040204" pitchFamily="34" charset="0"/>
              </a:rPr>
              <a:t> </a:t>
            </a:r>
            <a:r>
              <a:rPr lang="en-GB" b="1" i="1" dirty="0">
                <a:latin typeface="Tahoma" panose="020B0604030504040204" pitchFamily="34" charset="0"/>
              </a:rPr>
              <a:t>International</a:t>
            </a:r>
            <a:r>
              <a:rPr lang="id-ID" b="1" dirty="0">
                <a:latin typeface="Tahoma" panose="020B0604030504040204" pitchFamily="34" charset="0"/>
              </a:rPr>
              <a:t> </a:t>
            </a:r>
            <a:r>
              <a:rPr lang="en-GB" dirty="0">
                <a:latin typeface="Tahoma" panose="020B0604030504040204" pitchFamily="34" charset="0"/>
              </a:rPr>
              <a:t>7thEd. New York: Irwin McGraw-Hill</a:t>
            </a:r>
            <a:r>
              <a:rPr lang="en-GB" dirty="0" smtClean="0">
                <a:latin typeface="Tahoma" panose="020B0604030504040204" pitchFamily="34" charset="0"/>
              </a:rPr>
              <a:t>.</a:t>
            </a:r>
          </a:p>
          <a:p>
            <a:pPr marL="285750" indent="-285750">
              <a:spcBef>
                <a:spcPct val="50000"/>
              </a:spcBef>
              <a:buFontTx/>
              <a:buChar char="-"/>
            </a:pPr>
            <a:r>
              <a:rPr lang="en-GB" dirty="0" err="1" smtClean="0">
                <a:solidFill>
                  <a:schemeClr val="tx2"/>
                </a:solidFill>
                <a:latin typeface="Tahoma" panose="020B0604030504040204" pitchFamily="34" charset="0"/>
              </a:rPr>
              <a:t>Rusdin</a:t>
            </a:r>
            <a:r>
              <a:rPr lang="id-ID" dirty="0" smtClean="0">
                <a:solidFill>
                  <a:schemeClr val="tx2"/>
                </a:solidFill>
                <a:latin typeface="Tahoma" panose="020B0604030504040204" pitchFamily="34" charset="0"/>
              </a:rPr>
              <a:t>,</a:t>
            </a:r>
            <a:r>
              <a:rPr lang="en-GB" dirty="0" smtClean="0">
                <a:solidFill>
                  <a:schemeClr val="tx2"/>
                </a:solidFill>
                <a:latin typeface="Tahoma" panose="020B0604030504040204" pitchFamily="34" charset="0"/>
              </a:rPr>
              <a:t> </a:t>
            </a:r>
            <a:r>
              <a:rPr lang="en-GB" b="1" i="1" dirty="0" err="1" smtClean="0">
                <a:solidFill>
                  <a:schemeClr val="tx2"/>
                </a:solidFill>
                <a:latin typeface="Tahoma" panose="020B0604030504040204" pitchFamily="34" charset="0"/>
              </a:rPr>
              <a:t>Bisnis</a:t>
            </a:r>
            <a:r>
              <a:rPr lang="en-GB" b="1" i="1" dirty="0" smtClean="0">
                <a:solidFill>
                  <a:schemeClr val="tx2"/>
                </a:solidFill>
                <a:latin typeface="Tahoma" panose="020B0604030504040204" pitchFamily="34" charset="0"/>
              </a:rPr>
              <a:t> </a:t>
            </a:r>
            <a:r>
              <a:rPr lang="en-GB" b="1" i="1" dirty="0" err="1" smtClean="0">
                <a:solidFill>
                  <a:schemeClr val="tx2"/>
                </a:solidFill>
                <a:latin typeface="Tahoma" panose="020B0604030504040204" pitchFamily="34" charset="0"/>
              </a:rPr>
              <a:t>Internasional</a:t>
            </a:r>
            <a:r>
              <a:rPr lang="en-GB" b="1" i="1" dirty="0">
                <a:solidFill>
                  <a:schemeClr val="tx2"/>
                </a:solidFill>
                <a:latin typeface="Tahoma" panose="020B0604030504040204" pitchFamily="34" charset="0"/>
              </a:rPr>
              <a:t>: </a:t>
            </a:r>
            <a:r>
              <a:rPr lang="en-GB" i="1" dirty="0" err="1">
                <a:solidFill>
                  <a:schemeClr val="tx2"/>
                </a:solidFill>
                <a:latin typeface="Tahoma" panose="020B0604030504040204" pitchFamily="34" charset="0"/>
              </a:rPr>
              <a:t>Teori</a:t>
            </a:r>
            <a:r>
              <a:rPr lang="en-GB" i="1" dirty="0">
                <a:solidFill>
                  <a:schemeClr val="tx2"/>
                </a:solidFill>
                <a:latin typeface="Tahoma" panose="020B0604030504040204" pitchFamily="34" charset="0"/>
              </a:rPr>
              <a:t> </a:t>
            </a:r>
            <a:r>
              <a:rPr lang="en-GB" i="1" dirty="0" err="1">
                <a:solidFill>
                  <a:schemeClr val="tx2"/>
                </a:solidFill>
                <a:latin typeface="Tahoma" panose="020B0604030504040204" pitchFamily="34" charset="0"/>
              </a:rPr>
              <a:t>Masalah</a:t>
            </a:r>
            <a:r>
              <a:rPr lang="en-GB" i="1" dirty="0">
                <a:solidFill>
                  <a:schemeClr val="tx2"/>
                </a:solidFill>
                <a:latin typeface="Tahoma" panose="020B0604030504040204" pitchFamily="34" charset="0"/>
              </a:rPr>
              <a:t> </a:t>
            </a:r>
            <a:r>
              <a:rPr lang="en-GB" i="1" dirty="0" err="1">
                <a:solidFill>
                  <a:schemeClr val="tx2"/>
                </a:solidFill>
                <a:latin typeface="Tahoma" panose="020B0604030504040204" pitchFamily="34" charset="0"/>
              </a:rPr>
              <a:t>dan</a:t>
            </a:r>
            <a:r>
              <a:rPr lang="en-GB" i="1" dirty="0">
                <a:solidFill>
                  <a:schemeClr val="tx2"/>
                </a:solidFill>
                <a:latin typeface="Tahoma" panose="020B0604030504040204" pitchFamily="34" charset="0"/>
              </a:rPr>
              <a:t> </a:t>
            </a:r>
            <a:r>
              <a:rPr lang="en-GB" i="1" dirty="0" err="1">
                <a:solidFill>
                  <a:schemeClr val="tx2"/>
                </a:solidFill>
                <a:latin typeface="Tahoma" panose="020B0604030504040204" pitchFamily="34" charset="0"/>
              </a:rPr>
              <a:t>Kebijakan</a:t>
            </a:r>
            <a:r>
              <a:rPr lang="id-ID" dirty="0">
                <a:solidFill>
                  <a:schemeClr val="tx2"/>
                </a:solidFill>
                <a:latin typeface="Tahoma" panose="020B0604030504040204" pitchFamily="34" charset="0"/>
              </a:rPr>
              <a:t>. </a:t>
            </a:r>
            <a:r>
              <a:rPr lang="en-GB" dirty="0">
                <a:solidFill>
                  <a:schemeClr val="tx2"/>
                </a:solidFill>
                <a:latin typeface="Tahoma" panose="020B0604030504040204" pitchFamily="34" charset="0"/>
              </a:rPr>
              <a:t>Bandung: </a:t>
            </a:r>
            <a:r>
              <a:rPr lang="en-GB" dirty="0" err="1" smtClean="0">
                <a:solidFill>
                  <a:schemeClr val="tx2"/>
                </a:solidFill>
                <a:latin typeface="Tahoma" panose="020B0604030504040204" pitchFamily="34" charset="0"/>
              </a:rPr>
              <a:t>Alfabeta</a:t>
            </a:r>
            <a:endParaRPr lang="en-GB" dirty="0" smtClean="0">
              <a:solidFill>
                <a:schemeClr val="tx2"/>
              </a:solidFill>
              <a:latin typeface="Tahoma" panose="020B0604030504040204" pitchFamily="34" charset="0"/>
            </a:endParaRPr>
          </a:p>
          <a:p>
            <a:pPr marL="285750" indent="-285750">
              <a:spcBef>
                <a:spcPct val="50000"/>
              </a:spcBef>
              <a:buFontTx/>
              <a:buChar char="-"/>
            </a:pPr>
            <a:r>
              <a:rPr lang="en-GB" dirty="0" err="1" smtClean="0">
                <a:solidFill>
                  <a:schemeClr val="tx2"/>
                </a:solidFill>
                <a:latin typeface="Tahoma" panose="020B0604030504040204" pitchFamily="34" charset="0"/>
              </a:rPr>
              <a:t>Rusdin</a:t>
            </a:r>
            <a:r>
              <a:rPr lang="en-GB" dirty="0">
                <a:solidFill>
                  <a:schemeClr val="tx2"/>
                </a:solidFill>
                <a:latin typeface="Tahoma" panose="020B0604030504040204" pitchFamily="34" charset="0"/>
              </a:rPr>
              <a:t>, </a:t>
            </a:r>
            <a:r>
              <a:rPr lang="en-GB" b="1" i="1" dirty="0" err="1" smtClean="0">
                <a:solidFill>
                  <a:schemeClr val="tx2"/>
                </a:solidFill>
                <a:latin typeface="Tahoma" panose="020B0604030504040204" pitchFamily="34" charset="0"/>
              </a:rPr>
              <a:t>Bisnis</a:t>
            </a:r>
            <a:r>
              <a:rPr lang="en-GB" b="1" i="1" dirty="0" smtClean="0">
                <a:solidFill>
                  <a:schemeClr val="tx2"/>
                </a:solidFill>
                <a:latin typeface="Tahoma" panose="020B0604030504040204" pitchFamily="34" charset="0"/>
              </a:rPr>
              <a:t> </a:t>
            </a:r>
            <a:r>
              <a:rPr lang="en-GB" b="1" i="1" dirty="0" err="1">
                <a:solidFill>
                  <a:schemeClr val="tx2"/>
                </a:solidFill>
                <a:latin typeface="Tahoma" panose="020B0604030504040204" pitchFamily="34" charset="0"/>
              </a:rPr>
              <a:t>Internasional</a:t>
            </a:r>
            <a:r>
              <a:rPr lang="en-GB" b="1" i="1" dirty="0">
                <a:solidFill>
                  <a:schemeClr val="tx2"/>
                </a:solidFill>
                <a:latin typeface="Tahoma" panose="020B0604030504040204" pitchFamily="34" charset="0"/>
              </a:rPr>
              <a:t> </a:t>
            </a:r>
            <a:r>
              <a:rPr lang="en-GB" b="1" i="1" dirty="0" smtClean="0">
                <a:solidFill>
                  <a:schemeClr val="tx2"/>
                </a:solidFill>
                <a:latin typeface="Tahoma" panose="020B0604030504040204" pitchFamily="34" charset="0"/>
              </a:rPr>
              <a:t>: </a:t>
            </a:r>
            <a:r>
              <a:rPr lang="en-GB" i="1" dirty="0" err="1">
                <a:solidFill>
                  <a:schemeClr val="tx2"/>
                </a:solidFill>
                <a:latin typeface="Tahoma" panose="020B0604030504040204" pitchFamily="34" charset="0"/>
              </a:rPr>
              <a:t>dalam</a:t>
            </a:r>
            <a:r>
              <a:rPr lang="en-GB" i="1" dirty="0">
                <a:solidFill>
                  <a:schemeClr val="tx2"/>
                </a:solidFill>
                <a:latin typeface="Tahoma" panose="020B0604030504040204" pitchFamily="34" charset="0"/>
              </a:rPr>
              <a:t> </a:t>
            </a:r>
            <a:r>
              <a:rPr lang="en-GB" i="1" dirty="0" err="1">
                <a:solidFill>
                  <a:schemeClr val="tx2"/>
                </a:solidFill>
                <a:latin typeface="Tahoma" panose="020B0604030504040204" pitchFamily="34" charset="0"/>
              </a:rPr>
              <a:t>Pendekatan</a:t>
            </a:r>
            <a:r>
              <a:rPr lang="en-GB" i="1" dirty="0">
                <a:solidFill>
                  <a:schemeClr val="tx2"/>
                </a:solidFill>
                <a:latin typeface="Tahoma" panose="020B0604030504040204" pitchFamily="34" charset="0"/>
              </a:rPr>
              <a:t> </a:t>
            </a:r>
            <a:r>
              <a:rPr lang="en-GB" i="1" dirty="0" err="1">
                <a:solidFill>
                  <a:schemeClr val="tx2"/>
                </a:solidFill>
                <a:latin typeface="Tahoma" panose="020B0604030504040204" pitchFamily="34" charset="0"/>
              </a:rPr>
              <a:t>Praktik</a:t>
            </a:r>
            <a:r>
              <a:rPr lang="en-GB" dirty="0">
                <a:solidFill>
                  <a:schemeClr val="tx2"/>
                </a:solidFill>
                <a:latin typeface="Tahoma" panose="020B0604030504040204" pitchFamily="34" charset="0"/>
              </a:rPr>
              <a:t>. Bandung:</a:t>
            </a:r>
            <a:r>
              <a:rPr lang="id-ID" dirty="0">
                <a:solidFill>
                  <a:schemeClr val="tx2"/>
                </a:solidFill>
                <a:latin typeface="Tahoma" panose="020B0604030504040204" pitchFamily="34" charset="0"/>
              </a:rPr>
              <a:t> </a:t>
            </a:r>
            <a:r>
              <a:rPr lang="en-GB" dirty="0" err="1" smtClean="0">
                <a:solidFill>
                  <a:schemeClr val="tx2"/>
                </a:solidFill>
                <a:latin typeface="Tahoma" panose="020B0604030504040204" pitchFamily="34" charset="0"/>
              </a:rPr>
              <a:t>Alfabeta</a:t>
            </a:r>
            <a:endParaRPr lang="en-GB" dirty="0" smtClean="0">
              <a:solidFill>
                <a:schemeClr val="tx2"/>
              </a:solidFill>
              <a:latin typeface="Tahoma" panose="020B0604030504040204" pitchFamily="34" charset="0"/>
            </a:endParaRPr>
          </a:p>
          <a:p>
            <a:pPr>
              <a:spcBef>
                <a:spcPct val="50000"/>
              </a:spcBef>
            </a:pPr>
            <a:endParaRPr lang="en-GB" dirty="0">
              <a:solidFill>
                <a:schemeClr val="tx2"/>
              </a:solidFill>
              <a:latin typeface="Tahoma" panose="020B0604030504040204" pitchFamily="34" charset="0"/>
            </a:endParaRPr>
          </a:p>
          <a:p>
            <a:pPr marL="285750" indent="-285750">
              <a:buFontTx/>
              <a:buChar char="-"/>
            </a:pPr>
            <a:endParaRPr lang="en-GB" dirty="0">
              <a:latin typeface="Tahoma" panose="020B0604030504040204" pitchFamily="34" charset="0"/>
            </a:endParaRPr>
          </a:p>
          <a:p>
            <a:endParaRPr lang="en-US" dirty="0"/>
          </a:p>
        </p:txBody>
      </p:sp>
    </p:spTree>
    <p:extLst>
      <p:ext uri="{BB962C8B-B14F-4D97-AF65-F5344CB8AC3E}">
        <p14:creationId xmlns:p14="http://schemas.microsoft.com/office/powerpoint/2010/main" val="396744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88894"/>
          </a:xfrm>
        </p:spPr>
        <p:txBody>
          <a:bodyPr/>
          <a:lstStyle/>
          <a:p>
            <a:r>
              <a:rPr lang="en-US" dirty="0" err="1" smtClean="0"/>
              <a:t>Pengertian</a:t>
            </a:r>
            <a:r>
              <a:rPr lang="en-US" dirty="0" smtClean="0"/>
              <a:t> </a:t>
            </a:r>
            <a:r>
              <a:rPr lang="en-US" dirty="0" err="1" smtClean="0"/>
              <a:t>Bisnis</a:t>
            </a:r>
            <a:r>
              <a:rPr lang="en-US" dirty="0" smtClean="0"/>
              <a:t> </a:t>
            </a:r>
            <a:r>
              <a:rPr lang="en-US" dirty="0" err="1" smtClean="0"/>
              <a:t>Internasional</a:t>
            </a:r>
            <a:endParaRPr lang="en-US" dirty="0"/>
          </a:p>
        </p:txBody>
      </p:sp>
      <p:sp>
        <p:nvSpPr>
          <p:cNvPr id="3" name="Text Placeholder 2"/>
          <p:cNvSpPr>
            <a:spLocks noGrp="1"/>
          </p:cNvSpPr>
          <p:nvPr>
            <p:ph type="body" idx="1"/>
          </p:nvPr>
        </p:nvSpPr>
        <p:spPr>
          <a:xfrm>
            <a:off x="675745" y="2023747"/>
            <a:ext cx="5321643" cy="878052"/>
          </a:xfrm>
          <a:solidFill>
            <a:schemeClr val="accent1">
              <a:lumMod val="40000"/>
              <a:lumOff val="60000"/>
            </a:schemeClr>
          </a:solidFill>
        </p:spPr>
        <p:txBody>
          <a:bodyPr/>
          <a:lstStyle/>
          <a:p>
            <a:pPr algn="just"/>
            <a:r>
              <a:rPr lang="en-US" sz="1600" dirty="0">
                <a:solidFill>
                  <a:srgbClr val="FF0000"/>
                </a:solidFill>
              </a:rPr>
              <a:t>Donald A Ball </a:t>
            </a:r>
            <a:r>
              <a:rPr lang="en-US" sz="1600" dirty="0" smtClean="0">
                <a:solidFill>
                  <a:srgbClr val="FF0000"/>
                </a:solidFill>
              </a:rPr>
              <a:t> </a:t>
            </a:r>
            <a:r>
              <a:rPr lang="en-US" sz="1600" dirty="0" err="1">
                <a:solidFill>
                  <a:srgbClr val="FF0000"/>
                </a:solidFill>
              </a:rPr>
              <a:t>mendefinisikan</a:t>
            </a:r>
            <a:r>
              <a:rPr lang="en-US" sz="1600" dirty="0">
                <a:solidFill>
                  <a:srgbClr val="FF0000"/>
                </a:solidFill>
              </a:rPr>
              <a:t> </a:t>
            </a:r>
            <a:r>
              <a:rPr lang="en-US" sz="1600" dirty="0" err="1">
                <a:solidFill>
                  <a:srgbClr val="FF0000"/>
                </a:solidFill>
              </a:rPr>
              <a:t>bisnis</a:t>
            </a:r>
            <a:r>
              <a:rPr lang="en-US" sz="1600" dirty="0">
                <a:solidFill>
                  <a:srgbClr val="FF0000"/>
                </a:solidFill>
              </a:rPr>
              <a:t> </a:t>
            </a:r>
            <a:r>
              <a:rPr lang="en-US" sz="1600" dirty="0" err="1">
                <a:solidFill>
                  <a:srgbClr val="FF0000"/>
                </a:solidFill>
              </a:rPr>
              <a:t>internasional</a:t>
            </a:r>
            <a:r>
              <a:rPr lang="en-US" sz="1600" dirty="0">
                <a:solidFill>
                  <a:srgbClr val="FF0000"/>
                </a:solidFill>
              </a:rPr>
              <a:t> </a:t>
            </a:r>
            <a:r>
              <a:rPr lang="en-US" sz="1600" dirty="0" err="1">
                <a:solidFill>
                  <a:srgbClr val="FF0000"/>
                </a:solidFill>
              </a:rPr>
              <a:t>sebagai</a:t>
            </a:r>
            <a:r>
              <a:rPr lang="en-US" sz="1600" dirty="0">
                <a:solidFill>
                  <a:srgbClr val="FF0000"/>
                </a:solidFill>
              </a:rPr>
              <a:t> </a:t>
            </a:r>
            <a:r>
              <a:rPr lang="en-US" sz="1600" dirty="0" err="1">
                <a:solidFill>
                  <a:srgbClr val="FF0000"/>
                </a:solidFill>
              </a:rPr>
              <a:t>bisnis</a:t>
            </a:r>
            <a:r>
              <a:rPr lang="en-US" sz="1600" dirty="0">
                <a:solidFill>
                  <a:srgbClr val="FF0000"/>
                </a:solidFill>
              </a:rPr>
              <a:t> yang </a:t>
            </a:r>
            <a:r>
              <a:rPr lang="en-US" sz="1600" dirty="0" err="1">
                <a:solidFill>
                  <a:srgbClr val="FF0000"/>
                </a:solidFill>
              </a:rPr>
              <a:t>kegiatan-kegiatannya</a:t>
            </a:r>
            <a:r>
              <a:rPr lang="en-US" sz="1600" dirty="0">
                <a:solidFill>
                  <a:srgbClr val="FF0000"/>
                </a:solidFill>
              </a:rPr>
              <a:t> </a:t>
            </a:r>
            <a:r>
              <a:rPr lang="en-US" sz="1600" dirty="0" err="1">
                <a:solidFill>
                  <a:srgbClr val="FF0000"/>
                </a:solidFill>
              </a:rPr>
              <a:t>melewati</a:t>
            </a:r>
            <a:r>
              <a:rPr lang="en-US" sz="1600" dirty="0">
                <a:solidFill>
                  <a:srgbClr val="FF0000"/>
                </a:solidFill>
              </a:rPr>
              <a:t> </a:t>
            </a:r>
            <a:r>
              <a:rPr lang="en-US" sz="1600" dirty="0" err="1">
                <a:solidFill>
                  <a:srgbClr val="FF0000"/>
                </a:solidFill>
              </a:rPr>
              <a:t>batas-batas</a:t>
            </a:r>
            <a:r>
              <a:rPr lang="en-US" sz="1600" dirty="0">
                <a:solidFill>
                  <a:srgbClr val="FF0000"/>
                </a:solidFill>
              </a:rPr>
              <a:t> </a:t>
            </a:r>
            <a:r>
              <a:rPr lang="en-US" sz="1600" dirty="0" err="1">
                <a:solidFill>
                  <a:srgbClr val="FF0000"/>
                </a:solidFill>
              </a:rPr>
              <a:t>negara</a:t>
            </a:r>
            <a:endParaRPr lang="en-US" sz="1600" dirty="0">
              <a:solidFill>
                <a:srgbClr val="FF0000"/>
              </a:solidFill>
            </a:endParaRPr>
          </a:p>
        </p:txBody>
      </p:sp>
      <p:sp>
        <p:nvSpPr>
          <p:cNvPr id="4" name="Content Placeholder 3"/>
          <p:cNvSpPr>
            <a:spLocks noGrp="1"/>
          </p:cNvSpPr>
          <p:nvPr>
            <p:ph sz="half" idx="2"/>
          </p:nvPr>
        </p:nvSpPr>
        <p:spPr>
          <a:xfrm>
            <a:off x="675745" y="2901799"/>
            <a:ext cx="5321643" cy="3002327"/>
          </a:xfrm>
          <a:solidFill>
            <a:schemeClr val="accent3">
              <a:lumMod val="75000"/>
            </a:schemeClr>
          </a:solidFill>
        </p:spPr>
        <p:txBody>
          <a:bodyPr/>
          <a:lstStyle/>
          <a:p>
            <a:pPr algn="just">
              <a:spcBef>
                <a:spcPct val="50000"/>
              </a:spcBef>
            </a:pPr>
            <a:r>
              <a:rPr lang="en-GB" dirty="0" err="1">
                <a:latin typeface="Tahoma" panose="020B0604030504040204" pitchFamily="34" charset="0"/>
              </a:rPr>
              <a:t>Suatu</a:t>
            </a:r>
            <a:r>
              <a:rPr lang="en-GB" dirty="0">
                <a:latin typeface="Tahoma" panose="020B0604030504040204" pitchFamily="34" charset="0"/>
              </a:rPr>
              <a:t> </a:t>
            </a:r>
            <a:r>
              <a:rPr lang="en-GB" dirty="0" err="1">
                <a:latin typeface="Tahoma" panose="020B0604030504040204" pitchFamily="34" charset="0"/>
              </a:rPr>
              <a:t>aktivitas</a:t>
            </a:r>
            <a:r>
              <a:rPr lang="en-GB" dirty="0" smtClean="0">
                <a:latin typeface="Tahoma" panose="020B0604030504040204" pitchFamily="34" charset="0"/>
              </a:rPr>
              <a:t>, </a:t>
            </a:r>
            <a:r>
              <a:rPr lang="en-GB" dirty="0" err="1" smtClean="0">
                <a:latin typeface="Tahoma" panose="020B0604030504040204" pitchFamily="34" charset="0"/>
              </a:rPr>
              <a:t>berupa</a:t>
            </a:r>
            <a:r>
              <a:rPr lang="en-GB" dirty="0" smtClean="0">
                <a:latin typeface="Tahoma" panose="020B0604030504040204" pitchFamily="34" charset="0"/>
              </a:rPr>
              <a:t> </a:t>
            </a:r>
            <a:r>
              <a:rPr lang="en-GB" dirty="0" err="1">
                <a:latin typeface="Tahoma" panose="020B0604030504040204" pitchFamily="34" charset="0"/>
              </a:rPr>
              <a:t>transaksi</a:t>
            </a:r>
            <a:r>
              <a:rPr lang="en-GB" dirty="0">
                <a:latin typeface="Tahoma" panose="020B0604030504040204" pitchFamily="34" charset="0"/>
              </a:rPr>
              <a:t> </a:t>
            </a:r>
            <a:r>
              <a:rPr lang="en-GB" dirty="0" err="1">
                <a:latin typeface="Tahoma" panose="020B0604030504040204" pitchFamily="34" charset="0"/>
              </a:rPr>
              <a:t>bisnis</a:t>
            </a:r>
            <a:r>
              <a:rPr lang="id-ID" dirty="0">
                <a:latin typeface="Tahoma" panose="020B0604030504040204" pitchFamily="34" charset="0"/>
              </a:rPr>
              <a:t> </a:t>
            </a:r>
            <a:r>
              <a:rPr lang="en-GB" dirty="0">
                <a:latin typeface="Tahoma" panose="020B0604030504040204" pitchFamily="34" charset="0"/>
              </a:rPr>
              <a:t>di </a:t>
            </a:r>
            <a:r>
              <a:rPr lang="en-GB" dirty="0" err="1">
                <a:latin typeface="Tahoma" panose="020B0604030504040204" pitchFamily="34" charset="0"/>
              </a:rPr>
              <a:t>antara</a:t>
            </a:r>
            <a:r>
              <a:rPr lang="en-GB" dirty="0">
                <a:latin typeface="Tahoma" panose="020B0604030504040204" pitchFamily="34" charset="0"/>
              </a:rPr>
              <a:t> </a:t>
            </a:r>
            <a:r>
              <a:rPr lang="en-GB" dirty="0" err="1">
                <a:latin typeface="Tahoma" panose="020B0604030504040204" pitchFamily="34" charset="0"/>
              </a:rPr>
              <a:t>lebih</a:t>
            </a:r>
            <a:r>
              <a:rPr lang="en-GB" dirty="0">
                <a:latin typeface="Tahoma" panose="020B0604030504040204" pitchFamily="34" charset="0"/>
              </a:rPr>
              <a:t> </a:t>
            </a:r>
            <a:r>
              <a:rPr lang="en-GB" dirty="0" err="1">
                <a:latin typeface="Tahoma" panose="020B0604030504040204" pitchFamily="34" charset="0"/>
              </a:rPr>
              <a:t>dari</a:t>
            </a:r>
            <a:r>
              <a:rPr lang="en-GB" dirty="0">
                <a:latin typeface="Tahoma" panose="020B0604030504040204" pitchFamily="34" charset="0"/>
              </a:rPr>
              <a:t> </a:t>
            </a:r>
            <a:r>
              <a:rPr lang="en-GB" dirty="0" err="1">
                <a:latin typeface="Tahoma" panose="020B0604030504040204" pitchFamily="34" charset="0"/>
              </a:rPr>
              <a:t>dua</a:t>
            </a:r>
            <a:r>
              <a:rPr lang="en-GB" dirty="0">
                <a:latin typeface="Tahoma" panose="020B0604030504040204" pitchFamily="34" charset="0"/>
              </a:rPr>
              <a:t> </a:t>
            </a:r>
            <a:r>
              <a:rPr lang="en-GB" dirty="0" err="1">
                <a:latin typeface="Tahoma" panose="020B0604030504040204" pitchFamily="34" charset="0"/>
              </a:rPr>
              <a:t>negara,yang</a:t>
            </a:r>
            <a:r>
              <a:rPr lang="en-GB" dirty="0">
                <a:latin typeface="Tahoma" panose="020B0604030504040204" pitchFamily="34" charset="0"/>
              </a:rPr>
              <a:t> </a:t>
            </a:r>
            <a:r>
              <a:rPr lang="en-GB" dirty="0" err="1">
                <a:latin typeface="Tahoma" panose="020B0604030504040204" pitchFamily="34" charset="0"/>
              </a:rPr>
              <a:t>melibatkan</a:t>
            </a:r>
            <a:r>
              <a:rPr lang="en-GB" dirty="0">
                <a:latin typeface="Tahoma" panose="020B0604030504040204" pitchFamily="34" charset="0"/>
              </a:rPr>
              <a:t> </a:t>
            </a:r>
            <a:r>
              <a:rPr lang="en-GB" dirty="0" err="1">
                <a:latin typeface="Tahoma" panose="020B0604030504040204" pitchFamily="34" charset="0"/>
              </a:rPr>
              <a:t>pihak</a:t>
            </a:r>
            <a:r>
              <a:rPr lang="en-GB" dirty="0">
                <a:latin typeface="Tahoma" panose="020B0604030504040204" pitchFamily="34" charset="0"/>
              </a:rPr>
              <a:t> </a:t>
            </a:r>
            <a:r>
              <a:rPr lang="en-GB" dirty="0" err="1">
                <a:latin typeface="Tahoma" panose="020B0604030504040204" pitchFamily="34" charset="0"/>
              </a:rPr>
              <a:t>individu</a:t>
            </a:r>
            <a:r>
              <a:rPr lang="id-ID" dirty="0">
                <a:latin typeface="Tahoma" panose="020B0604030504040204" pitchFamily="34" charset="0"/>
              </a:rPr>
              <a:t> </a:t>
            </a:r>
            <a:r>
              <a:rPr lang="en-GB" dirty="0" err="1">
                <a:latin typeface="Tahoma" panose="020B0604030504040204" pitchFamily="34" charset="0"/>
              </a:rPr>
              <a:t>perorangan</a:t>
            </a:r>
            <a:r>
              <a:rPr lang="id-ID" dirty="0">
                <a:latin typeface="Tahoma" panose="020B0604030504040204" pitchFamily="34" charset="0"/>
              </a:rPr>
              <a:t>, Individu </a:t>
            </a:r>
            <a:r>
              <a:rPr lang="en-GB" dirty="0" err="1">
                <a:latin typeface="Tahoma" panose="020B0604030504040204" pitchFamily="34" charset="0"/>
              </a:rPr>
              <a:t>perusahaan</a:t>
            </a:r>
            <a:r>
              <a:rPr lang="id-ID" dirty="0">
                <a:latin typeface="Tahoma" panose="020B0604030504040204" pitchFamily="34" charset="0"/>
              </a:rPr>
              <a:t>,</a:t>
            </a:r>
            <a:r>
              <a:rPr lang="en-GB" dirty="0">
                <a:latin typeface="Tahoma" panose="020B0604030504040204" pitchFamily="34" charset="0"/>
              </a:rPr>
              <a:t> </a:t>
            </a:r>
            <a:r>
              <a:rPr lang="en-GB" dirty="0" err="1">
                <a:latin typeface="Tahoma" panose="020B0604030504040204" pitchFamily="34" charset="0"/>
              </a:rPr>
              <a:t>kelompok</a:t>
            </a:r>
            <a:r>
              <a:rPr lang="en-GB" dirty="0">
                <a:latin typeface="Tahoma" panose="020B0604030504040204" pitchFamily="34" charset="0"/>
              </a:rPr>
              <a:t> </a:t>
            </a:r>
            <a:r>
              <a:rPr lang="en-GB" dirty="0" err="1">
                <a:latin typeface="Tahoma" panose="020B0604030504040204" pitchFamily="34" charset="0"/>
              </a:rPr>
              <a:t>perusahaan</a:t>
            </a:r>
            <a:r>
              <a:rPr lang="en-GB" dirty="0">
                <a:latin typeface="Tahoma" panose="020B0604030504040204" pitchFamily="34" charset="0"/>
              </a:rPr>
              <a:t> &amp; </a:t>
            </a:r>
            <a:r>
              <a:rPr lang="en-GB" dirty="0" err="1">
                <a:latin typeface="Tahoma" panose="020B0604030504040204" pitchFamily="34" charset="0"/>
              </a:rPr>
              <a:t>atau</a:t>
            </a:r>
            <a:r>
              <a:rPr lang="en-GB" dirty="0">
                <a:latin typeface="Tahoma" panose="020B0604030504040204" pitchFamily="34" charset="0"/>
              </a:rPr>
              <a:t> </a:t>
            </a:r>
            <a:r>
              <a:rPr lang="en-GB" dirty="0" err="1">
                <a:latin typeface="Tahoma" panose="020B0604030504040204" pitchFamily="34" charset="0"/>
              </a:rPr>
              <a:t>agen</a:t>
            </a:r>
            <a:r>
              <a:rPr lang="id-ID" dirty="0">
                <a:latin typeface="Tahoma" panose="020B0604030504040204" pitchFamily="34" charset="0"/>
              </a:rPr>
              <a:t> </a:t>
            </a:r>
            <a:r>
              <a:rPr lang="en-GB" dirty="0" err="1">
                <a:latin typeface="Tahoma" panose="020B0604030504040204" pitchFamily="34" charset="0"/>
              </a:rPr>
              <a:t>internasional</a:t>
            </a:r>
            <a:r>
              <a:rPr lang="en-GB" dirty="0">
                <a:latin typeface="Tahoma" panose="020B0604030504040204" pitchFamily="34" charset="0"/>
              </a:rPr>
              <a:t> </a:t>
            </a:r>
          </a:p>
        </p:txBody>
      </p:sp>
      <p:sp>
        <p:nvSpPr>
          <p:cNvPr id="5" name="Text Placeholder 4"/>
          <p:cNvSpPr>
            <a:spLocks noGrp="1"/>
          </p:cNvSpPr>
          <p:nvPr>
            <p:ph type="body" sz="quarter" idx="3"/>
          </p:nvPr>
        </p:nvSpPr>
        <p:spPr>
          <a:xfrm>
            <a:off x="6406195" y="2023747"/>
            <a:ext cx="4929676" cy="576262"/>
          </a:xfrm>
          <a:solidFill>
            <a:schemeClr val="accent1">
              <a:lumMod val="40000"/>
              <a:lumOff val="60000"/>
            </a:schemeClr>
          </a:solidFill>
        </p:spPr>
        <p:txBody>
          <a:bodyPr/>
          <a:lstStyle/>
          <a:p>
            <a:pPr algn="ctr"/>
            <a:r>
              <a:rPr lang="en-US" sz="1800" dirty="0" err="1" smtClean="0">
                <a:solidFill>
                  <a:srgbClr val="FF0000"/>
                </a:solidFill>
              </a:rPr>
              <a:t>Karakteristik</a:t>
            </a:r>
            <a:r>
              <a:rPr lang="en-US" sz="1800" dirty="0" smtClean="0">
                <a:solidFill>
                  <a:srgbClr val="FF0000"/>
                </a:solidFill>
              </a:rPr>
              <a:t> BI</a:t>
            </a:r>
            <a:endParaRPr lang="en-US" sz="1800" dirty="0">
              <a:solidFill>
                <a:srgbClr val="FF0000"/>
              </a:solidFill>
            </a:endParaRPr>
          </a:p>
        </p:txBody>
      </p:sp>
      <p:sp>
        <p:nvSpPr>
          <p:cNvPr id="6" name="Content Placeholder 5"/>
          <p:cNvSpPr>
            <a:spLocks noGrp="1"/>
          </p:cNvSpPr>
          <p:nvPr>
            <p:ph sz="quarter" idx="4"/>
          </p:nvPr>
        </p:nvSpPr>
        <p:spPr>
          <a:xfrm>
            <a:off x="6406196" y="2600009"/>
            <a:ext cx="4929675" cy="3304117"/>
          </a:xfrm>
          <a:solidFill>
            <a:schemeClr val="accent3">
              <a:lumMod val="75000"/>
            </a:schemeClr>
          </a:solidFill>
        </p:spPr>
        <p:txBody>
          <a:bodyPr>
            <a:normAutofit fontScale="85000" lnSpcReduction="10000"/>
          </a:bodyPr>
          <a:lstStyle/>
          <a:p>
            <a:pPr algn="just">
              <a:spcBef>
                <a:spcPct val="50000"/>
              </a:spcBef>
              <a:buFontTx/>
              <a:buAutoNum type="arabicPeriod"/>
            </a:pPr>
            <a:r>
              <a:rPr lang="en-GB" dirty="0" err="1" smtClean="0">
                <a:latin typeface="Arial" panose="020B0604020202020204" pitchFamily="34" charset="0"/>
              </a:rPr>
              <a:t>Transaksi</a:t>
            </a:r>
            <a:r>
              <a:rPr lang="en-GB" dirty="0" smtClean="0">
                <a:latin typeface="Arial" panose="020B0604020202020204" pitchFamily="34" charset="0"/>
              </a:rPr>
              <a:t> </a:t>
            </a:r>
            <a:r>
              <a:rPr lang="en-GB" dirty="0" err="1">
                <a:latin typeface="Arial" panose="020B0604020202020204" pitchFamily="34" charset="0"/>
              </a:rPr>
              <a:t>lebih</a:t>
            </a:r>
            <a:r>
              <a:rPr lang="en-GB" dirty="0">
                <a:latin typeface="Arial" panose="020B0604020202020204" pitchFamily="34" charset="0"/>
              </a:rPr>
              <a:t> </a:t>
            </a:r>
            <a:r>
              <a:rPr lang="en-GB" dirty="0" err="1">
                <a:latin typeface="Arial" panose="020B0604020202020204" pitchFamily="34" charset="0"/>
              </a:rPr>
              <a:t>dari</a:t>
            </a:r>
            <a:r>
              <a:rPr lang="en-GB" dirty="0">
                <a:latin typeface="Arial" panose="020B0604020202020204" pitchFamily="34" charset="0"/>
              </a:rPr>
              <a:t> </a:t>
            </a:r>
            <a:r>
              <a:rPr lang="en-GB" dirty="0" err="1">
                <a:latin typeface="Arial" panose="020B0604020202020204" pitchFamily="34" charset="0"/>
              </a:rPr>
              <a:t>dua</a:t>
            </a:r>
            <a:r>
              <a:rPr lang="en-GB" dirty="0">
                <a:latin typeface="Arial" panose="020B0604020202020204" pitchFamily="34" charset="0"/>
              </a:rPr>
              <a:t> </a:t>
            </a:r>
            <a:r>
              <a:rPr lang="en-GB" dirty="0" err="1">
                <a:latin typeface="Arial" panose="020B0604020202020204" pitchFamily="34" charset="0"/>
              </a:rPr>
              <a:t>negara</a:t>
            </a:r>
            <a:r>
              <a:rPr lang="en-GB" dirty="0">
                <a:latin typeface="Arial" panose="020B0604020202020204" pitchFamily="34" charset="0"/>
              </a:rPr>
              <a:t>, yang </a:t>
            </a:r>
            <a:r>
              <a:rPr lang="en-GB" dirty="0" err="1">
                <a:latin typeface="Arial" panose="020B0604020202020204" pitchFamily="34" charset="0"/>
              </a:rPr>
              <a:t>tidak</a:t>
            </a:r>
            <a:r>
              <a:rPr lang="en-GB" dirty="0">
                <a:latin typeface="Arial" panose="020B0604020202020204" pitchFamily="34" charset="0"/>
              </a:rPr>
              <a:t> </a:t>
            </a:r>
            <a:r>
              <a:rPr lang="en-GB" dirty="0" err="1">
                <a:latin typeface="Arial" panose="020B0604020202020204" pitchFamily="34" charset="0"/>
              </a:rPr>
              <a:t>terbatas</a:t>
            </a:r>
            <a:r>
              <a:rPr lang="id-ID" dirty="0">
                <a:latin typeface="Arial" panose="020B0604020202020204" pitchFamily="34" charset="0"/>
              </a:rPr>
              <a:t> pada </a:t>
            </a:r>
            <a:r>
              <a:rPr lang="en-GB" dirty="0" err="1">
                <a:latin typeface="Arial" panose="020B0604020202020204" pitchFamily="34" charset="0"/>
              </a:rPr>
              <a:t>perusahaan</a:t>
            </a:r>
            <a:r>
              <a:rPr lang="en-GB" dirty="0">
                <a:latin typeface="Arial" panose="020B0604020202020204" pitchFamily="34" charset="0"/>
              </a:rPr>
              <a:t> </a:t>
            </a:r>
            <a:r>
              <a:rPr lang="en-GB" dirty="0" err="1">
                <a:latin typeface="Arial" panose="020B0604020202020204" pitchFamily="34" charset="0"/>
              </a:rPr>
              <a:t>multinasional</a:t>
            </a:r>
            <a:r>
              <a:rPr lang="en-GB" dirty="0">
                <a:latin typeface="Arial" panose="020B0604020202020204" pitchFamily="34" charset="0"/>
              </a:rPr>
              <a:t>, </a:t>
            </a:r>
            <a:r>
              <a:rPr lang="en-GB" dirty="0" err="1">
                <a:latin typeface="Arial" panose="020B0604020202020204" pitchFamily="34" charset="0"/>
              </a:rPr>
              <a:t>tetapi</a:t>
            </a:r>
            <a:r>
              <a:rPr lang="en-GB" dirty="0">
                <a:latin typeface="Arial" panose="020B0604020202020204" pitchFamily="34" charset="0"/>
              </a:rPr>
              <a:t> </a:t>
            </a:r>
            <a:r>
              <a:rPr lang="en-GB" dirty="0" err="1">
                <a:latin typeface="Arial" panose="020B0604020202020204" pitchFamily="34" charset="0"/>
              </a:rPr>
              <a:t>ada</a:t>
            </a:r>
            <a:r>
              <a:rPr lang="en-GB" dirty="0">
                <a:latin typeface="Arial" panose="020B0604020202020204" pitchFamily="34" charset="0"/>
              </a:rPr>
              <a:t> </a:t>
            </a:r>
            <a:r>
              <a:rPr lang="en-GB" dirty="0" err="1">
                <a:latin typeface="Arial" panose="020B0604020202020204" pitchFamily="34" charset="0"/>
              </a:rPr>
              <a:t>juga</a:t>
            </a:r>
            <a:r>
              <a:rPr lang="en-GB" dirty="0">
                <a:latin typeface="Arial" panose="020B0604020202020204" pitchFamily="34" charset="0"/>
              </a:rPr>
              <a:t> UKM</a:t>
            </a:r>
            <a:r>
              <a:rPr lang="id-ID" dirty="0">
                <a:latin typeface="Arial" panose="020B0604020202020204" pitchFamily="34" charset="0"/>
              </a:rPr>
              <a:t> </a:t>
            </a:r>
            <a:r>
              <a:rPr lang="en-GB" dirty="0">
                <a:latin typeface="Arial" panose="020B0604020202020204" pitchFamily="34" charset="0"/>
              </a:rPr>
              <a:t>yang </a:t>
            </a:r>
            <a:r>
              <a:rPr lang="en-GB" dirty="0" err="1" smtClean="0">
                <a:latin typeface="Arial" panose="020B0604020202020204" pitchFamily="34" charset="0"/>
              </a:rPr>
              <a:t>terlibat</a:t>
            </a:r>
            <a:endParaRPr lang="en-GB" dirty="0" smtClean="0">
              <a:latin typeface="Arial" panose="020B0604020202020204" pitchFamily="34" charset="0"/>
            </a:endParaRPr>
          </a:p>
          <a:p>
            <a:pPr algn="just">
              <a:spcBef>
                <a:spcPct val="50000"/>
              </a:spcBef>
              <a:buFontTx/>
              <a:buAutoNum type="arabicPeriod"/>
            </a:pPr>
            <a:r>
              <a:rPr lang="en-GB" dirty="0" err="1" smtClean="0">
                <a:latin typeface="Arial" panose="020B0604020202020204" pitchFamily="34" charset="0"/>
              </a:rPr>
              <a:t>Sistem</a:t>
            </a:r>
            <a:r>
              <a:rPr lang="en-GB" dirty="0" smtClean="0">
                <a:latin typeface="Arial" panose="020B0604020202020204" pitchFamily="34" charset="0"/>
              </a:rPr>
              <a:t> </a:t>
            </a:r>
            <a:r>
              <a:rPr lang="en-GB" dirty="0">
                <a:latin typeface="Arial" panose="020B0604020202020204" pitchFamily="34" charset="0"/>
              </a:rPr>
              <a:t>legal di </a:t>
            </a:r>
            <a:r>
              <a:rPr lang="en-GB" dirty="0" err="1">
                <a:latin typeface="Arial" panose="020B0604020202020204" pitchFamily="34" charset="0"/>
              </a:rPr>
              <a:t>antara</a:t>
            </a:r>
            <a:r>
              <a:rPr lang="en-GB" dirty="0">
                <a:latin typeface="Arial" panose="020B0604020202020204" pitchFamily="34" charset="0"/>
              </a:rPr>
              <a:t> </a:t>
            </a:r>
            <a:r>
              <a:rPr lang="en-GB" dirty="0" err="1">
                <a:latin typeface="Arial" panose="020B0604020202020204" pitchFamily="34" charset="0"/>
              </a:rPr>
              <a:t>negara</a:t>
            </a:r>
            <a:r>
              <a:rPr lang="en-GB" dirty="0">
                <a:latin typeface="Arial" panose="020B0604020202020204" pitchFamily="34" charset="0"/>
              </a:rPr>
              <a:t> </a:t>
            </a:r>
            <a:r>
              <a:rPr lang="en-GB" dirty="0" err="1">
                <a:latin typeface="Arial" panose="020B0604020202020204" pitchFamily="34" charset="0"/>
              </a:rPr>
              <a:t>berbeda</a:t>
            </a:r>
            <a:r>
              <a:rPr lang="en-GB" dirty="0">
                <a:latin typeface="Arial" panose="020B0604020202020204" pitchFamily="34" charset="0"/>
              </a:rPr>
              <a:t>, </a:t>
            </a:r>
            <a:r>
              <a:rPr lang="en-GB" dirty="0" err="1">
                <a:latin typeface="Arial" panose="020B0604020202020204" pitchFamily="34" charset="0"/>
              </a:rPr>
              <a:t>memaksa</a:t>
            </a:r>
            <a:r>
              <a:rPr lang="en-GB" dirty="0">
                <a:latin typeface="Arial" panose="020B0604020202020204" pitchFamily="34" charset="0"/>
              </a:rPr>
              <a:t> </a:t>
            </a:r>
            <a:r>
              <a:rPr lang="en-GB" dirty="0" err="1">
                <a:latin typeface="Arial" panose="020B0604020202020204" pitchFamily="34" charset="0"/>
              </a:rPr>
              <a:t>satu</a:t>
            </a:r>
            <a:r>
              <a:rPr lang="id-ID" dirty="0">
                <a:latin typeface="Arial" panose="020B0604020202020204" pitchFamily="34" charset="0"/>
              </a:rPr>
              <a:t> </a:t>
            </a:r>
            <a:r>
              <a:rPr lang="en-GB" dirty="0" err="1">
                <a:latin typeface="Arial" panose="020B0604020202020204" pitchFamily="34" charset="0"/>
              </a:rPr>
              <a:t>negara</a:t>
            </a:r>
            <a:r>
              <a:rPr lang="en-GB" dirty="0">
                <a:latin typeface="Arial" panose="020B0604020202020204" pitchFamily="34" charset="0"/>
              </a:rPr>
              <a:t> </a:t>
            </a:r>
            <a:r>
              <a:rPr lang="en-GB" dirty="0" err="1">
                <a:latin typeface="Arial" panose="020B0604020202020204" pitchFamily="34" charset="0"/>
              </a:rPr>
              <a:t>atau</a:t>
            </a:r>
            <a:r>
              <a:rPr lang="en-GB" dirty="0">
                <a:latin typeface="Arial" panose="020B0604020202020204" pitchFamily="34" charset="0"/>
              </a:rPr>
              <a:t> </a:t>
            </a:r>
            <a:r>
              <a:rPr lang="en-GB" dirty="0" err="1">
                <a:latin typeface="Arial" panose="020B0604020202020204" pitchFamily="34" charset="0"/>
              </a:rPr>
              <a:t>lebih</a:t>
            </a:r>
            <a:r>
              <a:rPr lang="en-GB" dirty="0">
                <a:latin typeface="Arial" panose="020B0604020202020204" pitchFamily="34" charset="0"/>
              </a:rPr>
              <a:t> </a:t>
            </a:r>
            <a:r>
              <a:rPr lang="en-GB" dirty="0" err="1">
                <a:latin typeface="Arial" panose="020B0604020202020204" pitchFamily="34" charset="0"/>
              </a:rPr>
              <a:t>untuk</a:t>
            </a:r>
            <a:r>
              <a:rPr lang="en-GB" dirty="0">
                <a:latin typeface="Arial" panose="020B0604020202020204" pitchFamily="34" charset="0"/>
              </a:rPr>
              <a:t> </a:t>
            </a:r>
            <a:r>
              <a:rPr lang="en-GB" dirty="0" err="1">
                <a:latin typeface="Arial" panose="020B0604020202020204" pitchFamily="34" charset="0"/>
              </a:rPr>
              <a:t>menyesuaikan</a:t>
            </a:r>
            <a:r>
              <a:rPr lang="en-GB" dirty="0">
                <a:latin typeface="Arial" panose="020B0604020202020204" pitchFamily="34" charset="0"/>
              </a:rPr>
              <a:t> </a:t>
            </a:r>
            <a:r>
              <a:rPr lang="en-GB" dirty="0" err="1">
                <a:latin typeface="Arial" panose="020B0604020202020204" pitchFamily="34" charset="0"/>
              </a:rPr>
              <a:t>perilaku</a:t>
            </a:r>
            <a:r>
              <a:rPr lang="id-ID" dirty="0">
                <a:latin typeface="Arial" panose="020B0604020202020204" pitchFamily="34" charset="0"/>
              </a:rPr>
              <a:t> </a:t>
            </a:r>
            <a:r>
              <a:rPr lang="en-GB" dirty="0" err="1">
                <a:latin typeface="Arial" panose="020B0604020202020204" pitchFamily="34" charset="0"/>
              </a:rPr>
              <a:t>mereka</a:t>
            </a:r>
            <a:r>
              <a:rPr lang="en-GB" dirty="0">
                <a:latin typeface="Arial" panose="020B0604020202020204" pitchFamily="34" charset="0"/>
              </a:rPr>
              <a:t> </a:t>
            </a:r>
            <a:r>
              <a:rPr lang="en-GB" dirty="0" err="1">
                <a:latin typeface="Arial" panose="020B0604020202020204" pitchFamily="34" charset="0"/>
              </a:rPr>
              <a:t>dengan</a:t>
            </a:r>
            <a:r>
              <a:rPr lang="en-GB" dirty="0">
                <a:latin typeface="Arial" panose="020B0604020202020204" pitchFamily="34" charset="0"/>
              </a:rPr>
              <a:t> </a:t>
            </a:r>
            <a:r>
              <a:rPr lang="en-GB" dirty="0" err="1">
                <a:latin typeface="Arial" panose="020B0604020202020204" pitchFamily="34" charset="0"/>
              </a:rPr>
              <a:t>hukum</a:t>
            </a:r>
            <a:r>
              <a:rPr lang="en-GB" dirty="0">
                <a:latin typeface="Arial" panose="020B0604020202020204" pitchFamily="34" charset="0"/>
              </a:rPr>
              <a:t> yang </a:t>
            </a:r>
            <a:r>
              <a:rPr lang="en-GB" dirty="0" err="1">
                <a:latin typeface="Arial" panose="020B0604020202020204" pitchFamily="34" charset="0"/>
              </a:rPr>
              <a:t>berlaku</a:t>
            </a:r>
            <a:r>
              <a:rPr lang="en-GB" dirty="0">
                <a:latin typeface="Arial" panose="020B0604020202020204" pitchFamily="34" charset="0"/>
              </a:rPr>
              <a:t>;</a:t>
            </a:r>
          </a:p>
          <a:p>
            <a:pPr algn="just">
              <a:spcBef>
                <a:spcPct val="50000"/>
              </a:spcBef>
              <a:buFontTx/>
              <a:buAutoNum type="arabicPeriod"/>
            </a:pPr>
            <a:r>
              <a:rPr lang="en-GB" dirty="0" err="1">
                <a:latin typeface="Arial" panose="020B0604020202020204" pitchFamily="34" charset="0"/>
              </a:rPr>
              <a:t>Menggunakan</a:t>
            </a:r>
            <a:r>
              <a:rPr lang="en-GB" dirty="0">
                <a:latin typeface="Arial" panose="020B0604020202020204" pitchFamily="34" charset="0"/>
              </a:rPr>
              <a:t> </a:t>
            </a:r>
            <a:r>
              <a:rPr lang="en-GB" dirty="0" err="1">
                <a:latin typeface="Arial" panose="020B0604020202020204" pitchFamily="34" charset="0"/>
              </a:rPr>
              <a:t>mata</a:t>
            </a:r>
            <a:r>
              <a:rPr lang="en-GB" dirty="0">
                <a:latin typeface="Arial" panose="020B0604020202020204" pitchFamily="34" charset="0"/>
              </a:rPr>
              <a:t> </a:t>
            </a:r>
            <a:r>
              <a:rPr lang="en-GB" dirty="0" err="1">
                <a:latin typeface="Arial" panose="020B0604020202020204" pitchFamily="34" charset="0"/>
              </a:rPr>
              <a:t>uang</a:t>
            </a:r>
            <a:r>
              <a:rPr lang="en-GB" dirty="0">
                <a:latin typeface="Arial" panose="020B0604020202020204" pitchFamily="34" charset="0"/>
              </a:rPr>
              <a:t> </a:t>
            </a:r>
            <a:r>
              <a:rPr lang="en-GB" dirty="0" err="1">
                <a:latin typeface="Arial" panose="020B0604020202020204" pitchFamily="34" charset="0"/>
              </a:rPr>
              <a:t>berbeda-beda</a:t>
            </a:r>
            <a:r>
              <a:rPr lang="en-GB" dirty="0">
                <a:latin typeface="Arial" panose="020B0604020202020204" pitchFamily="34" charset="0"/>
              </a:rPr>
              <a:t> ;</a:t>
            </a:r>
          </a:p>
          <a:p>
            <a:pPr algn="just">
              <a:spcBef>
                <a:spcPct val="50000"/>
              </a:spcBef>
              <a:buFontTx/>
              <a:buAutoNum type="arabicPeriod"/>
            </a:pPr>
            <a:r>
              <a:rPr lang="en-GB" dirty="0" err="1">
                <a:latin typeface="Arial" panose="020B0604020202020204" pitchFamily="34" charset="0"/>
              </a:rPr>
              <a:t>Budaya</a:t>
            </a:r>
            <a:r>
              <a:rPr lang="en-GB" dirty="0">
                <a:latin typeface="Arial" panose="020B0604020202020204" pitchFamily="34" charset="0"/>
              </a:rPr>
              <a:t> </a:t>
            </a:r>
            <a:r>
              <a:rPr lang="en-GB" dirty="0" err="1">
                <a:latin typeface="Arial" panose="020B0604020202020204" pitchFamily="34" charset="0"/>
              </a:rPr>
              <a:t>negara-negara</a:t>
            </a:r>
            <a:r>
              <a:rPr lang="en-GB" dirty="0">
                <a:latin typeface="Arial" panose="020B0604020202020204" pitchFamily="34" charset="0"/>
              </a:rPr>
              <a:t> </a:t>
            </a:r>
            <a:r>
              <a:rPr lang="en-GB" dirty="0" err="1">
                <a:latin typeface="Arial" panose="020B0604020202020204" pitchFamily="34" charset="0"/>
              </a:rPr>
              <a:t>memaksa</a:t>
            </a:r>
            <a:r>
              <a:rPr lang="en-GB" dirty="0">
                <a:latin typeface="Arial" panose="020B0604020202020204" pitchFamily="34" charset="0"/>
              </a:rPr>
              <a:t> </a:t>
            </a:r>
            <a:r>
              <a:rPr lang="en-GB" dirty="0" err="1">
                <a:latin typeface="Arial" panose="020B0604020202020204" pitchFamily="34" charset="0"/>
              </a:rPr>
              <a:t>setiap</a:t>
            </a:r>
            <a:r>
              <a:rPr lang="id-ID" dirty="0">
                <a:latin typeface="Arial" panose="020B0604020202020204" pitchFamily="34" charset="0"/>
              </a:rPr>
              <a:t> </a:t>
            </a:r>
            <a:r>
              <a:rPr lang="en-GB" dirty="0" err="1">
                <a:latin typeface="Arial" panose="020B0604020202020204" pitchFamily="34" charset="0"/>
              </a:rPr>
              <a:t>negara</a:t>
            </a:r>
            <a:r>
              <a:rPr lang="en-GB" dirty="0">
                <a:latin typeface="Arial" panose="020B0604020202020204" pitchFamily="34" charset="0"/>
              </a:rPr>
              <a:t> </a:t>
            </a:r>
            <a:r>
              <a:rPr lang="en-GB" dirty="0" err="1" smtClean="0">
                <a:latin typeface="Arial" panose="020B0604020202020204" pitchFamily="34" charset="0"/>
              </a:rPr>
              <a:t>berbeda</a:t>
            </a:r>
            <a:r>
              <a:rPr lang="en-GB" dirty="0" smtClean="0">
                <a:latin typeface="Arial" panose="020B0604020202020204" pitchFamily="34" charset="0"/>
              </a:rPr>
              <a:t> </a:t>
            </a:r>
            <a:r>
              <a:rPr lang="en-GB" dirty="0" err="1" smtClean="0">
                <a:latin typeface="Arial" panose="020B0604020202020204" pitchFamily="34" charset="0"/>
              </a:rPr>
              <a:t>untuk</a:t>
            </a:r>
            <a:r>
              <a:rPr lang="en-GB" dirty="0" smtClean="0">
                <a:latin typeface="Arial" panose="020B0604020202020204" pitchFamily="34" charset="0"/>
              </a:rPr>
              <a:t> </a:t>
            </a:r>
            <a:r>
              <a:rPr lang="en-GB" dirty="0" err="1">
                <a:latin typeface="Arial" panose="020B0604020202020204" pitchFamily="34" charset="0"/>
              </a:rPr>
              <a:t>menyesuaikannya</a:t>
            </a:r>
            <a:r>
              <a:rPr lang="en-GB" dirty="0">
                <a:latin typeface="Arial" panose="020B0604020202020204" pitchFamily="34" charset="0"/>
              </a:rPr>
              <a:t>;</a:t>
            </a:r>
          </a:p>
          <a:p>
            <a:pPr algn="just">
              <a:spcBef>
                <a:spcPct val="50000"/>
              </a:spcBef>
              <a:buFontTx/>
              <a:buAutoNum type="arabicPeriod"/>
            </a:pPr>
            <a:r>
              <a:rPr lang="en-GB" dirty="0" err="1">
                <a:latin typeface="Arial" panose="020B0604020202020204" pitchFamily="34" charset="0"/>
              </a:rPr>
              <a:t>Ketersediaan</a:t>
            </a:r>
            <a:r>
              <a:rPr lang="en-GB" dirty="0">
                <a:latin typeface="Arial" panose="020B0604020202020204" pitchFamily="34" charset="0"/>
              </a:rPr>
              <a:t> </a:t>
            </a:r>
            <a:r>
              <a:rPr lang="en-GB" dirty="0" err="1">
                <a:latin typeface="Arial" panose="020B0604020202020204" pitchFamily="34" charset="0"/>
              </a:rPr>
              <a:t>sumber-sumber</a:t>
            </a:r>
            <a:r>
              <a:rPr lang="en-GB" dirty="0">
                <a:latin typeface="Arial" panose="020B0604020202020204" pitchFamily="34" charset="0"/>
              </a:rPr>
              <a:t> yang </a:t>
            </a:r>
            <a:r>
              <a:rPr lang="en-GB" dirty="0" err="1">
                <a:latin typeface="Arial" panose="020B0604020202020204" pitchFamily="34" charset="0"/>
              </a:rPr>
              <a:t>berbeda</a:t>
            </a:r>
            <a:r>
              <a:rPr lang="en-GB" dirty="0">
                <a:latin typeface="Arial" panose="020B0604020202020204" pitchFamily="34" charset="0"/>
              </a:rPr>
              <a:t> di </a:t>
            </a:r>
            <a:r>
              <a:rPr lang="en-GB" dirty="0" err="1">
                <a:latin typeface="Arial" panose="020B0604020202020204" pitchFamily="34" charset="0"/>
              </a:rPr>
              <a:t>tiap</a:t>
            </a:r>
            <a:r>
              <a:rPr lang="id-ID" dirty="0">
                <a:latin typeface="Arial" panose="020B0604020202020204" pitchFamily="34" charset="0"/>
              </a:rPr>
              <a:t> </a:t>
            </a:r>
            <a:r>
              <a:rPr lang="en-GB" dirty="0" err="1">
                <a:latin typeface="Arial" panose="020B0604020202020204" pitchFamily="34" charset="0"/>
              </a:rPr>
              <a:t>negara</a:t>
            </a:r>
            <a:r>
              <a:rPr lang="en-GB" dirty="0">
                <a:latin typeface="Arial" panose="020B0604020202020204" pitchFamily="34" charset="0"/>
              </a:rPr>
              <a:t>, </a:t>
            </a:r>
            <a:r>
              <a:rPr lang="en-GB" dirty="0" err="1">
                <a:latin typeface="Arial" panose="020B0604020202020204" pitchFamily="34" charset="0"/>
              </a:rPr>
              <a:t>suatu</a:t>
            </a:r>
            <a:r>
              <a:rPr lang="en-GB" dirty="0">
                <a:latin typeface="Arial" panose="020B0604020202020204" pitchFamily="34" charset="0"/>
              </a:rPr>
              <a:t> </a:t>
            </a:r>
            <a:r>
              <a:rPr lang="en-GB" dirty="0" err="1">
                <a:latin typeface="Arial" panose="020B0604020202020204" pitchFamily="34" charset="0"/>
              </a:rPr>
              <a:t>negara</a:t>
            </a:r>
            <a:r>
              <a:rPr lang="en-GB" dirty="0">
                <a:latin typeface="Arial" panose="020B0604020202020204" pitchFamily="34" charset="0"/>
              </a:rPr>
              <a:t> </a:t>
            </a:r>
            <a:r>
              <a:rPr lang="en-GB" dirty="0" err="1">
                <a:latin typeface="Arial" panose="020B0604020202020204" pitchFamily="34" charset="0"/>
              </a:rPr>
              <a:t>mungkin</a:t>
            </a:r>
            <a:r>
              <a:rPr lang="en-GB" dirty="0">
                <a:latin typeface="Arial" panose="020B0604020202020204" pitchFamily="34" charset="0"/>
              </a:rPr>
              <a:t> </a:t>
            </a:r>
            <a:r>
              <a:rPr lang="en-GB" dirty="0" err="1">
                <a:latin typeface="Arial" panose="020B0604020202020204" pitchFamily="34" charset="0"/>
              </a:rPr>
              <a:t>hanya</a:t>
            </a:r>
            <a:r>
              <a:rPr lang="en-GB" dirty="0">
                <a:latin typeface="Arial" panose="020B0604020202020204" pitchFamily="34" charset="0"/>
              </a:rPr>
              <a:t> </a:t>
            </a:r>
            <a:r>
              <a:rPr lang="en-GB" dirty="0" err="1">
                <a:latin typeface="Arial" panose="020B0604020202020204" pitchFamily="34" charset="0"/>
              </a:rPr>
              <a:t>memiliki</a:t>
            </a:r>
            <a:r>
              <a:rPr lang="id-ID" dirty="0">
                <a:latin typeface="Arial" panose="020B0604020202020204" pitchFamily="34" charset="0"/>
              </a:rPr>
              <a:t> </a:t>
            </a:r>
            <a:r>
              <a:rPr lang="en-GB" dirty="0" err="1">
                <a:latin typeface="Arial" panose="020B0604020202020204" pitchFamily="34" charset="0"/>
              </a:rPr>
              <a:t>sumber</a:t>
            </a:r>
            <a:r>
              <a:rPr lang="en-GB" dirty="0">
                <a:latin typeface="Arial" panose="020B0604020202020204" pitchFamily="34" charset="0"/>
              </a:rPr>
              <a:t> </a:t>
            </a:r>
            <a:r>
              <a:rPr lang="en-GB" dirty="0" err="1">
                <a:latin typeface="Arial" panose="020B0604020202020204" pitchFamily="34" charset="0"/>
              </a:rPr>
              <a:t>daya</a:t>
            </a:r>
            <a:r>
              <a:rPr lang="en-GB" dirty="0">
                <a:latin typeface="Arial" panose="020B0604020202020204" pitchFamily="34" charset="0"/>
              </a:rPr>
              <a:t> </a:t>
            </a:r>
            <a:r>
              <a:rPr lang="en-GB" dirty="0" err="1">
                <a:latin typeface="Arial" panose="020B0604020202020204" pitchFamily="34" charset="0"/>
              </a:rPr>
              <a:t>alam</a:t>
            </a:r>
            <a:r>
              <a:rPr lang="en-GB" dirty="0">
                <a:latin typeface="Arial" panose="020B0604020202020204" pitchFamily="34" charset="0"/>
              </a:rPr>
              <a:t> yang </a:t>
            </a:r>
            <a:r>
              <a:rPr lang="en-GB" dirty="0" err="1">
                <a:latin typeface="Arial" panose="020B0604020202020204" pitchFamily="34" charset="0"/>
              </a:rPr>
              <a:t>lebih</a:t>
            </a:r>
            <a:r>
              <a:rPr lang="en-GB" dirty="0">
                <a:latin typeface="Arial" panose="020B0604020202020204" pitchFamily="34" charset="0"/>
              </a:rPr>
              <a:t>, </a:t>
            </a:r>
            <a:r>
              <a:rPr lang="en-GB" dirty="0" err="1">
                <a:latin typeface="Arial" panose="020B0604020202020204" pitchFamily="34" charset="0"/>
              </a:rPr>
              <a:t>tetapi</a:t>
            </a:r>
            <a:r>
              <a:rPr lang="en-GB" dirty="0">
                <a:latin typeface="Arial" panose="020B0604020202020204" pitchFamily="34" charset="0"/>
              </a:rPr>
              <a:t> </a:t>
            </a:r>
            <a:r>
              <a:rPr lang="en-GB" dirty="0" err="1">
                <a:latin typeface="Arial" panose="020B0604020202020204" pitchFamily="34" charset="0"/>
              </a:rPr>
              <a:t>hanya</a:t>
            </a:r>
            <a:r>
              <a:rPr lang="en-GB" dirty="0">
                <a:latin typeface="Arial" panose="020B0604020202020204" pitchFamily="34" charset="0"/>
              </a:rPr>
              <a:t> </a:t>
            </a:r>
            <a:r>
              <a:rPr lang="en-GB" dirty="0" err="1">
                <a:latin typeface="Arial" panose="020B0604020202020204" pitchFamily="34" charset="0"/>
              </a:rPr>
              <a:t>sedikit</a:t>
            </a:r>
            <a:r>
              <a:rPr lang="id-ID" dirty="0">
                <a:latin typeface="Arial" panose="020B0604020202020204" pitchFamily="34" charset="0"/>
              </a:rPr>
              <a:t> </a:t>
            </a:r>
            <a:r>
              <a:rPr lang="en-GB" dirty="0" err="1">
                <a:latin typeface="Arial" panose="020B0604020202020204" pitchFamily="34" charset="0"/>
              </a:rPr>
              <a:t>memiliki</a:t>
            </a:r>
            <a:r>
              <a:rPr lang="en-GB" dirty="0">
                <a:latin typeface="Arial" panose="020B0604020202020204" pitchFamily="34" charset="0"/>
              </a:rPr>
              <a:t> </a:t>
            </a:r>
            <a:r>
              <a:rPr lang="en-GB" dirty="0" err="1">
                <a:latin typeface="Arial" panose="020B0604020202020204" pitchFamily="34" charset="0"/>
              </a:rPr>
              <a:t>tenaga</a:t>
            </a:r>
            <a:r>
              <a:rPr lang="en-GB" dirty="0">
                <a:latin typeface="Arial" panose="020B0604020202020204" pitchFamily="34" charset="0"/>
              </a:rPr>
              <a:t> </a:t>
            </a:r>
            <a:r>
              <a:rPr lang="en-GB" dirty="0" err="1">
                <a:latin typeface="Arial" panose="020B0604020202020204" pitchFamily="34" charset="0"/>
              </a:rPr>
              <a:t>ahli</a:t>
            </a:r>
            <a:r>
              <a:rPr lang="en-GB" dirty="0">
                <a:latin typeface="Arial" panose="020B0604020202020204" pitchFamily="34" charset="0"/>
              </a:rPr>
              <a:t>, </a:t>
            </a:r>
            <a:r>
              <a:rPr lang="en-GB" dirty="0" err="1">
                <a:latin typeface="Arial" panose="020B0604020202020204" pitchFamily="34" charset="0"/>
              </a:rPr>
              <a:t>dll</a:t>
            </a:r>
            <a:r>
              <a:rPr lang="en-GB" dirty="0">
                <a:latin typeface="Arial" panose="020B0604020202020204" pitchFamily="34" charset="0"/>
              </a:rPr>
              <a:t> ;</a:t>
            </a:r>
          </a:p>
          <a:p>
            <a:pPr marL="0" indent="0" algn="just">
              <a:buNone/>
            </a:pPr>
            <a:endParaRPr lang="en-US" dirty="0"/>
          </a:p>
        </p:txBody>
      </p:sp>
    </p:spTree>
    <p:extLst>
      <p:ext uri="{BB962C8B-B14F-4D97-AF65-F5344CB8AC3E}">
        <p14:creationId xmlns:p14="http://schemas.microsoft.com/office/powerpoint/2010/main" val="42130048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856129"/>
          </a:xfrm>
        </p:spPr>
        <p:txBody>
          <a:bodyPr>
            <a:normAutofit/>
          </a:bodyPr>
          <a:lstStyle/>
          <a:p>
            <a:pPr algn="ctr"/>
            <a:r>
              <a:rPr lang="en-US" sz="3200" dirty="0" err="1" smtClean="0"/>
              <a:t>Mengapa</a:t>
            </a:r>
            <a:r>
              <a:rPr lang="en-US" sz="3200" dirty="0" smtClean="0"/>
              <a:t> </a:t>
            </a:r>
            <a:r>
              <a:rPr lang="en-US" sz="3200" dirty="0" err="1"/>
              <a:t>m</a:t>
            </a:r>
            <a:r>
              <a:rPr lang="en-US" sz="3200" dirty="0" err="1" smtClean="0"/>
              <a:t>empelajari</a:t>
            </a:r>
            <a:r>
              <a:rPr lang="en-US" sz="3200" dirty="0" smtClean="0"/>
              <a:t> </a:t>
            </a:r>
            <a:r>
              <a:rPr lang="en-US" sz="3200" dirty="0" err="1" smtClean="0"/>
              <a:t>bisnis</a:t>
            </a:r>
            <a:r>
              <a:rPr lang="en-US" sz="3200" dirty="0" smtClean="0"/>
              <a:t> </a:t>
            </a:r>
            <a:r>
              <a:rPr lang="en-US" sz="3200" dirty="0" err="1" smtClean="0"/>
              <a:t>internasional</a:t>
            </a:r>
            <a:endParaRPr lang="en-US" sz="3200" dirty="0"/>
          </a:p>
        </p:txBody>
      </p:sp>
      <p:sp>
        <p:nvSpPr>
          <p:cNvPr id="3" name="Text Placeholder 2"/>
          <p:cNvSpPr>
            <a:spLocks noGrp="1"/>
          </p:cNvSpPr>
          <p:nvPr>
            <p:ph type="body" idx="1"/>
          </p:nvPr>
        </p:nvSpPr>
        <p:spPr>
          <a:xfrm>
            <a:off x="914400" y="1600200"/>
            <a:ext cx="10905565" cy="4441162"/>
          </a:xfrm>
        </p:spPr>
        <p:txBody>
          <a:bodyPr/>
          <a:lstStyle/>
          <a:p>
            <a:pPr marL="228600" indent="-228600"/>
            <a:r>
              <a:rPr lang="en-US" sz="2000" dirty="0" smtClean="0"/>
              <a:t>1. </a:t>
            </a:r>
            <a:r>
              <a:rPr lang="en-US" sz="2000" dirty="0" err="1" smtClean="0"/>
              <a:t>Semua</a:t>
            </a:r>
            <a:r>
              <a:rPr lang="en-US" sz="2000" dirty="0" smtClean="0"/>
              <a:t> </a:t>
            </a:r>
            <a:r>
              <a:rPr lang="en-US" sz="2000" dirty="0" err="1"/>
              <a:t>organisasi</a:t>
            </a:r>
            <a:r>
              <a:rPr lang="en-US" sz="2000" dirty="0"/>
              <a:t> </a:t>
            </a:r>
            <a:r>
              <a:rPr lang="en-US" sz="2000" dirty="0" err="1"/>
              <a:t>besar</a:t>
            </a:r>
            <a:r>
              <a:rPr lang="en-US" sz="2000" dirty="0"/>
              <a:t> </a:t>
            </a:r>
            <a:r>
              <a:rPr lang="en-US" sz="2000" dirty="0" err="1"/>
              <a:t>mempunyai</a:t>
            </a:r>
            <a:r>
              <a:rPr lang="en-US" sz="2000" dirty="0"/>
              <a:t> </a:t>
            </a:r>
            <a:r>
              <a:rPr lang="en-US" sz="2000" dirty="0" err="1"/>
              <a:t>usaha</a:t>
            </a:r>
            <a:r>
              <a:rPr lang="en-US" sz="2000" dirty="0"/>
              <a:t> </a:t>
            </a:r>
            <a:r>
              <a:rPr lang="en-US" sz="2000" dirty="0" err="1"/>
              <a:t>internasional</a:t>
            </a:r>
            <a:r>
              <a:rPr lang="en-US" sz="2000" dirty="0"/>
              <a:t> yang </a:t>
            </a:r>
            <a:r>
              <a:rPr lang="en-US" sz="2000" dirty="0" err="1"/>
              <a:t>dipengaruhi</a:t>
            </a:r>
            <a:r>
              <a:rPr lang="en-US" sz="2000" dirty="0"/>
              <a:t> </a:t>
            </a:r>
            <a:r>
              <a:rPr lang="en-US" sz="2000" dirty="0" err="1"/>
              <a:t>oleh</a:t>
            </a:r>
            <a:r>
              <a:rPr lang="en-US" sz="2000" dirty="0"/>
              <a:t> </a:t>
            </a:r>
            <a:r>
              <a:rPr lang="en-US" sz="2000" dirty="0" err="1"/>
              <a:t>perekonomian</a:t>
            </a:r>
            <a:r>
              <a:rPr lang="en-US" sz="2000" dirty="0"/>
              <a:t> </a:t>
            </a:r>
            <a:r>
              <a:rPr lang="en-US" sz="2000" dirty="0" smtClean="0"/>
              <a:t>global</a:t>
            </a:r>
          </a:p>
          <a:p>
            <a:r>
              <a:rPr lang="en-US" sz="2000" dirty="0" smtClean="0"/>
              <a:t>2. </a:t>
            </a:r>
            <a:r>
              <a:rPr lang="en-US" sz="2000" dirty="0" err="1" smtClean="0"/>
              <a:t>Pertumbuhan</a:t>
            </a:r>
            <a:r>
              <a:rPr lang="en-US" sz="2000" dirty="0" smtClean="0"/>
              <a:t> </a:t>
            </a:r>
            <a:r>
              <a:rPr lang="en-US" sz="2000" i="1" dirty="0" smtClean="0"/>
              <a:t>e-commerce</a:t>
            </a:r>
            <a:r>
              <a:rPr lang="en-US" sz="2000" dirty="0" smtClean="0"/>
              <a:t> </a:t>
            </a:r>
          </a:p>
          <a:p>
            <a:r>
              <a:rPr lang="en-US" sz="2000" dirty="0" smtClean="0"/>
              <a:t>3. UKM </a:t>
            </a:r>
            <a:r>
              <a:rPr lang="en-US" sz="2000" dirty="0" err="1" smtClean="0"/>
              <a:t>sudah</a:t>
            </a:r>
            <a:r>
              <a:rPr lang="en-US" sz="2000" dirty="0" smtClean="0"/>
              <a:t> </a:t>
            </a:r>
            <a:r>
              <a:rPr lang="en-US" sz="2000" dirty="0" err="1" smtClean="0"/>
              <a:t>banyak</a:t>
            </a:r>
            <a:r>
              <a:rPr lang="en-US" sz="2000" dirty="0" smtClean="0"/>
              <a:t> </a:t>
            </a:r>
            <a:r>
              <a:rPr lang="en-US" sz="2000" dirty="0" err="1" smtClean="0"/>
              <a:t>terlibat</a:t>
            </a:r>
            <a:r>
              <a:rPr lang="en-US" sz="2000" dirty="0" smtClean="0"/>
              <a:t> </a:t>
            </a:r>
            <a:r>
              <a:rPr lang="en-US" sz="2000" dirty="0" err="1" smtClean="0"/>
              <a:t>dalam</a:t>
            </a:r>
            <a:r>
              <a:rPr lang="en-US" sz="2000" dirty="0" smtClean="0"/>
              <a:t> </a:t>
            </a:r>
            <a:r>
              <a:rPr lang="en-US" sz="2000" dirty="0" err="1" smtClean="0"/>
              <a:t>bisnis</a:t>
            </a:r>
            <a:r>
              <a:rPr lang="en-US" sz="2000" dirty="0" smtClean="0"/>
              <a:t> </a:t>
            </a:r>
            <a:r>
              <a:rPr lang="en-US" sz="2000" dirty="0" err="1" smtClean="0"/>
              <a:t>internasional</a:t>
            </a:r>
            <a:endParaRPr lang="en-US" sz="2000" dirty="0"/>
          </a:p>
          <a:p>
            <a:pPr marL="228600" indent="-228600"/>
            <a:r>
              <a:rPr lang="en-US" sz="2000" dirty="0" smtClean="0"/>
              <a:t>4. </a:t>
            </a:r>
            <a:r>
              <a:rPr lang="en-US" sz="2000" dirty="0" err="1" smtClean="0"/>
              <a:t>Mungkin</a:t>
            </a:r>
            <a:r>
              <a:rPr lang="en-US" sz="2000" dirty="0" smtClean="0"/>
              <a:t> </a:t>
            </a:r>
            <a:r>
              <a:rPr lang="en-US" sz="2000" dirty="0" err="1" smtClean="0"/>
              <a:t>kita</a:t>
            </a:r>
            <a:r>
              <a:rPr lang="en-US" sz="2000" dirty="0" smtClean="0"/>
              <a:t> </a:t>
            </a:r>
            <a:r>
              <a:rPr lang="en-US" sz="2000" dirty="0" err="1" smtClean="0"/>
              <a:t>bekerja</a:t>
            </a:r>
            <a:r>
              <a:rPr lang="en-US" sz="2000" dirty="0" smtClean="0"/>
              <a:t> </a:t>
            </a:r>
            <a:r>
              <a:rPr lang="en-US" sz="2000" dirty="0" err="1" smtClean="0"/>
              <a:t>pada</a:t>
            </a:r>
            <a:r>
              <a:rPr lang="en-US" sz="2000" dirty="0" smtClean="0"/>
              <a:t> </a:t>
            </a:r>
            <a:r>
              <a:rPr lang="en-US" sz="2000" dirty="0" err="1" smtClean="0"/>
              <a:t>perusahaan</a:t>
            </a:r>
            <a:r>
              <a:rPr lang="en-US" sz="2000" dirty="0" smtClean="0"/>
              <a:t> yang </a:t>
            </a:r>
            <a:r>
              <a:rPr lang="en-US" sz="2000" dirty="0" err="1" smtClean="0"/>
              <a:t>kantor</a:t>
            </a:r>
            <a:r>
              <a:rPr lang="en-US" sz="2000" dirty="0" smtClean="0"/>
              <a:t> </a:t>
            </a:r>
            <a:r>
              <a:rPr lang="en-US" sz="2000" dirty="0" err="1" smtClean="0"/>
              <a:t>pusatnya</a:t>
            </a:r>
            <a:r>
              <a:rPr lang="en-US" sz="2000" dirty="0" smtClean="0"/>
              <a:t> </a:t>
            </a:r>
            <a:r>
              <a:rPr lang="en-US" sz="2000" dirty="0" err="1" smtClean="0"/>
              <a:t>dinegara</a:t>
            </a:r>
            <a:r>
              <a:rPr lang="en-US" sz="2000" dirty="0" smtClean="0"/>
              <a:t> lain</a:t>
            </a:r>
            <a:endParaRPr lang="en-US" sz="2000" dirty="0"/>
          </a:p>
          <a:p>
            <a:r>
              <a:rPr lang="en-US" sz="2000" dirty="0" smtClean="0"/>
              <a:t>5. </a:t>
            </a:r>
            <a:r>
              <a:rPr lang="en-US" sz="2000" dirty="0" err="1" smtClean="0"/>
              <a:t>Mengikuti</a:t>
            </a:r>
            <a:r>
              <a:rPr lang="en-US" sz="2000" dirty="0" smtClean="0"/>
              <a:t> </a:t>
            </a:r>
            <a:r>
              <a:rPr lang="en-US" sz="2000" dirty="0" err="1"/>
              <a:t>perkembangan</a:t>
            </a:r>
            <a:r>
              <a:rPr lang="en-US" sz="2000" dirty="0"/>
              <a:t> </a:t>
            </a:r>
            <a:r>
              <a:rPr lang="en-US" sz="2000" dirty="0" err="1"/>
              <a:t>teknologi</a:t>
            </a:r>
            <a:r>
              <a:rPr lang="en-US" sz="2000" dirty="0"/>
              <a:t> </a:t>
            </a:r>
            <a:r>
              <a:rPr lang="en-US" sz="2000" dirty="0" err="1"/>
              <a:t>dan</a:t>
            </a:r>
            <a:r>
              <a:rPr lang="en-US" sz="2000" dirty="0"/>
              <a:t> </a:t>
            </a:r>
            <a:r>
              <a:rPr lang="en-US" sz="2000" dirty="0" err="1"/>
              <a:t>sarana</a:t>
            </a:r>
            <a:r>
              <a:rPr lang="en-US" sz="2000" dirty="0"/>
              <a:t> </a:t>
            </a:r>
            <a:r>
              <a:rPr lang="en-US" sz="2000" dirty="0" err="1"/>
              <a:t>bisnis</a:t>
            </a:r>
            <a:r>
              <a:rPr lang="en-US" sz="2000" dirty="0"/>
              <a:t> </a:t>
            </a:r>
            <a:r>
              <a:rPr lang="en-US" sz="2000" dirty="0" err="1"/>
              <a:t>mutakhir</a:t>
            </a:r>
            <a:endParaRPr lang="en-US" sz="2000" dirty="0"/>
          </a:p>
          <a:p>
            <a:r>
              <a:rPr lang="en-US" sz="2000" dirty="0" smtClean="0"/>
              <a:t>6. </a:t>
            </a:r>
            <a:r>
              <a:rPr lang="en-US" sz="2000" dirty="0" err="1" smtClean="0"/>
              <a:t>Mendapatkan</a:t>
            </a:r>
            <a:r>
              <a:rPr lang="en-US" sz="2000" dirty="0" smtClean="0"/>
              <a:t> </a:t>
            </a:r>
            <a:r>
              <a:rPr lang="en-US" sz="2000" dirty="0" err="1"/>
              <a:t>pemahaman</a:t>
            </a:r>
            <a:r>
              <a:rPr lang="en-US" sz="2000" dirty="0"/>
              <a:t> </a:t>
            </a:r>
            <a:r>
              <a:rPr lang="en-US" sz="2000" dirty="0" err="1"/>
              <a:t>budaya</a:t>
            </a:r>
            <a:endParaRPr lang="en-US" sz="2000" dirty="0"/>
          </a:p>
          <a:p>
            <a:endParaRPr lang="en-US" dirty="0"/>
          </a:p>
        </p:txBody>
      </p:sp>
    </p:spTree>
    <p:extLst>
      <p:ext uri="{BB962C8B-B14F-4D97-AF65-F5344CB8AC3E}">
        <p14:creationId xmlns:p14="http://schemas.microsoft.com/office/powerpoint/2010/main" val="968384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788894"/>
          </a:xfrm>
          <a:solidFill>
            <a:srgbClr val="FF0000"/>
          </a:solidFill>
        </p:spPr>
        <p:txBody>
          <a:bodyPr>
            <a:normAutofit fontScale="90000"/>
          </a:bodyPr>
          <a:lstStyle/>
          <a:p>
            <a:r>
              <a:rPr lang="en-US" dirty="0" err="1" smtClean="0"/>
              <a:t>Aktivitas</a:t>
            </a:r>
            <a:r>
              <a:rPr lang="en-US" dirty="0" smtClean="0"/>
              <a:t> </a:t>
            </a:r>
            <a:r>
              <a:rPr lang="en-US" dirty="0" err="1" smtClean="0"/>
              <a:t>Utama</a:t>
            </a:r>
            <a:r>
              <a:rPr lang="en-US" dirty="0" smtClean="0"/>
              <a:t> </a:t>
            </a:r>
            <a:r>
              <a:rPr lang="en-US" dirty="0" err="1" smtClean="0"/>
              <a:t>Bisnis</a:t>
            </a:r>
            <a:r>
              <a:rPr lang="en-US" dirty="0" smtClean="0"/>
              <a:t> </a:t>
            </a:r>
            <a:r>
              <a:rPr lang="en-US" dirty="0" err="1" smtClean="0"/>
              <a:t>Internasional</a:t>
            </a:r>
            <a:endParaRPr lang="en-US" dirty="0"/>
          </a:p>
        </p:txBody>
      </p:sp>
      <p:sp>
        <p:nvSpPr>
          <p:cNvPr id="3" name="Text Placeholder 2"/>
          <p:cNvSpPr>
            <a:spLocks noGrp="1"/>
          </p:cNvSpPr>
          <p:nvPr>
            <p:ph type="body" idx="1"/>
          </p:nvPr>
        </p:nvSpPr>
        <p:spPr>
          <a:xfrm>
            <a:off x="677335" y="1780988"/>
            <a:ext cx="10080312" cy="4727387"/>
          </a:xfrm>
          <a:solidFill>
            <a:schemeClr val="accent5">
              <a:lumMod val="50000"/>
            </a:schemeClr>
          </a:solidFill>
        </p:spPr>
        <p:txBody>
          <a:bodyPr/>
          <a:lstStyle/>
          <a:p>
            <a:pPr marL="228600" indent="-228600">
              <a:spcBef>
                <a:spcPct val="50000"/>
              </a:spcBef>
            </a:pPr>
            <a:r>
              <a:rPr lang="en-GB" dirty="0" smtClean="0">
                <a:latin typeface="Arial" panose="020B0604020202020204" pitchFamily="34" charset="0"/>
                <a:cs typeface="Arial" panose="020B0604020202020204" pitchFamily="34" charset="0"/>
              </a:rPr>
              <a:t>1. Visible </a:t>
            </a:r>
            <a:r>
              <a:rPr lang="en-GB" dirty="0">
                <a:latin typeface="Arial" panose="020B0604020202020204" pitchFamily="34" charset="0"/>
                <a:cs typeface="Arial" panose="020B0604020202020204" pitchFamily="34" charset="0"/>
              </a:rPr>
              <a:t>Trade (Merchandise export and</a:t>
            </a:r>
            <a:r>
              <a:rPr lang="id-ID" dirty="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import): </a:t>
            </a:r>
            <a:r>
              <a:rPr lang="en-GB" dirty="0" err="1">
                <a:latin typeface="Arial" panose="020B0604020202020204" pitchFamily="34" charset="0"/>
                <a:cs typeface="Arial" panose="020B0604020202020204" pitchFamily="34" charset="0"/>
              </a:rPr>
              <a:t>Perdagangan</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barang-barang</a:t>
            </a:r>
            <a:r>
              <a:rPr lang="en-GB" dirty="0">
                <a:latin typeface="Arial" panose="020B0604020202020204" pitchFamily="34" charset="0"/>
                <a:cs typeface="Arial" panose="020B0604020202020204" pitchFamily="34" charset="0"/>
              </a:rPr>
              <a:t> </a:t>
            </a:r>
            <a:r>
              <a:rPr lang="en-GB" dirty="0" err="1" smtClean="0">
                <a:latin typeface="Arial" panose="020B0604020202020204" pitchFamily="34" charset="0"/>
                <a:cs typeface="Arial" panose="020B0604020202020204" pitchFamily="34" charset="0"/>
              </a:rPr>
              <a:t>berwujud</a:t>
            </a:r>
            <a:endParaRPr lang="en-GB" dirty="0" smtClean="0">
              <a:latin typeface="Arial" panose="020B0604020202020204" pitchFamily="34" charset="0"/>
              <a:cs typeface="Arial" panose="020B0604020202020204" pitchFamily="34" charset="0"/>
            </a:endParaRPr>
          </a:p>
          <a:p>
            <a:pPr marL="282575" indent="-282575">
              <a:spcBef>
                <a:spcPct val="50000"/>
              </a:spcBef>
            </a:pPr>
            <a:r>
              <a:rPr lang="en-GB" dirty="0" smtClean="0">
                <a:latin typeface="Arial" panose="020B0604020202020204" pitchFamily="34" charset="0"/>
                <a:cs typeface="Arial" panose="020B0604020202020204" pitchFamily="34" charset="0"/>
              </a:rPr>
              <a:t>2. Invisible </a:t>
            </a:r>
            <a:r>
              <a:rPr lang="en-GB" dirty="0">
                <a:latin typeface="Arial" panose="020B0604020202020204" pitchFamily="34" charset="0"/>
                <a:cs typeface="Arial" panose="020B0604020202020204" pitchFamily="34" charset="0"/>
              </a:rPr>
              <a:t>Trade (Service export and import): </a:t>
            </a:r>
            <a:r>
              <a:rPr lang="en-GB" dirty="0" err="1">
                <a:latin typeface="Arial" panose="020B0604020202020204" pitchFamily="34" charset="0"/>
                <a:cs typeface="Arial" panose="020B0604020202020204" pitchFamily="34" charset="0"/>
              </a:rPr>
              <a:t>perdagangan</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dalam</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jasa</a:t>
            </a:r>
            <a:r>
              <a:rPr lang="en-GB" dirty="0">
                <a:latin typeface="Arial" panose="020B0604020202020204" pitchFamily="34" charset="0"/>
                <a:cs typeface="Arial" panose="020B0604020202020204" pitchFamily="34" charset="0"/>
              </a:rPr>
              <a:t>; bank; travel;</a:t>
            </a:r>
            <a:r>
              <a:rPr lang="id-ID"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akunting</a:t>
            </a:r>
            <a:r>
              <a:rPr lang="en-GB" dirty="0">
                <a:latin typeface="Arial" panose="020B0604020202020204" pitchFamily="34" charset="0"/>
                <a:cs typeface="Arial" panose="020B0604020202020204" pitchFamily="34" charset="0"/>
              </a:rPr>
              <a:t> </a:t>
            </a:r>
            <a:r>
              <a:rPr lang="en-GB" dirty="0" smtClean="0">
                <a:latin typeface="Arial" panose="020B0604020202020204" pitchFamily="34" charset="0"/>
                <a:cs typeface="Arial" panose="020B0604020202020204" pitchFamily="34" charset="0"/>
              </a:rPr>
              <a:t>;</a:t>
            </a:r>
          </a:p>
          <a:p>
            <a:pPr>
              <a:spcBef>
                <a:spcPct val="50000"/>
              </a:spcBef>
            </a:pPr>
            <a:r>
              <a:rPr lang="en-GB" dirty="0" smtClean="0">
                <a:latin typeface="Arial" panose="020B0604020202020204" pitchFamily="34" charset="0"/>
                <a:cs typeface="Arial" panose="020B0604020202020204" pitchFamily="34" charset="0"/>
              </a:rPr>
              <a:t>3. </a:t>
            </a:r>
            <a:r>
              <a:rPr lang="id-ID" dirty="0" smtClean="0">
                <a:latin typeface="Arial" panose="020B0604020202020204" pitchFamily="34" charset="0"/>
                <a:cs typeface="Arial" panose="020B0604020202020204" pitchFamily="34" charset="0"/>
              </a:rPr>
              <a:t>International</a:t>
            </a:r>
            <a:r>
              <a:rPr lang="en-GB" dirty="0" smtClean="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Investment:</a:t>
            </a:r>
          </a:p>
          <a:p>
            <a:pPr marL="457200" indent="-174625">
              <a:spcBef>
                <a:spcPct val="50000"/>
              </a:spcBef>
            </a:pPr>
            <a:r>
              <a:rPr lang="en-GB" dirty="0" smtClean="0">
                <a:latin typeface="Arial" panose="020B0604020202020204" pitchFamily="34" charset="0"/>
                <a:cs typeface="Arial" panose="020B0604020202020204" pitchFamily="34" charset="0"/>
              </a:rPr>
              <a:t>- Foreign </a:t>
            </a:r>
            <a:r>
              <a:rPr lang="en-GB" dirty="0">
                <a:latin typeface="Arial" panose="020B0604020202020204" pitchFamily="34" charset="0"/>
                <a:cs typeface="Arial" panose="020B0604020202020204" pitchFamily="34" charset="0"/>
              </a:rPr>
              <a:t>Direct Investment (FDI), </a:t>
            </a:r>
            <a:r>
              <a:rPr lang="en-GB" dirty="0" err="1">
                <a:latin typeface="Arial" panose="020B0604020202020204" pitchFamily="34" charset="0"/>
                <a:cs typeface="Arial" panose="020B0604020202020204" pitchFamily="34" charset="0"/>
              </a:rPr>
              <a:t>investasi</a:t>
            </a:r>
            <a:r>
              <a:rPr lang="en-GB" dirty="0">
                <a:latin typeface="Arial" panose="020B0604020202020204" pitchFamily="34" charset="0"/>
                <a:cs typeface="Arial" panose="020B0604020202020204" pitchFamily="34" charset="0"/>
              </a:rPr>
              <a:t> yang </a:t>
            </a:r>
            <a:r>
              <a:rPr lang="en-GB" dirty="0" err="1">
                <a:latin typeface="Arial" panose="020B0604020202020204" pitchFamily="34" charset="0"/>
                <a:cs typeface="Arial" panose="020B0604020202020204" pitchFamily="34" charset="0"/>
              </a:rPr>
              <a:t>bertujuan</a:t>
            </a:r>
            <a:r>
              <a:rPr lang="id-ID"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untuk</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mengawasi</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kepemilikan</a:t>
            </a:r>
            <a:r>
              <a:rPr lang="en-GB" dirty="0">
                <a:latin typeface="Arial" panose="020B0604020202020204" pitchFamily="34" charset="0"/>
                <a:cs typeface="Arial" panose="020B0604020202020204" pitchFamily="34" charset="0"/>
              </a:rPr>
              <a:t> (property), asset </a:t>
            </a:r>
            <a:r>
              <a:rPr lang="en-GB" dirty="0" err="1">
                <a:latin typeface="Arial" panose="020B0604020202020204" pitchFamily="34" charset="0"/>
                <a:cs typeface="Arial" panose="020B0604020202020204" pitchFamily="34" charset="0"/>
              </a:rPr>
              <a:t>dan</a:t>
            </a:r>
            <a:r>
              <a:rPr lang="id-ID"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perusahaan</a:t>
            </a:r>
            <a:r>
              <a:rPr lang="en-GB" dirty="0">
                <a:latin typeface="Arial" panose="020B0604020202020204" pitchFamily="34" charset="0"/>
                <a:cs typeface="Arial" panose="020B0604020202020204" pitchFamily="34" charset="0"/>
              </a:rPr>
              <a:t> di </a:t>
            </a:r>
            <a:r>
              <a:rPr lang="id-ID" dirty="0">
                <a:latin typeface="Arial" panose="020B0604020202020204" pitchFamily="34" charset="0"/>
                <a:cs typeface="Arial" panose="020B0604020202020204" pitchFamily="34" charset="0"/>
              </a:rPr>
              <a:t>negara </a:t>
            </a:r>
            <a:r>
              <a:rPr lang="en-GB" dirty="0">
                <a:latin typeface="Arial" panose="020B0604020202020204" pitchFamily="34" charset="0"/>
                <a:cs typeface="Arial" panose="020B0604020202020204" pitchFamily="34" charset="0"/>
              </a:rPr>
              <a:t>lain (host </a:t>
            </a:r>
            <a:r>
              <a:rPr lang="en-GB" dirty="0" err="1">
                <a:latin typeface="Arial" panose="020B0604020202020204" pitchFamily="34" charset="0"/>
                <a:cs typeface="Arial" panose="020B0604020202020204" pitchFamily="34" charset="0"/>
              </a:rPr>
              <a:t>contry</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secara</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aktif</a:t>
            </a:r>
            <a:r>
              <a:rPr lang="id-ID" dirty="0">
                <a:latin typeface="Arial" panose="020B0604020202020204" pitchFamily="34" charset="0"/>
                <a:cs typeface="Arial" panose="020B0604020202020204" pitchFamily="34" charset="0"/>
              </a:rPr>
              <a:t>.</a:t>
            </a:r>
            <a:endParaRPr lang="en-GB" dirty="0">
              <a:latin typeface="Arial" panose="020B0604020202020204" pitchFamily="34" charset="0"/>
              <a:cs typeface="Arial" panose="020B0604020202020204" pitchFamily="34" charset="0"/>
            </a:endParaRPr>
          </a:p>
          <a:p>
            <a:pPr marL="457200" indent="-174625">
              <a:spcBef>
                <a:spcPct val="50000"/>
              </a:spcBef>
            </a:pPr>
            <a:r>
              <a:rPr lang="en-GB" dirty="0" smtClean="0">
                <a:latin typeface="Arial" panose="020B0604020202020204" pitchFamily="34" charset="0"/>
                <a:cs typeface="Arial" panose="020B0604020202020204" pitchFamily="34" charset="0"/>
              </a:rPr>
              <a:t>- </a:t>
            </a:r>
            <a:r>
              <a:rPr lang="en-GB" dirty="0" err="1" smtClean="0">
                <a:latin typeface="Arial" panose="020B0604020202020204" pitchFamily="34" charset="0"/>
                <a:cs typeface="Arial" panose="020B0604020202020204" pitchFamily="34" charset="0"/>
              </a:rPr>
              <a:t>Portofolio</a:t>
            </a:r>
            <a:r>
              <a:rPr lang="en-GB" dirty="0" smtClean="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investment, </a:t>
            </a:r>
            <a:r>
              <a:rPr lang="en-GB" dirty="0" err="1">
                <a:latin typeface="Arial" panose="020B0604020202020204" pitchFamily="34" charset="0"/>
                <a:cs typeface="Arial" panose="020B0604020202020204" pitchFamily="34" charset="0"/>
              </a:rPr>
              <a:t>pembelian</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aset</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keuangan</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luar</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negeri</a:t>
            </a:r>
            <a:r>
              <a:rPr lang="id-ID" dirty="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a:t>
            </a:r>
            <a:r>
              <a:rPr lang="en-GB" dirty="0" err="1">
                <a:latin typeface="Arial" panose="020B0604020202020204" pitchFamily="34" charset="0"/>
                <a:cs typeface="Arial" panose="020B0604020202020204" pitchFamily="34" charset="0"/>
              </a:rPr>
              <a:t>saham</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obligasi</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sertifikat</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deposito</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untuk</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tujuan</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selain</a:t>
            </a:r>
            <a:r>
              <a:rPr lang="id-ID"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pengawasan</a:t>
            </a:r>
            <a:r>
              <a:rPr lang="en-GB" dirty="0">
                <a:latin typeface="Arial" panose="020B0604020202020204" pitchFamily="34" charset="0"/>
                <a:cs typeface="Arial" panose="020B0604020202020204" pitchFamily="34" charset="0"/>
              </a:rPr>
              <a:t> ;</a:t>
            </a:r>
          </a:p>
          <a:p>
            <a:r>
              <a:rPr lang="en-US" dirty="0" smtClean="0"/>
              <a:t> </a:t>
            </a:r>
            <a:endParaRPr lang="en-US" dirty="0"/>
          </a:p>
        </p:txBody>
      </p:sp>
    </p:spTree>
    <p:extLst>
      <p:ext uri="{BB962C8B-B14F-4D97-AF65-F5344CB8AC3E}">
        <p14:creationId xmlns:p14="http://schemas.microsoft.com/office/powerpoint/2010/main" val="39825890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82388"/>
            <a:ext cx="10550959" cy="6320118"/>
          </a:xfrm>
          <a:solidFill>
            <a:schemeClr val="accent5">
              <a:lumMod val="75000"/>
            </a:schemeClr>
          </a:solidFill>
        </p:spPr>
        <p:txBody>
          <a:bodyPr>
            <a:normAutofit/>
          </a:bodyPr>
          <a:lstStyle/>
          <a:p>
            <a:pPr marL="282575"/>
            <a:r>
              <a:rPr lang="en-US" sz="1800" dirty="0" smtClean="0">
                <a:solidFill>
                  <a:schemeClr val="tx1"/>
                </a:solidFill>
                <a:latin typeface="Arial" panose="020B0604020202020204" pitchFamily="34" charset="0"/>
                <a:cs typeface="Arial" panose="020B0604020202020204" pitchFamily="34" charset="0"/>
              </a:rPr>
              <a:t>4. </a:t>
            </a:r>
            <a:r>
              <a:rPr lang="en-US" sz="1800" dirty="0" err="1" smtClean="0">
                <a:solidFill>
                  <a:schemeClr val="tx1"/>
                </a:solidFill>
                <a:latin typeface="Arial" panose="020B0604020202020204" pitchFamily="34" charset="0"/>
                <a:cs typeface="Arial" panose="020B0604020202020204" pitchFamily="34" charset="0"/>
              </a:rPr>
              <a:t>Pemberian</a:t>
            </a:r>
            <a:r>
              <a:rPr lang="en-US" sz="1800" dirty="0" smtClean="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lisensi</a:t>
            </a:r>
            <a:r>
              <a:rPr lang="en-US" sz="1800" dirty="0">
                <a:solidFill>
                  <a:schemeClr val="tx1"/>
                </a:solidFill>
                <a:latin typeface="Arial" panose="020B0604020202020204" pitchFamily="34" charset="0"/>
                <a:cs typeface="Arial" panose="020B0604020202020204" pitchFamily="34" charset="0"/>
              </a:rPr>
              <a:t> (</a:t>
            </a:r>
            <a:r>
              <a:rPr lang="en-US" sz="1800" i="1" dirty="0" err="1">
                <a:solidFill>
                  <a:schemeClr val="tx1"/>
                </a:solidFill>
                <a:latin typeface="Arial" panose="020B0604020202020204" pitchFamily="34" charset="0"/>
                <a:cs typeface="Arial" panose="020B0604020202020204" pitchFamily="34" charset="0"/>
              </a:rPr>
              <a:t>lisencing</a:t>
            </a:r>
            <a:r>
              <a:rPr lang="en-US" sz="1800" dirty="0" smtClean="0">
                <a:solidFill>
                  <a:schemeClr val="tx1"/>
                </a:solidFill>
                <a:latin typeface="Arial" panose="020B0604020202020204" pitchFamily="34" charset="0"/>
                <a:cs typeface="Arial" panose="020B0604020202020204" pitchFamily="34" charset="0"/>
              </a:rPr>
              <a:t>)</a:t>
            </a:r>
            <a:r>
              <a:rPr lang="en-US" sz="1800" dirty="0">
                <a:solidFill>
                  <a:schemeClr val="tx1"/>
                </a:solidFill>
                <a:latin typeface="Arial" panose="020B0604020202020204" pitchFamily="34" charset="0"/>
                <a:cs typeface="Arial" panose="020B0604020202020204" pitchFamily="34" charset="0"/>
              </a:rPr>
              <a:t/>
            </a:r>
            <a:br>
              <a:rPr lang="en-US" sz="1800" dirty="0">
                <a:solidFill>
                  <a:schemeClr val="tx1"/>
                </a:solidFill>
                <a:latin typeface="Arial" panose="020B0604020202020204" pitchFamily="34" charset="0"/>
                <a:cs typeface="Arial" panose="020B0604020202020204" pitchFamily="34" charset="0"/>
              </a:rPr>
            </a:br>
            <a:r>
              <a:rPr lang="en-US" sz="1800" dirty="0" err="1">
                <a:solidFill>
                  <a:schemeClr val="tx1"/>
                </a:solidFill>
                <a:latin typeface="Arial" panose="020B0604020202020204" pitchFamily="34" charset="0"/>
                <a:cs typeface="Arial" panose="020B0604020202020204" pitchFamily="34" charset="0"/>
              </a:rPr>
              <a:t>Pemberian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lisensi</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yaitu</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perjanjian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kontraktual</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dimana</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sebuah</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perusahaan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memberikan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akses</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kepada</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penggunaan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hak</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kekayaan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intelektualnya</a:t>
            </a:r>
            <a:r>
              <a:rPr lang="en-US" sz="1800" dirty="0">
                <a:solidFill>
                  <a:schemeClr val="tx1"/>
                </a:solidFill>
                <a:latin typeface="Arial" panose="020B0604020202020204" pitchFamily="34" charset="0"/>
                <a:cs typeface="Arial" panose="020B0604020202020204" pitchFamily="34" charset="0"/>
              </a:rPr>
              <a:t> (paten, </a:t>
            </a:r>
            <a:r>
              <a:rPr lang="en-US" sz="1800" dirty="0" err="1">
                <a:solidFill>
                  <a:schemeClr val="tx1"/>
                </a:solidFill>
                <a:latin typeface="Arial" panose="020B0604020202020204" pitchFamily="34" charset="0"/>
                <a:cs typeface="Arial" panose="020B0604020202020204" pitchFamily="34" charset="0"/>
              </a:rPr>
              <a:t>merk</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dagang</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rahasia</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dagang</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atau</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teknologinya</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kepada</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suatu</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perusahaan</a:t>
            </a:r>
            <a:r>
              <a:rPr lang="en-US" sz="1800" dirty="0">
                <a:solidFill>
                  <a:schemeClr val="tx1"/>
                </a:solidFill>
                <a:latin typeface="Arial" panose="020B0604020202020204" pitchFamily="34" charset="0"/>
                <a:cs typeface="Arial" panose="020B0604020202020204" pitchFamily="34" charset="0"/>
              </a:rPr>
              <a:t> lain </a:t>
            </a:r>
            <a:r>
              <a:rPr lang="en-US" sz="1800" dirty="0" err="1">
                <a:solidFill>
                  <a:schemeClr val="tx1"/>
                </a:solidFill>
                <a:latin typeface="Arial" panose="020B0604020202020204" pitchFamily="34" charset="0"/>
                <a:cs typeface="Arial" panose="020B0604020202020204" pitchFamily="34" charset="0"/>
              </a:rPr>
              <a:t>dengan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mendapat</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bayaran</a:t>
            </a:r>
            <a:r>
              <a:rPr lang="en-US" sz="1800" dirty="0">
                <a:solidFill>
                  <a:schemeClr val="tx1"/>
                </a:solidFill>
                <a:latin typeface="Arial" panose="020B0604020202020204" pitchFamily="34" charset="0"/>
                <a:cs typeface="Arial" panose="020B0604020202020204" pitchFamily="34" charset="0"/>
              </a:rPr>
              <a:t> (</a:t>
            </a:r>
            <a:r>
              <a:rPr lang="en-US" sz="1800" i="1" dirty="0">
                <a:solidFill>
                  <a:schemeClr val="tx1"/>
                </a:solidFill>
                <a:latin typeface="Arial" panose="020B0604020202020204" pitchFamily="34" charset="0"/>
                <a:cs typeface="Arial" panose="020B0604020202020204" pitchFamily="34" charset="0"/>
              </a:rPr>
              <a:t>royalty</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Contohnya</a:t>
            </a:r>
            <a:r>
              <a:rPr lang="en-US" sz="1800" dirty="0">
                <a:solidFill>
                  <a:schemeClr val="tx1"/>
                </a:solidFill>
                <a:latin typeface="Arial" panose="020B0604020202020204" pitchFamily="34" charset="0"/>
                <a:cs typeface="Arial" panose="020B0604020202020204" pitchFamily="34" charset="0"/>
              </a:rPr>
              <a:t> Walt Disney Company </a:t>
            </a:r>
            <a:r>
              <a:rPr lang="en-US" sz="1800" dirty="0" err="1">
                <a:solidFill>
                  <a:schemeClr val="tx1"/>
                </a:solidFill>
                <a:latin typeface="Arial" panose="020B0604020202020204" pitchFamily="34" charset="0"/>
                <a:cs typeface="Arial" panose="020B0604020202020204" pitchFamily="34" charset="0"/>
              </a:rPr>
              <a:t>mengijinkan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produsen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pakaian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Jerman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memasarkan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piyama</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anak-anak</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dengan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wajah</a:t>
            </a:r>
            <a:r>
              <a:rPr lang="en-US" sz="1800" dirty="0">
                <a:solidFill>
                  <a:schemeClr val="tx1"/>
                </a:solidFill>
                <a:latin typeface="Arial" panose="020B0604020202020204" pitchFamily="34" charset="0"/>
                <a:cs typeface="Arial" panose="020B0604020202020204" pitchFamily="34" charset="0"/>
              </a:rPr>
              <a:t> Mickey Mouse </a:t>
            </a:r>
            <a:r>
              <a:rPr lang="en-US" sz="1800" dirty="0" err="1">
                <a:solidFill>
                  <a:schemeClr val="tx1"/>
                </a:solidFill>
                <a:latin typeface="Arial" panose="020B0604020202020204" pitchFamily="34" charset="0"/>
                <a:cs typeface="Arial" panose="020B0604020202020204" pitchFamily="34" charset="0"/>
              </a:rPr>
              <a:t>dengan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mendapat</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bayaran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dari</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keuntungan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penjualan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baju</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piyama</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tersebut</a:t>
            </a:r>
            <a:r>
              <a:rPr lang="en-US" sz="1800" dirty="0">
                <a:solidFill>
                  <a:schemeClr val="tx1"/>
                </a:solidFill>
                <a:latin typeface="Arial" panose="020B0604020202020204" pitchFamily="34" charset="0"/>
                <a:cs typeface="Arial" panose="020B0604020202020204" pitchFamily="34" charset="0"/>
              </a:rPr>
              <a:t>.</a:t>
            </a:r>
            <a:br>
              <a:rPr lang="en-US" sz="1800" dirty="0">
                <a:solidFill>
                  <a:schemeClr val="tx1"/>
                </a:solidFill>
                <a:latin typeface="Arial" panose="020B0604020202020204" pitchFamily="34" charset="0"/>
                <a:cs typeface="Arial" panose="020B0604020202020204" pitchFamily="34" charset="0"/>
              </a:rPr>
            </a:br>
            <a:r>
              <a:rPr lang="en-US" sz="1800" dirty="0">
                <a:solidFill>
                  <a:schemeClr val="tx1"/>
                </a:solidFill>
                <a:latin typeface="Arial" panose="020B0604020202020204" pitchFamily="34" charset="0"/>
                <a:cs typeface="Arial" panose="020B0604020202020204" pitchFamily="34" charset="0"/>
              </a:rPr>
              <a:t> </a:t>
            </a:r>
            <a:br>
              <a:rPr lang="en-US" sz="1800" dirty="0">
                <a:solidFill>
                  <a:schemeClr val="tx1"/>
                </a:solidFill>
                <a:latin typeface="Arial" panose="020B0604020202020204" pitchFamily="34" charset="0"/>
                <a:cs typeface="Arial" panose="020B0604020202020204" pitchFamily="34" charset="0"/>
              </a:rPr>
            </a:br>
            <a:r>
              <a:rPr lang="en-US" sz="1800" dirty="0" smtClean="0">
                <a:solidFill>
                  <a:schemeClr val="tx1"/>
                </a:solidFill>
                <a:latin typeface="Arial" panose="020B0604020202020204" pitchFamily="34" charset="0"/>
                <a:cs typeface="Arial" panose="020B0604020202020204" pitchFamily="34" charset="0"/>
              </a:rPr>
              <a:t>5. </a:t>
            </a:r>
            <a:r>
              <a:rPr lang="en-US" sz="1800" dirty="0" err="1" smtClean="0">
                <a:solidFill>
                  <a:schemeClr val="tx1"/>
                </a:solidFill>
                <a:latin typeface="Arial" panose="020B0604020202020204" pitchFamily="34" charset="0"/>
                <a:cs typeface="Arial" panose="020B0604020202020204" pitchFamily="34" charset="0"/>
              </a:rPr>
              <a:t>Waralaba</a:t>
            </a:r>
            <a:r>
              <a:rPr lang="en-US" sz="1800" dirty="0" smtClean="0">
                <a:solidFill>
                  <a:schemeClr val="tx1"/>
                </a:solidFill>
                <a:latin typeface="Arial" panose="020B0604020202020204" pitchFamily="34" charset="0"/>
                <a:cs typeface="Arial" panose="020B0604020202020204" pitchFamily="34" charset="0"/>
              </a:rPr>
              <a:t> </a:t>
            </a:r>
            <a:r>
              <a:rPr lang="en-US" sz="1800" dirty="0">
                <a:solidFill>
                  <a:schemeClr val="tx1"/>
                </a:solidFill>
                <a:latin typeface="Arial" panose="020B0604020202020204" pitchFamily="34" charset="0"/>
                <a:cs typeface="Arial" panose="020B0604020202020204" pitchFamily="34" charset="0"/>
              </a:rPr>
              <a:t>(</a:t>
            </a:r>
            <a:r>
              <a:rPr lang="en-US" sz="1800" i="1" dirty="0">
                <a:solidFill>
                  <a:schemeClr val="tx1"/>
                </a:solidFill>
                <a:latin typeface="Arial" panose="020B0604020202020204" pitchFamily="34" charset="0"/>
                <a:cs typeface="Arial" panose="020B0604020202020204" pitchFamily="34" charset="0"/>
              </a:rPr>
              <a:t>franchising</a:t>
            </a:r>
            <a:r>
              <a:rPr lang="en-US" sz="1800" dirty="0">
                <a:solidFill>
                  <a:schemeClr val="tx1"/>
                </a:solidFill>
                <a:latin typeface="Arial" panose="020B0604020202020204" pitchFamily="34" charset="0"/>
                <a:cs typeface="Arial" panose="020B0604020202020204" pitchFamily="34" charset="0"/>
              </a:rPr>
              <a:t>)</a:t>
            </a:r>
            <a:br>
              <a:rPr lang="en-US" sz="1800" dirty="0">
                <a:solidFill>
                  <a:schemeClr val="tx1"/>
                </a:solidFill>
                <a:latin typeface="Arial" panose="020B0604020202020204" pitchFamily="34" charset="0"/>
                <a:cs typeface="Arial" panose="020B0604020202020204" pitchFamily="34" charset="0"/>
              </a:rPr>
            </a:br>
            <a:r>
              <a:rPr lang="en-US" sz="1800" dirty="0" err="1">
                <a:solidFill>
                  <a:schemeClr val="tx1"/>
                </a:solidFill>
                <a:latin typeface="Arial" panose="020B0604020202020204" pitchFamily="34" charset="0"/>
                <a:cs typeface="Arial" panose="020B0604020202020204" pitchFamily="34" charset="0"/>
              </a:rPr>
              <a:t>Waralaba</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yaitu</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suatu</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bentuk</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pemberian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khusus</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lisensi</a:t>
            </a:r>
            <a:r>
              <a:rPr lang="en-US" sz="1800" dirty="0">
                <a:solidFill>
                  <a:schemeClr val="tx1"/>
                </a:solidFill>
                <a:latin typeface="Arial" panose="020B0604020202020204" pitchFamily="34" charset="0"/>
                <a:cs typeface="Arial" panose="020B0604020202020204" pitchFamily="34" charset="0"/>
              </a:rPr>
              <a:t> di </a:t>
            </a:r>
            <a:r>
              <a:rPr lang="en-US" sz="1800" dirty="0" err="1">
                <a:solidFill>
                  <a:schemeClr val="tx1"/>
                </a:solidFill>
                <a:latin typeface="Arial" panose="020B0604020202020204" pitchFamily="34" charset="0"/>
                <a:cs typeface="Arial" panose="020B0604020202020204" pitchFamily="34" charset="0"/>
              </a:rPr>
              <a:t>mana</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sebuah</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perusahaan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mengadakan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kontrak</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dengan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perusahaan</a:t>
            </a:r>
            <a:r>
              <a:rPr lang="en-US" sz="1800" dirty="0">
                <a:solidFill>
                  <a:schemeClr val="tx1"/>
                </a:solidFill>
                <a:latin typeface="Arial" panose="020B0604020202020204" pitchFamily="34" charset="0"/>
                <a:cs typeface="Arial" panose="020B0604020202020204" pitchFamily="34" charset="0"/>
              </a:rPr>
              <a:t> lain </a:t>
            </a:r>
            <a:r>
              <a:rPr lang="en-US" sz="1800" dirty="0" err="1">
                <a:solidFill>
                  <a:schemeClr val="tx1"/>
                </a:solidFill>
                <a:latin typeface="Arial" panose="020B0604020202020204" pitchFamily="34" charset="0"/>
                <a:cs typeface="Arial" panose="020B0604020202020204" pitchFamily="34" charset="0"/>
              </a:rPr>
              <a:t>untuk</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mengoperasikan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jenis</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usaha</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tertentu</a:t>
            </a:r>
            <a:r>
              <a:rPr lang="en-US" sz="1800" dirty="0">
                <a:solidFill>
                  <a:schemeClr val="tx1"/>
                </a:solidFill>
                <a:latin typeface="Arial" panose="020B0604020202020204" pitchFamily="34" charset="0"/>
                <a:cs typeface="Arial" panose="020B0604020202020204" pitchFamily="34" charset="0"/>
              </a:rPr>
              <a:t> di  </a:t>
            </a:r>
            <a:r>
              <a:rPr lang="en-US" sz="1800" dirty="0" err="1">
                <a:solidFill>
                  <a:schemeClr val="tx1"/>
                </a:solidFill>
                <a:latin typeface="Arial" panose="020B0604020202020204" pitchFamily="34" charset="0"/>
                <a:cs typeface="Arial" panose="020B0604020202020204" pitchFamily="34" charset="0"/>
              </a:rPr>
              <a:t>bawah</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nama</a:t>
            </a:r>
            <a:r>
              <a:rPr lang="en-US" sz="1800" dirty="0">
                <a:solidFill>
                  <a:schemeClr val="tx1"/>
                </a:solidFill>
                <a:latin typeface="Arial" panose="020B0604020202020204" pitchFamily="34" charset="0"/>
                <a:cs typeface="Arial" panose="020B0604020202020204" pitchFamily="34" charset="0"/>
              </a:rPr>
              <a:t> yang </a:t>
            </a:r>
            <a:r>
              <a:rPr lang="en-US" sz="1800" dirty="0" err="1">
                <a:solidFill>
                  <a:schemeClr val="tx1"/>
                </a:solidFill>
                <a:latin typeface="Arial" panose="020B0604020202020204" pitchFamily="34" charset="0"/>
                <a:cs typeface="Arial" panose="020B0604020202020204" pitchFamily="34" charset="0"/>
              </a:rPr>
              <a:t>dibentuk</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sesuai</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dengan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aturan-aturan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tertentu</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Waralaba</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mengijinkan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kepada</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penerima</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perjanjian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pemegang</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waralaba</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untuk</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menjual</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produk-produk</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atau</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jasa-jasa</a:t>
            </a:r>
            <a:r>
              <a:rPr lang="en-US" sz="1800" dirty="0">
                <a:solidFill>
                  <a:schemeClr val="tx1"/>
                </a:solidFill>
                <a:latin typeface="Arial" panose="020B0604020202020204" pitchFamily="34" charset="0"/>
                <a:cs typeface="Arial" panose="020B0604020202020204" pitchFamily="34" charset="0"/>
              </a:rPr>
              <a:t> yang </a:t>
            </a:r>
            <a:r>
              <a:rPr lang="en-US" sz="1800" dirty="0" err="1">
                <a:solidFill>
                  <a:schemeClr val="tx1"/>
                </a:solidFill>
                <a:latin typeface="Arial" panose="020B0604020202020204" pitchFamily="34" charset="0"/>
                <a:cs typeface="Arial" panose="020B0604020202020204" pitchFamily="34" charset="0"/>
              </a:rPr>
              <a:t>menggunakan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merek</a:t>
            </a:r>
            <a:r>
              <a:rPr lang="en-US" sz="1800" dirty="0">
                <a:solidFill>
                  <a:schemeClr val="tx1"/>
                </a:solidFill>
                <a:latin typeface="Arial" panose="020B0604020202020204" pitchFamily="34" charset="0"/>
                <a:cs typeface="Arial" panose="020B0604020202020204" pitchFamily="34" charset="0"/>
              </a:rPr>
              <a:t> yang </a:t>
            </a:r>
            <a:r>
              <a:rPr lang="en-US" sz="1800" dirty="0" err="1">
                <a:solidFill>
                  <a:schemeClr val="tx1"/>
                </a:solidFill>
                <a:latin typeface="Arial" panose="020B0604020202020204" pitchFamily="34" charset="0"/>
                <a:cs typeface="Arial" panose="020B0604020202020204" pitchFamily="34" charset="0"/>
              </a:rPr>
              <a:t>telah</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dipublikasikan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secara</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luas</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dan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seperangkat</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prosedur</a:t>
            </a:r>
            <a:r>
              <a:rPr lang="en-US" sz="1800" dirty="0">
                <a:solidFill>
                  <a:schemeClr val="tx1"/>
                </a:solidFill>
                <a:latin typeface="Arial" panose="020B0604020202020204" pitchFamily="34" charset="0"/>
                <a:cs typeface="Arial" panose="020B0604020202020204" pitchFamily="34" charset="0"/>
              </a:rPr>
              <a:t> yang </a:t>
            </a:r>
            <a:r>
              <a:rPr lang="en-US" sz="1800" dirty="0" err="1">
                <a:solidFill>
                  <a:schemeClr val="tx1"/>
                </a:solidFill>
                <a:latin typeface="Arial" panose="020B0604020202020204" pitchFamily="34" charset="0"/>
                <a:cs typeface="Arial" panose="020B0604020202020204" pitchFamily="34" charset="0"/>
              </a:rPr>
              <a:t>telah</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terbukti</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baik</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dengan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strategi</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pemasaran</a:t>
            </a:r>
            <a:r>
              <a:rPr lang="en-US" sz="1800" dirty="0">
                <a:solidFill>
                  <a:schemeClr val="tx1"/>
                </a:solidFill>
                <a:latin typeface="Arial" panose="020B0604020202020204" pitchFamily="34" charset="0"/>
                <a:cs typeface="Arial" panose="020B0604020202020204" pitchFamily="34" charset="0"/>
              </a:rPr>
              <a:t> yang </a:t>
            </a:r>
            <a:r>
              <a:rPr lang="en-US" sz="1800" dirty="0" err="1">
                <a:solidFill>
                  <a:schemeClr val="tx1"/>
                </a:solidFill>
                <a:latin typeface="Arial" panose="020B0604020202020204" pitchFamily="34" charset="0"/>
                <a:cs typeface="Arial" panose="020B0604020202020204" pitchFamily="34" charset="0"/>
              </a:rPr>
              <a:t>telah</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dikembangkan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dan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dikendalikan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dengan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sekasama</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dengan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mendapatkan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royalti</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Contohnya</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Mc</a:t>
            </a:r>
            <a:r>
              <a:rPr lang="en-US" sz="1800" dirty="0">
                <a:solidFill>
                  <a:schemeClr val="tx1"/>
                </a:solidFill>
                <a:latin typeface="Arial" panose="020B0604020202020204" pitchFamily="34" charset="0"/>
                <a:cs typeface="Arial" panose="020B0604020202020204" pitchFamily="34" charset="0"/>
              </a:rPr>
              <a:t> Donald’s yang </a:t>
            </a:r>
            <a:r>
              <a:rPr lang="en-US" sz="1800" dirty="0" err="1">
                <a:solidFill>
                  <a:schemeClr val="tx1"/>
                </a:solidFill>
                <a:latin typeface="Arial" panose="020B0604020202020204" pitchFamily="34" charset="0"/>
                <a:cs typeface="Arial" panose="020B0604020202020204" pitchFamily="34" charset="0"/>
              </a:rPr>
              <a:t>mem</a:t>
            </a:r>
            <a:r>
              <a:rPr lang="en-US" sz="1800" dirty="0">
                <a:solidFill>
                  <a:schemeClr val="tx1"/>
                </a:solidFill>
                <a:latin typeface="Arial" panose="020B0604020202020204" pitchFamily="34" charset="0"/>
                <a:cs typeface="Arial" panose="020B0604020202020204" pitchFamily="34" charset="0"/>
              </a:rPr>
              <a:t>-</a:t>
            </a:r>
            <a:r>
              <a:rPr lang="en-US" sz="1800" i="1" dirty="0">
                <a:solidFill>
                  <a:schemeClr val="tx1"/>
                </a:solidFill>
                <a:latin typeface="Arial" panose="020B0604020202020204" pitchFamily="34" charset="0"/>
                <a:cs typeface="Arial" panose="020B0604020202020204" pitchFamily="34" charset="0"/>
              </a:rPr>
              <a:t>franchise</a:t>
            </a:r>
            <a:r>
              <a:rPr lang="en-US" sz="1800" dirty="0">
                <a:solidFill>
                  <a:schemeClr val="tx1"/>
                </a:solidFill>
                <a:latin typeface="Arial" panose="020B0604020202020204" pitchFamily="34" charset="0"/>
                <a:cs typeface="Arial" panose="020B0604020202020204" pitchFamily="34" charset="0"/>
              </a:rPr>
              <a:t>-</a:t>
            </a:r>
            <a:r>
              <a:rPr lang="en-US" sz="1800" dirty="0" err="1">
                <a:solidFill>
                  <a:schemeClr val="tx1"/>
                </a:solidFill>
                <a:latin typeface="Arial" panose="020B0604020202020204" pitchFamily="34" charset="0"/>
                <a:cs typeface="Arial" panose="020B0604020202020204" pitchFamily="34" charset="0"/>
              </a:rPr>
              <a:t>kan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perusahaan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restoran</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siap</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sajinya</a:t>
            </a:r>
            <a:r>
              <a:rPr lang="en-US" sz="1800" dirty="0">
                <a:solidFill>
                  <a:schemeClr val="tx1"/>
                </a:solidFill>
                <a:latin typeface="Arial" panose="020B0604020202020204" pitchFamily="34" charset="0"/>
                <a:cs typeface="Arial" panose="020B0604020202020204" pitchFamily="34" charset="0"/>
              </a:rPr>
              <a:t> di </a:t>
            </a:r>
            <a:r>
              <a:rPr lang="en-US" sz="1800" dirty="0" err="1">
                <a:solidFill>
                  <a:schemeClr val="tx1"/>
                </a:solidFill>
                <a:latin typeface="Arial" panose="020B0604020202020204" pitchFamily="34" charset="0"/>
                <a:cs typeface="Arial" panose="020B0604020202020204" pitchFamily="34" charset="0"/>
              </a:rPr>
              <a:t>berbagai</a:t>
            </a:r>
            <a:r>
              <a:rPr lang="en-US" sz="1800" dirty="0">
                <a:solidFill>
                  <a:schemeClr val="tx1"/>
                </a:solidFill>
                <a:latin typeface="Arial" panose="020B0604020202020204" pitchFamily="34" charset="0"/>
                <a:cs typeface="Arial" panose="020B0604020202020204" pitchFamily="34" charset="0"/>
              </a:rPr>
              <a:t> </a:t>
            </a:r>
            <a:r>
              <a:rPr lang="en-US" sz="1800" dirty="0" err="1">
                <a:solidFill>
                  <a:schemeClr val="tx1"/>
                </a:solidFill>
                <a:latin typeface="Arial" panose="020B0604020202020204" pitchFamily="34" charset="0"/>
                <a:cs typeface="Arial" panose="020B0604020202020204" pitchFamily="34" charset="0"/>
              </a:rPr>
              <a:t>negara</a:t>
            </a:r>
            <a:r>
              <a:rPr lang="en-US" sz="1800" dirty="0">
                <a:solidFill>
                  <a:schemeClr val="tx1"/>
                </a:solidFill>
                <a:latin typeface="Arial" panose="020B0604020202020204" pitchFamily="34" charset="0"/>
                <a:cs typeface="Arial" panose="020B0604020202020204" pitchFamily="34" charset="0"/>
              </a:rPr>
              <a:t>.</a:t>
            </a:r>
            <a:br>
              <a:rPr lang="en-US" sz="1800" dirty="0">
                <a:solidFill>
                  <a:schemeClr val="tx1"/>
                </a:solidFill>
                <a:latin typeface="Arial" panose="020B0604020202020204" pitchFamily="34" charset="0"/>
                <a:cs typeface="Arial" panose="020B0604020202020204" pitchFamily="34" charset="0"/>
              </a:rPr>
            </a:br>
            <a:r>
              <a:rPr lang="en-US" sz="1800" dirty="0">
                <a:solidFill>
                  <a:schemeClr val="tx1"/>
                </a:solidFill>
                <a:latin typeface="Arial" panose="020B0604020202020204" pitchFamily="34" charset="0"/>
                <a:cs typeface="Arial" panose="020B0604020202020204" pitchFamily="34" charset="0"/>
              </a:rPr>
              <a:t> </a:t>
            </a:r>
            <a:br>
              <a:rPr lang="en-US" sz="1800" dirty="0">
                <a:solidFill>
                  <a:schemeClr val="tx1"/>
                </a:solidFill>
                <a:latin typeface="Arial" panose="020B0604020202020204" pitchFamily="34" charset="0"/>
                <a:cs typeface="Arial" panose="020B0604020202020204" pitchFamily="34" charset="0"/>
              </a:rPr>
            </a:br>
            <a:r>
              <a:rPr lang="en-US" sz="1800" dirty="0" smtClean="0">
                <a:solidFill>
                  <a:schemeClr val="tx1"/>
                </a:solidFill>
                <a:latin typeface="Arial" panose="020B0604020202020204" pitchFamily="34" charset="0"/>
                <a:cs typeface="Arial" panose="020B0604020202020204" pitchFamily="34" charset="0"/>
              </a:rPr>
              <a:t>6. </a:t>
            </a:r>
            <a:r>
              <a:rPr lang="en-US" sz="1800" dirty="0" err="1" smtClean="0">
                <a:solidFill>
                  <a:schemeClr val="tx1"/>
                </a:solidFill>
                <a:latin typeface="Arial" panose="020B0604020202020204" pitchFamily="34" charset="0"/>
                <a:cs typeface="Arial" panose="020B0604020202020204" pitchFamily="34" charset="0"/>
              </a:rPr>
              <a:t>Kontrak</a:t>
            </a:r>
            <a:r>
              <a:rPr lang="en-US" sz="1800" dirty="0" smtClean="0">
                <a:solidFill>
                  <a:schemeClr val="tx1"/>
                </a:solidFill>
                <a:latin typeface="Arial" panose="020B0604020202020204" pitchFamily="34" charset="0"/>
                <a:cs typeface="Arial" panose="020B0604020202020204" pitchFamily="34" charset="0"/>
              </a:rPr>
              <a:t> </a:t>
            </a:r>
            <a:r>
              <a:rPr lang="en-US" sz="1800" dirty="0" err="1" smtClean="0">
                <a:solidFill>
                  <a:schemeClr val="tx1"/>
                </a:solidFill>
                <a:latin typeface="Arial" panose="020B0604020202020204" pitchFamily="34" charset="0"/>
                <a:cs typeface="Arial" panose="020B0604020202020204" pitchFamily="34" charset="0"/>
              </a:rPr>
              <a:t>Manajemen</a:t>
            </a:r>
            <a:r>
              <a:rPr lang="en-US" sz="1800" dirty="0" smtClean="0">
                <a:solidFill>
                  <a:schemeClr val="tx1"/>
                </a:solidFill>
                <a:latin typeface="Arial" panose="020B0604020202020204" pitchFamily="34" charset="0"/>
                <a:cs typeface="Arial" panose="020B0604020202020204" pitchFamily="34" charset="0"/>
              </a:rPr>
              <a:t> (</a:t>
            </a:r>
            <a:r>
              <a:rPr lang="en-GB" sz="1800" i="1" dirty="0" smtClean="0">
                <a:solidFill>
                  <a:schemeClr val="tx1"/>
                </a:solidFill>
                <a:latin typeface="Arial" panose="020B0604020202020204" pitchFamily="34" charset="0"/>
                <a:cs typeface="Arial" panose="020B0604020202020204" pitchFamily="34" charset="0"/>
              </a:rPr>
              <a:t>Management contract</a:t>
            </a:r>
            <a:r>
              <a:rPr lang="en-GB" sz="1800" i="1" dirty="0">
                <a:solidFill>
                  <a:schemeClr val="tx1"/>
                </a:solidFill>
                <a:latin typeface="Arial" panose="020B0604020202020204" pitchFamily="34" charset="0"/>
                <a:cs typeface="Arial" panose="020B0604020202020204" pitchFamily="34" charset="0"/>
              </a:rPr>
              <a:t>)</a:t>
            </a:r>
            <a:r>
              <a:rPr lang="en-GB" sz="1800" i="1" dirty="0" smtClean="0">
                <a:solidFill>
                  <a:schemeClr val="tx1"/>
                </a:solidFill>
                <a:latin typeface="Arial" panose="020B0604020202020204" pitchFamily="34" charset="0"/>
                <a:cs typeface="Arial" panose="020B0604020202020204" pitchFamily="34" charset="0"/>
              </a:rPr>
              <a:t> </a:t>
            </a:r>
            <a:br>
              <a:rPr lang="en-GB" sz="1800" i="1" dirty="0" smtClean="0">
                <a:solidFill>
                  <a:schemeClr val="tx1"/>
                </a:solidFill>
                <a:latin typeface="Arial" panose="020B0604020202020204" pitchFamily="34" charset="0"/>
                <a:cs typeface="Arial" panose="020B0604020202020204" pitchFamily="34" charset="0"/>
              </a:rPr>
            </a:br>
            <a:r>
              <a:rPr lang="en-GB" sz="1800" i="1" dirty="0" smtClean="0">
                <a:solidFill>
                  <a:schemeClr val="tx1"/>
                </a:solidFill>
                <a:latin typeface="Arial" panose="020B0604020202020204" pitchFamily="34" charset="0"/>
                <a:cs typeface="Arial" panose="020B0604020202020204" pitchFamily="34" charset="0"/>
              </a:rPr>
              <a:t>S</a:t>
            </a:r>
            <a:r>
              <a:rPr lang="en-GB" sz="1800" dirty="0" smtClean="0">
                <a:solidFill>
                  <a:schemeClr val="tx1"/>
                </a:solidFill>
                <a:latin typeface="Arial" panose="020B0604020202020204" pitchFamily="34" charset="0"/>
                <a:cs typeface="Arial" panose="020B0604020202020204" pitchFamily="34" charset="0"/>
              </a:rPr>
              <a:t>ebuah </a:t>
            </a:r>
            <a:r>
              <a:rPr lang="en-GB" sz="1800" dirty="0" err="1">
                <a:solidFill>
                  <a:schemeClr val="tx1"/>
                </a:solidFill>
                <a:latin typeface="Arial" panose="020B0604020202020204" pitchFamily="34" charset="0"/>
                <a:cs typeface="Arial" panose="020B0604020202020204" pitchFamily="34" charset="0"/>
              </a:rPr>
              <a:t>perusahaan</a:t>
            </a:r>
            <a:r>
              <a:rPr lang="en-GB" sz="1800" dirty="0">
                <a:solidFill>
                  <a:schemeClr val="tx1"/>
                </a:solidFill>
                <a:latin typeface="Arial" panose="020B0604020202020204" pitchFamily="34" charset="0"/>
                <a:cs typeface="Arial" panose="020B0604020202020204" pitchFamily="34" charset="0"/>
              </a:rPr>
              <a:t> di</a:t>
            </a:r>
            <a:r>
              <a:rPr lang="id-ID" sz="1800" dirty="0">
                <a:solidFill>
                  <a:schemeClr val="tx1"/>
                </a:solidFill>
                <a:latin typeface="Arial" panose="020B0604020202020204" pitchFamily="34" charset="0"/>
                <a:cs typeface="Arial" panose="020B0604020202020204" pitchFamily="34" charset="0"/>
              </a:rPr>
              <a:t> </a:t>
            </a:r>
            <a:r>
              <a:rPr lang="en-GB" sz="1800" dirty="0" err="1">
                <a:solidFill>
                  <a:schemeClr val="tx1"/>
                </a:solidFill>
                <a:latin typeface="Arial" panose="020B0604020202020204" pitchFamily="34" charset="0"/>
                <a:cs typeface="Arial" panose="020B0604020202020204" pitchFamily="34" charset="0"/>
              </a:rPr>
              <a:t>suatu</a:t>
            </a:r>
            <a:r>
              <a:rPr lang="en-GB" sz="1800" dirty="0">
                <a:solidFill>
                  <a:schemeClr val="tx1"/>
                </a:solidFill>
                <a:latin typeface="Arial" panose="020B0604020202020204" pitchFamily="34" charset="0"/>
                <a:cs typeface="Arial" panose="020B0604020202020204" pitchFamily="34" charset="0"/>
              </a:rPr>
              <a:t> </a:t>
            </a:r>
            <a:r>
              <a:rPr lang="en-GB" sz="1800" dirty="0" err="1">
                <a:solidFill>
                  <a:schemeClr val="tx1"/>
                </a:solidFill>
                <a:latin typeface="Arial" panose="020B0604020202020204" pitchFamily="34" charset="0"/>
                <a:cs typeface="Arial" panose="020B0604020202020204" pitchFamily="34" charset="0"/>
              </a:rPr>
              <a:t>negara</a:t>
            </a:r>
            <a:r>
              <a:rPr lang="en-GB" sz="1800" dirty="0">
                <a:solidFill>
                  <a:schemeClr val="tx1"/>
                </a:solidFill>
                <a:latin typeface="Arial" panose="020B0604020202020204" pitchFamily="34" charset="0"/>
                <a:cs typeface="Arial" panose="020B0604020202020204" pitchFamily="34" charset="0"/>
              </a:rPr>
              <a:t> </a:t>
            </a:r>
            <a:r>
              <a:rPr lang="en-GB" sz="1800" dirty="0" err="1">
                <a:solidFill>
                  <a:schemeClr val="tx1"/>
                </a:solidFill>
                <a:latin typeface="Arial" panose="020B0604020202020204" pitchFamily="34" charset="0"/>
                <a:cs typeface="Arial" panose="020B0604020202020204" pitchFamily="34" charset="0"/>
              </a:rPr>
              <a:t>setuju</a:t>
            </a:r>
            <a:r>
              <a:rPr lang="en-GB" sz="1800" dirty="0">
                <a:solidFill>
                  <a:schemeClr val="tx1"/>
                </a:solidFill>
                <a:latin typeface="Arial" panose="020B0604020202020204" pitchFamily="34" charset="0"/>
                <a:cs typeface="Arial" panose="020B0604020202020204" pitchFamily="34" charset="0"/>
              </a:rPr>
              <a:t> </a:t>
            </a:r>
            <a:r>
              <a:rPr lang="en-GB" sz="1800" dirty="0" err="1">
                <a:solidFill>
                  <a:schemeClr val="tx1"/>
                </a:solidFill>
                <a:latin typeface="Arial" panose="020B0604020202020204" pitchFamily="34" charset="0"/>
                <a:cs typeface="Arial" panose="020B0604020202020204" pitchFamily="34" charset="0"/>
              </a:rPr>
              <a:t>untuk</a:t>
            </a:r>
            <a:r>
              <a:rPr lang="en-GB" sz="1800" dirty="0">
                <a:solidFill>
                  <a:schemeClr val="tx1"/>
                </a:solidFill>
                <a:latin typeface="Arial" panose="020B0604020202020204" pitchFamily="34" charset="0"/>
                <a:cs typeface="Arial" panose="020B0604020202020204" pitchFamily="34" charset="0"/>
              </a:rPr>
              <a:t> </a:t>
            </a:r>
            <a:r>
              <a:rPr lang="en-GB" sz="1800" dirty="0" err="1">
                <a:solidFill>
                  <a:schemeClr val="tx1"/>
                </a:solidFill>
                <a:latin typeface="Arial" panose="020B0604020202020204" pitchFamily="34" charset="0"/>
                <a:cs typeface="Arial" panose="020B0604020202020204" pitchFamily="34" charset="0"/>
              </a:rPr>
              <a:t>mengoperasikan</a:t>
            </a:r>
            <a:r>
              <a:rPr lang="id-ID" sz="1800" dirty="0">
                <a:solidFill>
                  <a:schemeClr val="tx1"/>
                </a:solidFill>
                <a:latin typeface="Arial" panose="020B0604020202020204" pitchFamily="34" charset="0"/>
                <a:cs typeface="Arial" panose="020B0604020202020204" pitchFamily="34" charset="0"/>
              </a:rPr>
              <a:t> </a:t>
            </a:r>
            <a:r>
              <a:rPr lang="en-GB" sz="1800" dirty="0" err="1">
                <a:solidFill>
                  <a:schemeClr val="tx1"/>
                </a:solidFill>
                <a:latin typeface="Arial" panose="020B0604020202020204" pitchFamily="34" charset="0"/>
                <a:cs typeface="Arial" panose="020B0604020202020204" pitchFamily="34" charset="0"/>
              </a:rPr>
              <a:t>fasilitas</a:t>
            </a:r>
            <a:r>
              <a:rPr lang="en-GB" sz="1800" dirty="0">
                <a:solidFill>
                  <a:schemeClr val="tx1"/>
                </a:solidFill>
                <a:latin typeface="Arial" panose="020B0604020202020204" pitchFamily="34" charset="0"/>
                <a:cs typeface="Arial" panose="020B0604020202020204" pitchFamily="34" charset="0"/>
              </a:rPr>
              <a:t> </a:t>
            </a:r>
            <a:r>
              <a:rPr lang="en-GB" sz="1800" dirty="0" err="1">
                <a:solidFill>
                  <a:schemeClr val="tx1"/>
                </a:solidFill>
                <a:latin typeface="Arial" panose="020B0604020202020204" pitchFamily="34" charset="0"/>
                <a:cs typeface="Arial" panose="020B0604020202020204" pitchFamily="34" charset="0"/>
              </a:rPr>
              <a:t>atau</a:t>
            </a:r>
            <a:r>
              <a:rPr lang="en-GB" sz="1800" dirty="0">
                <a:solidFill>
                  <a:schemeClr val="tx1"/>
                </a:solidFill>
                <a:latin typeface="Arial" panose="020B0604020202020204" pitchFamily="34" charset="0"/>
                <a:cs typeface="Arial" panose="020B0604020202020204" pitchFamily="34" charset="0"/>
              </a:rPr>
              <a:t> </a:t>
            </a:r>
            <a:r>
              <a:rPr lang="en-GB" sz="1800" dirty="0" err="1">
                <a:solidFill>
                  <a:schemeClr val="tx1"/>
                </a:solidFill>
                <a:latin typeface="Arial" panose="020B0604020202020204" pitchFamily="34" charset="0"/>
                <a:cs typeface="Arial" panose="020B0604020202020204" pitchFamily="34" charset="0"/>
              </a:rPr>
              <a:t>menyediakan</a:t>
            </a:r>
            <a:r>
              <a:rPr lang="en-GB" sz="1800" dirty="0">
                <a:solidFill>
                  <a:schemeClr val="tx1"/>
                </a:solidFill>
                <a:latin typeface="Arial" panose="020B0604020202020204" pitchFamily="34" charset="0"/>
                <a:cs typeface="Arial" panose="020B0604020202020204" pitchFamily="34" charset="0"/>
              </a:rPr>
              <a:t> </a:t>
            </a:r>
            <a:r>
              <a:rPr lang="en-GB" sz="1800" dirty="0" err="1">
                <a:solidFill>
                  <a:schemeClr val="tx1"/>
                </a:solidFill>
                <a:latin typeface="Arial" panose="020B0604020202020204" pitchFamily="34" charset="0"/>
                <a:cs typeface="Arial" panose="020B0604020202020204" pitchFamily="34" charset="0"/>
              </a:rPr>
              <a:t>jasa</a:t>
            </a:r>
            <a:r>
              <a:rPr lang="en-GB" sz="1800" dirty="0">
                <a:solidFill>
                  <a:schemeClr val="tx1"/>
                </a:solidFill>
                <a:latin typeface="Arial" panose="020B0604020202020204" pitchFamily="34" charset="0"/>
                <a:cs typeface="Arial" panose="020B0604020202020204" pitchFamily="34" charset="0"/>
              </a:rPr>
              <a:t> </a:t>
            </a:r>
            <a:r>
              <a:rPr lang="en-GB" sz="1800" dirty="0" err="1">
                <a:solidFill>
                  <a:schemeClr val="tx1"/>
                </a:solidFill>
                <a:latin typeface="Arial" panose="020B0604020202020204" pitchFamily="34" charset="0"/>
                <a:cs typeface="Arial" panose="020B0604020202020204" pitchFamily="34" charset="0"/>
              </a:rPr>
              <a:t>manajemen</a:t>
            </a:r>
            <a:r>
              <a:rPr lang="id-ID" sz="1800" dirty="0">
                <a:solidFill>
                  <a:schemeClr val="tx1"/>
                </a:solidFill>
                <a:latin typeface="Arial" panose="020B0604020202020204" pitchFamily="34" charset="0"/>
                <a:cs typeface="Arial" panose="020B0604020202020204" pitchFamily="34" charset="0"/>
              </a:rPr>
              <a:t> pada </a:t>
            </a:r>
            <a:r>
              <a:rPr lang="en-GB" sz="1800" dirty="0" err="1">
                <a:solidFill>
                  <a:schemeClr val="tx1"/>
                </a:solidFill>
                <a:latin typeface="Arial" panose="020B0604020202020204" pitchFamily="34" charset="0"/>
                <a:cs typeface="Arial" panose="020B0604020202020204" pitchFamily="34" charset="0"/>
              </a:rPr>
              <a:t>perusahaan</a:t>
            </a:r>
            <a:r>
              <a:rPr lang="en-GB" sz="1800" dirty="0">
                <a:solidFill>
                  <a:schemeClr val="tx1"/>
                </a:solidFill>
                <a:latin typeface="Arial" panose="020B0604020202020204" pitchFamily="34" charset="0"/>
                <a:cs typeface="Arial" panose="020B0604020202020204" pitchFamily="34" charset="0"/>
              </a:rPr>
              <a:t> di </a:t>
            </a:r>
            <a:r>
              <a:rPr lang="en-GB" sz="1800" dirty="0" err="1">
                <a:solidFill>
                  <a:schemeClr val="tx1"/>
                </a:solidFill>
                <a:latin typeface="Arial" panose="020B0604020202020204" pitchFamily="34" charset="0"/>
                <a:cs typeface="Arial" panose="020B0604020202020204" pitchFamily="34" charset="0"/>
              </a:rPr>
              <a:t>negara</a:t>
            </a:r>
            <a:r>
              <a:rPr lang="en-GB" sz="1800" dirty="0">
                <a:solidFill>
                  <a:schemeClr val="tx1"/>
                </a:solidFill>
                <a:latin typeface="Arial" panose="020B0604020202020204" pitchFamily="34" charset="0"/>
                <a:cs typeface="Arial" panose="020B0604020202020204" pitchFamily="34" charset="0"/>
              </a:rPr>
              <a:t> lain ;</a:t>
            </a:r>
            <a:br>
              <a:rPr lang="en-GB" sz="1800" dirty="0">
                <a:solidFill>
                  <a:schemeClr val="tx1"/>
                </a:solidFill>
                <a:latin typeface="Arial" panose="020B0604020202020204" pitchFamily="34" charset="0"/>
                <a:cs typeface="Arial" panose="020B0604020202020204" pitchFamily="34" charset="0"/>
              </a:rPr>
            </a:br>
            <a:endParaRPr lang="en-US" sz="18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12002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77333" y="609600"/>
            <a:ext cx="10456831" cy="815788"/>
          </a:xfrm>
        </p:spPr>
        <p:txBody>
          <a:bodyPr/>
          <a:lstStyle/>
          <a:p>
            <a:r>
              <a:rPr lang="en-US" sz="3200" dirty="0" err="1" smtClean="0"/>
              <a:t>Alasan</a:t>
            </a:r>
            <a:r>
              <a:rPr lang="en-US" sz="3200" dirty="0" smtClean="0"/>
              <a:t> </a:t>
            </a:r>
            <a:r>
              <a:rPr lang="en-US" sz="3200" dirty="0" err="1" smtClean="0"/>
              <a:t>melaksanakan</a:t>
            </a:r>
            <a:r>
              <a:rPr lang="en-US" sz="3200" dirty="0" smtClean="0"/>
              <a:t> </a:t>
            </a:r>
            <a:r>
              <a:rPr lang="en-US" sz="3200" dirty="0" err="1" smtClean="0"/>
              <a:t>Bisnis</a:t>
            </a:r>
            <a:r>
              <a:rPr lang="en-US" sz="3200" dirty="0" smtClean="0"/>
              <a:t> </a:t>
            </a:r>
            <a:r>
              <a:rPr lang="en-US" sz="3200" dirty="0" err="1" smtClean="0"/>
              <a:t>Internasional</a:t>
            </a:r>
            <a:endParaRPr lang="en-US" sz="3200" dirty="0"/>
          </a:p>
        </p:txBody>
      </p:sp>
      <p:sp>
        <p:nvSpPr>
          <p:cNvPr id="5" name="Content Placeholder 4"/>
          <p:cNvSpPr>
            <a:spLocks noGrp="1"/>
          </p:cNvSpPr>
          <p:nvPr>
            <p:ph idx="1"/>
          </p:nvPr>
        </p:nvSpPr>
        <p:spPr>
          <a:xfrm>
            <a:off x="677334" y="1425389"/>
            <a:ext cx="10456830" cy="4615974"/>
          </a:xfrm>
        </p:spPr>
        <p:txBody>
          <a:bodyPr/>
          <a:lstStyle/>
          <a:p>
            <a:pPr marL="0" lvl="0" indent="0" algn="just">
              <a:buNone/>
            </a:pPr>
            <a:r>
              <a:rPr lang="en-US" dirty="0" smtClean="0"/>
              <a:t>1. </a:t>
            </a:r>
            <a:r>
              <a:rPr lang="id-ID" dirty="0" smtClean="0"/>
              <a:t>Spesialisasi </a:t>
            </a:r>
            <a:r>
              <a:rPr lang="id-ID" dirty="0"/>
              <a:t>antar bangsa – bangsa</a:t>
            </a:r>
          </a:p>
          <a:p>
            <a:pPr marL="0" indent="0" algn="just">
              <a:buNone/>
            </a:pPr>
            <a:r>
              <a:rPr lang="id-ID" dirty="0"/>
              <a:t>Dalam hubungan dengan keunggulan beserta kelemahannya itu suatu Negara haruslah menentukan pilihan strategis untuk memproduksikan suatu komoditi yang strategis yaitu:</a:t>
            </a:r>
          </a:p>
          <a:p>
            <a:pPr marL="403225" lvl="0" indent="-403225" algn="just">
              <a:buNone/>
              <a:tabLst>
                <a:tab pos="349250" algn="l"/>
              </a:tabLst>
            </a:pPr>
            <a:r>
              <a:rPr lang="id-ID" dirty="0"/>
              <a:t>a. </a:t>
            </a:r>
            <a:r>
              <a:rPr lang="en-US" dirty="0"/>
              <a:t> </a:t>
            </a:r>
            <a:r>
              <a:rPr lang="id-ID" dirty="0" smtClean="0"/>
              <a:t>Memanfaatkan </a:t>
            </a:r>
            <a:r>
              <a:rPr lang="id-ID" dirty="0"/>
              <a:t>semaksimal mungkin kekuatan yang ternyata benar-benar paling unggul sehingga dapat menghasilkannya secara lebih efisien dan paling murah diantara Negara-negara yang lain.</a:t>
            </a:r>
          </a:p>
          <a:p>
            <a:pPr marL="403225" lvl="0" indent="-403225" algn="just">
              <a:buNone/>
              <a:tabLst>
                <a:tab pos="349250" algn="l"/>
              </a:tabLst>
            </a:pPr>
            <a:r>
              <a:rPr lang="id-ID" dirty="0"/>
              <a:t>b. </a:t>
            </a:r>
            <a:r>
              <a:rPr lang="id-ID" dirty="0" smtClean="0"/>
              <a:t> </a:t>
            </a:r>
            <a:r>
              <a:rPr lang="id-ID" dirty="0"/>
              <a:t>Menitik beratkan pada komoditi yang memiliki kelemahan paling kecil diantara Negara-negara yang lain.</a:t>
            </a:r>
          </a:p>
          <a:p>
            <a:pPr marL="403225" lvl="0" indent="-403225" algn="just">
              <a:buNone/>
              <a:tabLst>
                <a:tab pos="349250" algn="l"/>
              </a:tabLst>
            </a:pPr>
            <a:r>
              <a:rPr lang="id-ID" dirty="0"/>
              <a:t>c. </a:t>
            </a:r>
            <a:r>
              <a:rPr lang="id-ID" dirty="0" smtClean="0"/>
              <a:t>Mengkonsentrasikan </a:t>
            </a:r>
            <a:r>
              <a:rPr lang="id-ID" dirty="0"/>
              <a:t>perhatiannya untuk memproduksikan atau menguasai komoditi yang memiliki kelemahan yang tertinggi bagi negerinya. </a:t>
            </a:r>
          </a:p>
          <a:p>
            <a:pPr marL="0" indent="0" algn="just">
              <a:buNone/>
            </a:pPr>
            <a:endParaRPr lang="en-US" dirty="0"/>
          </a:p>
        </p:txBody>
      </p:sp>
    </p:spTree>
    <p:extLst>
      <p:ext uri="{BB962C8B-B14F-4D97-AF65-F5344CB8AC3E}">
        <p14:creationId xmlns:p14="http://schemas.microsoft.com/office/powerpoint/2010/main" val="2954873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3" y="739588"/>
            <a:ext cx="11048502" cy="5607423"/>
          </a:xfrm>
        </p:spPr>
        <p:txBody>
          <a:bodyPr>
            <a:normAutofit/>
          </a:bodyPr>
          <a:lstStyle/>
          <a:p>
            <a:pPr marL="0" lvl="0" indent="0" algn="just">
              <a:buNone/>
            </a:pPr>
            <a:r>
              <a:rPr lang="en-US" sz="2000" dirty="0" smtClean="0"/>
              <a:t>2. </a:t>
            </a:r>
            <a:r>
              <a:rPr lang="id-ID" sz="2000" dirty="0" smtClean="0"/>
              <a:t>Pertimbangan </a:t>
            </a:r>
            <a:r>
              <a:rPr lang="id-ID" sz="2000" dirty="0"/>
              <a:t>pengembangan bisnis</a:t>
            </a:r>
          </a:p>
          <a:p>
            <a:pPr marL="0" indent="0" algn="just">
              <a:buNone/>
            </a:pPr>
            <a:r>
              <a:rPr lang="id-ID" sz="2000" dirty="0"/>
              <a:t>Perusahaan yang sudah bergerak di bidang tertentu dalam suatu bisnis didalam negeri seringkali mencoba untuk mengembangkan pasarnya keluar negeri. </a:t>
            </a:r>
          </a:p>
          <a:p>
            <a:pPr marL="0" indent="0" algn="just">
              <a:buNone/>
            </a:pPr>
            <a:r>
              <a:rPr lang="id-ID" sz="2000" dirty="0"/>
              <a:t>Hal ini menimbulkan beberapa pertimbangan yang mendorong suatu perusahaan melaksanakan ke bisnis internasional tersebut :</a:t>
            </a:r>
          </a:p>
          <a:p>
            <a:pPr marL="457200" lvl="0" indent="-457200" algn="just">
              <a:buNone/>
            </a:pPr>
            <a:r>
              <a:rPr lang="id-ID" sz="2000" dirty="0" smtClean="0"/>
              <a:t>a.</a:t>
            </a:r>
            <a:r>
              <a:rPr lang="en-US" sz="2000" dirty="0"/>
              <a:t> </a:t>
            </a:r>
            <a:r>
              <a:rPr lang="id-ID" sz="2000" dirty="0" smtClean="0"/>
              <a:t>Memanfaatkan </a:t>
            </a:r>
            <a:r>
              <a:rPr lang="id-ID" sz="2000" dirty="0"/>
              <a:t>kapasitas mesin yang masih menganggur yang dimiliki oleh suatu perusahaan.</a:t>
            </a:r>
          </a:p>
          <a:p>
            <a:pPr marL="457200" lvl="0" indent="-457200" algn="just">
              <a:buNone/>
            </a:pPr>
            <a:r>
              <a:rPr lang="id-ID" sz="2000" dirty="0" smtClean="0"/>
              <a:t>b.</a:t>
            </a:r>
            <a:r>
              <a:rPr lang="en-US" sz="2000" dirty="0"/>
              <a:t> </a:t>
            </a:r>
            <a:r>
              <a:rPr lang="id-ID" sz="2000" dirty="0" smtClean="0"/>
              <a:t>Produk </a:t>
            </a:r>
            <a:r>
              <a:rPr lang="id-ID" sz="2000" dirty="0"/>
              <a:t>didalam negeri sudah mengalami tingkat kejenihan dan bahkan sudah mengalami tahapan penurunan (decline phase) sedangkan yang diluar negeri justru sedang berkembang (growth)</a:t>
            </a:r>
          </a:p>
          <a:p>
            <a:pPr marL="457200" lvl="0" indent="-457200" algn="just">
              <a:buNone/>
            </a:pPr>
            <a:r>
              <a:rPr lang="id-ID" sz="2000" dirty="0"/>
              <a:t>c.  </a:t>
            </a:r>
            <a:r>
              <a:rPr lang="id-ID" sz="2000" dirty="0" smtClean="0"/>
              <a:t>Persaingan </a:t>
            </a:r>
            <a:r>
              <a:rPr lang="id-ID" sz="2000" dirty="0"/>
              <a:t>yang terjadi didalam negeri justru lebih tajam ketimbang persaingan terhadap produk tersebut diluar negeri.</a:t>
            </a:r>
          </a:p>
          <a:p>
            <a:pPr marL="457200" lvl="0" indent="-457200" algn="just">
              <a:buNone/>
            </a:pPr>
            <a:r>
              <a:rPr lang="id-ID" sz="2000" dirty="0"/>
              <a:t>d. </a:t>
            </a:r>
            <a:r>
              <a:rPr lang="id-ID" sz="2000" dirty="0" smtClean="0"/>
              <a:t>Mengembangkan </a:t>
            </a:r>
            <a:r>
              <a:rPr lang="id-ID" sz="2000" dirty="0"/>
              <a:t>pasar baru (keluar negeri) merupakan tindakan yang lebih mudah ketimbang mengembangkan produk baru (didalam Negeri).</a:t>
            </a:r>
          </a:p>
          <a:p>
            <a:pPr marL="457200" lvl="0" indent="-457200" algn="just">
              <a:buNone/>
            </a:pPr>
            <a:r>
              <a:rPr lang="id-ID" sz="2000" dirty="0"/>
              <a:t>e.   </a:t>
            </a:r>
            <a:r>
              <a:rPr lang="id-ID" sz="2000" dirty="0" smtClean="0"/>
              <a:t>Potensi </a:t>
            </a:r>
            <a:r>
              <a:rPr lang="id-ID" sz="2000" dirty="0"/>
              <a:t>pasar internasional lebih luas ketimbang pasar domestic.</a:t>
            </a:r>
          </a:p>
          <a:p>
            <a:pPr marL="0" indent="0" algn="just">
              <a:buNone/>
            </a:pPr>
            <a:endParaRPr lang="en-US" dirty="0"/>
          </a:p>
        </p:txBody>
      </p:sp>
    </p:spTree>
    <p:extLst>
      <p:ext uri="{BB962C8B-B14F-4D97-AF65-F5344CB8AC3E}">
        <p14:creationId xmlns:p14="http://schemas.microsoft.com/office/powerpoint/2010/main" val="165918181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132</TotalTime>
  <Words>571</Words>
  <Application>Microsoft Office PowerPoint</Application>
  <PresentationFormat>Widescreen</PresentationFormat>
  <Paragraphs>64</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Tahoma</vt:lpstr>
      <vt:lpstr>Trebuchet MS</vt:lpstr>
      <vt:lpstr>Wingdings 3</vt:lpstr>
      <vt:lpstr>Facet</vt:lpstr>
      <vt:lpstr>BISNIS INTERNASIONAL</vt:lpstr>
      <vt:lpstr>Materi </vt:lpstr>
      <vt:lpstr>Referensi</vt:lpstr>
      <vt:lpstr>Pengertian Bisnis Internasional</vt:lpstr>
      <vt:lpstr>Mengapa mempelajari bisnis internasional</vt:lpstr>
      <vt:lpstr>Aktivitas Utama Bisnis Internasional</vt:lpstr>
      <vt:lpstr>4. Pemberian lisensi (lisencing) Pemberian lisensi yaitu perjanjian kontraktual dimana sebuah perusahaan memberikan akses kepada penggunaan hak kekayaan intelektualnya (paten, merk dagang, rahasia dagang atau teknologinya) kepada suatu perusahaan lain dengan mendapat bayaran (royalty). Contohnya Walt Disney Company mengijinkan produsen pakaian Jerman memasarkan piyama anak-anak dengan wajah Mickey Mouse dengan mendapat bayaran dari keuntungan penjualan baju piyama tersebut.   5. Waralaba (franchising) Waralaba yaitu suatu bentuk pemberian khusus lisensi di mana sebuah perusahaan mengadakan kontrak dengan perusahaan lain untuk mengoperasikan jenis usaha tertentu di  bawah nama yang dibentuk sesuai dengan aturan-aturan tertentu. Waralaba mengijinkan kepada penerima perjanjian (pemegang waralaba) untuk menjual produk-produk atau jasa-jasa yang menggunakan merek yang telah dipublikasikan secara luas dan seperangkat prosedur yang telah terbukti baik dengan strategi pemasaran yang telah dikembangkan dan dikendalikan dengan sekasama dengan mendapatkan royalti. Contohnya Mc Donald’s yang mem-franchise-kan perusahaan restoran siap sajinya di berbagai negara.   6. Kontrak Manajemen (Management contract)  Sebuah perusahaan di suatu negara setuju untuk mengoperasikan fasilitas atau menyediakan jasa manajemen pada perusahaan di negara lain ; </vt:lpstr>
      <vt:lpstr>Alasan melaksanakan Bisnis Internasional</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BISNIS INTERNASIONAL</dc:title>
  <dc:creator>manajemen_2</dc:creator>
  <cp:lastModifiedBy>manajemen_2</cp:lastModifiedBy>
  <cp:revision>14</cp:revision>
  <dcterms:created xsi:type="dcterms:W3CDTF">2016-08-23T14:03:11Z</dcterms:created>
  <dcterms:modified xsi:type="dcterms:W3CDTF">2019-04-03T13:00:54Z</dcterms:modified>
</cp:coreProperties>
</file>