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80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8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8.png"/><Relationship Id="rId5" Type="http://schemas.openxmlformats.org/officeDocument/2006/relationships/image" Target="../media/image10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9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8.png"/><Relationship Id="rId7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8.png"/><Relationship Id="rId7" Type="http://schemas.openxmlformats.org/officeDocument/2006/relationships/image" Target="../media/image2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"/>
          <p:cNvSpPr/>
          <p:nvPr/>
        </p:nvSpPr>
        <p:spPr>
          <a:xfrm>
            <a:off x="641604" y="0"/>
            <a:ext cx="1365503" cy="3971544"/>
          </a:xfrm>
          <a:custGeom>
            <a:avLst/>
            <a:gdLst/>
            <a:ahLst/>
            <a:cxnLst/>
            <a:rect l="l" t="t" r="r" b="b"/>
            <a:pathLst>
              <a:path w="1365503" h="3971544">
                <a:moveTo>
                  <a:pt x="0" y="3881120"/>
                </a:moveTo>
                <a:lnTo>
                  <a:pt x="362013" y="3971544"/>
                </a:lnTo>
                <a:lnTo>
                  <a:pt x="1365503" y="0"/>
                </a:lnTo>
                <a:lnTo>
                  <a:pt x="984377" y="0"/>
                </a:lnTo>
                <a:lnTo>
                  <a:pt x="0" y="3881120"/>
                </a:lnTo>
                <a:close/>
              </a:path>
            </a:pathLst>
          </a:custGeom>
          <a:solidFill>
            <a:srgbClr val="BC1C1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2"/>
          <p:cNvSpPr/>
          <p:nvPr/>
        </p:nvSpPr>
        <p:spPr>
          <a:xfrm>
            <a:off x="202692" y="0"/>
            <a:ext cx="1336548" cy="3861816"/>
          </a:xfrm>
          <a:custGeom>
            <a:avLst/>
            <a:gdLst/>
            <a:ahLst/>
            <a:cxnLst/>
            <a:rect l="l" t="t" r="r" b="b"/>
            <a:pathLst>
              <a:path w="1336548" h="3861816">
                <a:moveTo>
                  <a:pt x="1336548" y="0"/>
                </a:moveTo>
                <a:lnTo>
                  <a:pt x="955586" y="0"/>
                </a:lnTo>
                <a:lnTo>
                  <a:pt x="0" y="3771392"/>
                </a:lnTo>
                <a:lnTo>
                  <a:pt x="361911" y="3861816"/>
                </a:lnTo>
                <a:lnTo>
                  <a:pt x="1336548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64" y="3776472"/>
            <a:ext cx="1937004" cy="3081527"/>
          </a:xfrm>
          <a:prstGeom prst="rect">
            <a:avLst/>
          </a:prstGeom>
        </p:spPr>
      </p:pic>
      <p:pic>
        <p:nvPicPr>
          <p:cNvPr id="4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76" y="3886200"/>
            <a:ext cx="2372868" cy="2971799"/>
          </a:xfrm>
          <a:prstGeom prst="rect">
            <a:avLst/>
          </a:prstGeom>
        </p:spPr>
      </p:pic>
      <p:pic>
        <p:nvPicPr>
          <p:cNvPr id="5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04" y="3881628"/>
            <a:ext cx="3340608" cy="2976371"/>
          </a:xfrm>
          <a:prstGeom prst="rect">
            <a:avLst/>
          </a:prstGeom>
        </p:spPr>
      </p:pic>
      <p:pic>
        <p:nvPicPr>
          <p:cNvPr id="6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92" y="3771900"/>
            <a:ext cx="2660904" cy="3086099"/>
          </a:xfrm>
          <a:prstGeom prst="rect">
            <a:avLst/>
          </a:prstGeom>
        </p:spPr>
      </p:pic>
      <p:sp>
        <p:nvSpPr>
          <p:cNvPr id="19" name="object 3"/>
          <p:cNvSpPr/>
          <p:nvPr/>
        </p:nvSpPr>
        <p:spPr>
          <a:xfrm>
            <a:off x="202692" y="3771900"/>
            <a:ext cx="362712" cy="89916"/>
          </a:xfrm>
          <a:custGeom>
            <a:avLst/>
            <a:gdLst/>
            <a:ahLst/>
            <a:cxnLst/>
            <a:rect l="l" t="t" r="r" b="b"/>
            <a:pathLst>
              <a:path w="362712" h="89916">
                <a:moveTo>
                  <a:pt x="362712" y="89916"/>
                </a:moveTo>
                <a:lnTo>
                  <a:pt x="0" y="0"/>
                </a:lnTo>
                <a:lnTo>
                  <a:pt x="353161" y="85217"/>
                </a:lnTo>
                <a:lnTo>
                  <a:pt x="362712" y="89916"/>
                </a:lnTo>
                <a:close/>
              </a:path>
            </a:pathLst>
          </a:custGeom>
          <a:solidFill>
            <a:srgbClr val="29AB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4"/>
          <p:cNvSpPr/>
          <p:nvPr/>
        </p:nvSpPr>
        <p:spPr>
          <a:xfrm>
            <a:off x="560832" y="3867912"/>
            <a:ext cx="60960" cy="80772"/>
          </a:xfrm>
          <a:custGeom>
            <a:avLst/>
            <a:gdLst/>
            <a:ahLst/>
            <a:cxnLst/>
            <a:rect l="l" t="t" r="r" b="b"/>
            <a:pathLst>
              <a:path w="60960" h="80772">
                <a:moveTo>
                  <a:pt x="0" y="0"/>
                </a:moveTo>
                <a:lnTo>
                  <a:pt x="60960" y="80772"/>
                </a:lnTo>
                <a:lnTo>
                  <a:pt x="4686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7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284" y="1193292"/>
            <a:ext cx="6871716" cy="1504188"/>
          </a:xfrm>
          <a:prstGeom prst="rect">
            <a:avLst/>
          </a:prstGeom>
        </p:spPr>
      </p:pic>
      <p:sp>
        <p:nvSpPr>
          <p:cNvPr id="21" name="text 1"/>
          <p:cNvSpPr txBox="1"/>
          <p:nvPr/>
        </p:nvSpPr>
        <p:spPr>
          <a:xfrm>
            <a:off x="2695702" y="1541754"/>
            <a:ext cx="6041898" cy="65425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4980" b="1" spc="10" dirty="0">
                <a:latin typeface="Arial"/>
                <a:cs typeface="Arial"/>
              </a:rPr>
              <a:t>Manajemen Operasi</a:t>
            </a:r>
            <a:endParaRPr sz="4900" dirty="0">
              <a:latin typeface="Arial"/>
              <a:cs typeface="Arial"/>
            </a:endParaRPr>
          </a:p>
        </p:txBody>
      </p:sp>
      <p:pic>
        <p:nvPicPr>
          <p:cNvPr id="8" name="Imag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2016252"/>
            <a:ext cx="4791456" cy="1504188"/>
          </a:xfrm>
          <a:prstGeom prst="rect">
            <a:avLst/>
          </a:prstGeom>
        </p:spPr>
      </p:pic>
      <p:sp>
        <p:nvSpPr>
          <p:cNvPr id="22" name="text 1"/>
          <p:cNvSpPr txBox="1"/>
          <p:nvPr/>
        </p:nvSpPr>
        <p:spPr>
          <a:xfrm>
            <a:off x="4690872" y="2364488"/>
            <a:ext cx="4046646" cy="6545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5040" b="1" spc="10" dirty="0">
                <a:latin typeface="Arial"/>
                <a:cs typeface="Arial"/>
              </a:rPr>
              <a:t>Internasional</a:t>
            </a:r>
            <a:endParaRPr sz="5000" dirty="0">
              <a:latin typeface="Arial"/>
              <a:cs typeface="Arial"/>
            </a:endParaRPr>
          </a:p>
        </p:txBody>
      </p:sp>
      <p:sp>
        <p:nvSpPr>
          <p:cNvPr id="23" name="text 1"/>
          <p:cNvSpPr txBox="1"/>
          <p:nvPr/>
        </p:nvSpPr>
        <p:spPr>
          <a:xfrm>
            <a:off x="4567428" y="4767602"/>
            <a:ext cx="3767378" cy="22301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1485900">
              <a:lnSpc>
                <a:spcPct val="100000"/>
              </a:lnSpc>
            </a:pPr>
            <a:r>
              <a:rPr lang="en-US" sz="1449" b="1" spc="10" dirty="0" smtClean="0">
                <a:solidFill>
                  <a:srgbClr val="1B1B1B"/>
                </a:solidFill>
                <a:latin typeface="Arial"/>
                <a:cs typeface="Arial"/>
              </a:rPr>
              <a:t>Dian </a:t>
            </a:r>
            <a:r>
              <a:rPr lang="en-US" sz="1449" b="1" spc="10" dirty="0" err="1" smtClean="0">
                <a:solidFill>
                  <a:srgbClr val="1B1B1B"/>
                </a:solidFill>
                <a:latin typeface="Arial"/>
                <a:cs typeface="Arial"/>
              </a:rPr>
              <a:t>Kurniawan</a:t>
            </a:r>
            <a:r>
              <a:rPr lang="en-US" sz="1449" b="1" spc="10" dirty="0" smtClean="0">
                <a:solidFill>
                  <a:srgbClr val="1B1B1B"/>
                </a:solidFill>
                <a:latin typeface="Arial"/>
                <a:cs typeface="Arial"/>
              </a:rPr>
              <a:t>, SE., </a:t>
            </a:r>
            <a:r>
              <a:rPr lang="en-US" sz="1449" b="1" spc="10" dirty="0" err="1" smtClean="0">
                <a:solidFill>
                  <a:srgbClr val="1B1B1B"/>
                </a:solidFill>
                <a:latin typeface="Arial"/>
                <a:cs typeface="Arial"/>
              </a:rPr>
              <a:t>MSi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0"/>
            <a:ext cx="1072896" cy="5291328"/>
          </a:xfrm>
          <a:custGeom>
            <a:avLst/>
            <a:gdLst/>
            <a:ahLst/>
            <a:cxnLst/>
            <a:rect l="l" t="t" r="r" b="b"/>
            <a:pathLst>
              <a:path w="1072896" h="5291328">
                <a:moveTo>
                  <a:pt x="0" y="4972177"/>
                </a:moveTo>
                <a:lnTo>
                  <a:pt x="0" y="5257927"/>
                </a:lnTo>
                <a:lnTo>
                  <a:pt x="199974" y="5291328"/>
                </a:lnTo>
                <a:lnTo>
                  <a:pt x="1072896" y="0"/>
                </a:lnTo>
                <a:lnTo>
                  <a:pt x="815784" y="0"/>
                </a:lnTo>
                <a:lnTo>
                  <a:pt x="0" y="4972177"/>
                </a:lnTo>
                <a:close/>
              </a:path>
            </a:pathLst>
          </a:custGeom>
          <a:solidFill>
            <a:srgbClr val="BC1C1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758952" cy="4623816"/>
          </a:xfrm>
          <a:custGeom>
            <a:avLst/>
            <a:gdLst/>
            <a:ahLst/>
            <a:cxnLst/>
            <a:rect l="l" t="t" r="r" b="b"/>
            <a:pathLst>
              <a:path w="758952" h="4623816">
                <a:moveTo>
                  <a:pt x="758952" y="0"/>
                </a:moveTo>
                <a:lnTo>
                  <a:pt x="504913" y="0"/>
                </a:lnTo>
                <a:lnTo>
                  <a:pt x="0" y="3076194"/>
                </a:lnTo>
                <a:lnTo>
                  <a:pt x="0" y="4623816"/>
                </a:lnTo>
                <a:lnTo>
                  <a:pt x="758952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8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3184"/>
            <a:ext cx="906780" cy="1194816"/>
          </a:xfrm>
          <a:prstGeom prst="rect">
            <a:avLst/>
          </a:prstGeom>
        </p:spPr>
      </p:pic>
      <p:pic>
        <p:nvPicPr>
          <p:cNvPr id="19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5900"/>
            <a:ext cx="1487424" cy="1562099"/>
          </a:xfrm>
          <a:prstGeom prst="rect">
            <a:avLst/>
          </a:prstGeom>
        </p:spPr>
      </p:pic>
      <p:pic>
        <p:nvPicPr>
          <p:cNvPr id="20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57800"/>
            <a:ext cx="2132076" cy="1600199"/>
          </a:xfrm>
          <a:prstGeom prst="rect">
            <a:avLst/>
          </a:prstGeom>
        </p:spPr>
      </p:pic>
      <p:pic>
        <p:nvPicPr>
          <p:cNvPr id="21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58384"/>
            <a:ext cx="1377696" cy="1499616"/>
          </a:xfrm>
          <a:prstGeom prst="rect">
            <a:avLst/>
          </a:prstGeom>
        </p:spPr>
      </p:pic>
      <p:pic>
        <p:nvPicPr>
          <p:cNvPr id="22" name="Imag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051" y="676655"/>
            <a:ext cx="5928360" cy="1118616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2253742" y="936875"/>
            <a:ext cx="5264214" cy="48414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610" b="1" spc="10" dirty="0">
                <a:latin typeface="Arial"/>
                <a:cs typeface="Arial"/>
              </a:rPr>
              <a:t>Apa saja yang akan kita</a:t>
            </a:r>
            <a:endParaRPr sz="3600">
              <a:latin typeface="Arial"/>
              <a:cs typeface="Arial"/>
            </a:endParaRPr>
          </a:p>
        </p:txBody>
      </p:sp>
      <p:pic>
        <p:nvPicPr>
          <p:cNvPr id="23" name="Image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215" y="1286255"/>
            <a:ext cx="3198876" cy="1118616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3566159" y="1546249"/>
            <a:ext cx="2641559" cy="48443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580" b="1" spc="10" dirty="0">
                <a:latin typeface="Arial"/>
                <a:cs typeface="Arial"/>
              </a:rPr>
              <a:t>diskusikan?</a:t>
            </a:r>
            <a:endParaRPr sz="3500">
              <a:latin typeface="Arial"/>
              <a:cs typeface="Arial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1006144" y="2344115"/>
            <a:ext cx="5477205" cy="306878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440" spc="10" dirty="0">
                <a:solidFill>
                  <a:srgbClr val="8D1515"/>
                </a:solidFill>
                <a:latin typeface="Arial"/>
                <a:cs typeface="Arial"/>
              </a:rPr>
              <a:t>•  </a:t>
            </a:r>
            <a:r>
              <a:rPr sz="2340" spc="10" dirty="0">
                <a:latin typeface="Corbel"/>
                <a:cs typeface="Corbel"/>
              </a:rPr>
              <a:t>Proses Manajemen Operasi Internasional</a:t>
            </a:r>
            <a:endParaRPr sz="2300">
              <a:latin typeface="Corbel"/>
              <a:cs typeface="Corbel"/>
            </a:endParaRPr>
          </a:p>
          <a:p>
            <a:pPr marL="0">
              <a:lnSpc>
                <a:spcPct val="100000"/>
              </a:lnSpc>
            </a:pPr>
            <a:r>
              <a:rPr sz="3500" spc="10" dirty="0">
                <a:solidFill>
                  <a:srgbClr val="8D1515"/>
                </a:solidFill>
                <a:latin typeface="Arial"/>
                <a:cs typeface="Arial"/>
              </a:rPr>
              <a:t>•  </a:t>
            </a:r>
            <a:r>
              <a:rPr sz="2400" spc="10" dirty="0">
                <a:latin typeface="Corbel"/>
                <a:cs typeface="Corbel"/>
              </a:rPr>
              <a:t>Manajemen Produksi</a:t>
            </a:r>
            <a:endParaRPr sz="2400">
              <a:latin typeface="Corbel"/>
              <a:cs typeface="Corbel"/>
            </a:endParaRPr>
          </a:p>
          <a:p>
            <a:pPr marL="0">
              <a:lnSpc>
                <a:spcPct val="100000"/>
              </a:lnSpc>
            </a:pPr>
            <a:r>
              <a:rPr sz="3500" spc="10" dirty="0">
                <a:solidFill>
                  <a:srgbClr val="8D1515"/>
                </a:solidFill>
                <a:latin typeface="Arial"/>
                <a:cs typeface="Arial"/>
              </a:rPr>
              <a:t>•  </a:t>
            </a:r>
            <a:r>
              <a:rPr sz="2400" spc="10" dirty="0">
                <a:latin typeface="Corbel"/>
                <a:cs typeface="Corbel"/>
              </a:rPr>
              <a:t>Operasi Jasa Internasional</a:t>
            </a:r>
            <a:endParaRPr sz="2400">
              <a:latin typeface="Corbel"/>
              <a:cs typeface="Corbel"/>
            </a:endParaRPr>
          </a:p>
          <a:p>
            <a:pPr marL="0">
              <a:lnSpc>
                <a:spcPct val="100000"/>
              </a:lnSpc>
            </a:pPr>
            <a:r>
              <a:rPr sz="3500" spc="10" dirty="0">
                <a:solidFill>
                  <a:srgbClr val="8D1515"/>
                </a:solidFill>
                <a:latin typeface="Arial"/>
                <a:cs typeface="Arial"/>
              </a:rPr>
              <a:t>•  </a:t>
            </a:r>
            <a:r>
              <a:rPr sz="2400" spc="10" dirty="0">
                <a:latin typeface="Corbel"/>
                <a:cs typeface="Corbel"/>
              </a:rPr>
              <a:t>Mengelola Produktivitas</a:t>
            </a:r>
            <a:endParaRPr sz="2400">
              <a:latin typeface="Corbel"/>
              <a:cs typeface="Corbel"/>
            </a:endParaRPr>
          </a:p>
          <a:p>
            <a:pPr marL="0">
              <a:lnSpc>
                <a:spcPct val="100000"/>
              </a:lnSpc>
            </a:pPr>
            <a:r>
              <a:rPr sz="3500" spc="10" dirty="0">
                <a:solidFill>
                  <a:srgbClr val="8D1515"/>
                </a:solidFill>
                <a:latin typeface="Arial"/>
                <a:cs typeface="Arial"/>
              </a:rPr>
              <a:t>•  </a:t>
            </a:r>
            <a:r>
              <a:rPr sz="2400" spc="10" dirty="0">
                <a:latin typeface="Corbel"/>
                <a:cs typeface="Corbel"/>
              </a:rPr>
              <a:t>Mengelola Kualitas</a:t>
            </a:r>
            <a:endParaRPr sz="2400">
              <a:latin typeface="Corbel"/>
              <a:cs typeface="Corbel"/>
            </a:endParaRPr>
          </a:p>
          <a:p>
            <a:pPr marL="0">
              <a:lnSpc>
                <a:spcPct val="100000"/>
              </a:lnSpc>
            </a:pPr>
            <a:r>
              <a:rPr sz="3500" spc="10" dirty="0">
                <a:solidFill>
                  <a:srgbClr val="8D1515"/>
                </a:solidFill>
                <a:latin typeface="Arial"/>
                <a:cs typeface="Arial"/>
              </a:rPr>
              <a:t>•  </a:t>
            </a:r>
            <a:r>
              <a:rPr sz="2400" spc="10" dirty="0">
                <a:latin typeface="Corbel"/>
                <a:cs typeface="Corbel"/>
              </a:rPr>
              <a:t>Mengelola Sistem Informasi</a:t>
            </a:r>
            <a:endParaRPr sz="24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0" y="0"/>
            <a:ext cx="1072896" cy="5291328"/>
          </a:xfrm>
          <a:custGeom>
            <a:avLst/>
            <a:gdLst/>
            <a:ahLst/>
            <a:cxnLst/>
            <a:rect l="l" t="t" r="r" b="b"/>
            <a:pathLst>
              <a:path w="1072896" h="5291328">
                <a:moveTo>
                  <a:pt x="0" y="4972177"/>
                </a:moveTo>
                <a:lnTo>
                  <a:pt x="0" y="5257927"/>
                </a:lnTo>
                <a:lnTo>
                  <a:pt x="199974" y="5291328"/>
                </a:lnTo>
                <a:lnTo>
                  <a:pt x="1072896" y="0"/>
                </a:lnTo>
                <a:lnTo>
                  <a:pt x="815784" y="0"/>
                </a:lnTo>
                <a:lnTo>
                  <a:pt x="0" y="4972177"/>
                </a:lnTo>
                <a:close/>
              </a:path>
            </a:pathLst>
          </a:custGeom>
          <a:solidFill>
            <a:srgbClr val="BC1C1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758952" cy="4623816"/>
          </a:xfrm>
          <a:custGeom>
            <a:avLst/>
            <a:gdLst/>
            <a:ahLst/>
            <a:cxnLst/>
            <a:rect l="l" t="t" r="r" b="b"/>
            <a:pathLst>
              <a:path w="758952" h="4623816">
                <a:moveTo>
                  <a:pt x="758952" y="0"/>
                </a:moveTo>
                <a:lnTo>
                  <a:pt x="504913" y="0"/>
                </a:lnTo>
                <a:lnTo>
                  <a:pt x="0" y="3076194"/>
                </a:lnTo>
                <a:lnTo>
                  <a:pt x="0" y="4623816"/>
                </a:lnTo>
                <a:lnTo>
                  <a:pt x="758952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25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3184"/>
            <a:ext cx="906780" cy="1194816"/>
          </a:xfrm>
          <a:prstGeom prst="rect">
            <a:avLst/>
          </a:prstGeom>
        </p:spPr>
      </p:pic>
      <p:pic>
        <p:nvPicPr>
          <p:cNvPr id="26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5900"/>
            <a:ext cx="1487424" cy="1562099"/>
          </a:xfrm>
          <a:prstGeom prst="rect">
            <a:avLst/>
          </a:prstGeom>
        </p:spPr>
      </p:pic>
      <p:pic>
        <p:nvPicPr>
          <p:cNvPr id="27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57800"/>
            <a:ext cx="2132076" cy="1600199"/>
          </a:xfrm>
          <a:prstGeom prst="rect">
            <a:avLst/>
          </a:prstGeom>
        </p:spPr>
      </p:pic>
      <p:pic>
        <p:nvPicPr>
          <p:cNvPr id="28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58384"/>
            <a:ext cx="1377696" cy="1499616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2492375" y="364895"/>
            <a:ext cx="4318304" cy="50728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4000" spc="10" dirty="0">
                <a:latin typeface="Corbel"/>
                <a:cs typeface="Corbel"/>
              </a:rPr>
              <a:t>Manajemen Operasi</a:t>
            </a:r>
            <a:endParaRPr sz="4000">
              <a:latin typeface="Corbel"/>
              <a:cs typeface="Corbel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877519" y="1398981"/>
            <a:ext cx="486156" cy="49278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110" spc="10" dirty="0">
                <a:solidFill>
                  <a:srgbClr val="8D1515"/>
                </a:solidFill>
                <a:latin typeface="Arial"/>
                <a:cs typeface="Arial"/>
              </a:rPr>
              <a:t>•</a:t>
            </a:r>
            <a:endParaRPr sz="3100">
              <a:latin typeface="Arial"/>
              <a:cs typeface="Arial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1164031" y="1572488"/>
            <a:ext cx="7160973" cy="30449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340" spc="10" dirty="0">
                <a:latin typeface="Corbel"/>
                <a:cs typeface="Corbel"/>
              </a:rPr>
              <a:t>Serangkaian kegiatan yang digunakan perusahaan untuk</a:t>
            </a:r>
            <a:endParaRPr sz="2300">
              <a:latin typeface="Corbel"/>
              <a:cs typeface="Corbel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1164031" y="1938248"/>
            <a:ext cx="6940906" cy="30449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dirty="0">
                <a:latin typeface="Corbel"/>
                <a:cs typeface="Corbel"/>
              </a:rPr>
              <a:t>mengubah berbagai macam input (bahan baku, tenaga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6" name="text 1"/>
          <p:cNvSpPr txBox="1"/>
          <p:nvPr/>
        </p:nvSpPr>
        <p:spPr>
          <a:xfrm>
            <a:off x="1164031" y="2304008"/>
            <a:ext cx="5098389" cy="30449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dirty="0">
                <a:latin typeface="Corbel"/>
                <a:cs typeface="Corbel"/>
              </a:rPr>
              <a:t>kerja, dll) menjadi produk dan jasa akhir.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9" name="text 1"/>
          <p:cNvSpPr txBox="1"/>
          <p:nvPr/>
        </p:nvSpPr>
        <p:spPr>
          <a:xfrm>
            <a:off x="877519" y="2974832"/>
            <a:ext cx="6701510" cy="92002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700" spc="10" dirty="0">
                <a:solidFill>
                  <a:srgbClr val="1B1B1B"/>
                </a:solidFill>
                <a:latin typeface="Corbel"/>
                <a:cs typeface="Corbel"/>
              </a:rPr>
              <a:t>Kompleksitas Manajemen Operasi</a:t>
            </a:r>
            <a:endParaRPr sz="3700" dirty="0">
              <a:latin typeface="Corbel"/>
              <a:cs typeface="Corbel"/>
            </a:endParaRPr>
          </a:p>
          <a:p>
            <a:pPr marL="0">
              <a:lnSpc>
                <a:spcPct val="100000"/>
              </a:lnSpc>
            </a:pPr>
            <a:r>
              <a:rPr sz="3700" spc="10" dirty="0">
                <a:solidFill>
                  <a:srgbClr val="1B1B1B"/>
                </a:solidFill>
                <a:latin typeface="Corbel"/>
                <a:cs typeface="Corbel"/>
              </a:rPr>
              <a:t>Internasional</a:t>
            </a:r>
            <a:endParaRPr sz="3700" dirty="0">
              <a:latin typeface="Corbel"/>
              <a:cs typeface="Corbel"/>
            </a:endParaRPr>
          </a:p>
        </p:txBody>
      </p:sp>
      <p:sp>
        <p:nvSpPr>
          <p:cNvPr id="10" name="text 1"/>
          <p:cNvSpPr txBox="1"/>
          <p:nvPr/>
        </p:nvSpPr>
        <p:spPr>
          <a:xfrm>
            <a:off x="877519" y="4238755"/>
            <a:ext cx="7447485" cy="12172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indent="-457200" algn="just">
              <a:lnSpc>
                <a:spcPct val="100000"/>
              </a:lnSpc>
            </a:pPr>
            <a:r>
              <a:rPr sz="1610" b="1" spc="10" dirty="0">
                <a:solidFill>
                  <a:srgbClr val="BC1C1C"/>
                </a:solidFill>
                <a:latin typeface="Arial"/>
                <a:cs typeface="Arial"/>
              </a:rPr>
              <a:t>1. </a:t>
            </a:r>
            <a:r>
              <a:rPr sz="1910" b="1" spc="10" dirty="0">
                <a:latin typeface="Arial"/>
                <a:cs typeface="Arial"/>
              </a:rPr>
              <a:t>Sumber daya</a:t>
            </a:r>
            <a:r>
              <a:rPr sz="1910" spc="10" dirty="0">
                <a:latin typeface="Corbel"/>
                <a:cs typeface="Corbel"/>
              </a:rPr>
              <a:t>: Manajer harus memutuskan lokasi dan </a:t>
            </a:r>
            <a:r>
              <a:rPr sz="1910" spc="10" dirty="0" err="1">
                <a:latin typeface="Corbel"/>
                <a:cs typeface="Corbel"/>
              </a:rPr>
              <a:t>cara</a:t>
            </a:r>
            <a:r>
              <a:rPr sz="1910" spc="10" dirty="0">
                <a:latin typeface="Corbel"/>
                <a:cs typeface="Corbel"/>
              </a:rPr>
              <a:t> </a:t>
            </a:r>
            <a:r>
              <a:rPr sz="1910" spc="10" dirty="0" err="1" smtClean="0">
                <a:latin typeface="Corbel"/>
                <a:cs typeface="Corbel"/>
              </a:rPr>
              <a:t>untuk</a:t>
            </a:r>
            <a:r>
              <a:rPr lang="en-US" sz="1900" dirty="0">
                <a:latin typeface="Corbel"/>
                <a:cs typeface="Corbel"/>
              </a:rPr>
              <a:t> </a:t>
            </a:r>
            <a:r>
              <a:rPr sz="2000" spc="10" dirty="0" err="1" smtClean="0">
                <a:latin typeface="Corbel"/>
                <a:cs typeface="Corbel"/>
              </a:rPr>
              <a:t>mendapatkan</a:t>
            </a:r>
            <a:r>
              <a:rPr sz="2000" spc="10" dirty="0" smtClean="0">
                <a:latin typeface="Corbel"/>
                <a:cs typeface="Corbel"/>
              </a:rPr>
              <a:t> </a:t>
            </a:r>
            <a:r>
              <a:rPr sz="2000" spc="10" dirty="0">
                <a:latin typeface="Corbel"/>
                <a:cs typeface="Corbel"/>
              </a:rPr>
              <a:t>sumber daya yang dibutuhkan </a:t>
            </a:r>
            <a:r>
              <a:rPr sz="2000" spc="10" dirty="0" err="1">
                <a:latin typeface="Corbel"/>
                <a:cs typeface="Corbel"/>
              </a:rPr>
              <a:t>perusahaan</a:t>
            </a:r>
            <a:r>
              <a:rPr sz="2000" spc="10" dirty="0">
                <a:latin typeface="Corbel"/>
                <a:cs typeface="Corbel"/>
              </a:rPr>
              <a:t> </a:t>
            </a:r>
            <a:r>
              <a:rPr sz="2000" spc="10" dirty="0" err="1" smtClean="0">
                <a:latin typeface="Corbel"/>
                <a:cs typeface="Corbel"/>
              </a:rPr>
              <a:t>untuk</a:t>
            </a:r>
            <a:r>
              <a:rPr lang="en-US" sz="2000" dirty="0">
                <a:latin typeface="Corbel"/>
                <a:cs typeface="Corbel"/>
              </a:rPr>
              <a:t> </a:t>
            </a:r>
            <a:r>
              <a:rPr sz="2000" spc="10" dirty="0" err="1" smtClean="0">
                <a:latin typeface="Corbel"/>
                <a:cs typeface="Corbel"/>
              </a:rPr>
              <a:t>menghasilkan</a:t>
            </a:r>
            <a:r>
              <a:rPr sz="2000" spc="10" dirty="0" smtClean="0">
                <a:latin typeface="Corbel"/>
                <a:cs typeface="Corbel"/>
              </a:rPr>
              <a:t> </a:t>
            </a:r>
            <a:r>
              <a:rPr sz="2000" spc="10" dirty="0">
                <a:latin typeface="Corbel"/>
                <a:cs typeface="Corbel"/>
              </a:rPr>
              <a:t>produk. Keputusan ini berhubungan </a:t>
            </a:r>
            <a:r>
              <a:rPr sz="2000" spc="10" dirty="0" err="1">
                <a:latin typeface="Corbel"/>
                <a:cs typeface="Corbel"/>
              </a:rPr>
              <a:t>dengan</a:t>
            </a:r>
            <a:r>
              <a:rPr sz="2000" spc="10" dirty="0">
                <a:latin typeface="Corbel"/>
                <a:cs typeface="Corbel"/>
              </a:rPr>
              <a:t> </a:t>
            </a:r>
            <a:r>
              <a:rPr sz="2000" spc="10" dirty="0" err="1" smtClean="0">
                <a:latin typeface="Corbel"/>
                <a:cs typeface="Corbel"/>
              </a:rPr>
              <a:t>rantai</a:t>
            </a:r>
            <a:r>
              <a:rPr lang="en-US" sz="2000" dirty="0">
                <a:latin typeface="Corbel"/>
                <a:cs typeface="Corbel"/>
              </a:rPr>
              <a:t> </a:t>
            </a:r>
            <a:r>
              <a:rPr sz="2000" spc="10" dirty="0" err="1" smtClean="0">
                <a:latin typeface="Corbel"/>
                <a:cs typeface="Corbel"/>
              </a:rPr>
              <a:t>pasokan</a:t>
            </a:r>
            <a:r>
              <a:rPr sz="2000" spc="10" dirty="0" smtClean="0">
                <a:latin typeface="Corbel"/>
                <a:cs typeface="Corbel"/>
              </a:rPr>
              <a:t> </a:t>
            </a:r>
            <a:r>
              <a:rPr sz="2000" spc="10" dirty="0">
                <a:latin typeface="Corbel"/>
                <a:cs typeface="Corbel"/>
              </a:rPr>
              <a:t>dan integrasi vertikal</a:t>
            </a:r>
            <a:endParaRPr sz="2000" dirty="0">
              <a:latin typeface="Corbel"/>
              <a:cs typeface="Corbel"/>
            </a:endParaRPr>
          </a:p>
        </p:txBody>
      </p:sp>
      <p:sp>
        <p:nvSpPr>
          <p:cNvPr id="11" name="text 1"/>
          <p:cNvSpPr txBox="1"/>
          <p:nvPr/>
        </p:nvSpPr>
        <p:spPr>
          <a:xfrm>
            <a:off x="877519" y="5534435"/>
            <a:ext cx="7467429" cy="60170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10" b="1" spc="10" dirty="0">
                <a:solidFill>
                  <a:srgbClr val="BC1C1C"/>
                </a:solidFill>
                <a:latin typeface="Arial"/>
                <a:cs typeface="Arial"/>
              </a:rPr>
              <a:t>2. </a:t>
            </a:r>
            <a:r>
              <a:rPr sz="1910" b="1" spc="10" dirty="0">
                <a:latin typeface="Arial"/>
                <a:cs typeface="Arial"/>
              </a:rPr>
              <a:t>Lokasi</a:t>
            </a:r>
            <a:r>
              <a:rPr sz="1910" spc="10" dirty="0">
                <a:latin typeface="Corbel"/>
                <a:cs typeface="Corbel"/>
              </a:rPr>
              <a:t>: Manajer harus memutuskan lokasi untuk </a:t>
            </a:r>
            <a:r>
              <a:rPr sz="1910" spc="10" dirty="0" err="1">
                <a:latin typeface="Corbel"/>
                <a:cs typeface="Corbel"/>
              </a:rPr>
              <a:t>membangun</a:t>
            </a:r>
            <a:r>
              <a:rPr sz="1910" spc="10" dirty="0">
                <a:latin typeface="Corbel"/>
                <a:cs typeface="Corbel"/>
              </a:rPr>
              <a:t> </a:t>
            </a:r>
            <a:r>
              <a:rPr sz="1910" spc="10" dirty="0" err="1" smtClean="0">
                <a:latin typeface="Corbel"/>
                <a:cs typeface="Corbel"/>
              </a:rPr>
              <a:t>fasilitas</a:t>
            </a:r>
            <a:endParaRPr sz="1900" dirty="0" smtClean="0">
              <a:latin typeface="Corbel"/>
              <a:cs typeface="Corbel"/>
            </a:endParaRPr>
          </a:p>
          <a:p>
            <a:pPr marL="457200" indent="-192088">
              <a:lnSpc>
                <a:spcPct val="100000"/>
              </a:lnSpc>
            </a:pPr>
            <a:r>
              <a:rPr sz="2000" spc="10" dirty="0" err="1" smtClean="0">
                <a:latin typeface="Corbel"/>
                <a:cs typeface="Corbel"/>
              </a:rPr>
              <a:t>administratif</a:t>
            </a:r>
            <a:r>
              <a:rPr sz="2000" spc="10" dirty="0" smtClean="0">
                <a:latin typeface="Corbel"/>
                <a:cs typeface="Corbel"/>
              </a:rPr>
              <a:t>, </a:t>
            </a:r>
            <a:r>
              <a:rPr sz="2000" spc="10" dirty="0" err="1" smtClean="0">
                <a:latin typeface="Corbel"/>
                <a:cs typeface="Corbel"/>
              </a:rPr>
              <a:t>kantor</a:t>
            </a:r>
            <a:r>
              <a:rPr sz="2000" spc="10" dirty="0" smtClean="0">
                <a:latin typeface="Corbel"/>
                <a:cs typeface="Corbel"/>
              </a:rPr>
              <a:t> </a:t>
            </a:r>
            <a:r>
              <a:rPr sz="2000" spc="10" dirty="0" err="1" smtClean="0">
                <a:latin typeface="Corbel"/>
                <a:cs typeface="Corbel"/>
              </a:rPr>
              <a:t>penjualan</a:t>
            </a:r>
            <a:r>
              <a:rPr sz="2000" spc="10" dirty="0" smtClean="0">
                <a:latin typeface="Corbel"/>
                <a:cs typeface="Corbel"/>
              </a:rPr>
              <a:t> </a:t>
            </a:r>
            <a:r>
              <a:rPr sz="2000" spc="10" dirty="0" err="1" smtClean="0">
                <a:latin typeface="Corbel"/>
                <a:cs typeface="Corbel"/>
              </a:rPr>
              <a:t>dan</a:t>
            </a:r>
            <a:r>
              <a:rPr sz="2000" spc="10" dirty="0" smtClean="0">
                <a:latin typeface="Corbel"/>
                <a:cs typeface="Corbel"/>
              </a:rPr>
              <a:t> </a:t>
            </a:r>
            <a:r>
              <a:rPr sz="2000" spc="10" dirty="0" err="1" smtClean="0">
                <a:latin typeface="Corbel"/>
                <a:cs typeface="Corbel"/>
              </a:rPr>
              <a:t>pabrik</a:t>
            </a:r>
            <a:r>
              <a:rPr sz="2000" spc="10" dirty="0" smtClean="0">
                <a:latin typeface="Corbel"/>
                <a:cs typeface="Corbel"/>
              </a:rPr>
              <a:t>, </a:t>
            </a:r>
            <a:r>
              <a:rPr sz="2000" spc="10" dirty="0" err="1" smtClean="0">
                <a:latin typeface="Corbel"/>
                <a:cs typeface="Corbel"/>
              </a:rPr>
              <a:t>dsb</a:t>
            </a:r>
            <a:r>
              <a:rPr sz="2000" spc="10" dirty="0" smtClean="0">
                <a:latin typeface="Corbel"/>
                <a:cs typeface="Corbel"/>
              </a:rPr>
              <a:t>.</a:t>
            </a:r>
            <a:endParaRPr sz="2000" dirty="0">
              <a:latin typeface="Corbel"/>
              <a:cs typeface="Corbel"/>
            </a:endParaRPr>
          </a:p>
        </p:txBody>
      </p:sp>
      <p:sp>
        <p:nvSpPr>
          <p:cNvPr id="12" name="text 1"/>
          <p:cNvSpPr txBox="1"/>
          <p:nvPr/>
        </p:nvSpPr>
        <p:spPr>
          <a:xfrm>
            <a:off x="1677495" y="6131792"/>
            <a:ext cx="7166705" cy="60170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algn="just">
              <a:lnSpc>
                <a:spcPct val="100000"/>
              </a:lnSpc>
            </a:pPr>
            <a:r>
              <a:rPr sz="1610" b="1" spc="10" dirty="0">
                <a:solidFill>
                  <a:srgbClr val="BC1C1C"/>
                </a:solidFill>
                <a:latin typeface="Arial"/>
                <a:cs typeface="Arial"/>
              </a:rPr>
              <a:t>3. </a:t>
            </a:r>
            <a:r>
              <a:rPr sz="1910" b="1" spc="10" dirty="0">
                <a:latin typeface="Arial"/>
                <a:cs typeface="Arial"/>
              </a:rPr>
              <a:t>Logistik</a:t>
            </a:r>
            <a:r>
              <a:rPr sz="1910" spc="10" dirty="0">
                <a:latin typeface="Corbel"/>
                <a:cs typeface="Corbel"/>
              </a:rPr>
              <a:t>: Manajer harus memutuskan alat transportasi dan metode</a:t>
            </a:r>
            <a:endParaRPr sz="1900" dirty="0">
              <a:latin typeface="Corbel"/>
              <a:cs typeface="Corbel"/>
            </a:endParaRPr>
          </a:p>
          <a:p>
            <a:pPr marL="265175" algn="just">
              <a:lnSpc>
                <a:spcPct val="100000"/>
              </a:lnSpc>
            </a:pPr>
            <a:r>
              <a:rPr sz="2000" spc="10" dirty="0">
                <a:latin typeface="Corbel"/>
                <a:cs typeface="Corbel"/>
              </a:rPr>
              <a:t>pengendalian persediaan</a:t>
            </a:r>
            <a:endParaRPr sz="2000" dirty="0">
              <a:latin typeface="Corbel"/>
              <a:cs typeface="Corbe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0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0" y="0"/>
            <a:ext cx="1072896" cy="5291328"/>
          </a:xfrm>
          <a:custGeom>
            <a:avLst/>
            <a:gdLst/>
            <a:ahLst/>
            <a:cxnLst/>
            <a:rect l="l" t="t" r="r" b="b"/>
            <a:pathLst>
              <a:path w="1072896" h="5291328">
                <a:moveTo>
                  <a:pt x="0" y="4972177"/>
                </a:moveTo>
                <a:lnTo>
                  <a:pt x="0" y="5257927"/>
                </a:lnTo>
                <a:lnTo>
                  <a:pt x="199974" y="5291328"/>
                </a:lnTo>
                <a:lnTo>
                  <a:pt x="1072896" y="0"/>
                </a:lnTo>
                <a:lnTo>
                  <a:pt x="815784" y="0"/>
                </a:lnTo>
                <a:lnTo>
                  <a:pt x="0" y="4972177"/>
                </a:lnTo>
                <a:close/>
              </a:path>
            </a:pathLst>
          </a:custGeom>
          <a:solidFill>
            <a:srgbClr val="BC1C1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0"/>
            <a:ext cx="758952" cy="4623816"/>
          </a:xfrm>
          <a:custGeom>
            <a:avLst/>
            <a:gdLst/>
            <a:ahLst/>
            <a:cxnLst/>
            <a:rect l="l" t="t" r="r" b="b"/>
            <a:pathLst>
              <a:path w="758952" h="4623816">
                <a:moveTo>
                  <a:pt x="758952" y="0"/>
                </a:moveTo>
                <a:lnTo>
                  <a:pt x="504913" y="0"/>
                </a:lnTo>
                <a:lnTo>
                  <a:pt x="0" y="3076194"/>
                </a:lnTo>
                <a:lnTo>
                  <a:pt x="0" y="4623816"/>
                </a:lnTo>
                <a:lnTo>
                  <a:pt x="758952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0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3184"/>
            <a:ext cx="906780" cy="1194816"/>
          </a:xfrm>
          <a:prstGeom prst="rect">
            <a:avLst/>
          </a:prstGeom>
        </p:spPr>
      </p:pic>
      <p:pic>
        <p:nvPicPr>
          <p:cNvPr id="31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5900"/>
            <a:ext cx="1487424" cy="1562099"/>
          </a:xfrm>
          <a:prstGeom prst="rect">
            <a:avLst/>
          </a:prstGeom>
        </p:spPr>
      </p:pic>
      <p:pic>
        <p:nvPicPr>
          <p:cNvPr id="32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57800"/>
            <a:ext cx="2132076" cy="1600199"/>
          </a:xfrm>
          <a:prstGeom prst="rect">
            <a:avLst/>
          </a:prstGeom>
        </p:spPr>
      </p:pic>
      <p:pic>
        <p:nvPicPr>
          <p:cNvPr id="33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58384"/>
            <a:ext cx="1377696" cy="1499616"/>
          </a:xfrm>
          <a:prstGeom prst="rect">
            <a:avLst/>
          </a:prstGeom>
        </p:spPr>
      </p:pic>
      <p:pic>
        <p:nvPicPr>
          <p:cNvPr id="34" name="Imag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68" y="181356"/>
            <a:ext cx="8630412" cy="1008887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712317" y="415724"/>
            <a:ext cx="8127573" cy="43645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40" b="1" spc="10" dirty="0">
                <a:latin typeface="Arial"/>
                <a:cs typeface="Arial"/>
              </a:rPr>
              <a:t>Proses Manajemen Operasi Internasional</a:t>
            </a:r>
            <a:endParaRPr sz="3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657600" y="1143000"/>
            <a:ext cx="1676400" cy="1143000"/>
          </a:xfrm>
          <a:custGeom>
            <a:avLst/>
            <a:gdLst/>
            <a:ahLst/>
            <a:cxnLst/>
            <a:rect l="l" t="t" r="r" b="b"/>
            <a:pathLst>
              <a:path w="1676400" h="1143000">
                <a:moveTo>
                  <a:pt x="0" y="1143000"/>
                </a:moveTo>
                <a:lnTo>
                  <a:pt x="0" y="0"/>
                </a:lnTo>
                <a:lnTo>
                  <a:pt x="1676400" y="0"/>
                </a:lnTo>
                <a:lnTo>
                  <a:pt x="1676400" y="1143000"/>
                </a:lnTo>
                <a:lnTo>
                  <a:pt x="0" y="1143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text 1"/>
          <p:cNvSpPr txBox="1"/>
          <p:nvPr/>
        </p:nvSpPr>
        <p:spPr>
          <a:xfrm>
            <a:off x="3749675" y="1199518"/>
            <a:ext cx="1942659" cy="24280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820" b="1" spc="10" dirty="0">
                <a:latin typeface="Arial"/>
                <a:cs typeface="Arial"/>
              </a:rPr>
              <a:t>Strategi bersaing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3749675" y="1498956"/>
            <a:ext cx="3792346" cy="5029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800" spc="10" dirty="0">
                <a:latin typeface="Corbel"/>
                <a:cs typeface="Corbel"/>
              </a:rPr>
              <a:t>•Diferensiasi (</a:t>
            </a:r>
            <a:r>
              <a:rPr sz="1800" i="1" spc="10" dirty="0">
                <a:latin typeface="Arial"/>
                <a:cs typeface="Arial"/>
              </a:rPr>
              <a:t>Differentiation</a:t>
            </a:r>
            <a:r>
              <a:rPr sz="1800" spc="10" dirty="0">
                <a:latin typeface="Corbel"/>
                <a:cs typeface="Corbel"/>
              </a:rPr>
              <a:t>)</a:t>
            </a:r>
            <a:endParaRPr sz="1800">
              <a:latin typeface="Corbel"/>
              <a:cs typeface="Corbel"/>
            </a:endParaRPr>
          </a:p>
          <a:p>
            <a:pPr marL="0">
              <a:lnSpc>
                <a:spcPct val="100000"/>
              </a:lnSpc>
            </a:pPr>
            <a:r>
              <a:rPr sz="1680" spc="10" dirty="0">
                <a:latin typeface="Corbel"/>
                <a:cs typeface="Corbel"/>
              </a:rPr>
              <a:t>•Kepemimpinan Biaya (</a:t>
            </a:r>
            <a:r>
              <a:rPr sz="1680" i="1" spc="10" dirty="0">
                <a:latin typeface="Arial"/>
                <a:cs typeface="Arial"/>
              </a:rPr>
              <a:t>Cost Leadership</a:t>
            </a:r>
            <a:r>
              <a:rPr sz="1680" spc="10" dirty="0">
                <a:latin typeface="Corbel"/>
                <a:cs typeface="Corbel"/>
              </a:rPr>
              <a:t>)</a:t>
            </a:r>
            <a:endParaRPr sz="1600">
              <a:latin typeface="Corbel"/>
              <a:cs typeface="Corbel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3749675" y="2047976"/>
            <a:ext cx="707669" cy="22860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800" spc="10" dirty="0">
                <a:latin typeface="Corbel"/>
                <a:cs typeface="Corbel"/>
              </a:rPr>
              <a:t>•Fokus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429256" y="2590800"/>
            <a:ext cx="4123944" cy="838200"/>
          </a:xfrm>
          <a:custGeom>
            <a:avLst/>
            <a:gdLst/>
            <a:ahLst/>
            <a:cxnLst/>
            <a:rect l="l" t="t" r="r" b="b"/>
            <a:pathLst>
              <a:path w="4123944" h="838200">
                <a:moveTo>
                  <a:pt x="0" y="838200"/>
                </a:moveTo>
                <a:lnTo>
                  <a:pt x="0" y="0"/>
                </a:lnTo>
                <a:lnTo>
                  <a:pt x="4123944" y="0"/>
                </a:lnTo>
                <a:lnTo>
                  <a:pt x="4123944" y="838200"/>
                </a:lnTo>
                <a:lnTo>
                  <a:pt x="0" y="838200"/>
                </a:lnTo>
                <a:close/>
              </a:path>
            </a:pathLst>
          </a:custGeom>
          <a:solidFill>
            <a:srgbClr val="9CEC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424684" y="2586228"/>
            <a:ext cx="4133088" cy="847343"/>
          </a:xfrm>
          <a:custGeom>
            <a:avLst/>
            <a:gdLst/>
            <a:ahLst/>
            <a:cxnLst/>
            <a:rect l="l" t="t" r="r" b="b"/>
            <a:pathLst>
              <a:path w="4133088" h="847343">
                <a:moveTo>
                  <a:pt x="4572" y="842772"/>
                </a:moveTo>
                <a:lnTo>
                  <a:pt x="4572" y="4572"/>
                </a:lnTo>
                <a:lnTo>
                  <a:pt x="4128516" y="4572"/>
                </a:lnTo>
                <a:lnTo>
                  <a:pt x="4128516" y="842772"/>
                </a:lnTo>
                <a:lnTo>
                  <a:pt x="4572" y="842772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text 1"/>
          <p:cNvSpPr txBox="1"/>
          <p:nvPr/>
        </p:nvSpPr>
        <p:spPr>
          <a:xfrm>
            <a:off x="2963545" y="2754379"/>
            <a:ext cx="3056973" cy="54760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370" b="1" spc="10" dirty="0">
                <a:latin typeface="Arial"/>
                <a:cs typeface="Arial"/>
              </a:rPr>
              <a:t>Produksi terstandarisasi vs.</a:t>
            </a:r>
            <a:endParaRPr sz="1300">
              <a:latin typeface="Arial"/>
              <a:cs typeface="Arial"/>
            </a:endParaRPr>
          </a:p>
          <a:p>
            <a:pPr marL="702564">
              <a:lnSpc>
                <a:spcPct val="100000"/>
              </a:lnSpc>
            </a:pPr>
            <a:r>
              <a:rPr sz="2000" b="1" spc="10" dirty="0">
                <a:latin typeface="Arial"/>
                <a:cs typeface="Arial"/>
              </a:rPr>
              <a:t>Terkostumisasi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14400" y="4114800"/>
            <a:ext cx="2209800" cy="1905000"/>
          </a:xfrm>
          <a:custGeom>
            <a:avLst/>
            <a:gdLst/>
            <a:ahLst/>
            <a:cxnLst/>
            <a:rect l="l" t="t" r="r" b="b"/>
            <a:pathLst>
              <a:path w="2209800" h="1905000">
                <a:moveTo>
                  <a:pt x="0" y="1905000"/>
                </a:moveTo>
                <a:lnTo>
                  <a:pt x="0" y="0"/>
                </a:lnTo>
                <a:lnTo>
                  <a:pt x="2209800" y="0"/>
                </a:lnTo>
                <a:lnTo>
                  <a:pt x="2209800" y="1905000"/>
                </a:lnTo>
                <a:lnTo>
                  <a:pt x="0" y="19050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09828" y="4110228"/>
            <a:ext cx="2218944" cy="1914144"/>
          </a:xfrm>
          <a:custGeom>
            <a:avLst/>
            <a:gdLst/>
            <a:ahLst/>
            <a:cxnLst/>
            <a:rect l="l" t="t" r="r" b="b"/>
            <a:pathLst>
              <a:path w="2218944" h="1914144">
                <a:moveTo>
                  <a:pt x="4572" y="1909572"/>
                </a:moveTo>
                <a:lnTo>
                  <a:pt x="4572" y="4572"/>
                </a:lnTo>
                <a:lnTo>
                  <a:pt x="2214372" y="4572"/>
                </a:lnTo>
                <a:lnTo>
                  <a:pt x="2214372" y="1909572"/>
                </a:lnTo>
                <a:lnTo>
                  <a:pt x="4572" y="1909572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text 1"/>
          <p:cNvSpPr txBox="1"/>
          <p:nvPr/>
        </p:nvSpPr>
        <p:spPr>
          <a:xfrm>
            <a:off x="1006144" y="4288739"/>
            <a:ext cx="1863090" cy="2180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80" b="1" spc="10" dirty="0">
                <a:latin typeface="Arial"/>
                <a:cs typeface="Arial"/>
              </a:rPr>
              <a:t>Perolehan Sumber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1006144" y="4563059"/>
            <a:ext cx="1596980" cy="50277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800" b="1" spc="10" dirty="0">
                <a:latin typeface="Arial"/>
                <a:cs typeface="Arial"/>
              </a:rPr>
              <a:t>Daya</a:t>
            </a:r>
            <a:endParaRPr sz="18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1800" spc="10" dirty="0">
                <a:latin typeface="Corbel"/>
                <a:cs typeface="Corbel"/>
              </a:rPr>
              <a:t>•Rantai pasokan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20" name="text 1"/>
          <p:cNvSpPr txBox="1"/>
          <p:nvPr/>
        </p:nvSpPr>
        <p:spPr>
          <a:xfrm>
            <a:off x="1006144" y="5111851"/>
            <a:ext cx="2129104" cy="50292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800" spc="10" dirty="0">
                <a:latin typeface="Corbel"/>
                <a:cs typeface="Corbel"/>
              </a:rPr>
              <a:t>•Integrasi vertikal</a:t>
            </a:r>
            <a:endParaRPr sz="1800">
              <a:latin typeface="Corbel"/>
              <a:cs typeface="Corbel"/>
            </a:endParaRPr>
          </a:p>
          <a:p>
            <a:pPr marL="0">
              <a:lnSpc>
                <a:spcPct val="100000"/>
              </a:lnSpc>
            </a:pPr>
            <a:r>
              <a:rPr sz="1800" spc="10" dirty="0">
                <a:latin typeface="Corbel"/>
                <a:cs typeface="Corbel"/>
              </a:rPr>
              <a:t>•Keputusan membuat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21" name="text 1"/>
          <p:cNvSpPr txBox="1"/>
          <p:nvPr/>
        </p:nvSpPr>
        <p:spPr>
          <a:xfrm>
            <a:off x="1097584" y="5660669"/>
            <a:ext cx="1351025" cy="22837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800" spc="10" dirty="0">
                <a:latin typeface="Corbel"/>
                <a:cs typeface="Corbel"/>
              </a:rPr>
              <a:t>atau membeli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352800" y="4114800"/>
            <a:ext cx="2286000" cy="1905000"/>
          </a:xfrm>
          <a:custGeom>
            <a:avLst/>
            <a:gdLst/>
            <a:ahLst/>
            <a:cxnLst/>
            <a:rect l="l" t="t" r="r" b="b"/>
            <a:pathLst>
              <a:path w="2286000" h="1905000">
                <a:moveTo>
                  <a:pt x="0" y="19050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905000"/>
                </a:lnTo>
                <a:lnTo>
                  <a:pt x="0" y="19050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348228" y="4110228"/>
            <a:ext cx="2295143" cy="1914144"/>
          </a:xfrm>
          <a:custGeom>
            <a:avLst/>
            <a:gdLst/>
            <a:ahLst/>
            <a:cxnLst/>
            <a:rect l="l" t="t" r="r" b="b"/>
            <a:pathLst>
              <a:path w="2295143" h="1914144">
                <a:moveTo>
                  <a:pt x="4572" y="1909572"/>
                </a:moveTo>
                <a:lnTo>
                  <a:pt x="4572" y="4572"/>
                </a:lnTo>
                <a:lnTo>
                  <a:pt x="2290572" y="4572"/>
                </a:lnTo>
                <a:lnTo>
                  <a:pt x="2290572" y="1909572"/>
                </a:lnTo>
                <a:lnTo>
                  <a:pt x="4572" y="1909572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text 1"/>
          <p:cNvSpPr txBox="1"/>
          <p:nvPr/>
        </p:nvSpPr>
        <p:spPr>
          <a:xfrm>
            <a:off x="3490595" y="4151579"/>
            <a:ext cx="1791538" cy="2180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80" b="1" spc="10" dirty="0">
                <a:latin typeface="Arial"/>
                <a:cs typeface="Arial"/>
              </a:rPr>
              <a:t>Keputusan Lokasi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text 1"/>
          <p:cNvSpPr txBox="1"/>
          <p:nvPr/>
        </p:nvSpPr>
        <p:spPr>
          <a:xfrm>
            <a:off x="3444875" y="4425670"/>
            <a:ext cx="2458440" cy="22860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800" spc="10" dirty="0">
                <a:latin typeface="Corbel"/>
                <a:cs typeface="Corbel"/>
              </a:rPr>
              <a:t>•Isu-isu </a:t>
            </a:r>
            <a:r>
              <a:rPr sz="1800" spc="10" dirty="0" err="1">
                <a:latin typeface="Corbel"/>
                <a:cs typeface="Corbel"/>
              </a:rPr>
              <a:t>berkaitan</a:t>
            </a:r>
            <a:r>
              <a:rPr sz="1800" spc="10" dirty="0">
                <a:latin typeface="Corbel"/>
                <a:cs typeface="Corbel"/>
              </a:rPr>
              <a:t> </a:t>
            </a:r>
            <a:r>
              <a:rPr sz="1800" spc="10" dirty="0" err="1" smtClean="0">
                <a:latin typeface="Corbel"/>
                <a:cs typeface="Corbel"/>
              </a:rPr>
              <a:t>dengan</a:t>
            </a:r>
            <a:endParaRPr sz="1800" dirty="0">
              <a:latin typeface="Corbel"/>
              <a:cs typeface="Corbel"/>
            </a:endParaRPr>
          </a:p>
        </p:txBody>
      </p:sp>
      <p:sp>
        <p:nvSpPr>
          <p:cNvPr id="24" name="text 1"/>
          <p:cNvSpPr txBox="1"/>
          <p:nvPr/>
        </p:nvSpPr>
        <p:spPr>
          <a:xfrm>
            <a:off x="3444875" y="4700219"/>
            <a:ext cx="2457919" cy="50277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91440">
              <a:lnSpc>
                <a:spcPct val="100000"/>
              </a:lnSpc>
            </a:pPr>
            <a:r>
              <a:rPr sz="1800" spc="10" dirty="0">
                <a:latin typeface="Corbel"/>
                <a:cs typeface="Corbel"/>
              </a:rPr>
              <a:t>negara</a:t>
            </a:r>
            <a:endParaRPr sz="1800" dirty="0">
              <a:latin typeface="Corbel"/>
              <a:cs typeface="Corbel"/>
            </a:endParaRPr>
          </a:p>
          <a:p>
            <a:pPr marL="0">
              <a:lnSpc>
                <a:spcPct val="100000"/>
              </a:lnSpc>
            </a:pPr>
            <a:r>
              <a:rPr sz="1800" spc="10" dirty="0">
                <a:latin typeface="Corbel"/>
                <a:cs typeface="Corbel"/>
              </a:rPr>
              <a:t>•Isu-isu berkaitan dengan</a:t>
            </a:r>
            <a:endParaRPr sz="1800" dirty="0">
              <a:latin typeface="Corbel"/>
              <a:cs typeface="Corbel"/>
            </a:endParaRPr>
          </a:p>
        </p:txBody>
      </p:sp>
      <p:sp>
        <p:nvSpPr>
          <p:cNvPr id="25" name="text 1"/>
          <p:cNvSpPr txBox="1"/>
          <p:nvPr/>
        </p:nvSpPr>
        <p:spPr>
          <a:xfrm>
            <a:off x="3444875" y="5249240"/>
            <a:ext cx="2230145" cy="50264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91440">
              <a:lnSpc>
                <a:spcPct val="100000"/>
              </a:lnSpc>
            </a:pPr>
            <a:r>
              <a:rPr sz="1800" spc="10" dirty="0">
                <a:latin typeface="Corbel"/>
                <a:cs typeface="Corbel"/>
              </a:rPr>
              <a:t>produk</a:t>
            </a:r>
            <a:endParaRPr sz="1800">
              <a:latin typeface="Corbel"/>
              <a:cs typeface="Corbel"/>
            </a:endParaRPr>
          </a:p>
          <a:p>
            <a:pPr marL="0">
              <a:lnSpc>
                <a:spcPct val="100000"/>
              </a:lnSpc>
            </a:pPr>
            <a:r>
              <a:rPr sz="1800" spc="10" dirty="0">
                <a:latin typeface="Corbel"/>
                <a:cs typeface="Corbel"/>
              </a:rPr>
              <a:t>•Kebijakan pemerintah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26" name="text 1"/>
          <p:cNvSpPr txBox="1"/>
          <p:nvPr/>
        </p:nvSpPr>
        <p:spPr>
          <a:xfrm>
            <a:off x="3444875" y="5797601"/>
            <a:ext cx="1755038" cy="22860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800" spc="10" dirty="0">
                <a:latin typeface="Corbel"/>
                <a:cs typeface="Corbel"/>
              </a:rPr>
              <a:t>•Isu-isu organisasi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867400" y="4114800"/>
            <a:ext cx="2286000" cy="1905000"/>
          </a:xfrm>
          <a:custGeom>
            <a:avLst/>
            <a:gdLst/>
            <a:ahLst/>
            <a:cxnLst/>
            <a:rect l="l" t="t" r="r" b="b"/>
            <a:pathLst>
              <a:path w="2286000" h="1905000">
                <a:moveTo>
                  <a:pt x="0" y="19050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905000"/>
                </a:lnTo>
                <a:lnTo>
                  <a:pt x="0" y="190500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62828" y="4110228"/>
            <a:ext cx="2295144" cy="1914144"/>
          </a:xfrm>
          <a:custGeom>
            <a:avLst/>
            <a:gdLst/>
            <a:ahLst/>
            <a:cxnLst/>
            <a:rect l="l" t="t" r="r" b="b"/>
            <a:pathLst>
              <a:path w="2295144" h="1914144">
                <a:moveTo>
                  <a:pt x="4572" y="1909572"/>
                </a:moveTo>
                <a:lnTo>
                  <a:pt x="4572" y="4572"/>
                </a:lnTo>
                <a:lnTo>
                  <a:pt x="2290572" y="4572"/>
                </a:lnTo>
                <a:lnTo>
                  <a:pt x="2290572" y="1909572"/>
                </a:lnTo>
                <a:lnTo>
                  <a:pt x="4572" y="1909572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text 1"/>
          <p:cNvSpPr txBox="1"/>
          <p:nvPr/>
        </p:nvSpPr>
        <p:spPr>
          <a:xfrm>
            <a:off x="5959729" y="4288739"/>
            <a:ext cx="2052371" cy="2180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80" b="1" spc="10" dirty="0">
                <a:latin typeface="Arial"/>
                <a:cs typeface="Arial"/>
              </a:rPr>
              <a:t>Manajemen Logistik</a:t>
            </a:r>
            <a:endParaRPr sz="1600">
              <a:latin typeface="Arial"/>
              <a:cs typeface="Arial"/>
            </a:endParaRPr>
          </a:p>
        </p:txBody>
      </p:sp>
      <p:sp>
        <p:nvSpPr>
          <p:cNvPr id="28" name="text 1"/>
          <p:cNvSpPr txBox="1"/>
          <p:nvPr/>
        </p:nvSpPr>
        <p:spPr>
          <a:xfrm>
            <a:off x="5959729" y="4563059"/>
            <a:ext cx="1853002" cy="50277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800" b="1" spc="10" dirty="0">
                <a:latin typeface="Arial"/>
                <a:cs typeface="Arial"/>
              </a:rPr>
              <a:t>dan Bahan Baku</a:t>
            </a:r>
            <a:endParaRPr sz="18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1800" spc="10" dirty="0">
                <a:latin typeface="Corbel"/>
                <a:cs typeface="Corbel"/>
              </a:rPr>
              <a:t>•Aliran bahan baku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43" name="text 1"/>
          <p:cNvSpPr txBox="1"/>
          <p:nvPr/>
        </p:nvSpPr>
        <p:spPr>
          <a:xfrm>
            <a:off x="5959729" y="5111851"/>
            <a:ext cx="1972055" cy="77718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800" spc="10" dirty="0">
                <a:latin typeface="Corbel"/>
                <a:cs typeface="Corbel"/>
              </a:rPr>
              <a:t>•Pilihan transportasi</a:t>
            </a:r>
            <a:endParaRPr sz="1800">
              <a:latin typeface="Corbel"/>
              <a:cs typeface="Corbel"/>
            </a:endParaRPr>
          </a:p>
          <a:p>
            <a:pPr marL="0">
              <a:lnSpc>
                <a:spcPct val="100000"/>
              </a:lnSpc>
            </a:pPr>
            <a:r>
              <a:rPr sz="1800" spc="10" dirty="0">
                <a:latin typeface="Corbel"/>
                <a:cs typeface="Corbel"/>
              </a:rPr>
              <a:t>•Jumlah persediaan</a:t>
            </a:r>
            <a:endParaRPr sz="1800">
              <a:latin typeface="Corbel"/>
              <a:cs typeface="Corbel"/>
            </a:endParaRPr>
          </a:p>
          <a:p>
            <a:pPr marL="0">
              <a:lnSpc>
                <a:spcPct val="100000"/>
              </a:lnSpc>
            </a:pPr>
            <a:r>
              <a:rPr sz="1800" spc="10" dirty="0">
                <a:latin typeface="Corbel"/>
                <a:cs typeface="Corbel"/>
              </a:rPr>
              <a:t>•Pengemasan</a:t>
            </a:r>
            <a:endParaRPr sz="1800">
              <a:latin typeface="Corbel"/>
              <a:cs typeface="Corbel"/>
            </a:endParaRPr>
          </a:p>
        </p:txBody>
      </p:sp>
      <p:pic>
        <p:nvPicPr>
          <p:cNvPr id="35" name="Image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628" y="3429762"/>
            <a:ext cx="2529586" cy="685800"/>
          </a:xfrm>
          <a:prstGeom prst="rect">
            <a:avLst/>
          </a:prstGeom>
        </p:spPr>
      </p:pic>
      <p:pic>
        <p:nvPicPr>
          <p:cNvPr id="36" name="Image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512" y="3429762"/>
            <a:ext cx="2577338" cy="685800"/>
          </a:xfrm>
          <a:prstGeom prst="rect">
            <a:avLst/>
          </a:prstGeom>
        </p:spPr>
      </p:pic>
      <p:pic>
        <p:nvPicPr>
          <p:cNvPr id="37" name="Image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2747" y="3429634"/>
            <a:ext cx="86868" cy="685927"/>
          </a:xfrm>
          <a:prstGeom prst="rect">
            <a:avLst/>
          </a:prstGeom>
        </p:spPr>
      </p:pic>
      <p:pic>
        <p:nvPicPr>
          <p:cNvPr id="38" name="Image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953" y="2286508"/>
            <a:ext cx="86868" cy="305054"/>
          </a:xfrm>
          <a:prstGeom prst="rect">
            <a:avLst/>
          </a:prstGeom>
        </p:spPr>
      </p:pic>
      <p:pic>
        <p:nvPicPr>
          <p:cNvPr id="39" name="Image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95" y="1671828"/>
            <a:ext cx="3260966" cy="4591824"/>
          </a:xfrm>
          <a:prstGeom prst="rect">
            <a:avLst/>
          </a:prstGeom>
        </p:spPr>
      </p:pic>
      <p:pic>
        <p:nvPicPr>
          <p:cNvPr id="40" name="Image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656" y="1655278"/>
            <a:ext cx="1981835" cy="4608374"/>
          </a:xfrm>
          <a:prstGeom prst="rect">
            <a:avLst/>
          </a:prstGeom>
        </p:spPr>
      </p:pic>
      <p:pic>
        <p:nvPicPr>
          <p:cNvPr id="41" name="Image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584" y="6006084"/>
            <a:ext cx="2505456" cy="257632"/>
          </a:xfrm>
          <a:prstGeom prst="rect">
            <a:avLst/>
          </a:prstGeom>
        </p:spPr>
      </p:pic>
      <p:pic>
        <p:nvPicPr>
          <p:cNvPr id="42" name="Image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084" y="6006084"/>
            <a:ext cx="2543556" cy="2576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0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0" y="0"/>
            <a:ext cx="1072896" cy="5291328"/>
          </a:xfrm>
          <a:custGeom>
            <a:avLst/>
            <a:gdLst/>
            <a:ahLst/>
            <a:cxnLst/>
            <a:rect l="l" t="t" r="r" b="b"/>
            <a:pathLst>
              <a:path w="1072896" h="5291328">
                <a:moveTo>
                  <a:pt x="0" y="4972177"/>
                </a:moveTo>
                <a:lnTo>
                  <a:pt x="0" y="5257927"/>
                </a:lnTo>
                <a:lnTo>
                  <a:pt x="199974" y="5291328"/>
                </a:lnTo>
                <a:lnTo>
                  <a:pt x="1072896" y="0"/>
                </a:lnTo>
                <a:lnTo>
                  <a:pt x="815784" y="0"/>
                </a:lnTo>
                <a:lnTo>
                  <a:pt x="0" y="4972177"/>
                </a:lnTo>
                <a:close/>
              </a:path>
            </a:pathLst>
          </a:custGeom>
          <a:solidFill>
            <a:srgbClr val="BC1C1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758952" cy="4623816"/>
          </a:xfrm>
          <a:custGeom>
            <a:avLst/>
            <a:gdLst/>
            <a:ahLst/>
            <a:cxnLst/>
            <a:rect l="l" t="t" r="r" b="b"/>
            <a:pathLst>
              <a:path w="758952" h="4623816">
                <a:moveTo>
                  <a:pt x="758952" y="0"/>
                </a:moveTo>
                <a:lnTo>
                  <a:pt x="504913" y="0"/>
                </a:lnTo>
                <a:lnTo>
                  <a:pt x="0" y="3076194"/>
                </a:lnTo>
                <a:lnTo>
                  <a:pt x="0" y="4623816"/>
                </a:lnTo>
                <a:lnTo>
                  <a:pt x="758952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4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3184"/>
            <a:ext cx="906780" cy="1194816"/>
          </a:xfrm>
          <a:prstGeom prst="rect">
            <a:avLst/>
          </a:prstGeom>
        </p:spPr>
      </p:pic>
      <p:pic>
        <p:nvPicPr>
          <p:cNvPr id="45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5900"/>
            <a:ext cx="1487424" cy="1562099"/>
          </a:xfrm>
          <a:prstGeom prst="rect">
            <a:avLst/>
          </a:prstGeom>
        </p:spPr>
      </p:pic>
      <p:pic>
        <p:nvPicPr>
          <p:cNvPr id="46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57800"/>
            <a:ext cx="2132076" cy="1600199"/>
          </a:xfrm>
          <a:prstGeom prst="rect">
            <a:avLst/>
          </a:prstGeom>
        </p:spPr>
      </p:pic>
      <p:pic>
        <p:nvPicPr>
          <p:cNvPr id="47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58384"/>
            <a:ext cx="1377696" cy="1499616"/>
          </a:xfrm>
          <a:prstGeom prst="rect">
            <a:avLst/>
          </a:prstGeom>
        </p:spPr>
      </p:pic>
      <p:pic>
        <p:nvPicPr>
          <p:cNvPr id="48" name="Imag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428" y="0"/>
            <a:ext cx="6387084" cy="1082040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1452118" y="222500"/>
            <a:ext cx="5830069" cy="48414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610" b="1" spc="10" dirty="0">
                <a:latin typeface="Arial"/>
                <a:cs typeface="Arial"/>
              </a:rPr>
              <a:t>Operasi Jasa Internasional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19988" y="1512011"/>
            <a:ext cx="4403750" cy="49278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440" spc="10" dirty="0">
                <a:solidFill>
                  <a:srgbClr val="8D1515"/>
                </a:solidFill>
                <a:latin typeface="Arial"/>
                <a:cs typeface="Arial"/>
              </a:rPr>
              <a:t>•  </a:t>
            </a:r>
            <a:r>
              <a:rPr sz="2340" spc="10" dirty="0">
                <a:latin typeface="Corbel"/>
                <a:cs typeface="Corbel"/>
              </a:rPr>
              <a:t>Apa itu bisnis jasa internasional?</a:t>
            </a:r>
            <a:endParaRPr sz="2300">
              <a:latin typeface="Corbel"/>
              <a:cs typeface="Corbel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761085" y="2200404"/>
            <a:ext cx="7037851" cy="30479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dirty="0">
                <a:latin typeface="Corbel"/>
                <a:cs typeface="Corbel"/>
              </a:rPr>
              <a:t>Perusahaan mengubah sumber daya menjadi hasil akhir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806805" y="2566771"/>
            <a:ext cx="6720536" cy="30449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dirty="0">
                <a:latin typeface="Corbel"/>
                <a:cs typeface="Corbel"/>
              </a:rPr>
              <a:t>(output) yang tidak berwujud yang memberi manfaat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6" name="text 1"/>
          <p:cNvSpPr txBox="1"/>
          <p:nvPr/>
        </p:nvSpPr>
        <p:spPr>
          <a:xfrm>
            <a:off x="806805" y="2932531"/>
            <a:ext cx="2366467" cy="30449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dirty="0">
                <a:latin typeface="Corbel"/>
                <a:cs typeface="Corbel"/>
              </a:rPr>
              <a:t>kepada pelanggan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7" name="text 1"/>
          <p:cNvSpPr txBox="1"/>
          <p:nvPr/>
        </p:nvSpPr>
        <p:spPr>
          <a:xfrm>
            <a:off x="534619" y="3553053"/>
            <a:ext cx="5497983" cy="30449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990" spc="10" dirty="0">
                <a:solidFill>
                  <a:srgbClr val="BC1C1C"/>
                </a:solidFill>
                <a:latin typeface="Wingdings 2"/>
                <a:cs typeface="Wingdings 2"/>
              </a:rPr>
              <a:t> </a:t>
            </a:r>
            <a:r>
              <a:rPr sz="2340" spc="10" dirty="0">
                <a:latin typeface="Corbel"/>
                <a:cs typeface="Corbel"/>
              </a:rPr>
              <a:t>Apa saja contoh bisnis jasa internasional?</a:t>
            </a:r>
            <a:endParaRPr sz="2300">
              <a:latin typeface="Corbel"/>
              <a:cs typeface="Corbe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799795" y="3988552"/>
            <a:ext cx="5020478" cy="31103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990" spc="10" dirty="0">
                <a:solidFill>
                  <a:srgbClr val="BC1C1C"/>
                </a:solidFill>
                <a:latin typeface="Wingdings"/>
                <a:cs typeface="Wingdings"/>
              </a:rPr>
              <a:t> </a:t>
            </a:r>
            <a:r>
              <a:rPr sz="2340" spc="10" dirty="0">
                <a:latin typeface="Corbel"/>
                <a:cs typeface="Corbel"/>
              </a:rPr>
              <a:t>Maskapai penerbangan internasional</a:t>
            </a:r>
            <a:endParaRPr sz="2300">
              <a:latin typeface="Corbel"/>
              <a:cs typeface="Corbel"/>
            </a:endParaRPr>
          </a:p>
        </p:txBody>
      </p:sp>
      <p:sp>
        <p:nvSpPr>
          <p:cNvPr id="9" name="text 1"/>
          <p:cNvSpPr txBox="1"/>
          <p:nvPr/>
        </p:nvSpPr>
        <p:spPr>
          <a:xfrm>
            <a:off x="799795" y="4431040"/>
            <a:ext cx="2721000" cy="31068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930" spc="10" dirty="0">
                <a:solidFill>
                  <a:srgbClr val="BC1C1C"/>
                </a:solidFill>
                <a:latin typeface="Wingdings"/>
                <a:cs typeface="Wingdings"/>
              </a:rPr>
              <a:t> </a:t>
            </a:r>
            <a:r>
              <a:rPr sz="2280" spc="10" dirty="0">
                <a:latin typeface="Corbel"/>
                <a:cs typeface="Corbel"/>
              </a:rPr>
              <a:t>Bank internasional</a:t>
            </a:r>
            <a:endParaRPr sz="2200">
              <a:latin typeface="Corbel"/>
              <a:cs typeface="Corbel"/>
            </a:endParaRPr>
          </a:p>
        </p:txBody>
      </p:sp>
      <p:sp>
        <p:nvSpPr>
          <p:cNvPr id="10" name="text 1"/>
          <p:cNvSpPr txBox="1"/>
          <p:nvPr/>
        </p:nvSpPr>
        <p:spPr>
          <a:xfrm>
            <a:off x="799795" y="4873000"/>
            <a:ext cx="3351885" cy="31068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960" spc="10" dirty="0">
                <a:solidFill>
                  <a:srgbClr val="BC1C1C"/>
                </a:solidFill>
                <a:latin typeface="Wingdings"/>
                <a:cs typeface="Wingdings"/>
              </a:rPr>
              <a:t> </a:t>
            </a:r>
            <a:r>
              <a:rPr sz="2310" spc="10" dirty="0">
                <a:latin typeface="Corbel"/>
                <a:cs typeface="Corbel"/>
              </a:rPr>
              <a:t>Konsultan internasional</a:t>
            </a:r>
            <a:endParaRPr sz="2300">
              <a:latin typeface="Corbel"/>
              <a:cs typeface="Corbel"/>
            </a:endParaRPr>
          </a:p>
        </p:txBody>
      </p:sp>
      <p:sp>
        <p:nvSpPr>
          <p:cNvPr id="11" name="text 1"/>
          <p:cNvSpPr txBox="1"/>
          <p:nvPr/>
        </p:nvSpPr>
        <p:spPr>
          <a:xfrm>
            <a:off x="799795" y="5314960"/>
            <a:ext cx="690981" cy="31068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750" spc="10" dirty="0">
                <a:solidFill>
                  <a:srgbClr val="BC1C1C"/>
                </a:solidFill>
                <a:latin typeface="Wingdings"/>
                <a:cs typeface="Wingdings"/>
              </a:rPr>
              <a:t> </a:t>
            </a:r>
            <a:r>
              <a:rPr sz="2100" spc="10" dirty="0">
                <a:latin typeface="Corbel"/>
                <a:cs typeface="Corbel"/>
              </a:rPr>
              <a:t>dll</a:t>
            </a:r>
            <a:endParaRPr sz="2100">
              <a:latin typeface="Corbel"/>
              <a:cs typeface="Corbe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0"/>
          </a:xfrm>
          <a:prstGeom prst="rect">
            <a:avLst/>
          </a:prstGeom>
        </p:spPr>
      </p:pic>
      <p:sp>
        <p:nvSpPr>
          <p:cNvPr id="22" name="object 22"/>
          <p:cNvSpPr/>
          <p:nvPr/>
        </p:nvSpPr>
        <p:spPr>
          <a:xfrm>
            <a:off x="0" y="0"/>
            <a:ext cx="1072896" cy="5291328"/>
          </a:xfrm>
          <a:custGeom>
            <a:avLst/>
            <a:gdLst/>
            <a:ahLst/>
            <a:cxnLst/>
            <a:rect l="l" t="t" r="r" b="b"/>
            <a:pathLst>
              <a:path w="1072896" h="5291328">
                <a:moveTo>
                  <a:pt x="0" y="4972177"/>
                </a:moveTo>
                <a:lnTo>
                  <a:pt x="0" y="5257927"/>
                </a:lnTo>
                <a:lnTo>
                  <a:pt x="199974" y="5291328"/>
                </a:lnTo>
                <a:lnTo>
                  <a:pt x="1072896" y="0"/>
                </a:lnTo>
                <a:lnTo>
                  <a:pt x="815784" y="0"/>
                </a:lnTo>
                <a:lnTo>
                  <a:pt x="0" y="4972177"/>
                </a:lnTo>
                <a:close/>
              </a:path>
            </a:pathLst>
          </a:custGeom>
          <a:solidFill>
            <a:srgbClr val="BC1C1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0" y="0"/>
            <a:ext cx="758952" cy="4623816"/>
          </a:xfrm>
          <a:custGeom>
            <a:avLst/>
            <a:gdLst/>
            <a:ahLst/>
            <a:cxnLst/>
            <a:rect l="l" t="t" r="r" b="b"/>
            <a:pathLst>
              <a:path w="758952" h="4623816">
                <a:moveTo>
                  <a:pt x="758952" y="0"/>
                </a:moveTo>
                <a:lnTo>
                  <a:pt x="504913" y="0"/>
                </a:lnTo>
                <a:lnTo>
                  <a:pt x="0" y="3076194"/>
                </a:lnTo>
                <a:lnTo>
                  <a:pt x="0" y="4623816"/>
                </a:lnTo>
                <a:lnTo>
                  <a:pt x="758952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50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3184"/>
            <a:ext cx="906780" cy="1194816"/>
          </a:xfrm>
          <a:prstGeom prst="rect">
            <a:avLst/>
          </a:prstGeom>
        </p:spPr>
      </p:pic>
      <p:pic>
        <p:nvPicPr>
          <p:cNvPr id="51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5900"/>
            <a:ext cx="1487424" cy="1562099"/>
          </a:xfrm>
          <a:prstGeom prst="rect">
            <a:avLst/>
          </a:prstGeom>
        </p:spPr>
      </p:pic>
      <p:pic>
        <p:nvPicPr>
          <p:cNvPr id="52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57800"/>
            <a:ext cx="2132076" cy="1600199"/>
          </a:xfrm>
          <a:prstGeom prst="rect">
            <a:avLst/>
          </a:prstGeom>
        </p:spPr>
      </p:pic>
      <p:pic>
        <p:nvPicPr>
          <p:cNvPr id="53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58384"/>
            <a:ext cx="1377696" cy="1499616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1058875" y="150872"/>
            <a:ext cx="6611606" cy="5069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4000" spc="10" dirty="0">
                <a:latin typeface="Corbel"/>
                <a:cs typeface="Corbel"/>
              </a:rPr>
              <a:t>Karakteristik Jasa Internasional</a:t>
            </a:r>
            <a:endParaRPr sz="4000">
              <a:latin typeface="Corbel"/>
              <a:cs typeface="Corbel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19988" y="1021642"/>
            <a:ext cx="6452407" cy="160659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500" spc="10" dirty="0">
                <a:solidFill>
                  <a:srgbClr val="8D1515"/>
                </a:solidFill>
                <a:latin typeface="Arial"/>
                <a:cs typeface="Arial"/>
              </a:rPr>
              <a:t>•  </a:t>
            </a:r>
            <a:r>
              <a:rPr sz="2400" spc="10" dirty="0">
                <a:latin typeface="Corbel"/>
                <a:cs typeface="Corbel"/>
              </a:rPr>
              <a:t>Jasa adalah barang tidak berwujud</a:t>
            </a:r>
            <a:endParaRPr sz="2400" dirty="0">
              <a:latin typeface="Corbel"/>
              <a:cs typeface="Corbel"/>
            </a:endParaRPr>
          </a:p>
          <a:p>
            <a:pPr marL="0">
              <a:lnSpc>
                <a:spcPct val="100000"/>
              </a:lnSpc>
            </a:pPr>
            <a:r>
              <a:rPr sz="3500" spc="10" dirty="0">
                <a:solidFill>
                  <a:srgbClr val="8D1515"/>
                </a:solidFill>
                <a:latin typeface="Arial"/>
                <a:cs typeface="Arial"/>
              </a:rPr>
              <a:t>•  </a:t>
            </a:r>
            <a:r>
              <a:rPr sz="2400" spc="10" dirty="0">
                <a:latin typeface="Corbel"/>
                <a:cs typeface="Corbel"/>
              </a:rPr>
              <a:t>Jasa biasanya tidak bisa disimpan</a:t>
            </a:r>
            <a:endParaRPr sz="2400" dirty="0">
              <a:latin typeface="Corbel"/>
              <a:cs typeface="Corbel"/>
            </a:endParaRPr>
          </a:p>
          <a:p>
            <a:pPr marL="0">
              <a:lnSpc>
                <a:spcPct val="100000"/>
              </a:lnSpc>
            </a:pPr>
            <a:r>
              <a:rPr sz="3440" spc="10" dirty="0">
                <a:solidFill>
                  <a:srgbClr val="8D1515"/>
                </a:solidFill>
                <a:latin typeface="Arial"/>
                <a:cs typeface="Arial"/>
              </a:rPr>
              <a:t>•  </a:t>
            </a:r>
            <a:r>
              <a:rPr sz="2340" spc="10" dirty="0">
                <a:latin typeface="Corbel"/>
                <a:cs typeface="Corbel"/>
              </a:rPr>
              <a:t>Jasa sering membutuhkan </a:t>
            </a:r>
            <a:r>
              <a:rPr sz="2340" spc="10" dirty="0" err="1">
                <a:latin typeface="Corbel"/>
                <a:cs typeface="Corbel"/>
              </a:rPr>
              <a:t>partisipasi</a:t>
            </a:r>
            <a:r>
              <a:rPr sz="2340" spc="10" dirty="0">
                <a:latin typeface="Corbel"/>
                <a:cs typeface="Corbel"/>
              </a:rPr>
              <a:t> </a:t>
            </a:r>
            <a:r>
              <a:rPr sz="2340" spc="10" dirty="0" err="1" smtClean="0">
                <a:latin typeface="Corbel"/>
                <a:cs typeface="Corbel"/>
              </a:rPr>
              <a:t>pelanggan</a:t>
            </a:r>
            <a:r>
              <a:rPr lang="en-US" sz="2340" spc="10" dirty="0" smtClean="0">
                <a:latin typeface="Corbel"/>
                <a:cs typeface="Corbel"/>
              </a:rPr>
              <a:t> </a:t>
            </a:r>
            <a:endParaRPr sz="2300" dirty="0">
              <a:latin typeface="Corbel"/>
              <a:cs typeface="Corbel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519988" y="2567889"/>
            <a:ext cx="486156" cy="49278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110" spc="10" dirty="0">
                <a:solidFill>
                  <a:srgbClr val="8D1515"/>
                </a:solidFill>
                <a:latin typeface="Arial"/>
                <a:cs typeface="Arial"/>
              </a:rPr>
              <a:t>•</a:t>
            </a:r>
            <a:endParaRPr sz="3100">
              <a:latin typeface="Arial"/>
              <a:cs typeface="Arial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806805" y="2741396"/>
            <a:ext cx="6311798" cy="30449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dirty="0">
                <a:latin typeface="Corbel"/>
                <a:cs typeface="Corbel"/>
              </a:rPr>
              <a:t>Banyak jasa terkait dengan pembelian produk lain</a:t>
            </a:r>
            <a:endParaRPr sz="2400" dirty="0">
              <a:latin typeface="Corbel"/>
              <a:cs typeface="Corbel"/>
            </a:endParaRPr>
          </a:p>
        </p:txBody>
      </p:sp>
      <p:sp>
        <p:nvSpPr>
          <p:cNvPr id="6" name="text 1"/>
          <p:cNvSpPr txBox="1"/>
          <p:nvPr/>
        </p:nvSpPr>
        <p:spPr>
          <a:xfrm>
            <a:off x="377342" y="3139932"/>
            <a:ext cx="7534539" cy="92010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700" spc="10" dirty="0">
                <a:solidFill>
                  <a:srgbClr val="1B1B1B"/>
                </a:solidFill>
                <a:latin typeface="Corbel"/>
                <a:cs typeface="Corbel"/>
              </a:rPr>
              <a:t>Peran Pemerintah dalam Perdagangan</a:t>
            </a:r>
            <a:endParaRPr sz="3700" dirty="0">
              <a:latin typeface="Corbel"/>
              <a:cs typeface="Corbel"/>
            </a:endParaRPr>
          </a:p>
          <a:p>
            <a:pPr marL="0">
              <a:lnSpc>
                <a:spcPct val="100000"/>
              </a:lnSpc>
            </a:pPr>
            <a:r>
              <a:rPr sz="3700" spc="10" dirty="0">
                <a:solidFill>
                  <a:srgbClr val="1B1B1B"/>
                </a:solidFill>
                <a:latin typeface="Corbel"/>
                <a:cs typeface="Corbel"/>
              </a:rPr>
              <a:t>Jasa Internasional</a:t>
            </a:r>
            <a:endParaRPr sz="3700" dirty="0">
              <a:latin typeface="Corbel"/>
              <a:cs typeface="Corbel"/>
            </a:endParaRPr>
          </a:p>
        </p:txBody>
      </p:sp>
      <p:sp>
        <p:nvSpPr>
          <p:cNvPr id="7" name="text 1"/>
          <p:cNvSpPr txBox="1"/>
          <p:nvPr/>
        </p:nvSpPr>
        <p:spPr>
          <a:xfrm>
            <a:off x="591616" y="4342130"/>
            <a:ext cx="335280" cy="33985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130" spc="10" dirty="0">
                <a:latin typeface="Arial"/>
                <a:cs typeface="Arial"/>
              </a:rPr>
              <a:t>•</a:t>
            </a:r>
            <a:endParaRPr sz="2100">
              <a:latin typeface="Arial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856792" y="4391507"/>
            <a:ext cx="6347155" cy="30449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dirty="0">
                <a:latin typeface="Corbel"/>
                <a:cs typeface="Corbel"/>
              </a:rPr>
              <a:t>Pemerintah lokal biasanya membatasi praktik jasa</a:t>
            </a:r>
            <a:endParaRPr sz="2400" dirty="0">
              <a:latin typeface="Corbel"/>
              <a:cs typeface="Corbel"/>
            </a:endParaRPr>
          </a:p>
        </p:txBody>
      </p:sp>
      <p:sp>
        <p:nvSpPr>
          <p:cNvPr id="9" name="text 1"/>
          <p:cNvSpPr txBox="1"/>
          <p:nvPr/>
        </p:nvSpPr>
        <p:spPr>
          <a:xfrm>
            <a:off x="856792" y="4757267"/>
            <a:ext cx="6714744" cy="30449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dirty="0">
                <a:latin typeface="Corbel"/>
                <a:cs typeface="Corbel"/>
              </a:rPr>
              <a:t>perusahaan asing untuk melindungi perusahaan lokal</a:t>
            </a:r>
            <a:endParaRPr sz="2400" dirty="0">
              <a:latin typeface="Corbel"/>
              <a:cs typeface="Corbel"/>
            </a:endParaRPr>
          </a:p>
        </p:txBody>
      </p:sp>
      <p:sp>
        <p:nvSpPr>
          <p:cNvPr id="10" name="text 1"/>
          <p:cNvSpPr txBox="1"/>
          <p:nvPr/>
        </p:nvSpPr>
        <p:spPr>
          <a:xfrm>
            <a:off x="591616" y="5073650"/>
            <a:ext cx="335280" cy="33985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130" spc="10" dirty="0">
                <a:latin typeface="Arial"/>
                <a:cs typeface="Arial"/>
              </a:rPr>
              <a:t>•</a:t>
            </a:r>
            <a:endParaRPr sz="2100">
              <a:latin typeface="Arial"/>
              <a:cs typeface="Arial"/>
            </a:endParaRPr>
          </a:p>
        </p:txBody>
      </p:sp>
      <p:sp>
        <p:nvSpPr>
          <p:cNvPr id="11" name="text 1"/>
          <p:cNvSpPr txBox="1"/>
          <p:nvPr/>
        </p:nvSpPr>
        <p:spPr>
          <a:xfrm>
            <a:off x="856792" y="5123027"/>
            <a:ext cx="7459066" cy="30449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340" spc="10" dirty="0">
                <a:latin typeface="Corbel"/>
                <a:cs typeface="Corbel"/>
              </a:rPr>
              <a:t>Peraturan pemerintah menetapkan perusahaan mana yang</a:t>
            </a:r>
            <a:endParaRPr sz="2300">
              <a:latin typeface="Corbel"/>
              <a:cs typeface="Corbel"/>
            </a:endParaRPr>
          </a:p>
        </p:txBody>
      </p:sp>
      <p:sp>
        <p:nvSpPr>
          <p:cNvPr id="12" name="text 1"/>
          <p:cNvSpPr txBox="1"/>
          <p:nvPr/>
        </p:nvSpPr>
        <p:spPr>
          <a:xfrm>
            <a:off x="856792" y="5488612"/>
            <a:ext cx="4334319" cy="30479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dirty="0">
                <a:latin typeface="Corbel"/>
                <a:cs typeface="Corbel"/>
              </a:rPr>
              <a:t>boleh masuk ke pasar industri jasa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591616" y="5805525"/>
            <a:ext cx="335280" cy="33985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130" spc="10" dirty="0">
                <a:latin typeface="Arial"/>
                <a:cs typeface="Arial"/>
              </a:rPr>
              <a:t>•</a:t>
            </a:r>
            <a:endParaRPr sz="2100">
              <a:latin typeface="Arial"/>
              <a:cs typeface="Arial"/>
            </a:endParaRPr>
          </a:p>
        </p:txBody>
      </p:sp>
      <p:sp>
        <p:nvSpPr>
          <p:cNvPr id="14" name="text 1"/>
          <p:cNvSpPr txBox="1"/>
          <p:nvPr/>
        </p:nvSpPr>
        <p:spPr>
          <a:xfrm>
            <a:off x="856792" y="5854903"/>
            <a:ext cx="7492898" cy="30449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dirty="0">
                <a:latin typeface="Corbel"/>
                <a:cs typeface="Corbel"/>
              </a:rPr>
              <a:t>Di banyak negara, perusahaan telekomunikasi, transportasi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15" name="text 1"/>
          <p:cNvSpPr txBox="1"/>
          <p:nvPr/>
        </p:nvSpPr>
        <p:spPr>
          <a:xfrm>
            <a:off x="856792" y="6220663"/>
            <a:ext cx="7657794" cy="30449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dirty="0">
                <a:latin typeface="Corbel"/>
                <a:cs typeface="Corbel"/>
              </a:rPr>
              <a:t>dan listrik memerlukan ijin pemerintah untuk melayani pasar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16" name="text 1"/>
          <p:cNvSpPr txBox="1"/>
          <p:nvPr/>
        </p:nvSpPr>
        <p:spPr>
          <a:xfrm>
            <a:off x="856792" y="6586423"/>
            <a:ext cx="1055827" cy="30449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dirty="0">
                <a:latin typeface="Corbel"/>
                <a:cs typeface="Corbel"/>
              </a:rPr>
              <a:t>individu</a:t>
            </a:r>
            <a:endParaRPr sz="24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0" y="0"/>
            <a:ext cx="1072896" cy="5291328"/>
          </a:xfrm>
          <a:custGeom>
            <a:avLst/>
            <a:gdLst/>
            <a:ahLst/>
            <a:cxnLst/>
            <a:rect l="l" t="t" r="r" b="b"/>
            <a:pathLst>
              <a:path w="1072896" h="5291328">
                <a:moveTo>
                  <a:pt x="0" y="4972177"/>
                </a:moveTo>
                <a:lnTo>
                  <a:pt x="0" y="5257927"/>
                </a:lnTo>
                <a:lnTo>
                  <a:pt x="199974" y="5291328"/>
                </a:lnTo>
                <a:lnTo>
                  <a:pt x="1072896" y="0"/>
                </a:lnTo>
                <a:lnTo>
                  <a:pt x="815784" y="0"/>
                </a:lnTo>
                <a:lnTo>
                  <a:pt x="0" y="4972177"/>
                </a:lnTo>
                <a:close/>
              </a:path>
            </a:pathLst>
          </a:custGeom>
          <a:solidFill>
            <a:srgbClr val="BC1C1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0" y="0"/>
            <a:ext cx="758952" cy="4623816"/>
          </a:xfrm>
          <a:custGeom>
            <a:avLst/>
            <a:gdLst/>
            <a:ahLst/>
            <a:cxnLst/>
            <a:rect l="l" t="t" r="r" b="b"/>
            <a:pathLst>
              <a:path w="758952" h="4623816">
                <a:moveTo>
                  <a:pt x="758952" y="0"/>
                </a:moveTo>
                <a:lnTo>
                  <a:pt x="504913" y="0"/>
                </a:lnTo>
                <a:lnTo>
                  <a:pt x="0" y="3076194"/>
                </a:lnTo>
                <a:lnTo>
                  <a:pt x="0" y="4623816"/>
                </a:lnTo>
                <a:lnTo>
                  <a:pt x="758952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55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3184"/>
            <a:ext cx="906780" cy="1194816"/>
          </a:xfrm>
          <a:prstGeom prst="rect">
            <a:avLst/>
          </a:prstGeom>
        </p:spPr>
      </p:pic>
      <p:pic>
        <p:nvPicPr>
          <p:cNvPr id="56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5900"/>
            <a:ext cx="1487424" cy="1562099"/>
          </a:xfrm>
          <a:prstGeom prst="rect">
            <a:avLst/>
          </a:prstGeom>
        </p:spPr>
      </p:pic>
      <p:pic>
        <p:nvPicPr>
          <p:cNvPr id="57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57800"/>
            <a:ext cx="2132076" cy="1600199"/>
          </a:xfrm>
          <a:prstGeom prst="rect">
            <a:avLst/>
          </a:prstGeom>
        </p:spPr>
      </p:pic>
      <p:pic>
        <p:nvPicPr>
          <p:cNvPr id="58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58384"/>
            <a:ext cx="1377696" cy="1499616"/>
          </a:xfrm>
          <a:prstGeom prst="rect">
            <a:avLst/>
          </a:prstGeom>
        </p:spPr>
      </p:pic>
      <p:pic>
        <p:nvPicPr>
          <p:cNvPr id="59" name="Imag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312" y="281940"/>
            <a:ext cx="5779007" cy="1118616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2048256" y="541016"/>
            <a:ext cx="5226152" cy="48414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610" b="1" spc="10" dirty="0">
                <a:latin typeface="Arial"/>
                <a:cs typeface="Arial"/>
              </a:rPr>
              <a:t>Mengelola Operasi Jasa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1073810" y="1306053"/>
            <a:ext cx="405688" cy="41122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540" spc="10" dirty="0">
                <a:solidFill>
                  <a:srgbClr val="8D1515"/>
                </a:solidFill>
                <a:latin typeface="Arial"/>
                <a:cs typeface="Arial"/>
              </a:rPr>
              <a:t>•</a:t>
            </a:r>
            <a:endParaRPr sz="2500">
              <a:latin typeface="Arial"/>
              <a:cs typeface="Arial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1360297" y="1450724"/>
            <a:ext cx="2593945" cy="24280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820" b="1" spc="10" dirty="0">
                <a:solidFill>
                  <a:srgbClr val="BC1C1C"/>
                </a:solidFill>
                <a:latin typeface="Arial"/>
                <a:cs typeface="Arial"/>
              </a:rPr>
              <a:t>Perencanaan Kapasitas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1602613" y="1892685"/>
            <a:ext cx="6845248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algn="just">
              <a:lnSpc>
                <a:spcPct val="100000"/>
              </a:lnSpc>
            </a:pPr>
            <a:r>
              <a:rPr sz="2000" spc="10" dirty="0">
                <a:latin typeface="Corbel"/>
                <a:cs typeface="Corbel"/>
              </a:rPr>
              <a:t>Memutuskan jumlah pelanggan yang mampu dilayani oleh </a:t>
            </a:r>
            <a:endParaRPr sz="2000" dirty="0">
              <a:latin typeface="Corbel"/>
              <a:cs typeface="Corbel"/>
            </a:endParaRPr>
          </a:p>
          <a:p>
            <a:pPr marL="7619" algn="just">
              <a:lnSpc>
                <a:spcPct val="100000"/>
              </a:lnSpc>
            </a:pPr>
            <a:r>
              <a:rPr sz="2000" spc="10" dirty="0">
                <a:latin typeface="Corbel"/>
                <a:cs typeface="Corbel"/>
              </a:rPr>
              <a:t>perusahaan dalam jangka waktu tertentu</a:t>
            </a:r>
            <a:endParaRPr sz="2000" dirty="0">
              <a:latin typeface="Corbel"/>
              <a:cs typeface="Corbel"/>
            </a:endParaRPr>
          </a:p>
        </p:txBody>
      </p:sp>
      <p:sp>
        <p:nvSpPr>
          <p:cNvPr id="6" name="text 1"/>
          <p:cNvSpPr txBox="1"/>
          <p:nvPr/>
        </p:nvSpPr>
        <p:spPr>
          <a:xfrm>
            <a:off x="1073810" y="2494497"/>
            <a:ext cx="2521449" cy="41156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570" spc="10" dirty="0">
                <a:solidFill>
                  <a:srgbClr val="8D1515"/>
                </a:solidFill>
                <a:latin typeface="Arial"/>
                <a:cs typeface="Arial"/>
              </a:rPr>
              <a:t>•   </a:t>
            </a:r>
            <a:r>
              <a:rPr sz="1670" b="1" spc="10" dirty="0">
                <a:solidFill>
                  <a:srgbClr val="BC1C1C"/>
                </a:solidFill>
                <a:latin typeface="Arial"/>
                <a:cs typeface="Arial"/>
              </a:rPr>
              <a:t>Perencanaan Lokasi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text 1"/>
          <p:cNvSpPr txBox="1"/>
          <p:nvPr/>
        </p:nvSpPr>
        <p:spPr>
          <a:xfrm>
            <a:off x="1602613" y="3081658"/>
            <a:ext cx="6845248" cy="86385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000" spc="10" dirty="0">
                <a:latin typeface="Corbel"/>
                <a:cs typeface="Corbel"/>
              </a:rPr>
              <a:t>Kebanyakan operasi jasa internasional mendirikan kantor cabang</a:t>
            </a:r>
            <a:endParaRPr sz="2000" dirty="0">
              <a:latin typeface="Corbel"/>
              <a:cs typeface="Corbel"/>
            </a:endParaRPr>
          </a:p>
          <a:p>
            <a:pPr marL="1523">
              <a:lnSpc>
                <a:spcPct val="100000"/>
              </a:lnSpc>
            </a:pPr>
            <a:r>
              <a:rPr sz="2000" spc="10" dirty="0">
                <a:latin typeface="Corbel"/>
                <a:cs typeface="Corbel"/>
              </a:rPr>
              <a:t>di setiap pasar luar negeri dan kemudian menempatkan setiap</a:t>
            </a:r>
            <a:endParaRPr sz="2000" dirty="0">
              <a:latin typeface="Corbel"/>
              <a:cs typeface="Corbel"/>
            </a:endParaRPr>
          </a:p>
          <a:p>
            <a:pPr marL="1523">
              <a:lnSpc>
                <a:spcPct val="100000"/>
              </a:lnSpc>
            </a:pPr>
            <a:r>
              <a:rPr sz="2000" spc="10" dirty="0">
                <a:latin typeface="Corbel"/>
                <a:cs typeface="Corbel"/>
              </a:rPr>
              <a:t>kantor dengan staf lokal</a:t>
            </a:r>
            <a:endParaRPr sz="2000" dirty="0">
              <a:latin typeface="Corbel"/>
              <a:cs typeface="Corbe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1073810" y="3988271"/>
            <a:ext cx="4008536" cy="41156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660" spc="10" dirty="0">
                <a:solidFill>
                  <a:srgbClr val="8D1515"/>
                </a:solidFill>
                <a:latin typeface="Arial"/>
                <a:cs typeface="Arial"/>
              </a:rPr>
              <a:t>•   </a:t>
            </a:r>
            <a:r>
              <a:rPr sz="1760" b="1" spc="10" dirty="0">
                <a:solidFill>
                  <a:srgbClr val="BC1C1C"/>
                </a:solidFill>
                <a:latin typeface="Arial"/>
                <a:cs typeface="Arial"/>
              </a:rPr>
              <a:t>Perancangan dan Layout Fasilitas</a:t>
            </a:r>
            <a:endParaRPr sz="1700">
              <a:latin typeface="Arial"/>
              <a:cs typeface="Arial"/>
            </a:endParaRPr>
          </a:p>
        </p:txBody>
      </p:sp>
      <p:sp>
        <p:nvSpPr>
          <p:cNvPr id="9" name="text 1"/>
          <p:cNvSpPr txBox="1"/>
          <p:nvPr/>
        </p:nvSpPr>
        <p:spPr>
          <a:xfrm>
            <a:off x="1602613" y="4575559"/>
            <a:ext cx="6203378" cy="55905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000" spc="10" dirty="0">
                <a:latin typeface="Corbel"/>
                <a:cs typeface="Corbel"/>
              </a:rPr>
              <a:t>Beberapa perusahaan internasional menunjukkan identitas</a:t>
            </a:r>
            <a:endParaRPr sz="2000">
              <a:latin typeface="Corbel"/>
              <a:cs typeface="Corbel"/>
            </a:endParaRPr>
          </a:p>
          <a:p>
            <a:pPr marL="7619">
              <a:lnSpc>
                <a:spcPct val="100000"/>
              </a:lnSpc>
            </a:pPr>
            <a:r>
              <a:rPr sz="2000" spc="10" dirty="0">
                <a:latin typeface="Corbel"/>
                <a:cs typeface="Corbel"/>
              </a:rPr>
              <a:t>asingnya atau memadukannya dengan budaya lokal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10" name="text 1"/>
          <p:cNvSpPr txBox="1"/>
          <p:nvPr/>
        </p:nvSpPr>
        <p:spPr>
          <a:xfrm>
            <a:off x="1073810" y="5177648"/>
            <a:ext cx="405688" cy="41122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540" spc="10" dirty="0">
                <a:solidFill>
                  <a:srgbClr val="8D1515"/>
                </a:solidFill>
                <a:latin typeface="Arial"/>
                <a:cs typeface="Arial"/>
              </a:rPr>
              <a:t>•</a:t>
            </a:r>
            <a:endParaRPr sz="2500">
              <a:latin typeface="Arial"/>
              <a:cs typeface="Arial"/>
            </a:endParaRPr>
          </a:p>
        </p:txBody>
      </p:sp>
      <p:sp>
        <p:nvSpPr>
          <p:cNvPr id="11" name="text 1"/>
          <p:cNvSpPr txBox="1"/>
          <p:nvPr/>
        </p:nvSpPr>
        <p:spPr>
          <a:xfrm>
            <a:off x="1360297" y="5322319"/>
            <a:ext cx="1701895" cy="24280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820" b="1" spc="10" dirty="0">
                <a:solidFill>
                  <a:srgbClr val="BC1C1C"/>
                </a:solidFill>
                <a:latin typeface="Arial"/>
                <a:cs typeface="Arial"/>
              </a:rPr>
              <a:t>Jadwal Operasi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text 1"/>
          <p:cNvSpPr txBox="1"/>
          <p:nvPr/>
        </p:nvSpPr>
        <p:spPr>
          <a:xfrm>
            <a:off x="1602613" y="5764559"/>
            <a:ext cx="6421747" cy="86385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000" spc="10" dirty="0">
                <a:latin typeface="Corbel"/>
                <a:cs typeface="Corbel"/>
              </a:rPr>
              <a:t>Contohnya jadwal operasi penerbangan mempertimbangkan</a:t>
            </a:r>
            <a:endParaRPr sz="2000">
              <a:latin typeface="Corbel"/>
              <a:cs typeface="Corbel"/>
            </a:endParaRPr>
          </a:p>
          <a:p>
            <a:pPr marL="7619">
              <a:lnSpc>
                <a:spcPct val="100000"/>
              </a:lnSpc>
            </a:pPr>
            <a:r>
              <a:rPr sz="2000" spc="10" dirty="0">
                <a:latin typeface="Corbel"/>
                <a:cs typeface="Corbel"/>
              </a:rPr>
              <a:t>faktor-faktor preferensi pelanggan, zona waktu, jet lag, dan</a:t>
            </a:r>
            <a:endParaRPr sz="2000">
              <a:latin typeface="Corbel"/>
              <a:cs typeface="Corbel"/>
            </a:endParaRPr>
          </a:p>
          <a:p>
            <a:pPr marL="7619">
              <a:lnSpc>
                <a:spcPct val="100000"/>
              </a:lnSpc>
            </a:pPr>
            <a:r>
              <a:rPr sz="2000" spc="10" dirty="0">
                <a:latin typeface="Corbel"/>
                <a:cs typeface="Corbel"/>
              </a:rPr>
              <a:t>persyaratan penggunaan dan pemeliharaan pesawat</a:t>
            </a:r>
            <a:endParaRPr sz="2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0"/>
          </a:xfrm>
          <a:prstGeom prst="rect">
            <a:avLst/>
          </a:prstGeom>
        </p:spPr>
      </p:pic>
      <p:sp>
        <p:nvSpPr>
          <p:cNvPr id="26" name="object 26"/>
          <p:cNvSpPr/>
          <p:nvPr/>
        </p:nvSpPr>
        <p:spPr>
          <a:xfrm>
            <a:off x="0" y="0"/>
            <a:ext cx="1072896" cy="5291328"/>
          </a:xfrm>
          <a:custGeom>
            <a:avLst/>
            <a:gdLst/>
            <a:ahLst/>
            <a:cxnLst/>
            <a:rect l="l" t="t" r="r" b="b"/>
            <a:pathLst>
              <a:path w="1072896" h="5291328">
                <a:moveTo>
                  <a:pt x="0" y="4972177"/>
                </a:moveTo>
                <a:lnTo>
                  <a:pt x="0" y="5257927"/>
                </a:lnTo>
                <a:lnTo>
                  <a:pt x="199974" y="5291328"/>
                </a:lnTo>
                <a:lnTo>
                  <a:pt x="1072896" y="0"/>
                </a:lnTo>
                <a:lnTo>
                  <a:pt x="815784" y="0"/>
                </a:lnTo>
                <a:lnTo>
                  <a:pt x="0" y="4972177"/>
                </a:lnTo>
                <a:close/>
              </a:path>
            </a:pathLst>
          </a:custGeom>
          <a:solidFill>
            <a:srgbClr val="BC1C1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0" y="0"/>
            <a:ext cx="758952" cy="4623816"/>
          </a:xfrm>
          <a:custGeom>
            <a:avLst/>
            <a:gdLst/>
            <a:ahLst/>
            <a:cxnLst/>
            <a:rect l="l" t="t" r="r" b="b"/>
            <a:pathLst>
              <a:path w="758952" h="4623816">
                <a:moveTo>
                  <a:pt x="758952" y="0"/>
                </a:moveTo>
                <a:lnTo>
                  <a:pt x="504913" y="0"/>
                </a:lnTo>
                <a:lnTo>
                  <a:pt x="0" y="3076194"/>
                </a:lnTo>
                <a:lnTo>
                  <a:pt x="0" y="4623816"/>
                </a:lnTo>
                <a:lnTo>
                  <a:pt x="758952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61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3184"/>
            <a:ext cx="906780" cy="1194816"/>
          </a:xfrm>
          <a:prstGeom prst="rect">
            <a:avLst/>
          </a:prstGeom>
        </p:spPr>
      </p:pic>
      <p:pic>
        <p:nvPicPr>
          <p:cNvPr id="62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5900"/>
            <a:ext cx="1487424" cy="1562099"/>
          </a:xfrm>
          <a:prstGeom prst="rect">
            <a:avLst/>
          </a:prstGeom>
        </p:spPr>
      </p:pic>
      <p:pic>
        <p:nvPicPr>
          <p:cNvPr id="63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57800"/>
            <a:ext cx="2132076" cy="1600199"/>
          </a:xfrm>
          <a:prstGeom prst="rect">
            <a:avLst/>
          </a:prstGeom>
        </p:spPr>
      </p:pic>
      <p:pic>
        <p:nvPicPr>
          <p:cNvPr id="64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58384"/>
            <a:ext cx="1377696" cy="1499616"/>
          </a:xfrm>
          <a:prstGeom prst="rect">
            <a:avLst/>
          </a:prstGeom>
        </p:spPr>
      </p:pic>
      <p:pic>
        <p:nvPicPr>
          <p:cNvPr id="65" name="Imag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040" y="425196"/>
            <a:ext cx="6013703" cy="1118616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2157730" y="685161"/>
            <a:ext cx="5457568" cy="48414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700" b="1" spc="10" dirty="0">
                <a:latin typeface="Arial"/>
                <a:cs typeface="Arial"/>
              </a:rPr>
              <a:t>Mengelola Produktivitas</a:t>
            </a:r>
            <a:endParaRPr sz="3700">
              <a:latin typeface="Arial"/>
              <a:cs typeface="Arial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1073810" y="2032308"/>
            <a:ext cx="486491" cy="49312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110" spc="10" dirty="0">
                <a:solidFill>
                  <a:srgbClr val="8D1515"/>
                </a:solidFill>
                <a:latin typeface="Arial"/>
                <a:cs typeface="Arial"/>
              </a:rPr>
              <a:t>•</a:t>
            </a:r>
            <a:endParaRPr sz="3100">
              <a:latin typeface="Arial"/>
              <a:cs typeface="Arial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1360297" y="2205865"/>
            <a:ext cx="7219799" cy="96347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dirty="0">
                <a:latin typeface="Corbel"/>
                <a:cs typeface="Corbel"/>
              </a:rPr>
              <a:t>Produktivitas adalah ukuran efisiensi ekonomi yang</a:t>
            </a:r>
            <a:endParaRPr sz="2400">
              <a:latin typeface="Corbel"/>
              <a:cs typeface="Corbel"/>
            </a:endParaRPr>
          </a:p>
          <a:p>
            <a:pPr marL="0">
              <a:lnSpc>
                <a:spcPct val="100000"/>
              </a:lnSpc>
            </a:pPr>
            <a:r>
              <a:rPr sz="2400" spc="10" dirty="0">
                <a:latin typeface="Corbel"/>
                <a:cs typeface="Corbel"/>
              </a:rPr>
              <a:t>menyatakan nilai output dibandingkan dengan nilai input</a:t>
            </a:r>
            <a:endParaRPr sz="2400">
              <a:latin typeface="Corbel"/>
              <a:cs typeface="Corbel"/>
            </a:endParaRPr>
          </a:p>
          <a:p>
            <a:pPr marL="0">
              <a:lnSpc>
                <a:spcPct val="100000"/>
              </a:lnSpc>
            </a:pPr>
            <a:r>
              <a:rPr sz="2400" spc="10" dirty="0">
                <a:latin typeface="Corbel"/>
                <a:cs typeface="Corbel"/>
              </a:rPr>
              <a:t>yang digunakan untuk menciptakan output tersebut.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1073810" y="3169869"/>
            <a:ext cx="6366941" cy="49278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440" spc="10" dirty="0">
                <a:solidFill>
                  <a:srgbClr val="8D1515"/>
                </a:solidFill>
                <a:latin typeface="Arial"/>
                <a:cs typeface="Arial"/>
              </a:rPr>
              <a:t>•  </a:t>
            </a:r>
            <a:r>
              <a:rPr sz="2340" spc="10" dirty="0">
                <a:latin typeface="Corbel"/>
                <a:cs typeface="Corbel"/>
              </a:rPr>
              <a:t>Cara meningkatkan/memperbaiki produktivitas:</a:t>
            </a:r>
            <a:endParaRPr sz="2300">
              <a:latin typeface="Corbel"/>
              <a:cs typeface="Corbel"/>
            </a:endParaRPr>
          </a:p>
        </p:txBody>
      </p:sp>
      <p:sp>
        <p:nvSpPr>
          <p:cNvPr id="6" name="text 1"/>
          <p:cNvSpPr txBox="1"/>
          <p:nvPr/>
        </p:nvSpPr>
        <p:spPr>
          <a:xfrm>
            <a:off x="1375537" y="3822166"/>
            <a:ext cx="6917133" cy="63367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280" spc="10" dirty="0">
                <a:latin typeface="Corbel"/>
                <a:cs typeface="Corbel"/>
              </a:rPr>
              <a:t>1. Meningkatkan riset dan pengembangan (Research &amp;</a:t>
            </a:r>
            <a:endParaRPr sz="2200">
              <a:latin typeface="Corbel"/>
              <a:cs typeface="Corbel"/>
            </a:endParaRPr>
          </a:p>
          <a:p>
            <a:pPr marL="420623">
              <a:lnSpc>
                <a:spcPct val="100000"/>
              </a:lnSpc>
            </a:pPr>
            <a:r>
              <a:rPr sz="2400" spc="10" dirty="0">
                <a:latin typeface="Corbel"/>
                <a:cs typeface="Corbel"/>
              </a:rPr>
              <a:t>Development –  R &amp; D)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7" name="text 1"/>
          <p:cNvSpPr txBox="1"/>
          <p:nvPr/>
        </p:nvSpPr>
        <p:spPr>
          <a:xfrm>
            <a:off x="1375537" y="4629886"/>
            <a:ext cx="3014470" cy="30449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dirty="0">
                <a:latin typeface="Corbel"/>
                <a:cs typeface="Corbel"/>
              </a:rPr>
              <a:t>2. Memperbaiki operasi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1375537" y="5108196"/>
            <a:ext cx="5025686" cy="30480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dirty="0">
                <a:latin typeface="Corbel"/>
                <a:cs typeface="Corbel"/>
              </a:rPr>
              <a:t>3. Meningkatkan keterlibatan karyawan</a:t>
            </a:r>
            <a:endParaRPr sz="24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0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0" y="0"/>
            <a:ext cx="1072896" cy="5291328"/>
          </a:xfrm>
          <a:custGeom>
            <a:avLst/>
            <a:gdLst/>
            <a:ahLst/>
            <a:cxnLst/>
            <a:rect l="l" t="t" r="r" b="b"/>
            <a:pathLst>
              <a:path w="1072896" h="5291328">
                <a:moveTo>
                  <a:pt x="0" y="4972177"/>
                </a:moveTo>
                <a:lnTo>
                  <a:pt x="0" y="5257927"/>
                </a:lnTo>
                <a:lnTo>
                  <a:pt x="199974" y="5291328"/>
                </a:lnTo>
                <a:lnTo>
                  <a:pt x="1072896" y="0"/>
                </a:lnTo>
                <a:lnTo>
                  <a:pt x="815784" y="0"/>
                </a:lnTo>
                <a:lnTo>
                  <a:pt x="0" y="4972177"/>
                </a:lnTo>
                <a:close/>
              </a:path>
            </a:pathLst>
          </a:custGeom>
          <a:solidFill>
            <a:srgbClr val="BC1C1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0" y="0"/>
            <a:ext cx="758952" cy="4623816"/>
          </a:xfrm>
          <a:custGeom>
            <a:avLst/>
            <a:gdLst/>
            <a:ahLst/>
            <a:cxnLst/>
            <a:rect l="l" t="t" r="r" b="b"/>
            <a:pathLst>
              <a:path w="758952" h="4623816">
                <a:moveTo>
                  <a:pt x="758952" y="0"/>
                </a:moveTo>
                <a:lnTo>
                  <a:pt x="504913" y="0"/>
                </a:lnTo>
                <a:lnTo>
                  <a:pt x="0" y="3076194"/>
                </a:lnTo>
                <a:lnTo>
                  <a:pt x="0" y="4623816"/>
                </a:lnTo>
                <a:lnTo>
                  <a:pt x="758952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67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3184"/>
            <a:ext cx="906780" cy="1194816"/>
          </a:xfrm>
          <a:prstGeom prst="rect">
            <a:avLst/>
          </a:prstGeom>
        </p:spPr>
      </p:pic>
      <p:pic>
        <p:nvPicPr>
          <p:cNvPr id="68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5900"/>
            <a:ext cx="1487424" cy="1562099"/>
          </a:xfrm>
          <a:prstGeom prst="rect">
            <a:avLst/>
          </a:prstGeom>
        </p:spPr>
      </p:pic>
      <p:pic>
        <p:nvPicPr>
          <p:cNvPr id="69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57800"/>
            <a:ext cx="2132076" cy="1600199"/>
          </a:xfrm>
          <a:prstGeom prst="rect">
            <a:avLst/>
          </a:prstGeom>
        </p:spPr>
      </p:pic>
      <p:pic>
        <p:nvPicPr>
          <p:cNvPr id="70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58384"/>
            <a:ext cx="1377696" cy="1499616"/>
          </a:xfrm>
          <a:prstGeom prst="rect">
            <a:avLst/>
          </a:prstGeom>
        </p:spPr>
      </p:pic>
      <p:pic>
        <p:nvPicPr>
          <p:cNvPr id="71" name="Imag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912" y="214884"/>
            <a:ext cx="1703832" cy="2705099"/>
          </a:xfrm>
          <a:prstGeom prst="rect">
            <a:avLst/>
          </a:prstGeom>
        </p:spPr>
      </p:pic>
      <p:pic>
        <p:nvPicPr>
          <p:cNvPr id="72" name="Image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135" y="379476"/>
            <a:ext cx="4846320" cy="1118616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2164715" y="640076"/>
            <a:ext cx="4290337" cy="48414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700" b="1" spc="10" dirty="0">
                <a:latin typeface="Arial"/>
                <a:cs typeface="Arial"/>
              </a:rPr>
              <a:t>Mengelola Kualitas</a:t>
            </a:r>
            <a:endParaRPr sz="3700">
              <a:latin typeface="Arial"/>
              <a:cs typeface="Arial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62991" y="1478588"/>
            <a:ext cx="486491" cy="49312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110" spc="10" dirty="0">
                <a:solidFill>
                  <a:srgbClr val="8D1515"/>
                </a:solidFill>
                <a:latin typeface="Arial"/>
                <a:cs typeface="Arial"/>
              </a:rPr>
              <a:t>•</a:t>
            </a:r>
            <a:endParaRPr sz="3100">
              <a:latin typeface="Arial"/>
              <a:cs typeface="Arial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749503" y="1652145"/>
            <a:ext cx="5847028" cy="30479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dirty="0">
                <a:latin typeface="Corbel"/>
                <a:cs typeface="Corbel"/>
              </a:rPr>
              <a:t>Kualitas adalah totalitas fitur dan karakteristik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749503" y="2018385"/>
            <a:ext cx="6873546" cy="30449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340" spc="10" dirty="0">
                <a:latin typeface="Corbel"/>
                <a:cs typeface="Corbel"/>
              </a:rPr>
              <a:t>produk/jasa yang menunjukkan kemampuannya untuk</a:t>
            </a:r>
            <a:endParaRPr sz="2300">
              <a:latin typeface="Corbel"/>
              <a:cs typeface="Corbel"/>
            </a:endParaRPr>
          </a:p>
        </p:txBody>
      </p:sp>
      <p:sp>
        <p:nvSpPr>
          <p:cNvPr id="6" name="text 1"/>
          <p:cNvSpPr txBox="1"/>
          <p:nvPr/>
        </p:nvSpPr>
        <p:spPr>
          <a:xfrm>
            <a:off x="749503" y="2384145"/>
            <a:ext cx="3016605" cy="30449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dirty="0">
                <a:latin typeface="Corbel"/>
                <a:cs typeface="Corbel"/>
              </a:rPr>
              <a:t>memuaskan kebutuhan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7" name="text 1"/>
          <p:cNvSpPr txBox="1"/>
          <p:nvPr/>
        </p:nvSpPr>
        <p:spPr>
          <a:xfrm>
            <a:off x="462991" y="2725474"/>
            <a:ext cx="3730752" cy="49312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440" spc="10" dirty="0">
                <a:solidFill>
                  <a:srgbClr val="8D1515"/>
                </a:solidFill>
                <a:latin typeface="Arial"/>
                <a:cs typeface="Arial"/>
              </a:rPr>
              <a:t>•  </a:t>
            </a:r>
            <a:r>
              <a:rPr sz="2340" spc="10" dirty="0">
                <a:latin typeface="Corbel"/>
                <a:cs typeface="Corbel"/>
              </a:rPr>
              <a:t>Mengapa kualitas penting?</a:t>
            </a:r>
            <a:endParaRPr sz="2300">
              <a:latin typeface="Corbel"/>
              <a:cs typeface="Corbe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462991" y="4789881"/>
            <a:ext cx="486156" cy="49278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110" spc="10" dirty="0">
                <a:solidFill>
                  <a:srgbClr val="8D1515"/>
                </a:solidFill>
                <a:latin typeface="Arial"/>
                <a:cs typeface="Arial"/>
              </a:rPr>
              <a:t>•</a:t>
            </a:r>
            <a:endParaRPr sz="3100">
              <a:latin typeface="Arial"/>
              <a:cs typeface="Arial"/>
            </a:endParaRPr>
          </a:p>
        </p:txBody>
      </p:sp>
      <p:sp>
        <p:nvSpPr>
          <p:cNvPr id="9" name="text 1"/>
          <p:cNvSpPr txBox="1"/>
          <p:nvPr/>
        </p:nvSpPr>
        <p:spPr>
          <a:xfrm>
            <a:off x="749503" y="4916144"/>
            <a:ext cx="6950990" cy="35173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340" spc="10" dirty="0">
                <a:latin typeface="Corbel"/>
                <a:cs typeface="Corbel"/>
              </a:rPr>
              <a:t>Total Quality Management </a:t>
            </a:r>
            <a:r>
              <a:rPr sz="2340" spc="10" dirty="0">
                <a:latin typeface="Wingdings"/>
                <a:cs typeface="Wingdings"/>
              </a:rPr>
              <a:t> </a:t>
            </a:r>
            <a:r>
              <a:rPr sz="2340" spc="10" dirty="0">
                <a:latin typeface="Corbel"/>
                <a:cs typeface="Corbel"/>
              </a:rPr>
              <a:t>usaha-usaha terintegrasi</a:t>
            </a:r>
            <a:endParaRPr sz="2300">
              <a:latin typeface="Corbel"/>
              <a:cs typeface="Corbel"/>
            </a:endParaRPr>
          </a:p>
        </p:txBody>
      </p:sp>
      <p:sp>
        <p:nvSpPr>
          <p:cNvPr id="10" name="text 1"/>
          <p:cNvSpPr txBox="1"/>
          <p:nvPr/>
        </p:nvSpPr>
        <p:spPr>
          <a:xfrm>
            <a:off x="749503" y="5326100"/>
            <a:ext cx="6476087" cy="30449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340" spc="10" dirty="0">
                <a:latin typeface="Corbel"/>
                <a:cs typeface="Corbel"/>
              </a:rPr>
              <a:t>untuk memperbaiki kualitas produk dan jasa secara</a:t>
            </a:r>
            <a:endParaRPr sz="2300">
              <a:latin typeface="Corbel"/>
              <a:cs typeface="Corbel"/>
            </a:endParaRPr>
          </a:p>
        </p:txBody>
      </p:sp>
      <p:sp>
        <p:nvSpPr>
          <p:cNvPr id="11" name="text 1"/>
          <p:cNvSpPr txBox="1"/>
          <p:nvPr/>
        </p:nvSpPr>
        <p:spPr>
          <a:xfrm>
            <a:off x="749503" y="5691835"/>
            <a:ext cx="3753611" cy="30449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dirty="0">
                <a:latin typeface="Corbel"/>
                <a:cs typeface="Corbel"/>
              </a:rPr>
              <a:t>sistematis dan berkelanjutan.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12" name="text 1"/>
          <p:cNvSpPr txBox="1"/>
          <p:nvPr/>
        </p:nvSpPr>
        <p:spPr>
          <a:xfrm>
            <a:off x="1734947" y="3415258"/>
            <a:ext cx="2905658" cy="35173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190" spc="10" dirty="0">
                <a:latin typeface="Wingdings"/>
                <a:cs typeface="Wingdings"/>
              </a:rPr>
              <a:t> </a:t>
            </a:r>
            <a:r>
              <a:rPr sz="2190" spc="10" dirty="0">
                <a:latin typeface="Corbel"/>
                <a:cs typeface="Corbel"/>
              </a:rPr>
              <a:t>Sebagai keunggulan</a:t>
            </a:r>
            <a:endParaRPr sz="2100">
              <a:latin typeface="Corbel"/>
              <a:cs typeface="Corbel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1734947" y="3828036"/>
            <a:ext cx="1143532" cy="30479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dirty="0">
                <a:latin typeface="Corbel"/>
                <a:cs typeface="Corbel"/>
              </a:rPr>
              <a:t>bersaing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14" name="text 1"/>
          <p:cNvSpPr txBox="1"/>
          <p:nvPr/>
        </p:nvSpPr>
        <p:spPr>
          <a:xfrm>
            <a:off x="1734947" y="4147159"/>
            <a:ext cx="3219602" cy="35173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250" spc="10" dirty="0">
                <a:latin typeface="Wingdings"/>
                <a:cs typeface="Wingdings"/>
              </a:rPr>
              <a:t> </a:t>
            </a:r>
            <a:r>
              <a:rPr sz="2250" spc="10" dirty="0">
                <a:latin typeface="Corbel"/>
                <a:cs typeface="Corbel"/>
              </a:rPr>
              <a:t>Indikator produktivitas</a:t>
            </a:r>
            <a:endParaRPr sz="22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0"/>
          </a:xfrm>
          <a:prstGeom prst="rect">
            <a:avLst/>
          </a:prstGeom>
        </p:spPr>
      </p:pic>
      <p:sp>
        <p:nvSpPr>
          <p:cNvPr id="30" name="object 30"/>
          <p:cNvSpPr/>
          <p:nvPr/>
        </p:nvSpPr>
        <p:spPr>
          <a:xfrm>
            <a:off x="0" y="0"/>
            <a:ext cx="1072896" cy="5291328"/>
          </a:xfrm>
          <a:custGeom>
            <a:avLst/>
            <a:gdLst/>
            <a:ahLst/>
            <a:cxnLst/>
            <a:rect l="l" t="t" r="r" b="b"/>
            <a:pathLst>
              <a:path w="1072896" h="5291328">
                <a:moveTo>
                  <a:pt x="0" y="4972177"/>
                </a:moveTo>
                <a:lnTo>
                  <a:pt x="0" y="5257927"/>
                </a:lnTo>
                <a:lnTo>
                  <a:pt x="199974" y="5291328"/>
                </a:lnTo>
                <a:lnTo>
                  <a:pt x="1072896" y="0"/>
                </a:lnTo>
                <a:lnTo>
                  <a:pt x="815784" y="0"/>
                </a:lnTo>
                <a:lnTo>
                  <a:pt x="0" y="4972177"/>
                </a:lnTo>
                <a:close/>
              </a:path>
            </a:pathLst>
          </a:custGeom>
          <a:solidFill>
            <a:srgbClr val="BC1C1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0" y="0"/>
            <a:ext cx="758952" cy="4623816"/>
          </a:xfrm>
          <a:custGeom>
            <a:avLst/>
            <a:gdLst/>
            <a:ahLst/>
            <a:cxnLst/>
            <a:rect l="l" t="t" r="r" b="b"/>
            <a:pathLst>
              <a:path w="758952" h="4623816">
                <a:moveTo>
                  <a:pt x="758952" y="0"/>
                </a:moveTo>
                <a:lnTo>
                  <a:pt x="504913" y="0"/>
                </a:lnTo>
                <a:lnTo>
                  <a:pt x="0" y="3076194"/>
                </a:lnTo>
                <a:lnTo>
                  <a:pt x="0" y="4623816"/>
                </a:lnTo>
                <a:lnTo>
                  <a:pt x="758952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74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3184"/>
            <a:ext cx="906780" cy="1194816"/>
          </a:xfrm>
          <a:prstGeom prst="rect">
            <a:avLst/>
          </a:prstGeom>
        </p:spPr>
      </p:pic>
      <p:pic>
        <p:nvPicPr>
          <p:cNvPr id="75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5900"/>
            <a:ext cx="1487424" cy="1562099"/>
          </a:xfrm>
          <a:prstGeom prst="rect">
            <a:avLst/>
          </a:prstGeom>
        </p:spPr>
      </p:pic>
      <p:pic>
        <p:nvPicPr>
          <p:cNvPr id="76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57800"/>
            <a:ext cx="2132076" cy="1600199"/>
          </a:xfrm>
          <a:prstGeom prst="rect">
            <a:avLst/>
          </a:prstGeom>
        </p:spPr>
      </p:pic>
      <p:pic>
        <p:nvPicPr>
          <p:cNvPr id="77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58384"/>
            <a:ext cx="1377696" cy="1499616"/>
          </a:xfrm>
          <a:prstGeom prst="rect">
            <a:avLst/>
          </a:prstGeom>
        </p:spPr>
      </p:pic>
      <p:pic>
        <p:nvPicPr>
          <p:cNvPr id="78" name="Imag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66154">
            <a:off x="6635020" y="262619"/>
            <a:ext cx="2328012" cy="1746003"/>
          </a:xfrm>
          <a:prstGeom prst="rect">
            <a:avLst/>
          </a:prstGeom>
        </p:spPr>
      </p:pic>
      <p:pic>
        <p:nvPicPr>
          <p:cNvPr id="79" name="Image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24" y="463296"/>
            <a:ext cx="6763512" cy="1118616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1191768" y="722626"/>
            <a:ext cx="6206119" cy="48414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610" b="1" spc="10" dirty="0">
                <a:latin typeface="Arial"/>
                <a:cs typeface="Arial"/>
              </a:rPr>
              <a:t>Mengelola Sistem Informasi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377342" y="2345004"/>
            <a:ext cx="486156" cy="49278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110" spc="10" dirty="0">
                <a:solidFill>
                  <a:srgbClr val="8D1515"/>
                </a:solidFill>
                <a:latin typeface="Arial"/>
                <a:cs typeface="Arial"/>
              </a:rPr>
              <a:t>•</a:t>
            </a:r>
            <a:endParaRPr sz="3100">
              <a:latin typeface="Arial"/>
              <a:cs typeface="Arial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663854" y="2518512"/>
            <a:ext cx="7267652" cy="30449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dirty="0">
                <a:latin typeface="Corbel"/>
                <a:cs typeface="Corbel"/>
              </a:rPr>
              <a:t>Seberapa penting manajemen informasi tergantung pada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663854" y="2884045"/>
            <a:ext cx="5153219" cy="30479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dirty="0">
                <a:latin typeface="Corbel"/>
                <a:cs typeface="Corbel"/>
              </a:rPr>
              <a:t>tipe strategi dan perancangan organisasi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6" name="text 1"/>
          <p:cNvSpPr txBox="1"/>
          <p:nvPr/>
        </p:nvSpPr>
        <p:spPr>
          <a:xfrm>
            <a:off x="642518" y="3229351"/>
            <a:ext cx="6893915" cy="48748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380" spc="10" dirty="0">
                <a:solidFill>
                  <a:srgbClr val="8D1515"/>
                </a:solidFill>
                <a:latin typeface="Wingdings"/>
                <a:cs typeface="Wingdings"/>
              </a:rPr>
              <a:t> </a:t>
            </a:r>
            <a:r>
              <a:rPr sz="2280" spc="10" dirty="0">
                <a:latin typeface="Corbel"/>
                <a:cs typeface="Corbel"/>
              </a:rPr>
              <a:t>Jika perusahaan diversifikasi berhubungan (</a:t>
            </a:r>
            <a:r>
              <a:rPr sz="2280" i="1" spc="10" dirty="0">
                <a:latin typeface="Arial"/>
                <a:cs typeface="Arial"/>
              </a:rPr>
              <a:t>related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text 1"/>
          <p:cNvSpPr txBox="1"/>
          <p:nvPr/>
        </p:nvSpPr>
        <p:spPr>
          <a:xfrm>
            <a:off x="1099718" y="3721328"/>
            <a:ext cx="5779313" cy="35173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280" i="1" spc="10" dirty="0">
                <a:latin typeface="Arial"/>
                <a:cs typeface="Arial"/>
              </a:rPr>
              <a:t>diversification</a:t>
            </a:r>
            <a:r>
              <a:rPr sz="2280" spc="10" dirty="0">
                <a:latin typeface="Corbel"/>
                <a:cs typeface="Corbel"/>
              </a:rPr>
              <a:t>) dan sentralisasi </a:t>
            </a:r>
            <a:r>
              <a:rPr sz="2280" spc="10" dirty="0">
                <a:latin typeface="Wingdings"/>
                <a:cs typeface="Wingdings"/>
              </a:rPr>
              <a:t> </a:t>
            </a:r>
            <a:r>
              <a:rPr sz="2280" spc="10" dirty="0">
                <a:latin typeface="Corbel"/>
                <a:cs typeface="Corbel"/>
              </a:rPr>
              <a:t>manajemen</a:t>
            </a:r>
            <a:endParaRPr sz="2200">
              <a:latin typeface="Corbel"/>
              <a:cs typeface="Corbe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1099718" y="4131284"/>
            <a:ext cx="3192475" cy="30449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dirty="0">
                <a:latin typeface="Corbel"/>
                <a:cs typeface="Corbel"/>
              </a:rPr>
              <a:t>informasi sangat penting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9" name="text 1"/>
          <p:cNvSpPr txBox="1"/>
          <p:nvPr/>
        </p:nvSpPr>
        <p:spPr>
          <a:xfrm>
            <a:off x="642518" y="4476237"/>
            <a:ext cx="571896" cy="48748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20" spc="10" dirty="0">
                <a:solidFill>
                  <a:srgbClr val="8D1515"/>
                </a:solidFill>
                <a:latin typeface="Wingdings"/>
                <a:cs typeface="Wingdings"/>
              </a:rPr>
              <a:t></a:t>
            </a:r>
            <a:endParaRPr sz="2400">
              <a:latin typeface="Wingdings"/>
              <a:cs typeface="Wingdings"/>
            </a:endParaRPr>
          </a:p>
        </p:txBody>
      </p:sp>
      <p:sp>
        <p:nvSpPr>
          <p:cNvPr id="10" name="text 1"/>
          <p:cNvSpPr txBox="1"/>
          <p:nvPr/>
        </p:nvSpPr>
        <p:spPr>
          <a:xfrm>
            <a:off x="1154582" y="4646651"/>
            <a:ext cx="6064606" cy="30449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dirty="0">
                <a:latin typeface="Corbel"/>
                <a:cs typeface="Corbel"/>
              </a:rPr>
              <a:t>Jika perusahaan diversifikasi tidak berhubungan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11" name="text 1"/>
          <p:cNvSpPr txBox="1"/>
          <p:nvPr/>
        </p:nvSpPr>
        <p:spPr>
          <a:xfrm>
            <a:off x="1099718" y="4968214"/>
            <a:ext cx="5948731" cy="35173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190" spc="10" dirty="0">
                <a:latin typeface="Corbel"/>
                <a:cs typeface="Corbel"/>
              </a:rPr>
              <a:t>(</a:t>
            </a:r>
            <a:r>
              <a:rPr sz="2190" i="1" spc="10" dirty="0">
                <a:latin typeface="Arial"/>
                <a:cs typeface="Arial"/>
              </a:rPr>
              <a:t>unrelated diversification</a:t>
            </a:r>
            <a:r>
              <a:rPr sz="2190" spc="10" dirty="0">
                <a:latin typeface="Corbel"/>
                <a:cs typeface="Corbel"/>
              </a:rPr>
              <a:t>) dan desentralisasi </a:t>
            </a:r>
            <a:r>
              <a:rPr sz="2190" spc="10" dirty="0">
                <a:latin typeface="Wingdings"/>
                <a:cs typeface="Wingdings"/>
              </a:rPr>
              <a:t></a:t>
            </a:r>
            <a:endParaRPr sz="2100">
              <a:latin typeface="Wingdings"/>
              <a:cs typeface="Wingdings"/>
            </a:endParaRPr>
          </a:p>
        </p:txBody>
      </p:sp>
      <p:sp>
        <p:nvSpPr>
          <p:cNvPr id="12" name="text 1"/>
          <p:cNvSpPr txBox="1"/>
          <p:nvPr/>
        </p:nvSpPr>
        <p:spPr>
          <a:xfrm>
            <a:off x="1099718" y="5378196"/>
            <a:ext cx="6493766" cy="30449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dirty="0">
                <a:latin typeface="Corbel"/>
                <a:cs typeface="Corbel"/>
              </a:rPr>
              <a:t>manajemen informasi menjadi tidak terlalu penting</a:t>
            </a:r>
            <a:endParaRPr sz="24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474</Words>
  <Application>Microsoft Office PowerPoint</Application>
  <PresentationFormat>On-screen Show (4:3)</PresentationFormat>
  <Paragraphs>128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Corbel</vt:lpstr>
      <vt:lpstr>Wingdings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manajemen_2</dc:creator>
  <cp:lastModifiedBy>manajemen_2</cp:lastModifiedBy>
  <cp:revision>2</cp:revision>
  <dcterms:created xsi:type="dcterms:W3CDTF">2019-04-03T01:39:39Z</dcterms:created>
  <dcterms:modified xsi:type="dcterms:W3CDTF">2019-04-04T03:03:18Z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2019-04-03T00:00:00Z</vt:filetime>
  </property>
  <property fmtid="{D5CDD505-2E9C-101B-9397-08002B2CF9AE}" pid="3" name="LastSaved">
    <vt:filetime>2019-04-03T00:00:00Z</vt:filetime>
  </property>
</Properties>
</file>