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0" r:id="rId4"/>
    <p:sldId id="258" r:id="rId5"/>
    <p:sldId id="264" r:id="rId6"/>
    <p:sldId id="259" r:id="rId7"/>
    <p:sldId id="261" r:id="rId8"/>
    <p:sldId id="266" r:id="rId9"/>
    <p:sldId id="267" r:id="rId10"/>
    <p:sldId id="268" r:id="rId11"/>
    <p:sldId id="269" r:id="rId12"/>
    <p:sldId id="278" r:id="rId13"/>
    <p:sldId id="270" r:id="rId14"/>
    <p:sldId id="275" r:id="rId15"/>
    <p:sldId id="276" r:id="rId16"/>
    <p:sldId id="271" r:id="rId17"/>
    <p:sldId id="277" r:id="rId18"/>
    <p:sldId id="265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SAP 12 Bis Int 2009-2010                    MSDM global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http://anandasekarbumi.wordpress.com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96734D7-E2DD-4E06-8A7B-013B650DE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643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SAP 12 Bis Int 2009-2010                    MSDM global</a:t>
            </a:r>
          </a:p>
        </p:txBody>
      </p:sp>
      <p:sp>
        <p:nvSpPr>
          <p:cNvPr id="81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http://anandasekarbumi.wordpress.com</a:t>
            </a:r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81913C7-F94F-49EB-BE9F-F95F1415F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329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1229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1229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1853D0-CD9B-4EBA-A599-8FFC27F5964E}" type="slidenum">
              <a:rPr lang="en-US" smtClean="0"/>
              <a:pPr>
                <a:spcBef>
                  <a:spcPct val="0"/>
                </a:spcBef>
              </a:pPr>
              <a:t>2</a:t>
            </a:fld>
            <a:endParaRPr lang="en-US" smtClean="0"/>
          </a:p>
        </p:txBody>
      </p:sp>
      <p:sp>
        <p:nvSpPr>
          <p:cNvPr id="1229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83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DBDE57-3B60-4973-AF6E-255E9C342B08}" type="slidenum">
              <a:rPr lang="en-US" smtClean="0"/>
              <a:pPr>
                <a:spcBef>
                  <a:spcPct val="0"/>
                </a:spcBef>
              </a:pPr>
              <a:t>3</a:t>
            </a:fld>
            <a:endParaRPr lang="en-US" smtClean="0"/>
          </a:p>
        </p:txBody>
      </p:sp>
      <p:sp>
        <p:nvSpPr>
          <p:cNvPr id="1434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879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anose="020B0604020202020204" pitchFamily="34" charset="0"/>
              </a:rPr>
              <a:t>Kualitas : brain drain vs reverse brain drain</a:t>
            </a:r>
          </a:p>
          <a:p>
            <a:r>
              <a:rPr lang="en-US" smtClean="0">
                <a:latin typeface="Arial" panose="020B0604020202020204" pitchFamily="34" charset="0"/>
              </a:rPr>
              <a:t>Kuantitas : di negara yang jumlahnya besar, keharusan menyerap pengangguran menjadi masalah tersendiri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16389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16390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EA2893-04E0-4E5B-B147-30DABA49C7C6}" type="slidenum">
              <a:rPr lang="en-US" smtClean="0"/>
              <a:pPr>
                <a:spcBef>
                  <a:spcPct val="0"/>
                </a:spcBef>
              </a:pPr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69190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anose="020B0604020202020204" pitchFamily="34" charset="0"/>
              </a:rPr>
              <a:t>Labor union movement.</a:t>
            </a:r>
          </a:p>
          <a:p>
            <a:r>
              <a:rPr lang="en-US" smtClean="0">
                <a:latin typeface="Arial" panose="020B0604020202020204" pitchFamily="34" charset="0"/>
              </a:rPr>
              <a:t>Case Japan: Jobs for life culture is diappearing;</a:t>
            </a:r>
          </a:p>
          <a:p>
            <a:r>
              <a:rPr lang="en-US" smtClean="0">
                <a:latin typeface="Arial" panose="020B0604020202020204" pitchFamily="34" charset="0"/>
              </a:rPr>
              <a:t> China job allocationoffice in communist era placed student in lifetime jobs’state detrmined what to produce</a:t>
            </a:r>
          </a:p>
          <a:p>
            <a:r>
              <a:rPr lang="en-US" smtClean="0">
                <a:latin typeface="Arial" panose="020B0604020202020204" pitchFamily="34" charset="0"/>
              </a:rPr>
              <a:t>          2010: demand to increase wage</a:t>
            </a:r>
          </a:p>
        </p:txBody>
      </p:sp>
      <p:sp>
        <p:nvSpPr>
          <p:cNvPr id="1843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18437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18438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B7F119-DC2A-43F7-B736-0BE4F66792EA}" type="slidenum">
              <a:rPr lang="en-US" smtClean="0"/>
              <a:pPr>
                <a:spcBef>
                  <a:spcPct val="0"/>
                </a:spcBef>
              </a:pPr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0920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panose="020B0604020202020204" pitchFamily="34" charset="0"/>
              </a:rPr>
              <a:t>Tenaga kerja asing : 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           orang yang berpindah secara sah ke negara lain untuk melaksanakan jenis pekerjaan tertentu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Pengungsi sebenarnya dapat menjadi tenaga kerja, tetapi seringkali menjadi beban Negara perantaranya karena harus menanggung makanan, kesehatan, penghasilan serta pendidikannya.)</a:t>
            </a:r>
          </a:p>
          <a:p>
            <a:pPr eaLnBrk="1" hangingPunct="1"/>
            <a:endParaRPr lang="en-US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Tenaga kerja asing : 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           orang yang berpindah secara sah ke negara lain untuk melaksanakan jenis pekerjaan tertentu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Pengungsi sebenarnya dapat menjadi tenaga kerja, tetapi seringkali menjadi beban Negara perantaranya karena harus menanggung makanan, kesehatan, penghasilan serta pendidikannya.)</a:t>
            </a:r>
          </a:p>
          <a:p>
            <a:pPr eaLnBrk="1" hangingPunct="1"/>
            <a:endParaRPr lang="en-US" smtClean="0">
              <a:latin typeface="Arial" panose="020B0604020202020204" pitchFamily="34" charset="0"/>
            </a:endParaRPr>
          </a:p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DF50A0-3E72-4272-8C81-5445CB800CC9}" type="slidenum">
              <a:rPr lang="en-US" smtClean="0"/>
              <a:pPr>
                <a:spcBef>
                  <a:spcPct val="0"/>
                </a:spcBef>
              </a:pPr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7778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2355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3DE39E-0252-4A8F-ACD2-86017716B9DD}" type="slidenum">
              <a:rPr lang="en-US" smtClean="0"/>
              <a:pPr>
                <a:spcBef>
                  <a:spcPct val="0"/>
                </a:spcBef>
              </a:pPr>
              <a:t>8</a:t>
            </a:fld>
            <a:endParaRPr lang="en-US" smtClean="0"/>
          </a:p>
        </p:txBody>
      </p:sp>
      <p:sp>
        <p:nvSpPr>
          <p:cNvPr id="2355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panose="020B0604020202020204" pitchFamily="34" charset="0"/>
              </a:rPr>
              <a:t>1.International Strategy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2.Localization trategy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3.Global standardization and transnational</a:t>
            </a:r>
          </a:p>
        </p:txBody>
      </p:sp>
    </p:spTree>
    <p:extLst>
      <p:ext uri="{BB962C8B-B14F-4D97-AF65-F5344CB8AC3E}">
        <p14:creationId xmlns:p14="http://schemas.microsoft.com/office/powerpoint/2010/main" val="1749229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2765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B9A722-2933-4482-AFC2-5C4A1399478E}" type="slidenum">
              <a:rPr lang="en-US" smtClean="0"/>
              <a:pPr>
                <a:spcBef>
                  <a:spcPct val="0"/>
                </a:spcBef>
              </a:pPr>
              <a:t>11</a:t>
            </a:fld>
            <a:endParaRPr lang="en-US" smtClean="0"/>
          </a:p>
        </p:txBody>
      </p:sp>
      <p:sp>
        <p:nvSpPr>
          <p:cNvPr id="2765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44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SAP 12 Bis Int 2009-2010                    MSDM global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mtClean="0"/>
              <a:t>http://anandasekarbumi.wordpress.com</a:t>
            </a:r>
          </a:p>
        </p:txBody>
      </p:sp>
      <p:sp>
        <p:nvSpPr>
          <p:cNvPr id="3379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1999DB-184E-4140-A2D0-588D256208AD}" type="slidenum">
              <a:rPr lang="en-US" smtClean="0"/>
              <a:pPr>
                <a:spcBef>
                  <a:spcPct val="0"/>
                </a:spcBef>
              </a:pPr>
              <a:t>16</a:t>
            </a:fld>
            <a:endParaRPr lang="en-US" smtClean="0"/>
          </a:p>
        </p:txBody>
      </p:sp>
      <p:sp>
        <p:nvSpPr>
          <p:cNvPr id="3379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panose="020B0604020202020204" pitchFamily="34" charset="0"/>
              </a:rPr>
              <a:t>3.Misal Mengerti ‘ngaret”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</a:rPr>
              <a:t>4.Misal WN AS ditempatkan di Timur tengah vs di Indonesia</a:t>
            </a:r>
          </a:p>
        </p:txBody>
      </p:sp>
    </p:spTree>
    <p:extLst>
      <p:ext uri="{BB962C8B-B14F-4D97-AF65-F5344CB8AC3E}">
        <p14:creationId xmlns:p14="http://schemas.microsoft.com/office/powerpoint/2010/main" val="905209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863"/>
            <a:ext cx="91440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488" y="4324350"/>
            <a:ext cx="22971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4350"/>
            <a:ext cx="4879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338"/>
            <a:ext cx="2171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B7204-2F94-46E4-9407-DAB8662355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03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8789F-B2DA-4A9E-85FC-EE5D9CDB67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104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863"/>
            <a:ext cx="91440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/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381000"/>
            <a:ext cx="2182813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3725" y="381000"/>
            <a:ext cx="48307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938" y="381000"/>
            <a:ext cx="668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953B9-6D55-4AD3-81D6-FC6225B650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607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7EB51-512B-4CD7-A9E2-2C6865ECE1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633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02A7-8375-45C5-8851-9A904754F5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4941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950BB-4E37-44F3-ADA6-86D02C0EC4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686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4F9C-FE87-41E7-9ED5-EAB4AF8658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73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A88CE-794A-46AF-B25F-2464F78888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82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E6705-DB90-4DF2-B24E-DCED5A0239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897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B2B94-24A9-4A2B-9CFD-8A6CE816B8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116834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863"/>
            <a:ext cx="91440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381000"/>
            <a:ext cx="2182813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3725" y="381000"/>
            <a:ext cx="48307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1938" y="381000"/>
            <a:ext cx="668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335FE-8DE0-4360-AB54-448D014C51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796222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863"/>
            <a:ext cx="91440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1775" y="808038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47050" y="3021013"/>
            <a:ext cx="4572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>
          <a:xfrm>
            <a:off x="5562600" y="381000"/>
            <a:ext cx="2182813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593725" y="379413"/>
            <a:ext cx="48307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7881938" y="381000"/>
            <a:ext cx="668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291AB-BA42-4025-8228-C456A0EC41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843899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863"/>
            <a:ext cx="91440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600" y="379413"/>
            <a:ext cx="2182813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3725" y="379413"/>
            <a:ext cx="48307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1938" y="381000"/>
            <a:ext cx="668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098A1-2C76-4334-848D-37DC395FE5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035002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A742A-7D6B-4FE2-AAF8-9F96FA27C6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474538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7C62B-66EB-439D-8565-1467E9327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100767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F08F9-7930-4CC0-8D64-8FCE1ACADC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203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863"/>
            <a:ext cx="91440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381000"/>
            <a:ext cx="2182813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3725" y="381000"/>
            <a:ext cx="48307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938" y="381000"/>
            <a:ext cx="668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10D73-FF54-472D-8983-5AF5300C8D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316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3588"/>
            <a:ext cx="6378575" cy="129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93725" y="2193925"/>
            <a:ext cx="795655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1913" y="6356350"/>
            <a:ext cx="21383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Ananda Sekarbumi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3725" y="6356350"/>
            <a:ext cx="5681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altLang="en-US"/>
              <a:t>SAP 12 Bis Int 2009-2010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0"/>
            <a:ext cx="1978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F98F4C-D191-417A-B104-A9F335340C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71" r:id="rId2"/>
    <p:sldLayoutId id="2147483783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84" r:id="rId11"/>
    <p:sldLayoutId id="2147483785" r:id="rId12"/>
    <p:sldLayoutId id="2147483786" r:id="rId13"/>
    <p:sldLayoutId id="2147483779" r:id="rId14"/>
    <p:sldLayoutId id="2147483780" r:id="rId15"/>
    <p:sldLayoutId id="2147483781" r:id="rId16"/>
    <p:sldLayoutId id="2147483787" r:id="rId17"/>
  </p:sldLayoutIdLst>
  <p:hf hdr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524000"/>
            <a:ext cx="7772400" cy="3429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 err="1" smtClean="0"/>
              <a:t>Manajemen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Sumberdaya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manusia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internasional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2800" dirty="0" smtClean="0"/>
              <a:t>Dian </a:t>
            </a:r>
            <a:r>
              <a:rPr lang="en-US" sz="2800" dirty="0" err="1" smtClean="0"/>
              <a:t>kurniawan</a:t>
            </a:r>
            <a:r>
              <a:rPr lang="en-US" sz="2800" dirty="0" smtClean="0"/>
              <a:t>, se., </a:t>
            </a:r>
            <a:r>
              <a:rPr lang="en-US" sz="2800" dirty="0" err="1" smtClean="0"/>
              <a:t>msi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Pembahasan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600" smtClean="0"/>
              <a:t>Kekuatan (kelemahan) tenaga kerja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smtClean="0"/>
              <a:t>Kualitas,kuantitas,komposisi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smtClean="0"/>
              <a:t>Masalah yang mungkin timbul dari tenaga kerja asing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smtClean="0"/>
              <a:t>Staffing Policy: </a:t>
            </a:r>
            <a:r>
              <a:rPr lang="en-US" sz="2000" smtClean="0"/>
              <a:t>ethnocentric,policentric,regiocentric,geocentric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smtClean="0"/>
              <a:t>Kegagalan manager Expatriate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smtClean="0"/>
              <a:t>Kesuksesan seleksi Expat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smtClean="0"/>
              <a:t>Training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smtClean="0"/>
              <a:t>Kompensasi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00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00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600" smtClean="0"/>
          </a:p>
        </p:txBody>
      </p:sp>
      <p:sp>
        <p:nvSpPr>
          <p:cNvPr id="9221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45DA53A9-8356-4412-BE83-3E02EA443CE1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2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 smtClean="0"/>
              <a:t>Kekuatan</a:t>
            </a:r>
            <a:r>
              <a:rPr lang="en-US" sz="2800" dirty="0" smtClean="0"/>
              <a:t> (</a:t>
            </a:r>
            <a:r>
              <a:rPr lang="en-US" sz="2800" dirty="0" err="1" smtClean="0"/>
              <a:t>kelemahan</a:t>
            </a:r>
            <a:r>
              <a:rPr lang="en-US" sz="2800" dirty="0" smtClean="0"/>
              <a:t>) </a:t>
            </a:r>
            <a:r>
              <a:rPr lang="en-US" sz="2800" dirty="0" err="1" smtClean="0"/>
              <a:t>tenaga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endParaRPr lang="en-US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sz="2600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500" b="1" dirty="0" err="1" smtClean="0"/>
              <a:t>Kualitas</a:t>
            </a:r>
            <a:r>
              <a:rPr lang="en-US" sz="2500" b="1" dirty="0" smtClean="0"/>
              <a:t>, </a:t>
            </a:r>
            <a:r>
              <a:rPr lang="en-US" sz="2500" b="1" dirty="0" err="1" smtClean="0"/>
              <a:t>kuantitas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dan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komposisi</a:t>
            </a:r>
            <a:r>
              <a:rPr lang="en-US" sz="2500" b="1" dirty="0" smtClean="0"/>
              <a:t> </a:t>
            </a:r>
            <a:r>
              <a:rPr lang="en-US" sz="2500" dirty="0" err="1" smtClean="0"/>
              <a:t>angkatan</a:t>
            </a:r>
            <a:r>
              <a:rPr lang="en-US" sz="2500" dirty="0" smtClean="0"/>
              <a:t> </a:t>
            </a:r>
            <a:r>
              <a:rPr lang="en-US" sz="2500" dirty="0" err="1" smtClean="0"/>
              <a:t>kerja</a:t>
            </a:r>
            <a:r>
              <a:rPr lang="en-US" sz="2500" dirty="0" smtClean="0"/>
              <a:t> yang </a:t>
            </a:r>
            <a:r>
              <a:rPr lang="en-US" sz="2500" dirty="0" err="1" smtClean="0"/>
              <a:t>ada</a:t>
            </a:r>
            <a:r>
              <a:rPr lang="en-US" sz="2500" dirty="0" smtClean="0"/>
              <a:t> </a:t>
            </a:r>
            <a:r>
              <a:rPr lang="en-US" sz="2500" dirty="0" err="1" smtClean="0"/>
              <a:t>merupakan</a:t>
            </a:r>
            <a:r>
              <a:rPr lang="en-US" sz="2500" dirty="0" smtClean="0"/>
              <a:t> </a:t>
            </a:r>
            <a:r>
              <a:rPr lang="en-US" sz="2500" dirty="0" err="1" smtClean="0"/>
              <a:t>bahan</a:t>
            </a:r>
            <a:r>
              <a:rPr lang="en-US" sz="2500" dirty="0" smtClean="0"/>
              <a:t> </a:t>
            </a:r>
            <a:r>
              <a:rPr lang="en-US" sz="2500" dirty="0" err="1" smtClean="0"/>
              <a:t>pertimbangan</a:t>
            </a:r>
            <a:r>
              <a:rPr lang="en-US" sz="2500" dirty="0" smtClean="0"/>
              <a:t> yang </a:t>
            </a:r>
            <a:r>
              <a:rPr lang="en-US" sz="2500" dirty="0" err="1" smtClean="0"/>
              <a:t>amat</a:t>
            </a:r>
            <a:r>
              <a:rPr lang="en-US" sz="2500" dirty="0" smtClean="0"/>
              <a:t> </a:t>
            </a:r>
            <a:r>
              <a:rPr lang="en-US" sz="2500" dirty="0" err="1" smtClean="0"/>
              <a:t>penting</a:t>
            </a:r>
            <a:r>
              <a:rPr lang="en-US" sz="2500" dirty="0" smtClean="0"/>
              <a:t> </a:t>
            </a:r>
            <a:r>
              <a:rPr lang="en-US" sz="2500" dirty="0" err="1" smtClean="0"/>
              <a:t>pada</a:t>
            </a:r>
            <a:r>
              <a:rPr lang="en-US" sz="2500" dirty="0" smtClean="0"/>
              <a:t> </a:t>
            </a:r>
            <a:r>
              <a:rPr lang="en-US" sz="2500" dirty="0" err="1" smtClean="0"/>
              <a:t>tiap</a:t>
            </a:r>
            <a:r>
              <a:rPr lang="en-US" sz="2500" dirty="0" smtClean="0"/>
              <a:t> </a:t>
            </a:r>
            <a:r>
              <a:rPr lang="en-US" sz="2500" dirty="0" err="1" smtClean="0"/>
              <a:t>bidang</a:t>
            </a:r>
            <a:r>
              <a:rPr lang="en-US" sz="2500" dirty="0" smtClean="0"/>
              <a:t> </a:t>
            </a:r>
            <a:r>
              <a:rPr lang="en-US" sz="2500" dirty="0" err="1" smtClean="0"/>
              <a:t>usaha</a:t>
            </a:r>
            <a:r>
              <a:rPr lang="en-US" sz="2500" dirty="0" smtClean="0"/>
              <a:t>,  </a:t>
            </a:r>
            <a:r>
              <a:rPr lang="en-US" sz="2500" dirty="0" err="1" smtClean="0"/>
              <a:t>terutama</a:t>
            </a:r>
            <a:r>
              <a:rPr lang="en-US" sz="2500" dirty="0" smtClean="0"/>
              <a:t> </a:t>
            </a:r>
            <a:r>
              <a:rPr lang="en-US" sz="2500" dirty="0" err="1" smtClean="0"/>
              <a:t>bila</a:t>
            </a:r>
            <a:r>
              <a:rPr lang="en-US" sz="2500" dirty="0" smtClean="0"/>
              <a:t> </a:t>
            </a:r>
            <a:r>
              <a:rPr lang="en-US" sz="2500" dirty="0" err="1" smtClean="0"/>
              <a:t>dituntut</a:t>
            </a:r>
            <a:r>
              <a:rPr lang="en-US" sz="2500" dirty="0" smtClean="0"/>
              <a:t> </a:t>
            </a:r>
            <a:r>
              <a:rPr lang="en-US" sz="2500" dirty="0" err="1" smtClean="0"/>
              <a:t>untuk</a:t>
            </a:r>
            <a:r>
              <a:rPr lang="en-US" sz="2500" dirty="0" smtClean="0"/>
              <a:t> </a:t>
            </a:r>
            <a:r>
              <a:rPr lang="en-US" sz="2500" dirty="0" err="1" smtClean="0"/>
              <a:t>efisien</a:t>
            </a:r>
            <a:r>
              <a:rPr lang="en-US" sz="2500" dirty="0" smtClean="0"/>
              <a:t>, </a:t>
            </a:r>
            <a:r>
              <a:rPr lang="en-US" sz="2500" dirty="0" err="1" smtClean="0"/>
              <a:t>mampu</a:t>
            </a:r>
            <a:r>
              <a:rPr lang="en-US" sz="2500" dirty="0" smtClean="0"/>
              <a:t> </a:t>
            </a:r>
            <a:r>
              <a:rPr lang="en-US" sz="2500" dirty="0" err="1" smtClean="0"/>
              <a:t>bersaing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menciptakan</a:t>
            </a:r>
            <a:r>
              <a:rPr lang="en-US" sz="2500" dirty="0" smtClean="0"/>
              <a:t> </a:t>
            </a:r>
            <a:r>
              <a:rPr lang="en-US" sz="2500" dirty="0" err="1" smtClean="0"/>
              <a:t>laba</a:t>
            </a:r>
            <a:endParaRPr lang="en-US" sz="2500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500" dirty="0" err="1" smtClean="0"/>
              <a:t>Pada</a:t>
            </a:r>
            <a:r>
              <a:rPr lang="en-US" sz="2500" dirty="0" smtClean="0"/>
              <a:t> </a:t>
            </a:r>
            <a:r>
              <a:rPr lang="en-US" sz="2500" dirty="0" err="1" smtClean="0"/>
              <a:t>negara</a:t>
            </a:r>
            <a:r>
              <a:rPr lang="en-US" sz="2500" dirty="0" smtClean="0"/>
              <a:t> </a:t>
            </a:r>
            <a:r>
              <a:rPr lang="en-US" sz="2500" dirty="0" err="1" smtClean="0"/>
              <a:t>tertentu</a:t>
            </a:r>
            <a:r>
              <a:rPr lang="en-US" sz="2500" dirty="0" smtClean="0"/>
              <a:t>, </a:t>
            </a:r>
            <a:r>
              <a:rPr lang="en-US" sz="2500" dirty="0" err="1" smtClean="0"/>
              <a:t>kuantitas</a:t>
            </a:r>
            <a:r>
              <a:rPr lang="en-US" sz="2500" dirty="0" smtClean="0"/>
              <a:t> </a:t>
            </a:r>
            <a:r>
              <a:rPr lang="en-US" sz="2500" dirty="0" err="1" smtClean="0"/>
              <a:t>tidak</a:t>
            </a:r>
            <a:r>
              <a:rPr lang="en-US" sz="2500" dirty="0" smtClean="0"/>
              <a:t> </a:t>
            </a:r>
            <a:r>
              <a:rPr lang="en-US" sz="2500" dirty="0" err="1" smtClean="0"/>
              <a:t>menjadi</a:t>
            </a:r>
            <a:r>
              <a:rPr lang="en-US" sz="2500" dirty="0" smtClean="0"/>
              <a:t> </a:t>
            </a:r>
            <a:r>
              <a:rPr lang="en-US" sz="2500" dirty="0" err="1" smtClean="0"/>
              <a:t>masalah</a:t>
            </a:r>
            <a:r>
              <a:rPr lang="en-US" sz="2500" dirty="0" smtClean="0"/>
              <a:t>, </a:t>
            </a:r>
            <a:r>
              <a:rPr lang="en-US" sz="2500" dirty="0" err="1" smtClean="0"/>
              <a:t>tetapi</a:t>
            </a:r>
            <a:r>
              <a:rPr lang="en-US" sz="2500" dirty="0" smtClean="0"/>
              <a:t> </a:t>
            </a:r>
            <a:r>
              <a:rPr lang="en-US" sz="2500" dirty="0" err="1" smtClean="0"/>
              <a:t>kualitas</a:t>
            </a:r>
            <a:r>
              <a:rPr lang="en-US" sz="2500" dirty="0" smtClean="0"/>
              <a:t> </a:t>
            </a:r>
            <a:r>
              <a:rPr lang="en-US" sz="2500" dirty="0" err="1" smtClean="0"/>
              <a:t>belum</a:t>
            </a:r>
            <a:r>
              <a:rPr lang="en-US" sz="2500" dirty="0" smtClean="0"/>
              <a:t> </a:t>
            </a:r>
            <a:r>
              <a:rPr lang="en-US" sz="2500" dirty="0" err="1" smtClean="0"/>
              <a:t>tentu</a:t>
            </a:r>
            <a:endParaRPr lang="en-US" sz="2500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dirty="0" smtClean="0"/>
              <a:t> Negara yang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angka</a:t>
            </a:r>
            <a:r>
              <a:rPr lang="en-US" dirty="0" smtClean="0"/>
              <a:t> </a:t>
            </a:r>
            <a:r>
              <a:rPr lang="en-US" dirty="0" err="1" smtClean="0"/>
              <a:t>kelahirannya</a:t>
            </a:r>
            <a:r>
              <a:rPr lang="en-US" dirty="0" smtClean="0"/>
              <a:t> ,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kelemahan</a:t>
            </a:r>
            <a:r>
              <a:rPr lang="en-US" dirty="0" smtClean="0"/>
              <a:t> (</a:t>
            </a:r>
            <a:r>
              <a:rPr lang="en-US" dirty="0" err="1" smtClean="0"/>
              <a:t>kekurangan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)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tsb</a:t>
            </a:r>
            <a:r>
              <a:rPr lang="en-US" dirty="0" smtClean="0"/>
              <a:t>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asing</a:t>
            </a:r>
            <a:r>
              <a:rPr lang="en-US" dirty="0" smtClean="0"/>
              <a:t> </a:t>
            </a:r>
            <a:r>
              <a:rPr lang="en-US" dirty="0" err="1" smtClean="0"/>
              <a:t>terutama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konstruksi</a:t>
            </a:r>
            <a:r>
              <a:rPr lang="en-US" dirty="0" smtClean="0"/>
              <a:t>,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pabrik</a:t>
            </a:r>
            <a:r>
              <a:rPr lang="en-US" dirty="0" smtClean="0"/>
              <a:t>. 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2500" dirty="0" smtClean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sz="2600" dirty="0" smtClean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600" dirty="0" smtClean="0"/>
              <a:t>   </a:t>
            </a:r>
          </a:p>
        </p:txBody>
      </p:sp>
      <p:sp>
        <p:nvSpPr>
          <p:cNvPr id="10245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E20699DC-16FD-4434-B23B-964A7DA9465F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3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 err="1" smtClean="0"/>
              <a:t>Kualitas,kuantitas,komposisi</a:t>
            </a:r>
            <a:r>
              <a:rPr lang="en-US" sz="2400" dirty="0" smtClean="0"/>
              <a:t> </a:t>
            </a:r>
            <a:r>
              <a:rPr lang="en-US" sz="2400" dirty="0" err="1" smtClean="0"/>
              <a:t>tenaga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endParaRPr lang="en-US" sz="24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sz="2500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500" b="1" dirty="0" err="1" smtClean="0"/>
              <a:t>Kualitas</a:t>
            </a:r>
            <a:r>
              <a:rPr lang="en-US" sz="2500" b="1" dirty="0" smtClean="0"/>
              <a:t> </a:t>
            </a:r>
            <a:r>
              <a:rPr lang="en-US" sz="2500" dirty="0" err="1" smtClean="0"/>
              <a:t>tenaga</a:t>
            </a:r>
            <a:r>
              <a:rPr lang="en-US" sz="2500" dirty="0" smtClean="0"/>
              <a:t> </a:t>
            </a:r>
            <a:r>
              <a:rPr lang="en-US" sz="2500" dirty="0" err="1" smtClean="0"/>
              <a:t>kerja</a:t>
            </a:r>
            <a:r>
              <a:rPr lang="en-US" sz="2500" dirty="0" smtClean="0"/>
              <a:t> </a:t>
            </a:r>
            <a:r>
              <a:rPr lang="en-US" sz="2500" dirty="0" err="1" smtClean="0"/>
              <a:t>ditentukan</a:t>
            </a:r>
            <a:r>
              <a:rPr lang="en-US" sz="2500" dirty="0" smtClean="0"/>
              <a:t> </a:t>
            </a:r>
            <a:r>
              <a:rPr lang="en-US" sz="2500" dirty="0" err="1" smtClean="0"/>
              <a:t>oleh</a:t>
            </a:r>
            <a:r>
              <a:rPr lang="en-US" sz="2500" dirty="0" smtClean="0"/>
              <a:t> </a:t>
            </a:r>
            <a:r>
              <a:rPr lang="en-US" sz="2500" dirty="0" err="1" smtClean="0"/>
              <a:t>sikap</a:t>
            </a:r>
            <a:r>
              <a:rPr lang="en-US" sz="2500" dirty="0" smtClean="0"/>
              <a:t> , </a:t>
            </a:r>
            <a:r>
              <a:rPr lang="en-US" sz="2500" dirty="0" err="1" smtClean="0"/>
              <a:t>pendidikan</a:t>
            </a:r>
            <a:r>
              <a:rPr lang="en-US" sz="2500" dirty="0" smtClean="0"/>
              <a:t>,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keahlian</a:t>
            </a:r>
            <a:r>
              <a:rPr lang="en-US" sz="2500" dirty="0" smtClean="0"/>
              <a:t> yang </a:t>
            </a:r>
            <a:r>
              <a:rPr lang="en-US" sz="2500" dirty="0" err="1" smtClean="0"/>
              <a:t>dimiliki</a:t>
            </a:r>
            <a:r>
              <a:rPr lang="en-US" sz="2500" dirty="0" smtClean="0"/>
              <a:t> </a:t>
            </a:r>
            <a:r>
              <a:rPr lang="en-US" sz="2500" dirty="0" err="1" smtClean="0"/>
              <a:t>tenaga</a:t>
            </a:r>
            <a:r>
              <a:rPr lang="en-US" sz="2500" dirty="0" smtClean="0"/>
              <a:t> </a:t>
            </a:r>
            <a:r>
              <a:rPr lang="en-US" sz="2500" dirty="0" err="1" smtClean="0"/>
              <a:t>kerja</a:t>
            </a:r>
            <a:endParaRPr lang="en-US" sz="2500" b="1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500" b="1" dirty="0" err="1" smtClean="0"/>
              <a:t>Kuantitas</a:t>
            </a:r>
            <a:r>
              <a:rPr lang="en-US" sz="2500" dirty="0" smtClean="0"/>
              <a:t> </a:t>
            </a:r>
            <a:r>
              <a:rPr lang="en-US" sz="2500" dirty="0" err="1" smtClean="0"/>
              <a:t>tenaga</a:t>
            </a:r>
            <a:r>
              <a:rPr lang="en-US" sz="2500" dirty="0" smtClean="0"/>
              <a:t> </a:t>
            </a:r>
            <a:r>
              <a:rPr lang="en-US" sz="2500" dirty="0" err="1" smtClean="0"/>
              <a:t>kerja</a:t>
            </a:r>
            <a:r>
              <a:rPr lang="en-US" sz="2500" dirty="0" smtClean="0"/>
              <a:t> </a:t>
            </a:r>
            <a:r>
              <a:rPr lang="en-US" sz="2500" dirty="0" err="1" smtClean="0"/>
              <a:t>ditentukan</a:t>
            </a:r>
            <a:r>
              <a:rPr lang="en-US" sz="2500" dirty="0" smtClean="0"/>
              <a:t> </a:t>
            </a:r>
            <a:r>
              <a:rPr lang="en-US" sz="2500" dirty="0" err="1" smtClean="0"/>
              <a:t>oleh</a:t>
            </a:r>
            <a:r>
              <a:rPr lang="en-US" sz="2500" dirty="0" smtClean="0"/>
              <a:t> </a:t>
            </a:r>
            <a:r>
              <a:rPr lang="en-US" sz="2500" dirty="0" err="1" smtClean="0"/>
              <a:t>banyaknya</a:t>
            </a:r>
            <a:r>
              <a:rPr lang="en-US" sz="2500" dirty="0" smtClean="0"/>
              <a:t> </a:t>
            </a:r>
            <a:r>
              <a:rPr lang="en-US" sz="2500" dirty="0" err="1" smtClean="0"/>
              <a:t>tenaga</a:t>
            </a:r>
            <a:r>
              <a:rPr lang="en-US" sz="2500" dirty="0" smtClean="0"/>
              <a:t> </a:t>
            </a:r>
            <a:r>
              <a:rPr lang="en-US" sz="2500" dirty="0" err="1" smtClean="0"/>
              <a:t>kerja</a:t>
            </a:r>
            <a:r>
              <a:rPr lang="en-US" sz="2500" dirty="0" smtClean="0"/>
              <a:t> yang </a:t>
            </a:r>
            <a:r>
              <a:rPr lang="en-US" sz="2500" dirty="0" err="1" smtClean="0"/>
              <a:t>ada</a:t>
            </a:r>
            <a:r>
              <a:rPr lang="en-US" sz="2500" dirty="0" smtClean="0"/>
              <a:t> </a:t>
            </a:r>
            <a:r>
              <a:rPr lang="en-US" sz="2500" dirty="0" err="1" smtClean="0"/>
              <a:t>dengan</a:t>
            </a:r>
            <a:r>
              <a:rPr lang="en-US" sz="2500" dirty="0" smtClean="0"/>
              <a:t> </a:t>
            </a:r>
            <a:r>
              <a:rPr lang="en-US" sz="2500" dirty="0" err="1" smtClean="0"/>
              <a:t>keahlian</a:t>
            </a:r>
            <a:r>
              <a:rPr lang="en-US" sz="2500" dirty="0" smtClean="0"/>
              <a:t> </a:t>
            </a:r>
            <a:r>
              <a:rPr lang="en-US" sz="2500" dirty="0" err="1" smtClean="0"/>
              <a:t>dsb</a:t>
            </a:r>
            <a:r>
              <a:rPr lang="en-US" sz="2500" dirty="0" smtClean="0"/>
              <a:t> </a:t>
            </a:r>
            <a:r>
              <a:rPr lang="en-US" sz="2500" dirty="0" err="1" smtClean="0"/>
              <a:t>untuk</a:t>
            </a:r>
            <a:r>
              <a:rPr lang="en-US" sz="2500" dirty="0" smtClean="0"/>
              <a:t> </a:t>
            </a:r>
            <a:r>
              <a:rPr lang="en-US" sz="2500" dirty="0" err="1" smtClean="0"/>
              <a:t>memenuhi</a:t>
            </a:r>
            <a:r>
              <a:rPr lang="en-US" sz="2500" dirty="0" smtClean="0"/>
              <a:t> </a:t>
            </a:r>
            <a:r>
              <a:rPr lang="en-US" sz="2500" dirty="0" err="1" smtClean="0"/>
              <a:t>kepentingan</a:t>
            </a:r>
            <a:r>
              <a:rPr lang="en-US" sz="2500" dirty="0" smtClean="0"/>
              <a:t> </a:t>
            </a:r>
            <a:r>
              <a:rPr lang="en-US" sz="2500" dirty="0" err="1" smtClean="0"/>
              <a:t>usaha</a:t>
            </a:r>
            <a:r>
              <a:rPr lang="en-US" sz="2500" dirty="0" smtClean="0"/>
              <a:t>.</a:t>
            </a:r>
            <a:endParaRPr lang="en-US" sz="2500" b="1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500" b="1" dirty="0" err="1" smtClean="0"/>
              <a:t>Komposisi</a:t>
            </a:r>
            <a:r>
              <a:rPr lang="en-US" sz="2500" dirty="0" smtClean="0"/>
              <a:t> </a:t>
            </a:r>
            <a:r>
              <a:rPr lang="en-US" sz="2500" dirty="0" err="1" smtClean="0"/>
              <a:t>angkatan</a:t>
            </a:r>
            <a:r>
              <a:rPr lang="en-US" sz="2500" dirty="0" smtClean="0"/>
              <a:t> </a:t>
            </a:r>
            <a:r>
              <a:rPr lang="en-US" sz="2500" dirty="0" err="1" smtClean="0"/>
              <a:t>kerja</a:t>
            </a:r>
            <a:r>
              <a:rPr lang="en-US" sz="2500" dirty="0" smtClean="0"/>
              <a:t> : </a:t>
            </a:r>
            <a:r>
              <a:rPr lang="en-US" sz="2500" dirty="0" err="1" smtClean="0"/>
              <a:t>bauran</a:t>
            </a:r>
            <a:r>
              <a:rPr lang="en-US" sz="2500" dirty="0" smtClean="0"/>
              <a:t> orang yang </a:t>
            </a:r>
            <a:r>
              <a:rPr lang="en-US" sz="2500" dirty="0" err="1" smtClean="0"/>
              <a:t>tersedia</a:t>
            </a:r>
            <a:r>
              <a:rPr lang="en-US" sz="2500" dirty="0" smtClean="0"/>
              <a:t> </a:t>
            </a:r>
            <a:r>
              <a:rPr lang="en-US" sz="2500" dirty="0" err="1" smtClean="0"/>
              <a:t>untuk</a:t>
            </a:r>
            <a:r>
              <a:rPr lang="en-US" sz="2500" dirty="0" smtClean="0"/>
              <a:t> </a:t>
            </a:r>
            <a:r>
              <a:rPr lang="en-US" sz="2500" dirty="0" err="1" smtClean="0"/>
              <a:t>bekerja</a:t>
            </a:r>
            <a:r>
              <a:rPr lang="en-US" sz="2500" dirty="0" smtClean="0"/>
              <a:t> </a:t>
            </a:r>
            <a:r>
              <a:rPr lang="en-US" sz="2500" dirty="0" err="1" smtClean="0"/>
              <a:t>dari</a:t>
            </a:r>
            <a:r>
              <a:rPr lang="en-US" sz="2500" dirty="0" smtClean="0"/>
              <a:t> </a:t>
            </a:r>
            <a:r>
              <a:rPr lang="en-US" sz="2500" dirty="0" err="1" smtClean="0"/>
              <a:t>segi</a:t>
            </a:r>
            <a:r>
              <a:rPr lang="en-US" sz="2500" dirty="0" smtClean="0"/>
              <a:t> </a:t>
            </a:r>
            <a:r>
              <a:rPr lang="en-US" sz="2500" dirty="0" err="1" smtClean="0"/>
              <a:t>umur</a:t>
            </a:r>
            <a:r>
              <a:rPr lang="en-US" sz="2500" dirty="0" smtClean="0"/>
              <a:t>(aging </a:t>
            </a:r>
            <a:r>
              <a:rPr lang="en-US" sz="2500" dirty="0" err="1" smtClean="0"/>
              <a:t>population,child</a:t>
            </a:r>
            <a:r>
              <a:rPr lang="en-US" sz="2500" dirty="0" smtClean="0"/>
              <a:t> labor), </a:t>
            </a:r>
            <a:r>
              <a:rPr lang="en-US" sz="2500" dirty="0" err="1" smtClean="0"/>
              <a:t>keahlian</a:t>
            </a:r>
            <a:r>
              <a:rPr lang="en-US" sz="2500" dirty="0" smtClean="0"/>
              <a:t>, gender, </a:t>
            </a:r>
            <a:r>
              <a:rPr lang="en-US" sz="2500" dirty="0" err="1" smtClean="0"/>
              <a:t>ras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agama ,status </a:t>
            </a:r>
            <a:r>
              <a:rPr lang="en-US" sz="2500" dirty="0" err="1" smtClean="0"/>
              <a:t>sosial</a:t>
            </a:r>
            <a:endParaRPr lang="en-US" sz="2500" dirty="0" smtClean="0"/>
          </a:p>
        </p:txBody>
      </p:sp>
      <p:sp>
        <p:nvSpPr>
          <p:cNvPr id="11269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20E56C14-58A2-4381-A2D0-AC716F600B51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4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Global Human Resources Management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en-US" sz="2600" smtClean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sz="2400" smtClean="0"/>
              <a:t>Perlu mendapat perhatian karena:</a:t>
            </a:r>
          </a:p>
          <a:p>
            <a:pPr algn="just" eaLnBrk="1" hangingPunct="1"/>
            <a:r>
              <a:rPr lang="en-US" sz="2400" smtClean="0"/>
              <a:t>NAFTA, EU, AFTA : arus sumber daya manusia/perpindahan tidak dibatasi sepenuhnya.</a:t>
            </a:r>
          </a:p>
          <a:p>
            <a:pPr algn="just" eaLnBrk="1" hangingPunct="1"/>
            <a:r>
              <a:rPr lang="en-US" sz="2400" smtClean="0"/>
              <a:t>Akselerasi pasar keuangan internasional dan jaringan informasi</a:t>
            </a:r>
          </a:p>
          <a:p>
            <a:pPr algn="just" eaLnBrk="1" hangingPunct="1"/>
            <a:r>
              <a:rPr lang="en-US" sz="2400" smtClean="0"/>
              <a:t>Kurang penanganan yang memadai dalam hal perencanaan dan pengembangan operasi internasional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US" sz="2600" smtClean="0"/>
          </a:p>
        </p:txBody>
      </p:sp>
      <p:sp>
        <p:nvSpPr>
          <p:cNvPr id="12293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92559E4C-0F7A-4B14-94B2-5FF01598B1A2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5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/>
              <a:t>MSDM global perlu mendapat perhatian karena (lanjutan)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b="1" dirty="0" err="1" smtClean="0"/>
              <a:t>Mobilitas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kerja</a:t>
            </a:r>
            <a:r>
              <a:rPr lang="en-US" sz="2400" dirty="0" smtClean="0"/>
              <a:t> : </a:t>
            </a:r>
            <a:r>
              <a:rPr lang="en-US" sz="2400" dirty="0" err="1" smtClean="0"/>
              <a:t>perpindahan</a:t>
            </a:r>
            <a:r>
              <a:rPr lang="en-US" sz="2400" dirty="0" smtClean="0"/>
              <a:t> orang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lain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(rural)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lain (urban)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pekerjaan</a:t>
            </a:r>
            <a:r>
              <a:rPr lang="en-US" sz="2400" dirty="0" smtClean="0"/>
              <a:t>. Hal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disebabkan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: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err="1" smtClean="0"/>
              <a:t>a.Ekonomi</a:t>
            </a:r>
            <a:r>
              <a:rPr lang="en-US" sz="2400" dirty="0" smtClean="0"/>
              <a:t> : </a:t>
            </a:r>
            <a:r>
              <a:rPr lang="en-US" sz="2400" dirty="0" err="1" smtClean="0"/>
              <a:t>ingin</a:t>
            </a:r>
            <a:r>
              <a:rPr lang="en-US" sz="2400" dirty="0" smtClean="0"/>
              <a:t> </a:t>
            </a:r>
            <a:r>
              <a:rPr lang="en-US" sz="2400" dirty="0" err="1" smtClean="0"/>
              <a:t>mendapat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bayaran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baik</a:t>
            </a:r>
            <a:r>
              <a:rPr lang="en-US" sz="2400" dirty="0" smtClean="0"/>
              <a:t>,  </a:t>
            </a:r>
            <a:r>
              <a:rPr lang="en-US" sz="2400" dirty="0" err="1" smtClean="0"/>
              <a:t>memenuhi</a:t>
            </a:r>
            <a:r>
              <a:rPr lang="en-US" sz="2400" dirty="0" smtClean="0"/>
              <a:t> </a:t>
            </a:r>
            <a:r>
              <a:rPr lang="en-US" sz="2400" dirty="0" err="1" smtClean="0"/>
              <a:t>kebutuhan</a:t>
            </a:r>
            <a:r>
              <a:rPr lang="en-US" sz="2400" dirty="0" smtClean="0"/>
              <a:t> </a:t>
            </a:r>
            <a:r>
              <a:rPr lang="en-US" sz="2400" dirty="0" err="1" smtClean="0"/>
              <a:t>tenaga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di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tuan</a:t>
            </a:r>
            <a:r>
              <a:rPr lang="en-US" sz="2400" dirty="0" smtClean="0"/>
              <a:t> </a:t>
            </a:r>
            <a:r>
              <a:rPr lang="en-US" sz="2400" dirty="0" err="1" smtClean="0"/>
              <a:t>rumah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meningkatkan</a:t>
            </a:r>
            <a:r>
              <a:rPr lang="en-US" sz="2400" dirty="0" smtClean="0"/>
              <a:t> </a:t>
            </a:r>
            <a:r>
              <a:rPr lang="en-US" sz="2400" dirty="0" err="1" smtClean="0"/>
              <a:t>pertumbuhan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di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endParaRPr lang="en-US" sz="2400" dirty="0" smtClean="0"/>
          </a:p>
          <a:p>
            <a:pPr marL="342900" indent="-34290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400" dirty="0" err="1" smtClean="0"/>
              <a:t>b.Politik</a:t>
            </a:r>
            <a:r>
              <a:rPr lang="en-US" sz="2400" dirty="0" smtClean="0"/>
              <a:t> : </a:t>
            </a:r>
            <a:r>
              <a:rPr lang="en-US" sz="2400" dirty="0" err="1" smtClean="0"/>
              <a:t>disebabkan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perselisihan</a:t>
            </a:r>
            <a:r>
              <a:rPr lang="en-US" sz="2400" dirty="0" smtClean="0"/>
              <a:t> di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asal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endParaRPr lang="en-US" sz="2400" dirty="0" smtClean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sz="2600" dirty="0" smtClean="0"/>
          </a:p>
        </p:txBody>
      </p:sp>
      <p:sp>
        <p:nvSpPr>
          <p:cNvPr id="13317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9BEBE038-84CE-4C70-9FE2-A07DA3ED0D73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6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Masalah yang mungkin timbul dari tenaga kerja asing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85750" indent="-285750" algn="just" eaLnBrk="1" hangingPunct="1">
              <a:buFont typeface="Wingdings" panose="05000000000000000000" pitchFamily="2" charset="2"/>
              <a:buNone/>
            </a:pPr>
            <a:endParaRPr lang="en-US" sz="2400" smtClean="0"/>
          </a:p>
          <a:p>
            <a:pPr marL="285750" indent="-285750" algn="just" eaLnBrk="1" hangingPunct="1">
              <a:buFont typeface="Arial" panose="020B0604020202020204" pitchFamily="34" charset="0"/>
              <a:buNone/>
            </a:pPr>
            <a:r>
              <a:rPr lang="en-US" sz="2400" smtClean="0"/>
              <a:t>1.Tenaga kerja asing (immigrant labor) dapat dianggap merugikan karena mengambil pekerjaan penduduk asli pada saat keadaan ekonomi membaik.</a:t>
            </a:r>
          </a:p>
          <a:p>
            <a:pPr marL="285750" indent="-285750" algn="just" eaLnBrk="1" hangingPunct="1">
              <a:buFont typeface="Arial" panose="020B0604020202020204" pitchFamily="34" charset="0"/>
              <a:buNone/>
            </a:pPr>
            <a:r>
              <a:rPr lang="en-US" sz="2400" smtClean="0"/>
              <a:t>2.Ras/ perselisihan dengan penduduk asli negara penerima</a:t>
            </a:r>
          </a:p>
          <a:p>
            <a:pPr marL="285750" indent="-285750" algn="just" eaLnBrk="1" hangingPunct="1">
              <a:buFont typeface="Arial" panose="020B0604020202020204" pitchFamily="34" charset="0"/>
              <a:buNone/>
            </a:pPr>
            <a:r>
              <a:rPr lang="en-US" sz="2400" smtClean="0"/>
              <a:t>3.Ledakan jumlah imigran dan ketidakteraturan yang ditimbulkan</a:t>
            </a:r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98C657CF-48BD-4130-A80F-95E4CAA7D1A4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7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STAFFING Policy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600" dirty="0" err="1" smtClean="0"/>
              <a:t>Berkaitan</a:t>
            </a:r>
            <a:r>
              <a:rPr lang="en-US" sz="2600" dirty="0" smtClean="0"/>
              <a:t> </a:t>
            </a:r>
            <a:r>
              <a:rPr lang="en-US" sz="2600" dirty="0" err="1" smtClean="0"/>
              <a:t>dengan</a:t>
            </a:r>
            <a:r>
              <a:rPr lang="en-US" sz="2600" dirty="0" smtClean="0"/>
              <a:t> </a:t>
            </a:r>
            <a:r>
              <a:rPr lang="en-US" sz="2600" dirty="0" err="1" smtClean="0"/>
              <a:t>pemilihan</a:t>
            </a:r>
            <a:r>
              <a:rPr lang="en-US" sz="2600" dirty="0" smtClean="0"/>
              <a:t> </a:t>
            </a:r>
            <a:r>
              <a:rPr lang="en-US" sz="2600" dirty="0" err="1" smtClean="0"/>
              <a:t>karyawan</a:t>
            </a:r>
            <a:r>
              <a:rPr lang="en-US" sz="2600" dirty="0" smtClean="0"/>
              <a:t> </a:t>
            </a:r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suatu</a:t>
            </a:r>
            <a:r>
              <a:rPr lang="en-US" sz="2600" dirty="0" smtClean="0"/>
              <a:t> </a:t>
            </a:r>
            <a:r>
              <a:rPr lang="en-US" sz="2600" dirty="0" err="1" smtClean="0"/>
              <a:t>pekerjaan</a:t>
            </a:r>
            <a:r>
              <a:rPr lang="en-US" sz="2600" dirty="0" smtClean="0"/>
              <a:t> : </a:t>
            </a:r>
            <a:r>
              <a:rPr lang="en-US" sz="2600" dirty="0" err="1" smtClean="0"/>
              <a:t>memilih</a:t>
            </a:r>
            <a:r>
              <a:rPr lang="en-US" sz="2600" dirty="0" smtClean="0"/>
              <a:t> </a:t>
            </a:r>
            <a:r>
              <a:rPr lang="en-US" sz="2600" dirty="0" err="1" smtClean="0"/>
              <a:t>individu</a:t>
            </a:r>
            <a:r>
              <a:rPr lang="en-US" sz="2600" dirty="0" smtClean="0"/>
              <a:t> yang </a:t>
            </a:r>
            <a:r>
              <a:rPr lang="en-US" sz="2600" dirty="0" err="1" smtClean="0"/>
              <a:t>memiliki</a:t>
            </a:r>
            <a:r>
              <a:rPr lang="en-US" sz="2600" dirty="0" smtClean="0"/>
              <a:t> </a:t>
            </a:r>
            <a:r>
              <a:rPr lang="en-US" sz="2600" dirty="0" err="1" smtClean="0"/>
              <a:t>keahlian</a:t>
            </a:r>
            <a:r>
              <a:rPr lang="en-US" sz="2600" dirty="0" smtClean="0"/>
              <a:t> </a:t>
            </a:r>
            <a:r>
              <a:rPr lang="en-US" sz="2600" dirty="0" err="1" smtClean="0"/>
              <a:t>tertentu</a:t>
            </a:r>
            <a:r>
              <a:rPr lang="en-US" sz="2600" dirty="0" smtClean="0"/>
              <a:t>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600" dirty="0" err="1" smtClean="0"/>
              <a:t>Sebagai</a:t>
            </a:r>
            <a:r>
              <a:rPr lang="en-US" sz="2600" dirty="0" smtClean="0"/>
              <a:t> </a:t>
            </a:r>
            <a:r>
              <a:rPr lang="en-US" sz="2600" dirty="0" err="1" smtClean="0"/>
              <a:t>alat</a:t>
            </a:r>
            <a:r>
              <a:rPr lang="en-US" sz="2600" dirty="0" smtClean="0"/>
              <a:t> </a:t>
            </a:r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mengembangkan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mempromosikan</a:t>
            </a:r>
            <a:r>
              <a:rPr lang="en-US" sz="2600" dirty="0" smtClean="0"/>
              <a:t> </a:t>
            </a:r>
            <a:r>
              <a:rPr lang="en-US" sz="2600" dirty="0" err="1" smtClean="0"/>
              <a:t>budaya</a:t>
            </a:r>
            <a:r>
              <a:rPr lang="en-US" sz="2600" dirty="0" smtClean="0"/>
              <a:t> </a:t>
            </a:r>
            <a:r>
              <a:rPr lang="en-US" sz="2600" dirty="0" err="1" smtClean="0"/>
              <a:t>perusahaan</a:t>
            </a:r>
            <a:r>
              <a:rPr lang="en-US" sz="2600" dirty="0" smtClean="0"/>
              <a:t>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6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 err="1" smtClean="0"/>
              <a:t>Jenis</a:t>
            </a:r>
            <a:r>
              <a:rPr lang="en-US" sz="2600" dirty="0" smtClean="0"/>
              <a:t> </a:t>
            </a:r>
            <a:r>
              <a:rPr lang="en-US" sz="2600" dirty="0" err="1" smtClean="0"/>
              <a:t>kebijakan</a:t>
            </a:r>
            <a:r>
              <a:rPr lang="en-US" sz="2600" dirty="0" smtClean="0"/>
              <a:t> ‘staffing’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600" dirty="0" smtClean="0"/>
              <a:t>1.Ethnocentric Approach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600" dirty="0" smtClean="0"/>
              <a:t>2.Polycentric  Approach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600" dirty="0" smtClean="0"/>
              <a:t>3.Regiocentric Approach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600" dirty="0" smtClean="0"/>
              <a:t>4.Geocentric Approach</a:t>
            </a:r>
          </a:p>
        </p:txBody>
      </p:sp>
      <p:sp>
        <p:nvSpPr>
          <p:cNvPr id="15365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0813CEAD-14C2-4449-912A-E7F2CCD3FCBC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8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Staffing policy ;Ethnocentric Approach:</a:t>
            </a:r>
            <a:br>
              <a:rPr lang="en-US" sz="3200"/>
            </a:br>
            <a:endParaRPr lang="en-US" sz="32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82613" y="1603375"/>
            <a:ext cx="7772400" cy="4911725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endParaRPr lang="en-US" sz="2400" smtClean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sz="2400" smtClean="0"/>
              <a:t>Posisi kunci hanya diisi/ditempati oleh mereka yang berkewarganegaraan sama dengan perusahaan induk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sz="2400" smtClean="0"/>
              <a:t>Alasan:</a:t>
            </a:r>
          </a:p>
          <a:p>
            <a:pPr algn="just" eaLnBrk="1" hangingPunct="1"/>
            <a:r>
              <a:rPr lang="en-US" sz="2400" smtClean="0"/>
              <a:t>Kurangnya individu yang kompeten dari dalam negeri terutama dari Negara berkembang</a:t>
            </a:r>
          </a:p>
          <a:p>
            <a:pPr algn="just" eaLnBrk="1" hangingPunct="1"/>
            <a:r>
              <a:rPr lang="en-US" sz="2400" smtClean="0"/>
              <a:t>Cara terbaik menjaga budaya perusahaan</a:t>
            </a:r>
          </a:p>
          <a:p>
            <a:pPr algn="just" eaLnBrk="1" hangingPunct="1"/>
            <a:r>
              <a:rPr lang="en-US" sz="2400" smtClean="0"/>
              <a:t>Memudahkan transfer pengetahuan/core competencies kepada mereka di operasi/cabang luar negeri</a:t>
            </a:r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0E63FCB4-F182-4CC9-8C9C-DEB8330EA4DE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9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/>
              <a:t>ethnocentric approach (</a:t>
            </a:r>
            <a:r>
              <a:rPr lang="en-US" sz="2000" dirty="0" err="1" smtClean="0"/>
              <a:t>Lanjutan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7772400" cy="3505200"/>
          </a:xfrm>
        </p:spPr>
        <p:txBody>
          <a:bodyPr/>
          <a:lstStyle/>
          <a:p>
            <a:pPr algn="just" eaLnBrk="1" hangingPunct="1"/>
            <a:r>
              <a:rPr lang="en-US" sz="2400" smtClean="0"/>
              <a:t>Kelemahan: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sz="2400" smtClean="0"/>
              <a:t>Menutup jalan/membatasi kesempatan mereka yang berkewarganegaraan setempat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sz="2400" smtClean="0"/>
              <a:t>Produktivitas dapat menurun, turnover karyawan meningkat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sz="2400" smtClean="0"/>
              <a:t>Cultural Myopia :kegagalan perusahaan mengerti    budaya setempat, juga pada implementasi marketing dan manajemen</a:t>
            </a:r>
          </a:p>
          <a:p>
            <a:pPr algn="just" eaLnBrk="1" hangingPunct="1"/>
            <a:endParaRPr lang="en-US" sz="2400" smtClean="0"/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D87165EB-3B35-4881-9BB7-62E27DA45C1C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10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543800" cy="609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Polycentric approach: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382000" cy="52133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smtClean="0"/>
              <a:t>Mensyaratkan memilih warganegara setempat untuk menduduki posisi manager perwakilan; sementara WN induk perusahaan duduk di perusahaan induk/headquarters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mtClean="0"/>
              <a:t>Alasan: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mtClean="0"/>
              <a:t>Perusahaan sedikit/tidak mengalami culture myopia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mtClean="0"/>
              <a:t>Tidak terlalu memakan biaya (expatriate ‘lebih mahal’)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mtClean="0"/>
              <a:t>Kelemahan: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mtClean="0"/>
              <a:t> Kesempatan terbatas untuk mendapat pengalaman diluar negaranya.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mtClean="0"/>
              <a:t>Kesenjangan antara karyawan dalam negeri dan expat (bahasa, loyalitas,nasionalisme,perbedaan budaya)</a:t>
            </a:r>
            <a:endParaRPr lang="de-DE" smtClean="0"/>
          </a:p>
          <a:p>
            <a:pPr algn="just" eaLnBrk="1" hangingPunct="1">
              <a:lnSpc>
                <a:spcPct val="80000"/>
              </a:lnSpc>
            </a:pPr>
            <a:r>
              <a:rPr lang="de-DE" smtClean="0"/>
              <a:t>Sulit berubah  : terbentuk kerajaan kecil dalam perusahaan.</a:t>
            </a:r>
            <a:endParaRPr lang="en-US" smtClean="0"/>
          </a:p>
        </p:txBody>
      </p:sp>
      <p:sp>
        <p:nvSpPr>
          <p:cNvPr id="18437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8EAE51C0-1142-4715-A201-AA2AD7D525D0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11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315200" cy="8842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Regiocentric approach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7848600" cy="4911725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Memilih</a:t>
            </a:r>
            <a:r>
              <a:rPr lang="en-US" dirty="0" smtClean="0"/>
              <a:t> WN regional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menduduki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sewilayah</a:t>
            </a:r>
            <a:r>
              <a:rPr lang="en-US" dirty="0" smtClean="0"/>
              <a:t> 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dirty="0" err="1" smtClean="0"/>
              <a:t>Alasan</a:t>
            </a:r>
            <a:endParaRPr lang="en-US" dirty="0" smtClean="0"/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menyesuaikan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setempat</a:t>
            </a:r>
            <a:endParaRPr lang="en-US" dirty="0" smtClean="0"/>
          </a:p>
          <a:p>
            <a:pPr algn="just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 err="1" smtClean="0"/>
              <a:t>Menghemat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.</a:t>
            </a:r>
          </a:p>
          <a:p>
            <a:pPr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err="1" smtClean="0"/>
              <a:t>Kelemahan</a:t>
            </a:r>
            <a:endParaRPr lang="en-US" dirty="0" smtClean="0"/>
          </a:p>
          <a:p>
            <a:pPr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-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kecocokan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.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E0F0B1B2-3558-4155-B2E5-EAF228E87FD8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12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3152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Geocentric approach</a:t>
            </a:r>
            <a:r>
              <a:rPr lang="en-US" sz="3800"/>
              <a:t> 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7848600" cy="48355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sz="2100" smtClean="0"/>
              <a:t>    </a:t>
            </a:r>
            <a:r>
              <a:rPr lang="en-US" smtClean="0"/>
              <a:t>Mencari orang terbaik untuk posisi kunci dalam perusahaan tanpa memandang kewarganegaraan.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mtClean="0"/>
              <a:t>Kelebihan:</a:t>
            </a:r>
          </a:p>
          <a:p>
            <a:pPr eaLnBrk="1" hangingPunct="1"/>
            <a:r>
              <a:rPr lang="en-US" smtClean="0"/>
              <a:t>Perusahaan mampu mengoptimalkan SDMnya</a:t>
            </a:r>
          </a:p>
          <a:p>
            <a:pPr eaLnBrk="1" hangingPunct="1"/>
            <a:r>
              <a:rPr lang="en-US" smtClean="0"/>
              <a:t>Memupuk kader executive internasional yang dapat bekerja di berbagai Negara dengan berbagai budaya.</a:t>
            </a:r>
          </a:p>
          <a:p>
            <a:pPr eaLnBrk="1" hangingPunct="1"/>
            <a:r>
              <a:rPr lang="en-US" smtClean="0"/>
              <a:t>Meningkatkan respon local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mtClean="0"/>
              <a:t>Kekurangannya:</a:t>
            </a:r>
          </a:p>
          <a:p>
            <a:pPr eaLnBrk="1" hangingPunct="1"/>
            <a:r>
              <a:rPr lang="en-US" smtClean="0"/>
              <a:t>  Komplexitas kebijakan pekerja asing</a:t>
            </a:r>
          </a:p>
          <a:p>
            <a:pPr eaLnBrk="1" hangingPunct="1"/>
            <a:r>
              <a:rPr lang="en-US" smtClean="0"/>
              <a:t>  Mahal : training,relokasi,kompensasi</a:t>
            </a:r>
          </a:p>
        </p:txBody>
      </p:sp>
      <p:sp>
        <p:nvSpPr>
          <p:cNvPr id="20485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132DACD4-75C7-42EB-9285-5D23753E94D3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13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25" y="763588"/>
            <a:ext cx="7956550" cy="1293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Kegagalan</a:t>
            </a:r>
            <a:r>
              <a:rPr lang="en-US" sz="2800" dirty="0"/>
              <a:t> manager </a:t>
            </a:r>
            <a:r>
              <a:rPr lang="en-US" sz="2800" dirty="0" err="1"/>
              <a:t>asing</a:t>
            </a:r>
            <a:r>
              <a:rPr lang="en-US" sz="2800" dirty="0"/>
              <a:t>(expatriate</a:t>
            </a:r>
            <a:r>
              <a:rPr lang="en-US" sz="2800" dirty="0" smtClean="0"/>
              <a:t>) </a:t>
            </a:r>
            <a:r>
              <a:rPr lang="en-US" sz="2000" dirty="0" err="1" smtClean="0"/>
              <a:t>survei</a:t>
            </a:r>
            <a:r>
              <a:rPr lang="en-US" sz="2000" dirty="0" smtClean="0"/>
              <a:t> US multinational)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Tx/>
              <a:buChar char="-"/>
            </a:pPr>
            <a:r>
              <a:rPr lang="en-US" sz="2400" smtClean="0"/>
              <a:t>Ketidakmampuan pasangan untuk menyesuaikan diri</a:t>
            </a:r>
          </a:p>
          <a:p>
            <a:pPr algn="just" eaLnBrk="1" hangingPunct="1">
              <a:buFontTx/>
              <a:buChar char="-"/>
            </a:pPr>
            <a:r>
              <a:rPr lang="en-US" sz="2400" smtClean="0"/>
              <a:t>Ketidakmampuan manager menyesuaikan diri</a:t>
            </a:r>
          </a:p>
          <a:p>
            <a:pPr algn="just" eaLnBrk="1" hangingPunct="1">
              <a:buFontTx/>
              <a:buChar char="-"/>
            </a:pPr>
            <a:r>
              <a:rPr lang="en-US" sz="2400" smtClean="0"/>
              <a:t>Masalah keluarga lain</a:t>
            </a:r>
          </a:p>
          <a:p>
            <a:pPr algn="just" eaLnBrk="1" hangingPunct="1">
              <a:buFontTx/>
              <a:buChar char="-"/>
            </a:pPr>
            <a:r>
              <a:rPr lang="en-US" sz="2400" smtClean="0"/>
              <a:t>Kurangnya kematangan pribadi dan emosi </a:t>
            </a:r>
          </a:p>
          <a:p>
            <a:pPr algn="just" eaLnBrk="1" hangingPunct="1">
              <a:buFontTx/>
              <a:buChar char="-"/>
            </a:pPr>
            <a:r>
              <a:rPr lang="en-US" sz="2400" smtClean="0"/>
              <a:t>Ketidakmampuan menghadapi tanggung yang lebih besar di LN</a:t>
            </a:r>
          </a:p>
          <a:p>
            <a:pPr algn="just" eaLnBrk="1" hangingPunct="1">
              <a:buFontTx/>
              <a:buNone/>
            </a:pPr>
            <a:endParaRPr lang="en-US" sz="2400" smtClean="0"/>
          </a:p>
        </p:txBody>
      </p:sp>
      <p:sp>
        <p:nvSpPr>
          <p:cNvPr id="21509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FDF22829-9B91-4603-9A23-3055A379FB86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14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763588"/>
            <a:ext cx="7178675" cy="12938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Kegagalan</a:t>
            </a:r>
            <a:r>
              <a:rPr lang="en-US" sz="2800" dirty="0"/>
              <a:t> manager </a:t>
            </a:r>
            <a:r>
              <a:rPr lang="en-US" sz="2800" dirty="0" err="1"/>
              <a:t>asing</a:t>
            </a:r>
            <a:r>
              <a:rPr lang="en-US" sz="2800" dirty="0"/>
              <a:t>(expatriate) </a:t>
            </a:r>
            <a:r>
              <a:rPr lang="en-US" sz="2000" dirty="0" err="1"/>
              <a:t>survei</a:t>
            </a:r>
            <a:r>
              <a:rPr lang="en-US" sz="2000" dirty="0"/>
              <a:t> Japanese multinational)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Ketidakmampuan menghadapi tanggung jawab yang lebih besar</a:t>
            </a:r>
          </a:p>
          <a:p>
            <a:pPr eaLnBrk="1" hangingPunct="1"/>
            <a:r>
              <a:rPr lang="en-US" sz="2400" smtClean="0"/>
              <a:t>Kesulitan dengan lingkungan baru</a:t>
            </a:r>
          </a:p>
          <a:p>
            <a:pPr eaLnBrk="1" hangingPunct="1"/>
            <a:r>
              <a:rPr lang="en-US" sz="2400" smtClean="0"/>
              <a:t>Problem pribadi dan emosi</a:t>
            </a:r>
          </a:p>
          <a:p>
            <a:pPr eaLnBrk="1" hangingPunct="1"/>
            <a:r>
              <a:rPr lang="en-US" sz="2400" smtClean="0"/>
              <a:t>Kurang kemampuan teknis</a:t>
            </a:r>
          </a:p>
          <a:p>
            <a:pPr eaLnBrk="1" hangingPunct="1"/>
            <a:r>
              <a:rPr lang="en-US" sz="2400" smtClean="0"/>
              <a:t>Ketidakmampuan pasangan untuk menyesuaikan diri</a:t>
            </a:r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4100C786-1F89-4BE2-881A-7564E1BDA36D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15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848600" cy="944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Kesuksesan</a:t>
            </a:r>
            <a:r>
              <a:rPr lang="en-US" dirty="0"/>
              <a:t> </a:t>
            </a:r>
            <a:r>
              <a:rPr lang="en-US" dirty="0" err="1"/>
              <a:t>Seleksi</a:t>
            </a:r>
            <a:r>
              <a:rPr lang="en-US" dirty="0"/>
              <a:t> Expat </a:t>
            </a:r>
            <a:r>
              <a:rPr lang="en-US" sz="2400" dirty="0"/>
              <a:t>(Mendenhall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Oddou</a:t>
            </a:r>
            <a:r>
              <a:rPr lang="en-US" sz="2400" dirty="0"/>
              <a:t>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5344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000" smtClean="0"/>
              <a:t>1.Self Orientation : self esteem,self confidence,mental well being.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000" smtClean="0"/>
              <a:t>   Seseorang yang memiliki hal ini akan mampu menyesuaikan diri dgn makanan setempat,olah raga,musik dan hobi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000" smtClean="0"/>
              <a:t>2.Others Orientation :kemampuan membangun hubungan dan berkomunikasi dengan teman kerja dan masyarakat di negara dimana dia ditempatkan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000" smtClean="0"/>
              <a:t>3.Perceptual ability: mampu mengerti perilaku warga negara lain/memiliki empati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000" smtClean="0"/>
              <a:t>4.Cultural toughness/Ketahanan budaya: hubungan antara negara asal dan kemampuan mengadaptasi manager atas suatu penempatan (mampu di suatu negara bukan berarti mampu di negara lain)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000" smtClean="0"/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F3ED0472-90DE-4972-AB27-625E11323C7E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16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3914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/>
              <a:t>Training untuk penempatan di LN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305800" cy="4759325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z="2800" smtClean="0"/>
              <a:t>Cultural Training sejarah,politik,ekonomi,agama, situasi sosial dan bisnis</a:t>
            </a:r>
          </a:p>
          <a:p>
            <a:pPr eaLnBrk="1" hangingPunct="1"/>
            <a:r>
              <a:rPr lang="en-US" sz="2800" smtClean="0"/>
              <a:t>Language Training : minimum pengetahuan dasar bahasa setempat</a:t>
            </a:r>
          </a:p>
          <a:p>
            <a:pPr eaLnBrk="1" hangingPunct="1"/>
            <a:r>
              <a:rPr lang="en-US" sz="2800" smtClean="0"/>
              <a:t>Practical Training : penyesuaian dalam kehidupan sehari-hari:sekolah,lokasi aman,kesehatan</a:t>
            </a:r>
          </a:p>
          <a:p>
            <a:pPr eaLnBrk="1" hangingPunct="1"/>
            <a:r>
              <a:rPr lang="en-US" sz="2800" smtClean="0"/>
              <a:t>Repatriasi expat</a:t>
            </a:r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8188F317-40D5-4203-B639-7934A15B36F3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17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err="1"/>
              <a:t>Kompensasi</a:t>
            </a:r>
            <a:endParaRPr lang="en-US" sz="32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05800" cy="4343400"/>
          </a:xfrm>
        </p:spPr>
        <p:txBody>
          <a:bodyPr/>
          <a:lstStyle/>
          <a:p>
            <a:pPr algn="just" eaLnBrk="1" hangingPunct="1"/>
            <a:r>
              <a:rPr lang="en-US" sz="2000" smtClean="0"/>
              <a:t>Gaji pokok</a:t>
            </a:r>
          </a:p>
          <a:p>
            <a:pPr algn="just" eaLnBrk="1" hangingPunct="1"/>
            <a:r>
              <a:rPr lang="en-US" sz="2000" smtClean="0"/>
              <a:t>Pembayaran extra karena kerja di LN (overseas premium,compensation package)</a:t>
            </a:r>
          </a:p>
          <a:p>
            <a:pPr algn="just" eaLnBrk="1" hangingPunct="1"/>
            <a:r>
              <a:rPr lang="en-US" sz="2000" smtClean="0"/>
              <a:t>Tunjangan : tingkat kesulitan tempat, perumahan,biaya hidup, pendidikan, transportasi, biaya pindah</a:t>
            </a:r>
          </a:p>
          <a:p>
            <a:pPr algn="just" eaLnBrk="1" hangingPunct="1"/>
            <a:r>
              <a:rPr lang="en-US" sz="2000" smtClean="0"/>
              <a:t>Pajak</a:t>
            </a:r>
          </a:p>
          <a:p>
            <a:pPr algn="just" eaLnBrk="1" hangingPunct="1"/>
            <a:r>
              <a:rPr lang="en-US" sz="2000" smtClean="0"/>
              <a:t>Benefit: asuransi jiwa, kesehatan dan pensiun, keadaan darurat, penculikan,</a:t>
            </a:r>
          </a:p>
          <a:p>
            <a:pPr algn="just" eaLnBrk="1" hangingPunct="1"/>
            <a:r>
              <a:rPr lang="en-US" sz="2000" smtClean="0"/>
              <a:t>Holiday travel, club membership</a:t>
            </a:r>
          </a:p>
          <a:p>
            <a:pPr algn="just" eaLnBrk="1" hangingPunct="1"/>
            <a:r>
              <a:rPr lang="en-US" sz="2000" smtClean="0"/>
              <a:t>Contract termination, home leave</a:t>
            </a:r>
          </a:p>
          <a:p>
            <a:pPr algn="just" eaLnBrk="1" hangingPunct="1"/>
            <a:endParaRPr lang="en-US" sz="2000" smtClean="0"/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5CA8C237-0CE3-419A-93BB-65F3C0C427E6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18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Referensi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Ball,Donald et al.International Business:The Challenge of global competition.11</a:t>
            </a:r>
            <a:r>
              <a:rPr lang="en-US" baseline="30000" smtClean="0"/>
              <a:t>th</a:t>
            </a:r>
            <a:r>
              <a:rPr lang="en-US" smtClean="0"/>
              <a:t>  ed 2008. bab 19</a:t>
            </a:r>
          </a:p>
          <a:p>
            <a:pPr eaLnBrk="1" hangingPunct="1"/>
            <a:r>
              <a:rPr lang="en-US" smtClean="0"/>
              <a:t>Hill,Charles. International Business:Competing in the global market place.McGrawHill 7</a:t>
            </a:r>
            <a:r>
              <a:rPr lang="en-US" baseline="30000" smtClean="0"/>
              <a:t>th</a:t>
            </a:r>
            <a:r>
              <a:rPr lang="en-US" smtClean="0"/>
              <a:t>ed. 2009. bab 18</a:t>
            </a:r>
          </a:p>
        </p:txBody>
      </p:sp>
      <p:sp>
        <p:nvSpPr>
          <p:cNvPr id="26629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4322BC47-B0FB-4031-8097-9EB52A019E1B}" type="slidenum">
              <a:rPr lang="en-US" altLang="en-US">
                <a:solidFill>
                  <a:srgbClr val="FFFFFF"/>
                </a:solidFill>
              </a:rPr>
              <a:pPr eaLnBrk="1" hangingPunct="1">
                <a:defRPr/>
              </a:pPr>
              <a:t>19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452</TotalTime>
  <Words>1158</Words>
  <Application>Microsoft Office PowerPoint</Application>
  <PresentationFormat>On-screen Show (4:3)</PresentationFormat>
  <Paragraphs>185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</vt:lpstr>
      <vt:lpstr>Vapor Trail</vt:lpstr>
      <vt:lpstr>Manajemen Sumberdaya manusia internasional    Dian kurniawan, se., msi</vt:lpstr>
      <vt:lpstr>Pembahasan</vt:lpstr>
      <vt:lpstr>Kekuatan (kelemahan) tenaga kerja</vt:lpstr>
      <vt:lpstr>Kualitas,kuantitas,komposisi tenaga kerja</vt:lpstr>
      <vt:lpstr>Global Human Resources Management</vt:lpstr>
      <vt:lpstr>MSDM global perlu mendapat perhatian karena (lanjutan)</vt:lpstr>
      <vt:lpstr>Masalah yang mungkin timbul dari tenaga kerja asing</vt:lpstr>
      <vt:lpstr>STAFFING Policy </vt:lpstr>
      <vt:lpstr>Staffing policy ;Ethnocentric Approach: </vt:lpstr>
      <vt:lpstr>ethnocentric approach (Lanjutan)</vt:lpstr>
      <vt:lpstr>Polycentric approach:</vt:lpstr>
      <vt:lpstr>Regiocentric approach</vt:lpstr>
      <vt:lpstr>Geocentric approach :</vt:lpstr>
      <vt:lpstr>Kegagalan manager asing(expatriate) survei US multinational) </vt:lpstr>
      <vt:lpstr>Kegagalan manager asing(expatriate) survei Japanese multinational) </vt:lpstr>
      <vt:lpstr>Kesuksesan Seleksi Expat (Mendenhall dan Oddou)</vt:lpstr>
      <vt:lpstr>Training untuk penempatan di LN</vt:lpstr>
      <vt:lpstr>Kompensasi</vt:lpstr>
      <vt:lpstr>Referensi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MSDM Global</dc:title>
  <dc:creator>DR Ananda Sekarbumi</dc:creator>
  <cp:lastModifiedBy>manajemen_2</cp:lastModifiedBy>
  <cp:revision>81</cp:revision>
  <cp:lastPrinted>1601-01-01T00:00:00Z</cp:lastPrinted>
  <dcterms:created xsi:type="dcterms:W3CDTF">2008-11-23T05:36:49Z</dcterms:created>
  <dcterms:modified xsi:type="dcterms:W3CDTF">2019-04-04T09:39:01Z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