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6"/>
  </p:notesMasterIdLst>
  <p:sldIdLst>
    <p:sldId id="256" r:id="rId2"/>
    <p:sldId id="275" r:id="rId3"/>
    <p:sldId id="257" r:id="rId4"/>
    <p:sldId id="263" r:id="rId5"/>
    <p:sldId id="264" r:id="rId6"/>
    <p:sldId id="266" r:id="rId7"/>
    <p:sldId id="267" r:id="rId8"/>
    <p:sldId id="259" r:id="rId9"/>
    <p:sldId id="268" r:id="rId10"/>
    <p:sldId id="270" r:id="rId11"/>
    <p:sldId id="269" r:id="rId12"/>
    <p:sldId id="271" r:id="rId13"/>
    <p:sldId id="272" r:id="rId14"/>
    <p:sldId id="284" r:id="rId15"/>
    <p:sldId id="273" r:id="rId16"/>
    <p:sldId id="277" r:id="rId17"/>
    <p:sldId id="262" r:id="rId18"/>
    <p:sldId id="276" r:id="rId19"/>
    <p:sldId id="278" r:id="rId20"/>
    <p:sldId id="279" r:id="rId21"/>
    <p:sldId id="280" r:id="rId22"/>
    <p:sldId id="282" r:id="rId23"/>
    <p:sldId id="281" r:id="rId24"/>
    <p:sldId id="283" r:id="rId2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p>
        </p:txBody>
      </p:sp>
      <p:sp>
        <p:nvSpPr>
          <p:cNvPr id="153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004D89EC-6A48-4F97-B59A-18BE7801FC7E}" type="slidenum">
              <a:rPr lang="en-US"/>
              <a:pPr>
                <a:defRPr/>
              </a:pPr>
              <a:t>‹#›</a:t>
            </a:fld>
            <a:endParaRPr lang="en-US"/>
          </a:p>
        </p:txBody>
      </p:sp>
    </p:spTree>
    <p:extLst>
      <p:ext uri="{BB962C8B-B14F-4D97-AF65-F5344CB8AC3E}">
        <p14:creationId xmlns:p14="http://schemas.microsoft.com/office/powerpoint/2010/main" val="1689287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 name="Rectangle 11"/>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3"/>
          <p:cNvSpPr>
            <a:spLocks noGrp="1"/>
          </p:cNvSpPr>
          <p:nvPr>
            <p:ph type="dt" sz="half" idx="10"/>
          </p:nvPr>
        </p:nvSpPr>
        <p:spPr bwMode="gray">
          <a:xfrm rot="5400000">
            <a:off x="7497763" y="1828800"/>
            <a:ext cx="990600" cy="228600"/>
          </a:xfrm>
        </p:spPr>
        <p:txBody>
          <a:bodyPr anchor="t"/>
          <a:lstStyle>
            <a:lvl1pPr algn="l">
              <a:defRPr b="0" i="0" smtClean="0">
                <a:solidFill>
                  <a:schemeClr val="bg1">
                    <a:alpha val="60000"/>
                  </a:schemeClr>
                </a:solidFill>
              </a:defRPr>
            </a:lvl1pPr>
          </a:lstStyle>
          <a:p>
            <a:pPr>
              <a:defRPr/>
            </a:pPr>
            <a:r>
              <a:rPr lang="en-US"/>
              <a:t>2006</a:t>
            </a:r>
            <a:endParaRPr lang="en-US"/>
          </a:p>
        </p:txBody>
      </p:sp>
      <p:sp>
        <p:nvSpPr>
          <p:cNvPr id="14" name="Footer Placeholder 4"/>
          <p:cNvSpPr>
            <a:spLocks noGrp="1"/>
          </p:cNvSpPr>
          <p:nvPr>
            <p:ph type="ftr" sz="quarter" idx="11"/>
          </p:nvPr>
        </p:nvSpPr>
        <p:spPr bwMode="gray">
          <a:xfrm rot="5400000">
            <a:off x="6236494" y="3264694"/>
            <a:ext cx="3859212" cy="228600"/>
          </a:xfrm>
        </p:spPr>
        <p:txBody>
          <a:bodyPr/>
          <a:lstStyle>
            <a:lvl1pPr>
              <a:defRPr b="0" i="0" smtClean="0">
                <a:solidFill>
                  <a:schemeClr val="bg1">
                    <a:alpha val="60000"/>
                  </a:schemeClr>
                </a:solidFill>
              </a:defRPr>
            </a:lvl1pPr>
          </a:lstStyle>
          <a:p>
            <a:pPr>
              <a:defRPr/>
            </a:pPr>
            <a:r>
              <a:rPr lang="en-US"/>
              <a:t>Organisasi Internasional                                 Ilien Halina</a:t>
            </a:r>
            <a:endParaRPr lang="en-US"/>
          </a:p>
        </p:txBody>
      </p:sp>
      <p:sp>
        <p:nvSpPr>
          <p:cNvPr id="15" name="Slide Number Placeholder 5"/>
          <p:cNvSpPr>
            <a:spLocks noGrp="1"/>
          </p:cNvSpPr>
          <p:nvPr>
            <p:ph type="sldNum" sz="quarter" idx="12"/>
          </p:nvPr>
        </p:nvSpPr>
        <p:spPr/>
        <p:txBody>
          <a:bodyPr/>
          <a:lstStyle>
            <a:lvl1pPr algn="ctr">
              <a:defRPr sz="2800" smtClean="0"/>
            </a:lvl1pPr>
          </a:lstStyle>
          <a:p>
            <a:pPr>
              <a:defRPr/>
            </a:pPr>
            <a:fld id="{2F4E4D9B-90EB-4521-942A-309DA6B22296}" type="slidenum">
              <a:rPr lang="en-US"/>
              <a:pPr>
                <a:defRPr/>
              </a:pPr>
              <a:t>‹#›</a:t>
            </a:fld>
            <a:endParaRPr lang="en-US"/>
          </a:p>
        </p:txBody>
      </p:sp>
    </p:spTree>
    <p:extLst>
      <p:ext uri="{BB962C8B-B14F-4D97-AF65-F5344CB8AC3E}">
        <p14:creationId xmlns:p14="http://schemas.microsoft.com/office/powerpoint/2010/main" val="186772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t>2006</a:t>
            </a:r>
          </a:p>
        </p:txBody>
      </p:sp>
      <p:sp>
        <p:nvSpPr>
          <p:cNvPr id="5"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6" name="Slide Number Placeholder 5"/>
          <p:cNvSpPr>
            <a:spLocks noGrp="1"/>
          </p:cNvSpPr>
          <p:nvPr>
            <p:ph type="sldNum" sz="quarter" idx="12"/>
          </p:nvPr>
        </p:nvSpPr>
        <p:spPr/>
        <p:txBody>
          <a:bodyPr/>
          <a:lstStyle>
            <a:lvl1pPr>
              <a:defRPr/>
            </a:lvl1pPr>
          </a:lstStyle>
          <a:p>
            <a:pPr>
              <a:defRPr/>
            </a:pPr>
            <a:fld id="{F31CA708-F572-4163-B1A6-778B14182081}" type="slidenum">
              <a:rPr lang="en-US"/>
              <a:pPr>
                <a:defRPr/>
              </a:pPr>
              <a:t>‹#›</a:t>
            </a:fld>
            <a:endParaRPr lang="en-US"/>
          </a:p>
        </p:txBody>
      </p:sp>
    </p:spTree>
    <p:extLst>
      <p:ext uri="{BB962C8B-B14F-4D97-AF65-F5344CB8AC3E}">
        <p14:creationId xmlns:p14="http://schemas.microsoft.com/office/powerpoint/2010/main" val="425554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34"/>
            <p:cNvSpPr>
              <a:spLocks/>
            </p:cNvSpPr>
            <p:nvPr/>
          </p:nvSpPr>
          <p:spPr bwMode="gray">
            <a:xfrm rot="-5400000">
              <a:off x="3105027" y="1765596"/>
              <a:ext cx="5995993" cy="3326809"/>
            </a:xfrm>
            <a:custGeom>
              <a:avLst/>
              <a:gdLst>
                <a:gd name="T0" fmla="*/ 0 w 4960"/>
                <a:gd name="T1" fmla="*/ 0 h 2752"/>
                <a:gd name="T2" fmla="*/ 0 w 4960"/>
                <a:gd name="T3" fmla="*/ 324 h 2752"/>
                <a:gd name="T4" fmla="*/ 0 w 4960"/>
                <a:gd name="T5" fmla="*/ 1992 h 2752"/>
                <a:gd name="T6" fmla="*/ 0 w 4960"/>
                <a:gd name="T7" fmla="*/ 2752 h 2752"/>
                <a:gd name="T8" fmla="*/ 4960 w 4960"/>
                <a:gd name="T9" fmla="*/ 2752 h 2752"/>
                <a:gd name="T10" fmla="*/ 4960 w 4960"/>
                <a:gd name="T11" fmla="*/ 1992 h 2752"/>
                <a:gd name="T12" fmla="*/ 4960 w 4960"/>
                <a:gd name="T13" fmla="*/ 324 h 2752"/>
                <a:gd name="T14" fmla="*/ 4960 w 4960"/>
                <a:gd name="T15" fmla="*/ 0 h 2752"/>
                <a:gd name="T16" fmla="*/ 4960 w 4960"/>
                <a:gd name="T17" fmla="*/ 0 h 2752"/>
                <a:gd name="T18" fmla="*/ 4734 w 4960"/>
                <a:gd name="T19" fmla="*/ 34 h 2752"/>
                <a:gd name="T20" fmla="*/ 4510 w 4960"/>
                <a:gd name="T21" fmla="*/ 64 h 2752"/>
                <a:gd name="T22" fmla="*/ 4284 w 4960"/>
                <a:gd name="T23" fmla="*/ 90 h 2752"/>
                <a:gd name="T24" fmla="*/ 4060 w 4960"/>
                <a:gd name="T25" fmla="*/ 114 h 2752"/>
                <a:gd name="T26" fmla="*/ 3836 w 4960"/>
                <a:gd name="T27" fmla="*/ 132 h 2752"/>
                <a:gd name="T28" fmla="*/ 3614 w 4960"/>
                <a:gd name="T29" fmla="*/ 146 h 2752"/>
                <a:gd name="T30" fmla="*/ 3392 w 4960"/>
                <a:gd name="T31" fmla="*/ 158 h 2752"/>
                <a:gd name="T32" fmla="*/ 3174 w 4960"/>
                <a:gd name="T33" fmla="*/ 166 h 2752"/>
                <a:gd name="T34" fmla="*/ 2960 w 4960"/>
                <a:gd name="T35" fmla="*/ 172 h 2752"/>
                <a:gd name="T36" fmla="*/ 2748 w 4960"/>
                <a:gd name="T37" fmla="*/ 174 h 2752"/>
                <a:gd name="T38" fmla="*/ 2542 w 4960"/>
                <a:gd name="T39" fmla="*/ 174 h 2752"/>
                <a:gd name="T40" fmla="*/ 2338 w 4960"/>
                <a:gd name="T41" fmla="*/ 174 h 2752"/>
                <a:gd name="T42" fmla="*/ 2140 w 4960"/>
                <a:gd name="T43" fmla="*/ 170 h 2752"/>
                <a:gd name="T44" fmla="*/ 1948 w 4960"/>
                <a:gd name="T45" fmla="*/ 164 h 2752"/>
                <a:gd name="T46" fmla="*/ 1762 w 4960"/>
                <a:gd name="T47" fmla="*/ 156 h 2752"/>
                <a:gd name="T48" fmla="*/ 1582 w 4960"/>
                <a:gd name="T49" fmla="*/ 148 h 2752"/>
                <a:gd name="T50" fmla="*/ 1410 w 4960"/>
                <a:gd name="T51" fmla="*/ 138 h 2752"/>
                <a:gd name="T52" fmla="*/ 1244 w 4960"/>
                <a:gd name="T53" fmla="*/ 128 h 2752"/>
                <a:gd name="T54" fmla="*/ 1088 w 4960"/>
                <a:gd name="T55" fmla="*/ 116 h 2752"/>
                <a:gd name="T56" fmla="*/ 938 w 4960"/>
                <a:gd name="T57" fmla="*/ 104 h 2752"/>
                <a:gd name="T58" fmla="*/ 668 w 4960"/>
                <a:gd name="T59" fmla="*/ 78 h 2752"/>
                <a:gd name="T60" fmla="*/ 438 w 4960"/>
                <a:gd name="T61" fmla="*/ 54 h 2752"/>
                <a:gd name="T62" fmla="*/ 254 w 4960"/>
                <a:gd name="T63" fmla="*/ 34 h 2752"/>
                <a:gd name="T64" fmla="*/ 116 w 4960"/>
                <a:gd name="T65" fmla="*/ 16 h 2752"/>
                <a:gd name="T66" fmla="*/ 0 w 4960"/>
                <a:gd name="T67" fmla="*/ 0 h 2752"/>
                <a:gd name="T68" fmla="*/ 0 w 4960"/>
                <a:gd name="T69"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5"/>
            <p:cNvSpPr>
              <a:spLocks/>
            </p:cNvSpPr>
            <p:nvPr/>
          </p:nvSpPr>
          <p:spPr bwMode="gray">
            <a:xfrm rot="-5912394">
              <a:off x="3320102" y="1458373"/>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 name="Rectangle 14"/>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77534" y="2257588"/>
            <a:ext cx="3090672" cy="3020344"/>
          </a:xfrm>
        </p:spPr>
        <p:txBody>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6" name="Date Placeholder 3"/>
          <p:cNvSpPr>
            <a:spLocks noGrp="1"/>
          </p:cNvSpPr>
          <p:nvPr>
            <p:ph type="dt" sz="half" idx="10"/>
          </p:nvPr>
        </p:nvSpPr>
        <p:spPr/>
        <p:txBody>
          <a:bodyPr/>
          <a:lstStyle>
            <a:lvl1pPr>
              <a:defRPr/>
            </a:lvl1pPr>
          </a:lstStyle>
          <a:p>
            <a:pPr>
              <a:defRPr/>
            </a:pPr>
            <a:r>
              <a:rPr lang="en-US"/>
              <a:t>2006</a:t>
            </a:r>
          </a:p>
        </p:txBody>
      </p:sp>
      <p:sp>
        <p:nvSpPr>
          <p:cNvPr id="17"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18" name="Slide Number Placeholder 5"/>
          <p:cNvSpPr>
            <a:spLocks noGrp="1"/>
          </p:cNvSpPr>
          <p:nvPr>
            <p:ph type="sldNum" sz="quarter" idx="12"/>
          </p:nvPr>
        </p:nvSpPr>
        <p:spPr/>
        <p:txBody>
          <a:bodyPr/>
          <a:lstStyle>
            <a:lvl1pPr algn="ctr">
              <a:defRPr sz="2800" smtClean="0"/>
            </a:lvl1pPr>
          </a:lstStyle>
          <a:p>
            <a:pPr>
              <a:defRPr/>
            </a:pPr>
            <a:fld id="{B461761C-49F7-4B6B-A1CC-D2FFAE0676DD}" type="slidenum">
              <a:rPr lang="en-US"/>
              <a:pPr>
                <a:defRPr/>
              </a:pPr>
              <a:t>‹#›</a:t>
            </a:fld>
            <a:endParaRPr lang="en-US"/>
          </a:p>
        </p:txBody>
      </p:sp>
    </p:spTree>
    <p:extLst>
      <p:ext uri="{BB962C8B-B14F-4D97-AF65-F5344CB8AC3E}">
        <p14:creationId xmlns:p14="http://schemas.microsoft.com/office/powerpoint/2010/main" val="238929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t>2006</a:t>
            </a:r>
          </a:p>
        </p:txBody>
      </p:sp>
      <p:sp>
        <p:nvSpPr>
          <p:cNvPr id="6"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7" name="Slide Number Placeholder 5"/>
          <p:cNvSpPr>
            <a:spLocks noGrp="1"/>
          </p:cNvSpPr>
          <p:nvPr>
            <p:ph type="sldNum" sz="quarter" idx="12"/>
          </p:nvPr>
        </p:nvSpPr>
        <p:spPr/>
        <p:txBody>
          <a:bodyPr/>
          <a:lstStyle>
            <a:lvl1pPr>
              <a:defRPr/>
            </a:lvl1pPr>
          </a:lstStyle>
          <a:p>
            <a:pPr>
              <a:defRPr/>
            </a:pPr>
            <a:fld id="{72A79386-2D61-4521-AE05-2CE277CE2584}" type="slidenum">
              <a:rPr lang="en-US"/>
              <a:pPr>
                <a:defRPr/>
              </a:pPr>
              <a:t>‹#›</a:t>
            </a:fld>
            <a:endParaRPr lang="en-US"/>
          </a:p>
        </p:txBody>
      </p:sp>
    </p:spTree>
    <p:extLst>
      <p:ext uri="{BB962C8B-B14F-4D97-AF65-F5344CB8AC3E}">
        <p14:creationId xmlns:p14="http://schemas.microsoft.com/office/powerpoint/2010/main" val="1305730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r>
              <a:rPr lang="en-US"/>
              <a:t>2006</a:t>
            </a:r>
          </a:p>
        </p:txBody>
      </p:sp>
      <p:sp>
        <p:nvSpPr>
          <p:cNvPr id="8"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9" name="Slide Number Placeholder 5"/>
          <p:cNvSpPr>
            <a:spLocks noGrp="1"/>
          </p:cNvSpPr>
          <p:nvPr>
            <p:ph type="sldNum" sz="quarter" idx="12"/>
          </p:nvPr>
        </p:nvSpPr>
        <p:spPr/>
        <p:txBody>
          <a:bodyPr/>
          <a:lstStyle>
            <a:lvl1pPr>
              <a:defRPr/>
            </a:lvl1pPr>
          </a:lstStyle>
          <a:p>
            <a:pPr>
              <a:defRPr/>
            </a:pPr>
            <a:fld id="{EA229455-32F5-4249-9402-1ECD24929E44}" type="slidenum">
              <a:rPr lang="en-US"/>
              <a:pPr>
                <a:defRPr/>
              </a:pPr>
              <a:t>‹#›</a:t>
            </a:fld>
            <a:endParaRPr lang="en-US"/>
          </a:p>
        </p:txBody>
      </p:sp>
    </p:spTree>
    <p:extLst>
      <p:ext uri="{BB962C8B-B14F-4D97-AF65-F5344CB8AC3E}">
        <p14:creationId xmlns:p14="http://schemas.microsoft.com/office/powerpoint/2010/main" val="1137314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r>
              <a:rPr lang="en-US"/>
              <a:t>2006</a:t>
            </a:r>
          </a:p>
        </p:txBody>
      </p:sp>
      <p:sp>
        <p:nvSpPr>
          <p:cNvPr id="4"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5" name="Slide Number Placeholder 5"/>
          <p:cNvSpPr>
            <a:spLocks noGrp="1"/>
          </p:cNvSpPr>
          <p:nvPr>
            <p:ph type="sldNum" sz="quarter" idx="12"/>
          </p:nvPr>
        </p:nvSpPr>
        <p:spPr/>
        <p:txBody>
          <a:bodyPr/>
          <a:lstStyle>
            <a:lvl1pPr>
              <a:defRPr/>
            </a:lvl1pPr>
          </a:lstStyle>
          <a:p>
            <a:pPr>
              <a:defRPr/>
            </a:pPr>
            <a:fld id="{4020627C-CF8F-41B9-8543-690AB8CA9764}" type="slidenum">
              <a:rPr lang="en-US"/>
              <a:pPr>
                <a:defRPr/>
              </a:pPr>
              <a:t>‹#›</a:t>
            </a:fld>
            <a:endParaRPr lang="en-US"/>
          </a:p>
        </p:txBody>
      </p:sp>
    </p:spTree>
    <p:extLst>
      <p:ext uri="{BB962C8B-B14F-4D97-AF65-F5344CB8AC3E}">
        <p14:creationId xmlns:p14="http://schemas.microsoft.com/office/powerpoint/2010/main" val="2864926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p:cNvSpPr>
            <a:spLocks noGrp="1"/>
          </p:cNvSpPr>
          <p:nvPr>
            <p:ph type="dt" sz="half" idx="10"/>
          </p:nvPr>
        </p:nvSpPr>
        <p:spPr/>
        <p:txBody>
          <a:bodyPr/>
          <a:lstStyle>
            <a:lvl1pPr>
              <a:defRPr/>
            </a:lvl1pPr>
          </a:lstStyle>
          <a:p>
            <a:pPr>
              <a:defRPr/>
            </a:pPr>
            <a:r>
              <a:rPr lang="en-US"/>
              <a:t>2006</a:t>
            </a:r>
          </a:p>
        </p:txBody>
      </p:sp>
      <p:sp>
        <p:nvSpPr>
          <p:cNvPr id="4" name="Footer Placeholder 2"/>
          <p:cNvSpPr>
            <a:spLocks noGrp="1"/>
          </p:cNvSpPr>
          <p:nvPr>
            <p:ph type="ftr" sz="quarter" idx="11"/>
          </p:nvPr>
        </p:nvSpPr>
        <p:spPr/>
        <p:txBody>
          <a:bodyPr/>
          <a:lstStyle>
            <a:lvl1pPr>
              <a:defRPr/>
            </a:lvl1pPr>
          </a:lstStyle>
          <a:p>
            <a:pPr>
              <a:defRPr/>
            </a:pPr>
            <a:r>
              <a:rPr lang="en-US"/>
              <a:t>Organisasi Internasional                                 Ilien Halina</a:t>
            </a:r>
          </a:p>
        </p:txBody>
      </p:sp>
      <p:sp>
        <p:nvSpPr>
          <p:cNvPr id="5" name="Slide Number Placeholder 3"/>
          <p:cNvSpPr>
            <a:spLocks noGrp="1"/>
          </p:cNvSpPr>
          <p:nvPr>
            <p:ph type="sldNum" sz="quarter" idx="12"/>
          </p:nvPr>
        </p:nvSpPr>
        <p:spPr/>
        <p:txBody>
          <a:bodyPr/>
          <a:lstStyle>
            <a:lvl1pPr algn="ctr">
              <a:defRPr sz="2800" smtClean="0"/>
            </a:lvl1pPr>
          </a:lstStyle>
          <a:p>
            <a:pPr>
              <a:defRPr/>
            </a:pPr>
            <a:fld id="{7A252D84-56C1-4EE5-99F6-16A58313250C}" type="slidenum">
              <a:rPr lang="en-US"/>
              <a:pPr>
                <a:defRPr/>
              </a:pPr>
              <a:t>‹#›</a:t>
            </a:fld>
            <a:endParaRPr lang="en-US"/>
          </a:p>
        </p:txBody>
      </p:sp>
    </p:spTree>
    <p:extLst>
      <p:ext uri="{BB962C8B-B14F-4D97-AF65-F5344CB8AC3E}">
        <p14:creationId xmlns:p14="http://schemas.microsoft.com/office/powerpoint/2010/main" val="2024442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4"/>
            <p:cNvSpPr>
              <a:spLocks/>
            </p:cNvSpPr>
            <p:nvPr/>
          </p:nvSpPr>
          <p:spPr bwMode="gray">
            <a:xfrm rot="-5400000">
              <a:off x="2548536" y="1765596"/>
              <a:ext cx="5995993" cy="3326809"/>
            </a:xfrm>
            <a:custGeom>
              <a:avLst/>
              <a:gdLst>
                <a:gd name="T0" fmla="*/ 0 w 4960"/>
                <a:gd name="T1" fmla="*/ 0 h 2752"/>
                <a:gd name="T2" fmla="*/ 0 w 4960"/>
                <a:gd name="T3" fmla="*/ 324 h 2752"/>
                <a:gd name="T4" fmla="*/ 0 w 4960"/>
                <a:gd name="T5" fmla="*/ 1992 h 2752"/>
                <a:gd name="T6" fmla="*/ 0 w 4960"/>
                <a:gd name="T7" fmla="*/ 2752 h 2752"/>
                <a:gd name="T8" fmla="*/ 4960 w 4960"/>
                <a:gd name="T9" fmla="*/ 2752 h 2752"/>
                <a:gd name="T10" fmla="*/ 4960 w 4960"/>
                <a:gd name="T11" fmla="*/ 1992 h 2752"/>
                <a:gd name="T12" fmla="*/ 4960 w 4960"/>
                <a:gd name="T13" fmla="*/ 324 h 2752"/>
                <a:gd name="T14" fmla="*/ 4960 w 4960"/>
                <a:gd name="T15" fmla="*/ 0 h 2752"/>
                <a:gd name="T16" fmla="*/ 4960 w 4960"/>
                <a:gd name="T17" fmla="*/ 0 h 2752"/>
                <a:gd name="T18" fmla="*/ 4734 w 4960"/>
                <a:gd name="T19" fmla="*/ 34 h 2752"/>
                <a:gd name="T20" fmla="*/ 4510 w 4960"/>
                <a:gd name="T21" fmla="*/ 64 h 2752"/>
                <a:gd name="T22" fmla="*/ 4284 w 4960"/>
                <a:gd name="T23" fmla="*/ 90 h 2752"/>
                <a:gd name="T24" fmla="*/ 4060 w 4960"/>
                <a:gd name="T25" fmla="*/ 114 h 2752"/>
                <a:gd name="T26" fmla="*/ 3836 w 4960"/>
                <a:gd name="T27" fmla="*/ 132 h 2752"/>
                <a:gd name="T28" fmla="*/ 3614 w 4960"/>
                <a:gd name="T29" fmla="*/ 146 h 2752"/>
                <a:gd name="T30" fmla="*/ 3392 w 4960"/>
                <a:gd name="T31" fmla="*/ 158 h 2752"/>
                <a:gd name="T32" fmla="*/ 3174 w 4960"/>
                <a:gd name="T33" fmla="*/ 166 h 2752"/>
                <a:gd name="T34" fmla="*/ 2960 w 4960"/>
                <a:gd name="T35" fmla="*/ 172 h 2752"/>
                <a:gd name="T36" fmla="*/ 2748 w 4960"/>
                <a:gd name="T37" fmla="*/ 174 h 2752"/>
                <a:gd name="T38" fmla="*/ 2542 w 4960"/>
                <a:gd name="T39" fmla="*/ 174 h 2752"/>
                <a:gd name="T40" fmla="*/ 2338 w 4960"/>
                <a:gd name="T41" fmla="*/ 174 h 2752"/>
                <a:gd name="T42" fmla="*/ 2140 w 4960"/>
                <a:gd name="T43" fmla="*/ 170 h 2752"/>
                <a:gd name="T44" fmla="*/ 1948 w 4960"/>
                <a:gd name="T45" fmla="*/ 164 h 2752"/>
                <a:gd name="T46" fmla="*/ 1762 w 4960"/>
                <a:gd name="T47" fmla="*/ 156 h 2752"/>
                <a:gd name="T48" fmla="*/ 1582 w 4960"/>
                <a:gd name="T49" fmla="*/ 148 h 2752"/>
                <a:gd name="T50" fmla="*/ 1410 w 4960"/>
                <a:gd name="T51" fmla="*/ 138 h 2752"/>
                <a:gd name="T52" fmla="*/ 1244 w 4960"/>
                <a:gd name="T53" fmla="*/ 128 h 2752"/>
                <a:gd name="T54" fmla="*/ 1088 w 4960"/>
                <a:gd name="T55" fmla="*/ 116 h 2752"/>
                <a:gd name="T56" fmla="*/ 938 w 4960"/>
                <a:gd name="T57" fmla="*/ 104 h 2752"/>
                <a:gd name="T58" fmla="*/ 668 w 4960"/>
                <a:gd name="T59" fmla="*/ 78 h 2752"/>
                <a:gd name="T60" fmla="*/ 438 w 4960"/>
                <a:gd name="T61" fmla="*/ 54 h 2752"/>
                <a:gd name="T62" fmla="*/ 254 w 4960"/>
                <a:gd name="T63" fmla="*/ 34 h 2752"/>
                <a:gd name="T64" fmla="*/ 116 w 4960"/>
                <a:gd name="T65" fmla="*/ 16 h 2752"/>
                <a:gd name="T66" fmla="*/ 0 w 4960"/>
                <a:gd name="T67" fmla="*/ 0 h 2752"/>
                <a:gd name="T68" fmla="*/ 0 w 4960"/>
                <a:gd name="T69"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
            <p:cNvSpPr>
              <a:spLocks/>
            </p:cNvSpPr>
            <p:nvPr/>
          </p:nvSpPr>
          <p:spPr bwMode="gray">
            <a:xfrm rot="-5912394">
              <a:off x="2769747" y="1458373"/>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4"/>
          <p:cNvSpPr>
            <a:spLocks noGrp="1"/>
          </p:cNvSpPr>
          <p:nvPr>
            <p:ph type="dt" sz="half" idx="10"/>
          </p:nvPr>
        </p:nvSpPr>
        <p:spPr/>
        <p:txBody>
          <a:bodyPr/>
          <a:lstStyle>
            <a:lvl1pPr>
              <a:defRPr/>
            </a:lvl1pPr>
          </a:lstStyle>
          <a:p>
            <a:pPr>
              <a:defRPr/>
            </a:pPr>
            <a:r>
              <a:rPr lang="en-US"/>
              <a:t>2006</a:t>
            </a:r>
          </a:p>
        </p:txBody>
      </p:sp>
      <p:sp>
        <p:nvSpPr>
          <p:cNvPr id="18" name="Footer Placeholder 5"/>
          <p:cNvSpPr>
            <a:spLocks noGrp="1"/>
          </p:cNvSpPr>
          <p:nvPr>
            <p:ph type="ftr" sz="quarter" idx="11"/>
          </p:nvPr>
        </p:nvSpPr>
        <p:spPr/>
        <p:txBody>
          <a:bodyPr/>
          <a:lstStyle>
            <a:lvl1pPr>
              <a:defRPr/>
            </a:lvl1pPr>
          </a:lstStyle>
          <a:p>
            <a:pPr>
              <a:defRPr/>
            </a:pPr>
            <a:r>
              <a:rPr lang="en-US"/>
              <a:t>Organisasi Internasional                                 Ilien Halina</a:t>
            </a:r>
          </a:p>
        </p:txBody>
      </p:sp>
      <p:sp>
        <p:nvSpPr>
          <p:cNvPr id="19" name="Slide Number Placeholder 6"/>
          <p:cNvSpPr>
            <a:spLocks noGrp="1"/>
          </p:cNvSpPr>
          <p:nvPr>
            <p:ph type="sldNum" sz="quarter" idx="12"/>
          </p:nvPr>
        </p:nvSpPr>
        <p:spPr/>
        <p:txBody>
          <a:bodyPr/>
          <a:lstStyle>
            <a:lvl1pPr algn="ctr">
              <a:defRPr sz="2800" smtClean="0"/>
            </a:lvl1pPr>
          </a:lstStyle>
          <a:p>
            <a:pPr>
              <a:defRPr/>
            </a:pPr>
            <a:fld id="{1A0E9EE1-13C9-46BC-953B-D44B34DC329D}" type="slidenum">
              <a:rPr lang="en-US"/>
              <a:pPr>
                <a:defRPr/>
              </a:pPr>
              <a:t>‹#›</a:t>
            </a:fld>
            <a:endParaRPr lang="en-US"/>
          </a:p>
        </p:txBody>
      </p:sp>
    </p:spTree>
    <p:extLst>
      <p:ext uri="{BB962C8B-B14F-4D97-AF65-F5344CB8AC3E}">
        <p14:creationId xmlns:p14="http://schemas.microsoft.com/office/powerpoint/2010/main" val="4118677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4"/>
            <p:cNvSpPr>
              <a:spLocks/>
            </p:cNvSpPr>
            <p:nvPr/>
          </p:nvSpPr>
          <p:spPr bwMode="gray">
            <a:xfrm rot="-5400000">
              <a:off x="2852610" y="1765596"/>
              <a:ext cx="5995993" cy="3326809"/>
            </a:xfrm>
            <a:custGeom>
              <a:avLst/>
              <a:gdLst>
                <a:gd name="T0" fmla="*/ 0 w 4960"/>
                <a:gd name="T1" fmla="*/ 0 h 2752"/>
                <a:gd name="T2" fmla="*/ 0 w 4960"/>
                <a:gd name="T3" fmla="*/ 324 h 2752"/>
                <a:gd name="T4" fmla="*/ 0 w 4960"/>
                <a:gd name="T5" fmla="*/ 1992 h 2752"/>
                <a:gd name="T6" fmla="*/ 0 w 4960"/>
                <a:gd name="T7" fmla="*/ 2752 h 2752"/>
                <a:gd name="T8" fmla="*/ 4960 w 4960"/>
                <a:gd name="T9" fmla="*/ 2752 h 2752"/>
                <a:gd name="T10" fmla="*/ 4960 w 4960"/>
                <a:gd name="T11" fmla="*/ 1992 h 2752"/>
                <a:gd name="T12" fmla="*/ 4960 w 4960"/>
                <a:gd name="T13" fmla="*/ 324 h 2752"/>
                <a:gd name="T14" fmla="*/ 4960 w 4960"/>
                <a:gd name="T15" fmla="*/ 0 h 2752"/>
                <a:gd name="T16" fmla="*/ 4960 w 4960"/>
                <a:gd name="T17" fmla="*/ 0 h 2752"/>
                <a:gd name="T18" fmla="*/ 4734 w 4960"/>
                <a:gd name="T19" fmla="*/ 34 h 2752"/>
                <a:gd name="T20" fmla="*/ 4510 w 4960"/>
                <a:gd name="T21" fmla="*/ 64 h 2752"/>
                <a:gd name="T22" fmla="*/ 4284 w 4960"/>
                <a:gd name="T23" fmla="*/ 90 h 2752"/>
                <a:gd name="T24" fmla="*/ 4060 w 4960"/>
                <a:gd name="T25" fmla="*/ 114 h 2752"/>
                <a:gd name="T26" fmla="*/ 3836 w 4960"/>
                <a:gd name="T27" fmla="*/ 132 h 2752"/>
                <a:gd name="T28" fmla="*/ 3614 w 4960"/>
                <a:gd name="T29" fmla="*/ 146 h 2752"/>
                <a:gd name="T30" fmla="*/ 3392 w 4960"/>
                <a:gd name="T31" fmla="*/ 158 h 2752"/>
                <a:gd name="T32" fmla="*/ 3174 w 4960"/>
                <a:gd name="T33" fmla="*/ 166 h 2752"/>
                <a:gd name="T34" fmla="*/ 2960 w 4960"/>
                <a:gd name="T35" fmla="*/ 172 h 2752"/>
                <a:gd name="T36" fmla="*/ 2748 w 4960"/>
                <a:gd name="T37" fmla="*/ 174 h 2752"/>
                <a:gd name="T38" fmla="*/ 2542 w 4960"/>
                <a:gd name="T39" fmla="*/ 174 h 2752"/>
                <a:gd name="T40" fmla="*/ 2338 w 4960"/>
                <a:gd name="T41" fmla="*/ 174 h 2752"/>
                <a:gd name="T42" fmla="*/ 2140 w 4960"/>
                <a:gd name="T43" fmla="*/ 170 h 2752"/>
                <a:gd name="T44" fmla="*/ 1948 w 4960"/>
                <a:gd name="T45" fmla="*/ 164 h 2752"/>
                <a:gd name="T46" fmla="*/ 1762 w 4960"/>
                <a:gd name="T47" fmla="*/ 156 h 2752"/>
                <a:gd name="T48" fmla="*/ 1582 w 4960"/>
                <a:gd name="T49" fmla="*/ 148 h 2752"/>
                <a:gd name="T50" fmla="*/ 1410 w 4960"/>
                <a:gd name="T51" fmla="*/ 138 h 2752"/>
                <a:gd name="T52" fmla="*/ 1244 w 4960"/>
                <a:gd name="T53" fmla="*/ 128 h 2752"/>
                <a:gd name="T54" fmla="*/ 1088 w 4960"/>
                <a:gd name="T55" fmla="*/ 116 h 2752"/>
                <a:gd name="T56" fmla="*/ 938 w 4960"/>
                <a:gd name="T57" fmla="*/ 104 h 2752"/>
                <a:gd name="T58" fmla="*/ 668 w 4960"/>
                <a:gd name="T59" fmla="*/ 78 h 2752"/>
                <a:gd name="T60" fmla="*/ 438 w 4960"/>
                <a:gd name="T61" fmla="*/ 54 h 2752"/>
                <a:gd name="T62" fmla="*/ 254 w 4960"/>
                <a:gd name="T63" fmla="*/ 34 h 2752"/>
                <a:gd name="T64" fmla="*/ 116 w 4960"/>
                <a:gd name="T65" fmla="*/ 16 h 2752"/>
                <a:gd name="T66" fmla="*/ 0 w 4960"/>
                <a:gd name="T67" fmla="*/ 0 h 2752"/>
                <a:gd name="T68" fmla="*/ 0 w 4960"/>
                <a:gd name="T69"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
            <p:cNvSpPr>
              <a:spLocks/>
            </p:cNvSpPr>
            <p:nvPr/>
          </p:nvSpPr>
          <p:spPr bwMode="gray">
            <a:xfrm rot="-5912394">
              <a:off x="3074559" y="1458373"/>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4"/>
          <p:cNvSpPr>
            <a:spLocks noGrp="1"/>
          </p:cNvSpPr>
          <p:nvPr>
            <p:ph type="dt" sz="half" idx="10"/>
          </p:nvPr>
        </p:nvSpPr>
        <p:spPr/>
        <p:txBody>
          <a:bodyPr/>
          <a:lstStyle>
            <a:lvl1pPr>
              <a:defRPr/>
            </a:lvl1pPr>
          </a:lstStyle>
          <a:p>
            <a:pPr>
              <a:defRPr/>
            </a:pPr>
            <a:r>
              <a:rPr lang="en-US"/>
              <a:t>2006</a:t>
            </a:r>
          </a:p>
        </p:txBody>
      </p:sp>
      <p:sp>
        <p:nvSpPr>
          <p:cNvPr id="18" name="Footer Placeholder 5"/>
          <p:cNvSpPr>
            <a:spLocks noGrp="1"/>
          </p:cNvSpPr>
          <p:nvPr>
            <p:ph type="ftr" sz="quarter" idx="11"/>
          </p:nvPr>
        </p:nvSpPr>
        <p:spPr/>
        <p:txBody>
          <a:bodyPr/>
          <a:lstStyle>
            <a:lvl1pPr>
              <a:defRPr/>
            </a:lvl1pPr>
          </a:lstStyle>
          <a:p>
            <a:pPr>
              <a:defRPr/>
            </a:pPr>
            <a:r>
              <a:rPr lang="en-US"/>
              <a:t>Organisasi Internasional                                 Ilien Halina</a:t>
            </a:r>
          </a:p>
        </p:txBody>
      </p:sp>
      <p:sp>
        <p:nvSpPr>
          <p:cNvPr id="19" name="Slide Number Placeholder 6"/>
          <p:cNvSpPr>
            <a:spLocks noGrp="1"/>
          </p:cNvSpPr>
          <p:nvPr>
            <p:ph type="sldNum" sz="quarter" idx="12"/>
          </p:nvPr>
        </p:nvSpPr>
        <p:spPr/>
        <p:txBody>
          <a:bodyPr/>
          <a:lstStyle>
            <a:lvl1pPr algn="ctr">
              <a:defRPr sz="2800" smtClean="0"/>
            </a:lvl1pPr>
          </a:lstStyle>
          <a:p>
            <a:pPr>
              <a:defRPr/>
            </a:pPr>
            <a:fld id="{32BF4FBE-2220-4A4D-98A1-5211074DDB59}" type="slidenum">
              <a:rPr lang="en-US"/>
              <a:pPr>
                <a:defRPr/>
              </a:pPr>
              <a:t>‹#›</a:t>
            </a:fld>
            <a:endParaRPr lang="en-US"/>
          </a:p>
        </p:txBody>
      </p:sp>
    </p:spTree>
    <p:extLst>
      <p:ext uri="{BB962C8B-B14F-4D97-AF65-F5344CB8AC3E}">
        <p14:creationId xmlns:p14="http://schemas.microsoft.com/office/powerpoint/2010/main" val="332378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10204164">
              <a:off x="426788" y="4564241"/>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Rectangle 12"/>
            <p:cNvSpPr/>
            <p:nvPr/>
          </p:nvSpPr>
          <p:spPr>
            <a:xfrm>
              <a:off x="422275" y="401616"/>
              <a:ext cx="8326438" cy="3141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35"/>
            <p:cNvSpPr>
              <a:spLocks/>
            </p:cNvSpPr>
            <p:nvPr/>
          </p:nvSpPr>
          <p:spPr bwMode="gray">
            <a:xfrm rot="10800000">
              <a:off x="485023" y="2670079"/>
              <a:ext cx="8182128" cy="2130508"/>
            </a:xfrm>
            <a:custGeom>
              <a:avLst/>
              <a:gdLst>
                <a:gd name="T0" fmla="*/ 0 w 10000"/>
                <a:gd name="T1" fmla="*/ 0 h 9621"/>
                <a:gd name="T2" fmla="*/ 0 w 10000"/>
                <a:gd name="T3" fmla="*/ 2411 h 9621"/>
                <a:gd name="T4" fmla="*/ 0 w 10000"/>
                <a:gd name="T5" fmla="*/ 9586 h 9621"/>
                <a:gd name="T6" fmla="*/ 0 w 10000"/>
                <a:gd name="T7" fmla="*/ 9621 h 9621"/>
                <a:gd name="T8" fmla="*/ 10000 w 10000"/>
                <a:gd name="T9" fmla="*/ 9585 h 9621"/>
                <a:gd name="T10" fmla="*/ 10000 w 10000"/>
                <a:gd name="T11" fmla="*/ 9586 h 9621"/>
                <a:gd name="T12" fmla="*/ 9990 w 10000"/>
                <a:gd name="T13" fmla="*/ 2411 h 9621"/>
                <a:gd name="T14" fmla="*/ 9990 w 10000"/>
                <a:gd name="T15" fmla="*/ 0 h 9621"/>
                <a:gd name="T16" fmla="*/ 9990 w 10000"/>
                <a:gd name="T17" fmla="*/ 0 h 9621"/>
                <a:gd name="T18" fmla="*/ 9534 w 10000"/>
                <a:gd name="T19" fmla="*/ 253 h 9621"/>
                <a:gd name="T20" fmla="*/ 9084 w 10000"/>
                <a:gd name="T21" fmla="*/ 477 h 9621"/>
                <a:gd name="T22" fmla="*/ 8628 w 10000"/>
                <a:gd name="T23" fmla="*/ 669 h 9621"/>
                <a:gd name="T24" fmla="*/ 8177 w 10000"/>
                <a:gd name="T25" fmla="*/ 847 h 9621"/>
                <a:gd name="T26" fmla="*/ 7726 w 10000"/>
                <a:gd name="T27" fmla="*/ 984 h 9621"/>
                <a:gd name="T28" fmla="*/ 7279 w 10000"/>
                <a:gd name="T29" fmla="*/ 1087 h 9621"/>
                <a:gd name="T30" fmla="*/ 6832 w 10000"/>
                <a:gd name="T31" fmla="*/ 1176 h 9621"/>
                <a:gd name="T32" fmla="*/ 6393 w 10000"/>
                <a:gd name="T33" fmla="*/ 1236 h 9621"/>
                <a:gd name="T34" fmla="*/ 5962 w 10000"/>
                <a:gd name="T35" fmla="*/ 1279 h 9621"/>
                <a:gd name="T36" fmla="*/ 5534 w 10000"/>
                <a:gd name="T37" fmla="*/ 1294 h 9621"/>
                <a:gd name="T38" fmla="*/ 5120 w 10000"/>
                <a:gd name="T39" fmla="*/ 1294 h 9621"/>
                <a:gd name="T40" fmla="*/ 4709 w 10000"/>
                <a:gd name="T41" fmla="*/ 1294 h 9621"/>
                <a:gd name="T42" fmla="*/ 4311 w 10000"/>
                <a:gd name="T43" fmla="*/ 1266 h 9621"/>
                <a:gd name="T44" fmla="*/ 3923 w 10000"/>
                <a:gd name="T45" fmla="*/ 1221 h 9621"/>
                <a:gd name="T46" fmla="*/ 3548 w 10000"/>
                <a:gd name="T47" fmla="*/ 1161 h 9621"/>
                <a:gd name="T48" fmla="*/ 3187 w 10000"/>
                <a:gd name="T49" fmla="*/ 1101 h 9621"/>
                <a:gd name="T50" fmla="*/ 2840 w 10000"/>
                <a:gd name="T51" fmla="*/ 1026 h 9621"/>
                <a:gd name="T52" fmla="*/ 2505 w 10000"/>
                <a:gd name="T53" fmla="*/ 954 h 9621"/>
                <a:gd name="T54" fmla="*/ 2192 w 10000"/>
                <a:gd name="T55" fmla="*/ 865 h 9621"/>
                <a:gd name="T56" fmla="*/ 1889 w 10000"/>
                <a:gd name="T57" fmla="*/ 775 h 9621"/>
                <a:gd name="T58" fmla="*/ 1346 w 10000"/>
                <a:gd name="T59" fmla="*/ 579 h 9621"/>
                <a:gd name="T60" fmla="*/ 882 w 10000"/>
                <a:gd name="T61" fmla="*/ 400 h 9621"/>
                <a:gd name="T62" fmla="*/ 511 w 10000"/>
                <a:gd name="T63" fmla="*/ 253 h 9621"/>
                <a:gd name="T64" fmla="*/ 234 w 10000"/>
                <a:gd name="T65" fmla="*/ 118 h 9621"/>
                <a:gd name="T66" fmla="*/ 0 w 10000"/>
                <a:gd name="T67" fmla="*/ 0 h 9621"/>
                <a:gd name="T68" fmla="*/ 0 w 10000"/>
                <a:gd name="T69" fmla="*/ 0 h 9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4"/>
          <p:cNvSpPr>
            <a:spLocks noGrp="1"/>
          </p:cNvSpPr>
          <p:nvPr>
            <p:ph type="dt" sz="half" idx="10"/>
          </p:nvPr>
        </p:nvSpPr>
        <p:spPr/>
        <p:txBody>
          <a:bodyPr/>
          <a:lstStyle>
            <a:lvl1pPr>
              <a:defRPr/>
            </a:lvl1pPr>
          </a:lstStyle>
          <a:p>
            <a:pPr>
              <a:defRPr/>
            </a:pPr>
            <a:r>
              <a:rPr lang="en-US"/>
              <a:t>2006</a:t>
            </a:r>
          </a:p>
        </p:txBody>
      </p:sp>
      <p:sp>
        <p:nvSpPr>
          <p:cNvPr id="18" name="Footer Placeholder 5"/>
          <p:cNvSpPr>
            <a:spLocks noGrp="1"/>
          </p:cNvSpPr>
          <p:nvPr>
            <p:ph type="ftr" sz="quarter" idx="11"/>
          </p:nvPr>
        </p:nvSpPr>
        <p:spPr/>
        <p:txBody>
          <a:bodyPr/>
          <a:lstStyle>
            <a:lvl1pPr>
              <a:defRPr/>
            </a:lvl1pPr>
          </a:lstStyle>
          <a:p>
            <a:pPr>
              <a:defRPr/>
            </a:pPr>
            <a:r>
              <a:rPr lang="en-US"/>
              <a:t>Organisasi Internasional                                 Ilien Halina</a:t>
            </a:r>
          </a:p>
        </p:txBody>
      </p:sp>
      <p:sp>
        <p:nvSpPr>
          <p:cNvPr id="19" name="Slide Number Placeholder 6"/>
          <p:cNvSpPr>
            <a:spLocks noGrp="1"/>
          </p:cNvSpPr>
          <p:nvPr>
            <p:ph type="sldNum" sz="quarter" idx="12"/>
          </p:nvPr>
        </p:nvSpPr>
        <p:spPr/>
        <p:txBody>
          <a:bodyPr/>
          <a:lstStyle>
            <a:lvl1pPr algn="ctr">
              <a:defRPr sz="2800" smtClean="0"/>
            </a:lvl1pPr>
          </a:lstStyle>
          <a:p>
            <a:pPr>
              <a:defRPr/>
            </a:pPr>
            <a:fld id="{C99E88DC-5CA7-4E38-9CB1-90E7BFF4A29E}" type="slidenum">
              <a:rPr lang="en-US"/>
              <a:pPr>
                <a:defRPr/>
              </a:pPr>
              <a:t>‹#›</a:t>
            </a:fld>
            <a:endParaRPr lang="en-US"/>
          </a:p>
        </p:txBody>
      </p:sp>
    </p:spTree>
    <p:extLst>
      <p:ext uri="{BB962C8B-B14F-4D97-AF65-F5344CB8AC3E}">
        <p14:creationId xmlns:p14="http://schemas.microsoft.com/office/powerpoint/2010/main" val="57349399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89932">
              <a:off x="6359946" y="2780895"/>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Rectangle 11"/>
            <p:cNvSpPr/>
            <p:nvPr/>
          </p:nvSpPr>
          <p:spPr>
            <a:xfrm>
              <a:off x="485775" y="4343161"/>
              <a:ext cx="8181975" cy="21128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35"/>
            <p:cNvSpPr>
              <a:spLocks/>
            </p:cNvSpPr>
            <p:nvPr/>
          </p:nvSpPr>
          <p:spPr bwMode="gray">
            <a:xfrm>
              <a:off x="485023" y="2854646"/>
              <a:ext cx="8182128" cy="2130508"/>
            </a:xfrm>
            <a:custGeom>
              <a:avLst/>
              <a:gdLst>
                <a:gd name="T0" fmla="*/ 0 w 10000"/>
                <a:gd name="T1" fmla="*/ 0 h 9621"/>
                <a:gd name="T2" fmla="*/ 0 w 10000"/>
                <a:gd name="T3" fmla="*/ 2411 h 9621"/>
                <a:gd name="T4" fmla="*/ 0 w 10000"/>
                <a:gd name="T5" fmla="*/ 9586 h 9621"/>
                <a:gd name="T6" fmla="*/ 0 w 10000"/>
                <a:gd name="T7" fmla="*/ 9621 h 9621"/>
                <a:gd name="T8" fmla="*/ 10000 w 10000"/>
                <a:gd name="T9" fmla="*/ 9585 h 9621"/>
                <a:gd name="T10" fmla="*/ 10000 w 10000"/>
                <a:gd name="T11" fmla="*/ 9586 h 9621"/>
                <a:gd name="T12" fmla="*/ 9990 w 10000"/>
                <a:gd name="T13" fmla="*/ 2411 h 9621"/>
                <a:gd name="T14" fmla="*/ 9990 w 10000"/>
                <a:gd name="T15" fmla="*/ 0 h 9621"/>
                <a:gd name="T16" fmla="*/ 9990 w 10000"/>
                <a:gd name="T17" fmla="*/ 0 h 9621"/>
                <a:gd name="T18" fmla="*/ 9534 w 10000"/>
                <a:gd name="T19" fmla="*/ 253 h 9621"/>
                <a:gd name="T20" fmla="*/ 9084 w 10000"/>
                <a:gd name="T21" fmla="*/ 477 h 9621"/>
                <a:gd name="T22" fmla="*/ 8628 w 10000"/>
                <a:gd name="T23" fmla="*/ 669 h 9621"/>
                <a:gd name="T24" fmla="*/ 8177 w 10000"/>
                <a:gd name="T25" fmla="*/ 847 h 9621"/>
                <a:gd name="T26" fmla="*/ 7726 w 10000"/>
                <a:gd name="T27" fmla="*/ 984 h 9621"/>
                <a:gd name="T28" fmla="*/ 7279 w 10000"/>
                <a:gd name="T29" fmla="*/ 1087 h 9621"/>
                <a:gd name="T30" fmla="*/ 6832 w 10000"/>
                <a:gd name="T31" fmla="*/ 1176 h 9621"/>
                <a:gd name="T32" fmla="*/ 6393 w 10000"/>
                <a:gd name="T33" fmla="*/ 1236 h 9621"/>
                <a:gd name="T34" fmla="*/ 5962 w 10000"/>
                <a:gd name="T35" fmla="*/ 1279 h 9621"/>
                <a:gd name="T36" fmla="*/ 5534 w 10000"/>
                <a:gd name="T37" fmla="*/ 1294 h 9621"/>
                <a:gd name="T38" fmla="*/ 5120 w 10000"/>
                <a:gd name="T39" fmla="*/ 1294 h 9621"/>
                <a:gd name="T40" fmla="*/ 4709 w 10000"/>
                <a:gd name="T41" fmla="*/ 1294 h 9621"/>
                <a:gd name="T42" fmla="*/ 4311 w 10000"/>
                <a:gd name="T43" fmla="*/ 1266 h 9621"/>
                <a:gd name="T44" fmla="*/ 3923 w 10000"/>
                <a:gd name="T45" fmla="*/ 1221 h 9621"/>
                <a:gd name="T46" fmla="*/ 3548 w 10000"/>
                <a:gd name="T47" fmla="*/ 1161 h 9621"/>
                <a:gd name="T48" fmla="*/ 3187 w 10000"/>
                <a:gd name="T49" fmla="*/ 1101 h 9621"/>
                <a:gd name="T50" fmla="*/ 2840 w 10000"/>
                <a:gd name="T51" fmla="*/ 1026 h 9621"/>
                <a:gd name="T52" fmla="*/ 2505 w 10000"/>
                <a:gd name="T53" fmla="*/ 954 h 9621"/>
                <a:gd name="T54" fmla="*/ 2192 w 10000"/>
                <a:gd name="T55" fmla="*/ 865 h 9621"/>
                <a:gd name="T56" fmla="*/ 1889 w 10000"/>
                <a:gd name="T57" fmla="*/ 775 h 9621"/>
                <a:gd name="T58" fmla="*/ 1346 w 10000"/>
                <a:gd name="T59" fmla="*/ 579 h 9621"/>
                <a:gd name="T60" fmla="*/ 882 w 10000"/>
                <a:gd name="T61" fmla="*/ 400 h 9621"/>
                <a:gd name="T62" fmla="*/ 511 w 10000"/>
                <a:gd name="T63" fmla="*/ 253 h 9621"/>
                <a:gd name="T64" fmla="*/ 234 w 10000"/>
                <a:gd name="T65" fmla="*/ 118 h 9621"/>
                <a:gd name="T66" fmla="*/ 0 w 10000"/>
                <a:gd name="T67" fmla="*/ 0 h 9621"/>
                <a:gd name="T68" fmla="*/ 0 w 10000"/>
                <a:gd name="T69" fmla="*/ 0 h 9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3"/>
          <p:cNvSpPr>
            <a:spLocks noGrp="1"/>
          </p:cNvSpPr>
          <p:nvPr>
            <p:ph type="dt" sz="half" idx="10"/>
          </p:nvPr>
        </p:nvSpPr>
        <p:spPr/>
        <p:txBody>
          <a:bodyPr/>
          <a:lstStyle>
            <a:lvl1pPr>
              <a:defRPr/>
            </a:lvl1pPr>
          </a:lstStyle>
          <a:p>
            <a:pPr>
              <a:defRPr/>
            </a:pPr>
            <a:r>
              <a:rPr lang="en-US"/>
              <a:t>2006</a:t>
            </a:r>
          </a:p>
        </p:txBody>
      </p:sp>
      <p:sp>
        <p:nvSpPr>
          <p:cNvPr id="18"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19" name="Slide Number Placeholder 5"/>
          <p:cNvSpPr>
            <a:spLocks noGrp="1"/>
          </p:cNvSpPr>
          <p:nvPr>
            <p:ph type="sldNum" sz="quarter" idx="12"/>
          </p:nvPr>
        </p:nvSpPr>
        <p:spPr/>
        <p:txBody>
          <a:bodyPr/>
          <a:lstStyle>
            <a:lvl1pPr algn="ctr">
              <a:defRPr sz="2800" smtClean="0"/>
            </a:lvl1pPr>
          </a:lstStyle>
          <a:p>
            <a:pPr>
              <a:defRPr/>
            </a:pPr>
            <a:fld id="{93642A88-4515-4C06-B7E9-81DC09A133B1}" type="slidenum">
              <a:rPr lang="en-US"/>
              <a:pPr>
                <a:defRPr/>
              </a:pPr>
              <a:t>‹#›</a:t>
            </a:fld>
            <a:endParaRPr lang="en-US"/>
          </a:p>
        </p:txBody>
      </p:sp>
    </p:spTree>
    <p:extLst>
      <p:ext uri="{BB962C8B-B14F-4D97-AF65-F5344CB8AC3E}">
        <p14:creationId xmlns:p14="http://schemas.microsoft.com/office/powerpoint/2010/main" val="191755772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89932">
              <a:off x="6359946" y="4309201"/>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34"/>
            <p:cNvSpPr>
              <a:spLocks/>
            </p:cNvSpPr>
            <p:nvPr/>
          </p:nvSpPr>
          <p:spPr bwMode="gray">
            <a:xfrm>
              <a:off x="485023" y="4381500"/>
              <a:ext cx="8182128" cy="2130508"/>
            </a:xfrm>
            <a:custGeom>
              <a:avLst/>
              <a:gdLst>
                <a:gd name="T0" fmla="*/ 0 w 10000"/>
                <a:gd name="T1" fmla="*/ 0 h 9621"/>
                <a:gd name="T2" fmla="*/ 0 w 10000"/>
                <a:gd name="T3" fmla="*/ 2411 h 9621"/>
                <a:gd name="T4" fmla="*/ 0 w 10000"/>
                <a:gd name="T5" fmla="*/ 9586 h 9621"/>
                <a:gd name="T6" fmla="*/ 0 w 10000"/>
                <a:gd name="T7" fmla="*/ 9621 h 9621"/>
                <a:gd name="T8" fmla="*/ 10000 w 10000"/>
                <a:gd name="T9" fmla="*/ 9585 h 9621"/>
                <a:gd name="T10" fmla="*/ 10000 w 10000"/>
                <a:gd name="T11" fmla="*/ 9586 h 9621"/>
                <a:gd name="T12" fmla="*/ 9990 w 10000"/>
                <a:gd name="T13" fmla="*/ 2411 h 9621"/>
                <a:gd name="T14" fmla="*/ 9990 w 10000"/>
                <a:gd name="T15" fmla="*/ 0 h 9621"/>
                <a:gd name="T16" fmla="*/ 9990 w 10000"/>
                <a:gd name="T17" fmla="*/ 0 h 9621"/>
                <a:gd name="T18" fmla="*/ 9534 w 10000"/>
                <a:gd name="T19" fmla="*/ 253 h 9621"/>
                <a:gd name="T20" fmla="*/ 9084 w 10000"/>
                <a:gd name="T21" fmla="*/ 477 h 9621"/>
                <a:gd name="T22" fmla="*/ 8628 w 10000"/>
                <a:gd name="T23" fmla="*/ 669 h 9621"/>
                <a:gd name="T24" fmla="*/ 8177 w 10000"/>
                <a:gd name="T25" fmla="*/ 847 h 9621"/>
                <a:gd name="T26" fmla="*/ 7726 w 10000"/>
                <a:gd name="T27" fmla="*/ 984 h 9621"/>
                <a:gd name="T28" fmla="*/ 7279 w 10000"/>
                <a:gd name="T29" fmla="*/ 1087 h 9621"/>
                <a:gd name="T30" fmla="*/ 6832 w 10000"/>
                <a:gd name="T31" fmla="*/ 1176 h 9621"/>
                <a:gd name="T32" fmla="*/ 6393 w 10000"/>
                <a:gd name="T33" fmla="*/ 1236 h 9621"/>
                <a:gd name="T34" fmla="*/ 5962 w 10000"/>
                <a:gd name="T35" fmla="*/ 1279 h 9621"/>
                <a:gd name="T36" fmla="*/ 5534 w 10000"/>
                <a:gd name="T37" fmla="*/ 1294 h 9621"/>
                <a:gd name="T38" fmla="*/ 5120 w 10000"/>
                <a:gd name="T39" fmla="*/ 1294 h 9621"/>
                <a:gd name="T40" fmla="*/ 4709 w 10000"/>
                <a:gd name="T41" fmla="*/ 1294 h 9621"/>
                <a:gd name="T42" fmla="*/ 4311 w 10000"/>
                <a:gd name="T43" fmla="*/ 1266 h 9621"/>
                <a:gd name="T44" fmla="*/ 3923 w 10000"/>
                <a:gd name="T45" fmla="*/ 1221 h 9621"/>
                <a:gd name="T46" fmla="*/ 3548 w 10000"/>
                <a:gd name="T47" fmla="*/ 1161 h 9621"/>
                <a:gd name="T48" fmla="*/ 3187 w 10000"/>
                <a:gd name="T49" fmla="*/ 1101 h 9621"/>
                <a:gd name="T50" fmla="*/ 2840 w 10000"/>
                <a:gd name="T51" fmla="*/ 1026 h 9621"/>
                <a:gd name="T52" fmla="*/ 2505 w 10000"/>
                <a:gd name="T53" fmla="*/ 954 h 9621"/>
                <a:gd name="T54" fmla="*/ 2192 w 10000"/>
                <a:gd name="T55" fmla="*/ 865 h 9621"/>
                <a:gd name="T56" fmla="*/ 1889 w 10000"/>
                <a:gd name="T57" fmla="*/ 775 h 9621"/>
                <a:gd name="T58" fmla="*/ 1346 w 10000"/>
                <a:gd name="T59" fmla="*/ 579 h 9621"/>
                <a:gd name="T60" fmla="*/ 882 w 10000"/>
                <a:gd name="T61" fmla="*/ 400 h 9621"/>
                <a:gd name="T62" fmla="*/ 511 w 10000"/>
                <a:gd name="T63" fmla="*/ 253 h 9621"/>
                <a:gd name="T64" fmla="*/ 234 w 10000"/>
                <a:gd name="T65" fmla="*/ 118 h 9621"/>
                <a:gd name="T66" fmla="*/ 0 w 10000"/>
                <a:gd name="T67" fmla="*/ 0 h 9621"/>
                <a:gd name="T68" fmla="*/ 0 w 10000"/>
                <a:gd name="T69" fmla="*/ 0 h 9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 name="TextBox 36"/>
          <p:cNvSpPr txBox="1">
            <a:spLocks noChangeArrowheads="1"/>
          </p:cNvSpPr>
          <p:nvPr/>
        </p:nvSpPr>
        <p:spPr bwMode="gray">
          <a:xfrm>
            <a:off x="647700" y="652463"/>
            <a:ext cx="6016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r"/>
            <a:r>
              <a:rPr lang="en-US" sz="8000">
                <a:solidFill>
                  <a:srgbClr val="EF53A5"/>
                </a:solidFill>
                <a:latin typeface="Arial" panose="020B0604020202020204" pitchFamily="34" charset="0"/>
                <a:cs typeface="Arial" panose="020B0604020202020204" pitchFamily="34" charset="0"/>
              </a:rPr>
              <a:t>“</a:t>
            </a:r>
          </a:p>
        </p:txBody>
      </p:sp>
      <p:sp>
        <p:nvSpPr>
          <p:cNvPr id="18" name="TextBox 37"/>
          <p:cNvSpPr txBox="1">
            <a:spLocks noChangeArrowheads="1"/>
          </p:cNvSpPr>
          <p:nvPr/>
        </p:nvSpPr>
        <p:spPr bwMode="gray">
          <a:xfrm>
            <a:off x="7069138" y="2900363"/>
            <a:ext cx="6191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r"/>
            <a:r>
              <a:rPr lang="en-US" sz="8000">
                <a:solidFill>
                  <a:srgbClr val="EF53A5"/>
                </a:solidFill>
                <a:latin typeface="Arial" panose="020B0604020202020204" pitchFamily="34" charset="0"/>
                <a:cs typeface="Arial" panose="020B0604020202020204" pitchFamily="34" charset="0"/>
              </a:rPr>
              <a:t>”</a:t>
            </a:r>
          </a:p>
        </p:txBody>
      </p:sp>
      <p:sp>
        <p:nvSpPr>
          <p:cNvPr id="19" name="Rectangle 18"/>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28060" y="927099"/>
            <a:ext cx="6160385" cy="2882179"/>
          </a:xfrm>
        </p:spPr>
        <p:txBody>
          <a:bodyP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0" name="Date Placeholder 3"/>
          <p:cNvSpPr>
            <a:spLocks noGrp="1"/>
          </p:cNvSpPr>
          <p:nvPr>
            <p:ph type="dt" sz="half" idx="14"/>
          </p:nvPr>
        </p:nvSpPr>
        <p:spPr/>
        <p:txBody>
          <a:bodyPr/>
          <a:lstStyle>
            <a:lvl1pPr>
              <a:defRPr/>
            </a:lvl1pPr>
          </a:lstStyle>
          <a:p>
            <a:pPr>
              <a:defRPr/>
            </a:pPr>
            <a:r>
              <a:rPr lang="en-US"/>
              <a:t>2006</a:t>
            </a:r>
          </a:p>
        </p:txBody>
      </p:sp>
      <p:sp>
        <p:nvSpPr>
          <p:cNvPr id="21" name="Footer Placeholder 4"/>
          <p:cNvSpPr>
            <a:spLocks noGrp="1"/>
          </p:cNvSpPr>
          <p:nvPr>
            <p:ph type="ftr" sz="quarter" idx="15"/>
          </p:nvPr>
        </p:nvSpPr>
        <p:spPr/>
        <p:txBody>
          <a:bodyPr/>
          <a:lstStyle>
            <a:lvl1pPr>
              <a:defRPr/>
            </a:lvl1pPr>
          </a:lstStyle>
          <a:p>
            <a:pPr>
              <a:defRPr/>
            </a:pPr>
            <a:r>
              <a:rPr lang="en-US"/>
              <a:t>Organisasi Internasional                                 Ilien Halina</a:t>
            </a:r>
          </a:p>
        </p:txBody>
      </p:sp>
      <p:sp>
        <p:nvSpPr>
          <p:cNvPr id="22" name="Slide Number Placeholder 5"/>
          <p:cNvSpPr>
            <a:spLocks noGrp="1"/>
          </p:cNvSpPr>
          <p:nvPr>
            <p:ph type="sldNum" sz="quarter" idx="16"/>
          </p:nvPr>
        </p:nvSpPr>
        <p:spPr/>
        <p:txBody>
          <a:bodyPr/>
          <a:lstStyle>
            <a:lvl1pPr algn="ctr">
              <a:defRPr sz="2800" smtClean="0"/>
            </a:lvl1pPr>
          </a:lstStyle>
          <a:p>
            <a:pPr>
              <a:defRPr/>
            </a:pPr>
            <a:fld id="{0D050E55-2422-4B39-9968-6DB1B01D3224}" type="slidenum">
              <a:rPr lang="en-US"/>
              <a:pPr>
                <a:defRPr/>
              </a:pPr>
              <a:t>‹#›</a:t>
            </a:fld>
            <a:endParaRPr lang="en-US"/>
          </a:p>
        </p:txBody>
      </p:sp>
    </p:spTree>
    <p:extLst>
      <p:ext uri="{BB962C8B-B14F-4D97-AF65-F5344CB8AC3E}">
        <p14:creationId xmlns:p14="http://schemas.microsoft.com/office/powerpoint/2010/main" val="27468570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89932">
              <a:off x="6359946" y="4311243"/>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34"/>
            <p:cNvSpPr>
              <a:spLocks/>
            </p:cNvSpPr>
            <p:nvPr/>
          </p:nvSpPr>
          <p:spPr bwMode="gray">
            <a:xfrm>
              <a:off x="485023" y="4381500"/>
              <a:ext cx="8182128" cy="2130508"/>
            </a:xfrm>
            <a:custGeom>
              <a:avLst/>
              <a:gdLst>
                <a:gd name="T0" fmla="*/ 0 w 10000"/>
                <a:gd name="T1" fmla="*/ 0 h 9621"/>
                <a:gd name="T2" fmla="*/ 0 w 10000"/>
                <a:gd name="T3" fmla="*/ 2411 h 9621"/>
                <a:gd name="T4" fmla="*/ 0 w 10000"/>
                <a:gd name="T5" fmla="*/ 9586 h 9621"/>
                <a:gd name="T6" fmla="*/ 0 w 10000"/>
                <a:gd name="T7" fmla="*/ 9621 h 9621"/>
                <a:gd name="T8" fmla="*/ 10000 w 10000"/>
                <a:gd name="T9" fmla="*/ 9585 h 9621"/>
                <a:gd name="T10" fmla="*/ 10000 w 10000"/>
                <a:gd name="T11" fmla="*/ 9586 h 9621"/>
                <a:gd name="T12" fmla="*/ 9990 w 10000"/>
                <a:gd name="T13" fmla="*/ 2411 h 9621"/>
                <a:gd name="T14" fmla="*/ 9990 w 10000"/>
                <a:gd name="T15" fmla="*/ 0 h 9621"/>
                <a:gd name="T16" fmla="*/ 9990 w 10000"/>
                <a:gd name="T17" fmla="*/ 0 h 9621"/>
                <a:gd name="T18" fmla="*/ 9534 w 10000"/>
                <a:gd name="T19" fmla="*/ 253 h 9621"/>
                <a:gd name="T20" fmla="*/ 9084 w 10000"/>
                <a:gd name="T21" fmla="*/ 477 h 9621"/>
                <a:gd name="T22" fmla="*/ 8628 w 10000"/>
                <a:gd name="T23" fmla="*/ 669 h 9621"/>
                <a:gd name="T24" fmla="*/ 8177 w 10000"/>
                <a:gd name="T25" fmla="*/ 847 h 9621"/>
                <a:gd name="T26" fmla="*/ 7726 w 10000"/>
                <a:gd name="T27" fmla="*/ 984 h 9621"/>
                <a:gd name="T28" fmla="*/ 7279 w 10000"/>
                <a:gd name="T29" fmla="*/ 1087 h 9621"/>
                <a:gd name="T30" fmla="*/ 6832 w 10000"/>
                <a:gd name="T31" fmla="*/ 1176 h 9621"/>
                <a:gd name="T32" fmla="*/ 6393 w 10000"/>
                <a:gd name="T33" fmla="*/ 1236 h 9621"/>
                <a:gd name="T34" fmla="*/ 5962 w 10000"/>
                <a:gd name="T35" fmla="*/ 1279 h 9621"/>
                <a:gd name="T36" fmla="*/ 5534 w 10000"/>
                <a:gd name="T37" fmla="*/ 1294 h 9621"/>
                <a:gd name="T38" fmla="*/ 5120 w 10000"/>
                <a:gd name="T39" fmla="*/ 1294 h 9621"/>
                <a:gd name="T40" fmla="*/ 4709 w 10000"/>
                <a:gd name="T41" fmla="*/ 1294 h 9621"/>
                <a:gd name="T42" fmla="*/ 4311 w 10000"/>
                <a:gd name="T43" fmla="*/ 1266 h 9621"/>
                <a:gd name="T44" fmla="*/ 3923 w 10000"/>
                <a:gd name="T45" fmla="*/ 1221 h 9621"/>
                <a:gd name="T46" fmla="*/ 3548 w 10000"/>
                <a:gd name="T47" fmla="*/ 1161 h 9621"/>
                <a:gd name="T48" fmla="*/ 3187 w 10000"/>
                <a:gd name="T49" fmla="*/ 1101 h 9621"/>
                <a:gd name="T50" fmla="*/ 2840 w 10000"/>
                <a:gd name="T51" fmla="*/ 1026 h 9621"/>
                <a:gd name="T52" fmla="*/ 2505 w 10000"/>
                <a:gd name="T53" fmla="*/ 954 h 9621"/>
                <a:gd name="T54" fmla="*/ 2192 w 10000"/>
                <a:gd name="T55" fmla="*/ 865 h 9621"/>
                <a:gd name="T56" fmla="*/ 1889 w 10000"/>
                <a:gd name="T57" fmla="*/ 775 h 9621"/>
                <a:gd name="T58" fmla="*/ 1346 w 10000"/>
                <a:gd name="T59" fmla="*/ 579 h 9621"/>
                <a:gd name="T60" fmla="*/ 882 w 10000"/>
                <a:gd name="T61" fmla="*/ 400 h 9621"/>
                <a:gd name="T62" fmla="*/ 511 w 10000"/>
                <a:gd name="T63" fmla="*/ 253 h 9621"/>
                <a:gd name="T64" fmla="*/ 234 w 10000"/>
                <a:gd name="T65" fmla="*/ 118 h 9621"/>
                <a:gd name="T66" fmla="*/ 0 w 10000"/>
                <a:gd name="T67" fmla="*/ 0 h 9621"/>
                <a:gd name="T68" fmla="*/ 0 w 10000"/>
                <a:gd name="T69" fmla="*/ 0 h 9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4" name="Rectangle 13"/>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5" name="Date Placeholder 3"/>
          <p:cNvSpPr>
            <a:spLocks noGrp="1"/>
          </p:cNvSpPr>
          <p:nvPr>
            <p:ph type="dt" sz="half" idx="10"/>
          </p:nvPr>
        </p:nvSpPr>
        <p:spPr/>
        <p:txBody>
          <a:bodyPr/>
          <a:lstStyle>
            <a:lvl1pPr>
              <a:defRPr/>
            </a:lvl1pPr>
          </a:lstStyle>
          <a:p>
            <a:pPr>
              <a:defRPr/>
            </a:pPr>
            <a:r>
              <a:rPr lang="en-US"/>
              <a:t>2006</a:t>
            </a:r>
          </a:p>
        </p:txBody>
      </p:sp>
      <p:sp>
        <p:nvSpPr>
          <p:cNvPr id="16" name="Footer Placeholder 4"/>
          <p:cNvSpPr>
            <a:spLocks noGrp="1"/>
          </p:cNvSpPr>
          <p:nvPr>
            <p:ph type="ftr" sz="quarter" idx="11"/>
          </p:nvPr>
        </p:nvSpPr>
        <p:spPr/>
        <p:txBody>
          <a:bodyPr/>
          <a:lstStyle>
            <a:lvl1pPr>
              <a:defRPr/>
            </a:lvl1pPr>
          </a:lstStyle>
          <a:p>
            <a:pPr>
              <a:defRPr/>
            </a:pPr>
            <a:r>
              <a:rPr lang="en-US"/>
              <a:t>Organisasi Internasional                                 Ilien Halina</a:t>
            </a:r>
          </a:p>
        </p:txBody>
      </p:sp>
      <p:sp>
        <p:nvSpPr>
          <p:cNvPr id="17" name="Slide Number Placeholder 5"/>
          <p:cNvSpPr>
            <a:spLocks noGrp="1"/>
          </p:cNvSpPr>
          <p:nvPr>
            <p:ph type="sldNum" sz="quarter" idx="12"/>
          </p:nvPr>
        </p:nvSpPr>
        <p:spPr/>
        <p:txBody>
          <a:bodyPr/>
          <a:lstStyle>
            <a:lvl1pPr algn="ctr">
              <a:defRPr sz="2800" smtClean="0"/>
            </a:lvl1pPr>
          </a:lstStyle>
          <a:p>
            <a:pPr>
              <a:defRPr/>
            </a:pPr>
            <a:fld id="{F3265713-E1E4-40F2-8DB1-0B1D25784779}" type="slidenum">
              <a:rPr lang="en-US"/>
              <a:pPr>
                <a:defRPr/>
              </a:pPr>
              <a:t>‹#›</a:t>
            </a:fld>
            <a:endParaRPr lang="en-US"/>
          </a:p>
        </p:txBody>
      </p:sp>
    </p:spTree>
    <p:extLst>
      <p:ext uri="{BB962C8B-B14F-4D97-AF65-F5344CB8AC3E}">
        <p14:creationId xmlns:p14="http://schemas.microsoft.com/office/powerpoint/2010/main" val="2660386735"/>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3294063" y="2489200"/>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849938" y="2489200"/>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Date Placeholder 6"/>
          <p:cNvSpPr>
            <a:spLocks noGrp="1"/>
          </p:cNvSpPr>
          <p:nvPr>
            <p:ph type="dt" sz="half" idx="18"/>
          </p:nvPr>
        </p:nvSpPr>
        <p:spPr/>
        <p:txBody>
          <a:bodyPr/>
          <a:lstStyle>
            <a:lvl1pPr>
              <a:defRPr/>
            </a:lvl1pPr>
          </a:lstStyle>
          <a:p>
            <a:pPr>
              <a:defRPr/>
            </a:pPr>
            <a:r>
              <a:rPr lang="en-US"/>
              <a:t>2006</a:t>
            </a:r>
          </a:p>
        </p:txBody>
      </p:sp>
      <p:sp>
        <p:nvSpPr>
          <p:cNvPr id="12" name="Footer Placeholder 7"/>
          <p:cNvSpPr>
            <a:spLocks noGrp="1"/>
          </p:cNvSpPr>
          <p:nvPr>
            <p:ph type="ftr" sz="quarter" idx="19"/>
          </p:nvPr>
        </p:nvSpPr>
        <p:spPr/>
        <p:txBody>
          <a:bodyPr/>
          <a:lstStyle>
            <a:lvl1pPr>
              <a:defRPr/>
            </a:lvl1pPr>
          </a:lstStyle>
          <a:p>
            <a:pPr>
              <a:defRPr/>
            </a:pPr>
            <a:r>
              <a:rPr lang="en-US"/>
              <a:t>Organisasi Internasional                                 Ilien Halina</a:t>
            </a:r>
          </a:p>
        </p:txBody>
      </p:sp>
      <p:sp>
        <p:nvSpPr>
          <p:cNvPr id="13" name="Slide Number Placeholder 8"/>
          <p:cNvSpPr>
            <a:spLocks noGrp="1"/>
          </p:cNvSpPr>
          <p:nvPr>
            <p:ph type="sldNum" sz="quarter" idx="20"/>
          </p:nvPr>
        </p:nvSpPr>
        <p:spPr/>
        <p:txBody>
          <a:bodyPr/>
          <a:lstStyle>
            <a:lvl1pPr algn="ctr">
              <a:defRPr sz="2800" smtClean="0"/>
            </a:lvl1pPr>
          </a:lstStyle>
          <a:p>
            <a:pPr>
              <a:defRPr/>
            </a:pPr>
            <a:fld id="{760C98D2-3EEE-4FBA-8D6D-5F10DD15A69A}" type="slidenum">
              <a:rPr lang="en-US"/>
              <a:pPr>
                <a:defRPr/>
              </a:pPr>
              <a:t>‹#›</a:t>
            </a:fld>
            <a:endParaRPr lang="en-US"/>
          </a:p>
        </p:txBody>
      </p:sp>
    </p:spTree>
    <p:extLst>
      <p:ext uri="{BB962C8B-B14F-4D97-AF65-F5344CB8AC3E}">
        <p14:creationId xmlns:p14="http://schemas.microsoft.com/office/powerpoint/2010/main" val="1116421324"/>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3289300" y="2489200"/>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849938" y="2489200"/>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3" name="Text Placeholder 3"/>
          <p:cNvSpPr>
            <a:spLocks noGrp="1"/>
          </p:cNvSpPr>
          <p:nvPr>
            <p:ph type="body" sz="half" idx="18"/>
          </p:nvPr>
        </p:nvSpPr>
        <p:spPr>
          <a:xfrm>
            <a:off x="866439" y="4837558"/>
            <a:ext cx="2313432"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4" name="Text Placeholder 3"/>
          <p:cNvSpPr>
            <a:spLocks noGrp="1"/>
          </p:cNvSpPr>
          <p:nvPr>
            <p:ph type="body" sz="half" idx="19"/>
          </p:nvPr>
        </p:nvSpPr>
        <p:spPr>
          <a:xfrm>
            <a:off x="3411125" y="4848208"/>
            <a:ext cx="2318918"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7" name="Text Placeholder 3"/>
          <p:cNvSpPr>
            <a:spLocks noGrp="1"/>
          </p:cNvSpPr>
          <p:nvPr>
            <p:ph type="body" sz="half" idx="20"/>
          </p:nvPr>
        </p:nvSpPr>
        <p:spPr>
          <a:xfrm>
            <a:off x="5958642" y="4837558"/>
            <a:ext cx="2318918"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6"/>
          <p:cNvSpPr>
            <a:spLocks noGrp="1"/>
          </p:cNvSpPr>
          <p:nvPr>
            <p:ph type="dt" sz="half" idx="23"/>
          </p:nvPr>
        </p:nvSpPr>
        <p:spPr/>
        <p:txBody>
          <a:bodyPr/>
          <a:lstStyle>
            <a:lvl1pPr>
              <a:defRPr/>
            </a:lvl1pPr>
          </a:lstStyle>
          <a:p>
            <a:pPr>
              <a:defRPr/>
            </a:pPr>
            <a:r>
              <a:rPr lang="en-US"/>
              <a:t>2006</a:t>
            </a:r>
          </a:p>
        </p:txBody>
      </p:sp>
      <p:sp>
        <p:nvSpPr>
          <p:cNvPr id="16" name="Footer Placeholder 7"/>
          <p:cNvSpPr>
            <a:spLocks noGrp="1"/>
          </p:cNvSpPr>
          <p:nvPr>
            <p:ph type="ftr" sz="quarter" idx="24"/>
          </p:nvPr>
        </p:nvSpPr>
        <p:spPr/>
        <p:txBody>
          <a:bodyPr/>
          <a:lstStyle>
            <a:lvl1pPr>
              <a:defRPr/>
            </a:lvl1pPr>
          </a:lstStyle>
          <a:p>
            <a:pPr>
              <a:defRPr/>
            </a:pPr>
            <a:r>
              <a:rPr lang="en-US"/>
              <a:t>Organisasi Internasional                                 Ilien Halina</a:t>
            </a:r>
          </a:p>
        </p:txBody>
      </p:sp>
      <p:sp>
        <p:nvSpPr>
          <p:cNvPr id="17" name="Slide Number Placeholder 8"/>
          <p:cNvSpPr>
            <a:spLocks noGrp="1"/>
          </p:cNvSpPr>
          <p:nvPr>
            <p:ph type="sldNum" sz="quarter" idx="25"/>
          </p:nvPr>
        </p:nvSpPr>
        <p:spPr/>
        <p:txBody>
          <a:bodyPr/>
          <a:lstStyle>
            <a:lvl1pPr algn="ctr">
              <a:defRPr sz="2800" smtClean="0"/>
            </a:lvl1pPr>
          </a:lstStyle>
          <a:p>
            <a:pPr>
              <a:defRPr/>
            </a:pPr>
            <a:fld id="{5354A054-B16D-4236-B688-4782E6B669EC}" type="slidenum">
              <a:rPr lang="en-US"/>
              <a:pPr>
                <a:defRPr/>
              </a:pPr>
              <a:t>‹#›</a:t>
            </a:fld>
            <a:endParaRPr lang="en-US"/>
          </a:p>
        </p:txBody>
      </p:sp>
    </p:spTree>
    <p:extLst>
      <p:ext uri="{BB962C8B-B14F-4D97-AF65-F5344CB8AC3E}">
        <p14:creationId xmlns:p14="http://schemas.microsoft.com/office/powerpoint/2010/main" val="2935920869"/>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588" y="6388100"/>
            <a:ext cx="990600" cy="228600"/>
          </a:xfrm>
        </p:spPr>
        <p:txBody>
          <a:bodyPr/>
          <a:lstStyle>
            <a:lvl1pPr>
              <a:defRPr/>
            </a:lvl1pPr>
          </a:lstStyle>
          <a:p>
            <a:pPr>
              <a:defRPr/>
            </a:pPr>
            <a:r>
              <a:rPr lang="en-US"/>
              <a:t>2006</a:t>
            </a:r>
          </a:p>
        </p:txBody>
      </p:sp>
      <p:sp>
        <p:nvSpPr>
          <p:cNvPr id="5" name="Footer Placeholder 4"/>
          <p:cNvSpPr>
            <a:spLocks noGrp="1"/>
          </p:cNvSpPr>
          <p:nvPr>
            <p:ph type="ftr" sz="quarter" idx="11"/>
          </p:nvPr>
        </p:nvSpPr>
        <p:spPr>
          <a:xfrm>
            <a:off x="515938" y="6388100"/>
            <a:ext cx="3859212" cy="228600"/>
          </a:xfrm>
        </p:spPr>
        <p:txBody>
          <a:bodyPr/>
          <a:lstStyle>
            <a:lvl1pPr>
              <a:defRPr/>
            </a:lvl1pPr>
          </a:lstStyle>
          <a:p>
            <a:pPr>
              <a:defRPr/>
            </a:pPr>
            <a:r>
              <a:rPr lang="en-US"/>
              <a:t>Organisasi Internasional                                 Ilien Halina</a:t>
            </a:r>
          </a:p>
        </p:txBody>
      </p:sp>
      <p:sp>
        <p:nvSpPr>
          <p:cNvPr id="6" name="Slide Number Placeholder 5"/>
          <p:cNvSpPr>
            <a:spLocks noGrp="1"/>
          </p:cNvSpPr>
          <p:nvPr>
            <p:ph type="sldNum" sz="quarter" idx="12"/>
          </p:nvPr>
        </p:nvSpPr>
        <p:spPr/>
        <p:txBody>
          <a:bodyPr/>
          <a:lstStyle>
            <a:lvl1pPr algn="ctr">
              <a:defRPr sz="2800" smtClean="0"/>
            </a:lvl1pPr>
          </a:lstStyle>
          <a:p>
            <a:pPr>
              <a:defRPr/>
            </a:pPr>
            <a:fld id="{8651C1ED-D499-49EE-BD41-60696A53B1FA}" type="slidenum">
              <a:rPr lang="en-US"/>
              <a:pPr>
                <a:defRPr/>
              </a:pPr>
              <a:t>‹#›</a:t>
            </a:fld>
            <a:endParaRPr lang="en-US"/>
          </a:p>
        </p:txBody>
      </p:sp>
    </p:spTree>
    <p:extLst>
      <p:ext uri="{BB962C8B-B14F-4D97-AF65-F5344CB8AC3E}">
        <p14:creationId xmlns:p14="http://schemas.microsoft.com/office/powerpoint/2010/main" val="2010770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20188" cy="6861175"/>
            <a:chOff x="-1588" y="0"/>
            <a:chExt cx="9120420" cy="6860798"/>
          </a:xfrm>
        </p:grpSpPr>
        <p:sp>
          <p:nvSpPr>
            <p:cNvPr id="5" name="Rectangle 4"/>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4966650">
              <a:off x="4673046" y="5107506"/>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 name="Rectangle 11"/>
          <p:cNvSpPr/>
          <p:nvPr/>
        </p:nvSpPr>
        <p:spPr>
          <a:xfrm>
            <a:off x="414338" y="401638"/>
            <a:ext cx="4611687" cy="6054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5"/>
          <p:cNvSpPr>
            <a:spLocks/>
          </p:cNvSpPr>
          <p:nvPr/>
        </p:nvSpPr>
        <p:spPr bwMode="gray">
          <a:xfrm rot="5400000">
            <a:off x="1298575" y="1765301"/>
            <a:ext cx="5997575" cy="3327400"/>
          </a:xfrm>
          <a:custGeom>
            <a:avLst/>
            <a:gdLst>
              <a:gd name="T0" fmla="*/ 0 w 4960"/>
              <a:gd name="T1" fmla="*/ 0 h 2752"/>
              <a:gd name="T2" fmla="*/ 0 w 4960"/>
              <a:gd name="T3" fmla="*/ 324 h 2752"/>
              <a:gd name="T4" fmla="*/ 0 w 4960"/>
              <a:gd name="T5" fmla="*/ 1992 h 2752"/>
              <a:gd name="T6" fmla="*/ 0 w 4960"/>
              <a:gd name="T7" fmla="*/ 2752 h 2752"/>
              <a:gd name="T8" fmla="*/ 4960 w 4960"/>
              <a:gd name="T9" fmla="*/ 2752 h 2752"/>
              <a:gd name="T10" fmla="*/ 4960 w 4960"/>
              <a:gd name="T11" fmla="*/ 1992 h 2752"/>
              <a:gd name="T12" fmla="*/ 4960 w 4960"/>
              <a:gd name="T13" fmla="*/ 324 h 2752"/>
              <a:gd name="T14" fmla="*/ 4960 w 4960"/>
              <a:gd name="T15" fmla="*/ 0 h 2752"/>
              <a:gd name="T16" fmla="*/ 4960 w 4960"/>
              <a:gd name="T17" fmla="*/ 0 h 2752"/>
              <a:gd name="T18" fmla="*/ 4734 w 4960"/>
              <a:gd name="T19" fmla="*/ 34 h 2752"/>
              <a:gd name="T20" fmla="*/ 4510 w 4960"/>
              <a:gd name="T21" fmla="*/ 64 h 2752"/>
              <a:gd name="T22" fmla="*/ 4284 w 4960"/>
              <a:gd name="T23" fmla="*/ 90 h 2752"/>
              <a:gd name="T24" fmla="*/ 4060 w 4960"/>
              <a:gd name="T25" fmla="*/ 114 h 2752"/>
              <a:gd name="T26" fmla="*/ 3836 w 4960"/>
              <a:gd name="T27" fmla="*/ 132 h 2752"/>
              <a:gd name="T28" fmla="*/ 3614 w 4960"/>
              <a:gd name="T29" fmla="*/ 146 h 2752"/>
              <a:gd name="T30" fmla="*/ 3392 w 4960"/>
              <a:gd name="T31" fmla="*/ 158 h 2752"/>
              <a:gd name="T32" fmla="*/ 3174 w 4960"/>
              <a:gd name="T33" fmla="*/ 166 h 2752"/>
              <a:gd name="T34" fmla="*/ 2960 w 4960"/>
              <a:gd name="T35" fmla="*/ 172 h 2752"/>
              <a:gd name="T36" fmla="*/ 2748 w 4960"/>
              <a:gd name="T37" fmla="*/ 174 h 2752"/>
              <a:gd name="T38" fmla="*/ 2542 w 4960"/>
              <a:gd name="T39" fmla="*/ 174 h 2752"/>
              <a:gd name="T40" fmla="*/ 2338 w 4960"/>
              <a:gd name="T41" fmla="*/ 174 h 2752"/>
              <a:gd name="T42" fmla="*/ 2140 w 4960"/>
              <a:gd name="T43" fmla="*/ 170 h 2752"/>
              <a:gd name="T44" fmla="*/ 1948 w 4960"/>
              <a:gd name="T45" fmla="*/ 164 h 2752"/>
              <a:gd name="T46" fmla="*/ 1762 w 4960"/>
              <a:gd name="T47" fmla="*/ 156 h 2752"/>
              <a:gd name="T48" fmla="*/ 1582 w 4960"/>
              <a:gd name="T49" fmla="*/ 148 h 2752"/>
              <a:gd name="T50" fmla="*/ 1410 w 4960"/>
              <a:gd name="T51" fmla="*/ 138 h 2752"/>
              <a:gd name="T52" fmla="*/ 1244 w 4960"/>
              <a:gd name="T53" fmla="*/ 128 h 2752"/>
              <a:gd name="T54" fmla="*/ 1088 w 4960"/>
              <a:gd name="T55" fmla="*/ 116 h 2752"/>
              <a:gd name="T56" fmla="*/ 938 w 4960"/>
              <a:gd name="T57" fmla="*/ 104 h 2752"/>
              <a:gd name="T58" fmla="*/ 668 w 4960"/>
              <a:gd name="T59" fmla="*/ 78 h 2752"/>
              <a:gd name="T60" fmla="*/ 438 w 4960"/>
              <a:gd name="T61" fmla="*/ 54 h 2752"/>
              <a:gd name="T62" fmla="*/ 254 w 4960"/>
              <a:gd name="T63" fmla="*/ 34 h 2752"/>
              <a:gd name="T64" fmla="*/ 116 w 4960"/>
              <a:gd name="T65" fmla="*/ 16 h 2752"/>
              <a:gd name="T66" fmla="*/ 0 w 4960"/>
              <a:gd name="T67" fmla="*/ 0 h 2752"/>
              <a:gd name="T68" fmla="*/ 0 w 4960"/>
              <a:gd name="T69"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Rectangle 14"/>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174928" y="1447799"/>
            <a:ext cx="1113516" cy="45720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3"/>
          <p:cNvSpPr>
            <a:spLocks noGrp="1"/>
          </p:cNvSpPr>
          <p:nvPr>
            <p:ph type="dt" sz="half" idx="10"/>
          </p:nvPr>
        </p:nvSpPr>
        <p:spPr/>
        <p:txBody>
          <a:bodyPr/>
          <a:lstStyle>
            <a:lvl1pPr>
              <a:defRPr/>
            </a:lvl1pPr>
          </a:lstStyle>
          <a:p>
            <a:pPr>
              <a:defRPr/>
            </a:pPr>
            <a:r>
              <a:rPr lang="en-US"/>
              <a:t>2006</a:t>
            </a:r>
          </a:p>
        </p:txBody>
      </p:sp>
      <p:sp>
        <p:nvSpPr>
          <p:cNvPr id="17" name="Footer Placeholder 4"/>
          <p:cNvSpPr>
            <a:spLocks noGrp="1"/>
          </p:cNvSpPr>
          <p:nvPr>
            <p:ph type="ftr" sz="quarter" idx="11"/>
          </p:nvPr>
        </p:nvSpPr>
        <p:spPr>
          <a:xfrm>
            <a:off x="538163" y="6365875"/>
            <a:ext cx="3860800" cy="228600"/>
          </a:xfrm>
        </p:spPr>
        <p:txBody>
          <a:bodyPr/>
          <a:lstStyle>
            <a:lvl1pPr>
              <a:defRPr/>
            </a:lvl1pPr>
          </a:lstStyle>
          <a:p>
            <a:pPr>
              <a:defRPr/>
            </a:pPr>
            <a:r>
              <a:rPr lang="en-US"/>
              <a:t>Organisasi Internasional                                 Ilien Halina</a:t>
            </a:r>
          </a:p>
        </p:txBody>
      </p:sp>
      <p:sp>
        <p:nvSpPr>
          <p:cNvPr id="18" name="Slide Number Placeholder 5"/>
          <p:cNvSpPr>
            <a:spLocks noGrp="1"/>
          </p:cNvSpPr>
          <p:nvPr>
            <p:ph type="sldNum" sz="quarter" idx="12"/>
          </p:nvPr>
        </p:nvSpPr>
        <p:spPr/>
        <p:txBody>
          <a:bodyPr/>
          <a:lstStyle>
            <a:lvl1pPr algn="ctr">
              <a:defRPr sz="2800" smtClean="0"/>
            </a:lvl1pPr>
          </a:lstStyle>
          <a:p>
            <a:pPr>
              <a:defRPr/>
            </a:pPr>
            <a:fld id="{19D98312-2E59-45FC-AFBB-B5C20CCF846C}" type="slidenum">
              <a:rPr lang="en-US"/>
              <a:pPr>
                <a:defRPr/>
              </a:pPr>
              <a:t>‹#›</a:t>
            </a:fld>
            <a:endParaRPr lang="en-US"/>
          </a:p>
        </p:txBody>
      </p:sp>
    </p:spTree>
    <p:extLst>
      <p:ext uri="{BB962C8B-B14F-4D97-AF65-F5344CB8AC3E}">
        <p14:creationId xmlns:p14="http://schemas.microsoft.com/office/powerpoint/2010/main" val="4246022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5"/>
          <p:cNvGrpSpPr>
            <a:grpSpLocks/>
          </p:cNvGrpSpPr>
          <p:nvPr/>
        </p:nvGrpSpPr>
        <p:grpSpPr bwMode="auto">
          <a:xfrm>
            <a:off x="-1588" y="0"/>
            <a:ext cx="9145588" cy="6861175"/>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p:cNvSpPr>
              <a:spLocks/>
            </p:cNvSpPr>
            <p:nvPr/>
          </p:nvSpPr>
          <p:spPr bwMode="gray">
            <a:xfrm rot="-589932">
              <a:off x="6359946" y="1790293"/>
              <a:ext cx="2377690" cy="317748"/>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24"/>
            <p:cNvSpPr>
              <a:spLocks/>
            </p:cNvSpPr>
            <p:nvPr/>
          </p:nvSpPr>
          <p:spPr bwMode="gray">
            <a:xfrm>
              <a:off x="485023" y="1856450"/>
              <a:ext cx="8173954" cy="4535226"/>
            </a:xfrm>
            <a:custGeom>
              <a:avLst/>
              <a:gdLst>
                <a:gd name="T0" fmla="*/ 0 w 4960"/>
                <a:gd name="T1" fmla="*/ 0 h 2752"/>
                <a:gd name="T2" fmla="*/ 0 w 4960"/>
                <a:gd name="T3" fmla="*/ 324 h 2752"/>
                <a:gd name="T4" fmla="*/ 0 w 4960"/>
                <a:gd name="T5" fmla="*/ 1992 h 2752"/>
                <a:gd name="T6" fmla="*/ 0 w 4960"/>
                <a:gd name="T7" fmla="*/ 2752 h 2752"/>
                <a:gd name="T8" fmla="*/ 4960 w 4960"/>
                <a:gd name="T9" fmla="*/ 2752 h 2752"/>
                <a:gd name="T10" fmla="*/ 4960 w 4960"/>
                <a:gd name="T11" fmla="*/ 1992 h 2752"/>
                <a:gd name="T12" fmla="*/ 4960 w 4960"/>
                <a:gd name="T13" fmla="*/ 324 h 2752"/>
                <a:gd name="T14" fmla="*/ 4960 w 4960"/>
                <a:gd name="T15" fmla="*/ 0 h 2752"/>
                <a:gd name="T16" fmla="*/ 4960 w 4960"/>
                <a:gd name="T17" fmla="*/ 0 h 2752"/>
                <a:gd name="T18" fmla="*/ 4734 w 4960"/>
                <a:gd name="T19" fmla="*/ 34 h 2752"/>
                <a:gd name="T20" fmla="*/ 4510 w 4960"/>
                <a:gd name="T21" fmla="*/ 64 h 2752"/>
                <a:gd name="T22" fmla="*/ 4284 w 4960"/>
                <a:gd name="T23" fmla="*/ 90 h 2752"/>
                <a:gd name="T24" fmla="*/ 4060 w 4960"/>
                <a:gd name="T25" fmla="*/ 114 h 2752"/>
                <a:gd name="T26" fmla="*/ 3836 w 4960"/>
                <a:gd name="T27" fmla="*/ 132 h 2752"/>
                <a:gd name="T28" fmla="*/ 3614 w 4960"/>
                <a:gd name="T29" fmla="*/ 146 h 2752"/>
                <a:gd name="T30" fmla="*/ 3392 w 4960"/>
                <a:gd name="T31" fmla="*/ 158 h 2752"/>
                <a:gd name="T32" fmla="*/ 3174 w 4960"/>
                <a:gd name="T33" fmla="*/ 166 h 2752"/>
                <a:gd name="T34" fmla="*/ 2960 w 4960"/>
                <a:gd name="T35" fmla="*/ 172 h 2752"/>
                <a:gd name="T36" fmla="*/ 2748 w 4960"/>
                <a:gd name="T37" fmla="*/ 174 h 2752"/>
                <a:gd name="T38" fmla="*/ 2542 w 4960"/>
                <a:gd name="T39" fmla="*/ 174 h 2752"/>
                <a:gd name="T40" fmla="*/ 2338 w 4960"/>
                <a:gd name="T41" fmla="*/ 174 h 2752"/>
                <a:gd name="T42" fmla="*/ 2140 w 4960"/>
                <a:gd name="T43" fmla="*/ 170 h 2752"/>
                <a:gd name="T44" fmla="*/ 1948 w 4960"/>
                <a:gd name="T45" fmla="*/ 164 h 2752"/>
                <a:gd name="T46" fmla="*/ 1762 w 4960"/>
                <a:gd name="T47" fmla="*/ 156 h 2752"/>
                <a:gd name="T48" fmla="*/ 1582 w 4960"/>
                <a:gd name="T49" fmla="*/ 148 h 2752"/>
                <a:gd name="T50" fmla="*/ 1410 w 4960"/>
                <a:gd name="T51" fmla="*/ 138 h 2752"/>
                <a:gd name="T52" fmla="*/ 1244 w 4960"/>
                <a:gd name="T53" fmla="*/ 128 h 2752"/>
                <a:gd name="T54" fmla="*/ 1088 w 4960"/>
                <a:gd name="T55" fmla="*/ 116 h 2752"/>
                <a:gd name="T56" fmla="*/ 938 w 4960"/>
                <a:gd name="T57" fmla="*/ 104 h 2752"/>
                <a:gd name="T58" fmla="*/ 668 w 4960"/>
                <a:gd name="T59" fmla="*/ 78 h 2752"/>
                <a:gd name="T60" fmla="*/ 438 w 4960"/>
                <a:gd name="T61" fmla="*/ 54 h 2752"/>
                <a:gd name="T62" fmla="*/ 254 w 4960"/>
                <a:gd name="T63" fmla="*/ 34 h 2752"/>
                <a:gd name="T64" fmla="*/ 116 w 4960"/>
                <a:gd name="T65" fmla="*/ 16 h 2752"/>
                <a:gd name="T66" fmla="*/ 0 w 4960"/>
                <a:gd name="T67" fmla="*/ 0 h 2752"/>
                <a:gd name="T68" fmla="*/ 0 w 4960"/>
                <a:gd name="T69"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5"/>
            <p:cNvSpPr>
              <a:spLocks noEditPoints="1"/>
            </p:cNvSpPr>
            <p:nvPr/>
          </p:nvSpPr>
          <p:spPr bwMode="gray">
            <a:xfrm>
              <a:off x="0" y="0"/>
              <a:ext cx="9144000" cy="6858000"/>
            </a:xfrm>
            <a:custGeom>
              <a:avLst/>
              <a:gdLst>
                <a:gd name="T0" fmla="*/ 0 w 5760"/>
                <a:gd name="T1" fmla="*/ 0 h 4320"/>
                <a:gd name="T2" fmla="*/ 0 w 5760"/>
                <a:gd name="T3" fmla="*/ 4320 h 4320"/>
                <a:gd name="T4" fmla="*/ 5760 w 5760"/>
                <a:gd name="T5" fmla="*/ 4320 h 4320"/>
                <a:gd name="T6" fmla="*/ 5760 w 5760"/>
                <a:gd name="T7" fmla="*/ 0 h 4320"/>
                <a:gd name="T8" fmla="*/ 0 w 5760"/>
                <a:gd name="T9" fmla="*/ 0 h 4320"/>
                <a:gd name="T10" fmla="*/ 5444 w 5760"/>
                <a:gd name="T11" fmla="*/ 4004 h 4320"/>
                <a:gd name="T12" fmla="*/ 324 w 5760"/>
                <a:gd name="T13" fmla="*/ 4004 h 4320"/>
                <a:gd name="T14" fmla="*/ 324 w 5760"/>
                <a:gd name="T15" fmla="*/ 324 h 4320"/>
                <a:gd name="T16" fmla="*/ 5444 w 5760"/>
                <a:gd name="T17" fmla="*/ 324 h 4320"/>
                <a:gd name="T18" fmla="*/ 5444 w 5760"/>
                <a:gd name="T19" fmla="*/ 400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27" name="Title Placeholder 1"/>
          <p:cNvSpPr>
            <a:spLocks noGrp="1"/>
          </p:cNvSpPr>
          <p:nvPr>
            <p:ph type="title"/>
          </p:nvPr>
        </p:nvSpPr>
        <p:spPr bwMode="gray">
          <a:xfrm>
            <a:off x="866775" y="927100"/>
            <a:ext cx="6345238"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863600" y="2489200"/>
            <a:ext cx="634682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7573963" y="6365875"/>
            <a:ext cx="990600" cy="228600"/>
          </a:xfrm>
          <a:prstGeom prst="rect">
            <a:avLst/>
          </a:prstGeom>
        </p:spPr>
        <p:txBody>
          <a:bodyPr vert="horz" lIns="91440" tIns="45720" rIns="91440" bIns="45720" rtlCol="0" anchor="b"/>
          <a:lstStyle>
            <a:lvl1pPr algn="r">
              <a:defRPr sz="900" b="1" i="0" smtClean="0">
                <a:solidFill>
                  <a:schemeClr val="accent1"/>
                </a:solidFill>
              </a:defRPr>
            </a:lvl1pPr>
          </a:lstStyle>
          <a:p>
            <a:pPr>
              <a:defRPr/>
            </a:pPr>
            <a:r>
              <a:rPr lang="en-US"/>
              <a:t>2006</a:t>
            </a:r>
            <a:endParaRPr lang="en-US"/>
          </a:p>
        </p:txBody>
      </p:sp>
      <p:sp>
        <p:nvSpPr>
          <p:cNvPr id="5" name="Footer Placeholder 4"/>
          <p:cNvSpPr>
            <a:spLocks noGrp="1"/>
          </p:cNvSpPr>
          <p:nvPr>
            <p:ph type="ftr" sz="quarter" idx="3"/>
          </p:nvPr>
        </p:nvSpPr>
        <p:spPr>
          <a:xfrm>
            <a:off x="590550" y="6365875"/>
            <a:ext cx="3860800" cy="228600"/>
          </a:xfrm>
          <a:prstGeom prst="rect">
            <a:avLst/>
          </a:prstGeom>
        </p:spPr>
        <p:txBody>
          <a:bodyPr vert="horz" lIns="91440" tIns="45720" rIns="91440" bIns="45720" rtlCol="0" anchor="b"/>
          <a:lstStyle>
            <a:lvl1pPr algn="l">
              <a:defRPr sz="900" b="1" i="0" smtClean="0">
                <a:solidFill>
                  <a:schemeClr val="accent1"/>
                </a:solidFill>
              </a:defRPr>
            </a:lvl1pPr>
          </a:lstStyle>
          <a:p>
            <a:pPr>
              <a:defRPr/>
            </a:pPr>
            <a:r>
              <a:rPr lang="en-US"/>
              <a:t>Organisasi Internasional                                 Ilien Halina</a:t>
            </a:r>
            <a:endParaRPr lang="en-US"/>
          </a:p>
        </p:txBody>
      </p:sp>
      <p:sp>
        <p:nvSpPr>
          <p:cNvPr id="26" name="Rectangle 2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738" y="295275"/>
            <a:ext cx="790575" cy="768350"/>
          </a:xfrm>
          <a:prstGeom prst="rect">
            <a:avLst/>
          </a:prstGeom>
        </p:spPr>
        <p:txBody>
          <a:bodyPr anchor="b"/>
          <a:lstStyle>
            <a:lvl1pPr algn="ctr">
              <a:defRPr sz="2800" smtClean="0">
                <a:solidFill>
                  <a:schemeClr val="bg1"/>
                </a:solidFill>
              </a:defRPr>
            </a:lvl1pPr>
          </a:lstStyle>
          <a:p>
            <a:pPr>
              <a:defRPr/>
            </a:pPr>
            <a:fld id="{0834DC16-A92C-4FC0-A921-4461A70E098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8" r:id="rId1"/>
    <p:sldLayoutId id="2147483704" r:id="rId2"/>
    <p:sldLayoutId id="2147483709" r:id="rId3"/>
    <p:sldLayoutId id="2147483705" r:id="rId4"/>
    <p:sldLayoutId id="2147483706" r:id="rId5"/>
    <p:sldLayoutId id="2147483707"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Lst>
  <p:hf hdr="0"/>
  <p:txStyles>
    <p:titleStyle>
      <a:lvl1pPr algn="l" defTabSz="457200" rtl="0" fontAlgn="base">
        <a:spcBef>
          <a:spcPct val="0"/>
        </a:spcBef>
        <a:spcAft>
          <a:spcPct val="0"/>
        </a:spcAft>
        <a:defRPr sz="3200" kern="1200">
          <a:solidFill>
            <a:schemeClr val="bg1"/>
          </a:solidFill>
          <a:latin typeface="+mj-lt"/>
          <a:ea typeface="+mj-ea"/>
          <a:cs typeface="+mj-cs"/>
        </a:defRPr>
      </a:lvl1pPr>
      <a:lvl2pPr algn="l" defTabSz="457200" rtl="0" fontAlgn="base">
        <a:spcBef>
          <a:spcPct val="0"/>
        </a:spcBef>
        <a:spcAft>
          <a:spcPct val="0"/>
        </a:spcAft>
        <a:defRPr sz="3200">
          <a:solidFill>
            <a:schemeClr val="bg1"/>
          </a:solidFill>
          <a:latin typeface="Century Gothic" panose="020B0502020202020204" pitchFamily="34" charset="0"/>
        </a:defRPr>
      </a:lvl2pPr>
      <a:lvl3pPr algn="l" defTabSz="457200" rtl="0" fontAlgn="base">
        <a:spcBef>
          <a:spcPct val="0"/>
        </a:spcBef>
        <a:spcAft>
          <a:spcPct val="0"/>
        </a:spcAft>
        <a:defRPr sz="3200">
          <a:solidFill>
            <a:schemeClr val="bg1"/>
          </a:solidFill>
          <a:latin typeface="Century Gothic" panose="020B0502020202020204" pitchFamily="34" charset="0"/>
        </a:defRPr>
      </a:lvl3pPr>
      <a:lvl4pPr algn="l" defTabSz="457200" rtl="0" fontAlgn="base">
        <a:spcBef>
          <a:spcPct val="0"/>
        </a:spcBef>
        <a:spcAft>
          <a:spcPct val="0"/>
        </a:spcAft>
        <a:defRPr sz="3200">
          <a:solidFill>
            <a:schemeClr val="bg1"/>
          </a:solidFill>
          <a:latin typeface="Century Gothic" panose="020B0502020202020204" pitchFamily="34" charset="0"/>
        </a:defRPr>
      </a:lvl4pPr>
      <a:lvl5pPr algn="l" defTabSz="457200" rtl="0" fontAlgn="base">
        <a:spcBef>
          <a:spcPct val="0"/>
        </a:spcBef>
        <a:spcAft>
          <a:spcPct val="0"/>
        </a:spcAft>
        <a:defRPr sz="3200">
          <a:solidFill>
            <a:schemeClr val="bg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685800" indent="-282575"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95885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233488"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1508125"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F8AABFA-616D-4DD6-BB78-EEA785662B40}" type="slidenum">
              <a:rPr lang="en-US"/>
              <a:pPr/>
              <a:t>1</a:t>
            </a:fld>
            <a:endParaRPr lang="en-US"/>
          </a:p>
        </p:txBody>
      </p:sp>
      <p:sp>
        <p:nvSpPr>
          <p:cNvPr id="16387" name="WordArt 13"/>
          <p:cNvSpPr>
            <a:spLocks noChangeArrowheads="1" noChangeShapeType="1" noTextEdit="1"/>
          </p:cNvSpPr>
          <p:nvPr/>
        </p:nvSpPr>
        <p:spPr bwMode="auto">
          <a:xfrm>
            <a:off x="1905000" y="2514600"/>
            <a:ext cx="5029200" cy="2047875"/>
          </a:xfrm>
          <a:prstGeom prst="rect">
            <a:avLst/>
          </a:prstGeom>
        </p:spPr>
        <p:txBody>
          <a:bodyPr wrap="none" fromWordArt="1">
            <a:prstTxWarp prst="textFadeUp">
              <a:avLst>
                <a:gd name="adj" fmla="val 9991"/>
              </a:avLst>
            </a:prstTxWarp>
          </a:bodyPr>
          <a:lstStyle/>
          <a:p>
            <a:pPr algn="ctr"/>
            <a:r>
              <a:rPr lang="en-US" sz="9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W T O</a:t>
            </a:r>
          </a:p>
        </p:txBody>
      </p:sp>
      <p:sp>
        <p:nvSpPr>
          <p:cNvPr id="16388" name="WordArt 14"/>
          <p:cNvSpPr>
            <a:spLocks noChangeArrowheads="1" noChangeShapeType="1" noTextEdit="1"/>
          </p:cNvSpPr>
          <p:nvPr/>
        </p:nvSpPr>
        <p:spPr bwMode="auto">
          <a:xfrm>
            <a:off x="1066800" y="4267200"/>
            <a:ext cx="6629400" cy="1304925"/>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sz="5400" kern="10">
                <a:ln w="9525">
                  <a:round/>
                  <a:headEnd/>
                  <a:tailEnd/>
                </a:ln>
                <a:gradFill rotWithShape="1">
                  <a:gsLst>
                    <a:gs pos="0">
                      <a:srgbClr val="FFE701"/>
                    </a:gs>
                    <a:gs pos="100000">
                      <a:srgbClr val="FE3E02"/>
                    </a:gs>
                  </a:gsLst>
                  <a:lin ang="5400000" scaled="1"/>
                </a:gradFill>
                <a:latin typeface="Impact" panose="020B0806030902050204" pitchFamily="34" charset="0"/>
              </a:rPr>
              <a:t>WORLD TRADE ORGANIZATION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65188" y="927100"/>
            <a:ext cx="6345237" cy="709613"/>
          </a:xfrm>
        </p:spPr>
        <p:txBody>
          <a:bodyPr/>
          <a:lstStyle/>
          <a:p>
            <a:r>
              <a:rPr lang="en-US" smtClean="0"/>
              <a:t>PENDAHULUAN</a:t>
            </a:r>
          </a:p>
        </p:txBody>
      </p:sp>
      <p:sp>
        <p:nvSpPr>
          <p:cNvPr id="28675" name="Rectangle 3"/>
          <p:cNvSpPr>
            <a:spLocks noGrp="1" noChangeArrowheads="1"/>
          </p:cNvSpPr>
          <p:nvPr>
            <p:ph idx="1"/>
          </p:nvPr>
        </p:nvSpPr>
        <p:spPr>
          <a:xfrm>
            <a:off x="863600" y="2489200"/>
            <a:ext cx="7366000" cy="3876675"/>
          </a:xfrm>
        </p:spPr>
        <p:txBody>
          <a:bodyPr rtlCol="0">
            <a:normAutofit fontScale="92500"/>
          </a:bodyPr>
          <a:lstStyle/>
          <a:p>
            <a:pPr algn="just" fontAlgn="auto">
              <a:lnSpc>
                <a:spcPct val="80000"/>
              </a:lnSpc>
              <a:spcAft>
                <a:spcPts val="0"/>
              </a:spcAft>
              <a:buFont typeface="Wingdings 3" charset="2"/>
              <a:buChar char=""/>
              <a:defRPr/>
            </a:pPr>
            <a:r>
              <a:rPr lang="en-US" sz="2400" dirty="0" smtClean="0">
                <a:solidFill>
                  <a:schemeClr val="tx1">
                    <a:lumMod val="75000"/>
                    <a:lumOff val="25000"/>
                  </a:schemeClr>
                </a:solidFill>
                <a:latin typeface="Georgia" panose="02040502050405020303" pitchFamily="18" charset="0"/>
              </a:rPr>
              <a:t>WTO </a:t>
            </a:r>
            <a:r>
              <a:rPr lang="en-US" sz="2400" dirty="0" err="1" smtClean="0">
                <a:solidFill>
                  <a:schemeClr val="tx1">
                    <a:lumMod val="75000"/>
                    <a:lumOff val="25000"/>
                  </a:schemeClr>
                </a:solidFill>
                <a:latin typeface="Georgia" panose="02040502050405020303" pitchFamily="18" charset="0"/>
              </a:rPr>
              <a:t>dibentuk</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tg</a:t>
            </a:r>
            <a:r>
              <a:rPr lang="en-US" sz="2400" dirty="0" smtClean="0">
                <a:solidFill>
                  <a:schemeClr val="tx1">
                    <a:lumMod val="75000"/>
                    <a:lumOff val="25000"/>
                  </a:schemeClr>
                </a:solidFill>
                <a:latin typeface="Georgia" panose="02040502050405020303" pitchFamily="18" charset="0"/>
              </a:rPr>
              <a:t> 15 April 1994 di </a:t>
            </a:r>
            <a:r>
              <a:rPr lang="en-US" sz="2400" dirty="0" err="1" smtClean="0">
                <a:solidFill>
                  <a:schemeClr val="tx1">
                    <a:lumMod val="75000"/>
                    <a:lumOff val="25000"/>
                  </a:schemeClr>
                </a:solidFill>
                <a:latin typeface="Georgia" panose="02040502050405020303" pitchFamily="18" charset="0"/>
              </a:rPr>
              <a:t>Marakesh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Maroko</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setelah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perundingan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panjang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mengenai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perdagangan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dunia</a:t>
            </a:r>
            <a:r>
              <a:rPr lang="en-US" sz="2400" dirty="0" smtClean="0">
                <a:solidFill>
                  <a:schemeClr val="tx1">
                    <a:lumMod val="75000"/>
                    <a:lumOff val="25000"/>
                  </a:schemeClr>
                </a:solidFill>
                <a:latin typeface="Georgia" panose="02040502050405020303" pitchFamily="18" charset="0"/>
              </a:rPr>
              <a:t> yang </a:t>
            </a:r>
            <a:r>
              <a:rPr lang="en-US" sz="2400" dirty="0" err="1" smtClean="0">
                <a:solidFill>
                  <a:schemeClr val="tx1">
                    <a:lumMod val="75000"/>
                    <a:lumOff val="25000"/>
                  </a:schemeClr>
                </a:solidFill>
                <a:latin typeface="Georgia" panose="02040502050405020303" pitchFamily="18" charset="0"/>
              </a:rPr>
              <a:t>disebut</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Putaran</a:t>
            </a:r>
            <a:r>
              <a:rPr lang="en-US" sz="2400" dirty="0" smtClean="0">
                <a:solidFill>
                  <a:schemeClr val="tx1">
                    <a:lumMod val="75000"/>
                    <a:lumOff val="25000"/>
                  </a:schemeClr>
                </a:solidFill>
                <a:latin typeface="Georgia" panose="02040502050405020303" pitchFamily="18" charset="0"/>
              </a:rPr>
              <a:t> Uruguay. </a:t>
            </a:r>
            <a:r>
              <a:rPr lang="en-US" sz="2400" dirty="0" err="1" smtClean="0">
                <a:solidFill>
                  <a:schemeClr val="tx1">
                    <a:lumMod val="75000"/>
                    <a:lumOff val="25000"/>
                  </a:schemeClr>
                </a:solidFill>
                <a:latin typeface="Georgia" panose="02040502050405020303" pitchFamily="18" charset="0"/>
              </a:rPr>
              <a:t>Berlaku</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efektif</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sejak</a:t>
            </a:r>
            <a:r>
              <a:rPr lang="en-US" sz="2400" dirty="0" smtClean="0">
                <a:solidFill>
                  <a:schemeClr val="tx1">
                    <a:lumMod val="75000"/>
                    <a:lumOff val="25000"/>
                  </a:schemeClr>
                </a:solidFill>
                <a:latin typeface="Georgia" panose="02040502050405020303" pitchFamily="18" charset="0"/>
              </a:rPr>
              <a:t> 1 </a:t>
            </a:r>
            <a:r>
              <a:rPr lang="en-US" sz="2400" dirty="0" err="1" smtClean="0">
                <a:solidFill>
                  <a:schemeClr val="tx1">
                    <a:lumMod val="75000"/>
                    <a:lumOff val="25000"/>
                  </a:schemeClr>
                </a:solidFill>
                <a:latin typeface="Georgia" panose="02040502050405020303" pitchFamily="18" charset="0"/>
              </a:rPr>
              <a:t>Januari</a:t>
            </a:r>
            <a:r>
              <a:rPr lang="en-US" sz="2400" dirty="0" smtClean="0">
                <a:solidFill>
                  <a:schemeClr val="tx1">
                    <a:lumMod val="75000"/>
                    <a:lumOff val="25000"/>
                  </a:schemeClr>
                </a:solidFill>
                <a:latin typeface="Georgia" panose="02040502050405020303" pitchFamily="18" charset="0"/>
              </a:rPr>
              <a:t> 1995 </a:t>
            </a:r>
            <a:r>
              <a:rPr lang="en-US" sz="2400" dirty="0" err="1" smtClean="0">
                <a:solidFill>
                  <a:schemeClr val="tx1">
                    <a:lumMod val="75000"/>
                    <a:lumOff val="25000"/>
                  </a:schemeClr>
                </a:solidFill>
                <a:latin typeface="Georgia" panose="02040502050405020303" pitchFamily="18" charset="0"/>
              </a:rPr>
              <a:t>dan</a:t>
            </a:r>
            <a:r>
              <a:rPr lang="en-US" sz="2400" dirty="0" smtClean="0">
                <a:solidFill>
                  <a:schemeClr val="tx1">
                    <a:lumMod val="75000"/>
                    <a:lumOff val="25000"/>
                  </a:schemeClr>
                </a:solidFill>
                <a:latin typeface="Georgia" panose="02040502050405020303" pitchFamily="18" charset="0"/>
              </a:rPr>
              <a:t> Indonesia </a:t>
            </a:r>
            <a:r>
              <a:rPr lang="en-US" sz="2400" dirty="0" err="1" smtClean="0">
                <a:solidFill>
                  <a:schemeClr val="tx1">
                    <a:lumMod val="75000"/>
                    <a:lumOff val="25000"/>
                  </a:schemeClr>
                </a:solidFill>
                <a:latin typeface="Georgia" panose="02040502050405020303" pitchFamily="18" charset="0"/>
              </a:rPr>
              <a:t>meratifisir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lewat</a:t>
            </a:r>
            <a:r>
              <a:rPr lang="en-US" sz="2400" dirty="0" smtClean="0">
                <a:solidFill>
                  <a:schemeClr val="tx1">
                    <a:lumMod val="75000"/>
                    <a:lumOff val="25000"/>
                  </a:schemeClr>
                </a:solidFill>
                <a:latin typeface="Georgia" panose="02040502050405020303" pitchFamily="18" charset="0"/>
              </a:rPr>
              <a:t> DPR </a:t>
            </a:r>
            <a:r>
              <a:rPr lang="en-US" sz="2400" dirty="0" err="1" smtClean="0">
                <a:solidFill>
                  <a:schemeClr val="tx1">
                    <a:lumMod val="75000"/>
                    <a:lumOff val="25000"/>
                  </a:schemeClr>
                </a:solidFill>
                <a:latin typeface="Georgia" panose="02040502050405020303" pitchFamily="18" charset="0"/>
              </a:rPr>
              <a:t>tg</a:t>
            </a:r>
            <a:r>
              <a:rPr lang="en-US" sz="2400" dirty="0" smtClean="0">
                <a:solidFill>
                  <a:schemeClr val="tx1">
                    <a:lumMod val="75000"/>
                    <a:lumOff val="25000"/>
                  </a:schemeClr>
                </a:solidFill>
                <a:latin typeface="Georgia" panose="02040502050405020303" pitchFamily="18" charset="0"/>
              </a:rPr>
              <a:t> 13 </a:t>
            </a:r>
            <a:r>
              <a:rPr lang="en-US" sz="2400" dirty="0" err="1" smtClean="0">
                <a:solidFill>
                  <a:schemeClr val="tx1">
                    <a:lumMod val="75000"/>
                    <a:lumOff val="25000"/>
                  </a:schemeClr>
                </a:solidFill>
                <a:latin typeface="Georgia" panose="02040502050405020303" pitchFamily="18" charset="0"/>
              </a:rPr>
              <a:t>Oktober</a:t>
            </a:r>
            <a:r>
              <a:rPr lang="en-US" sz="2400" dirty="0" smtClean="0">
                <a:solidFill>
                  <a:schemeClr val="tx1">
                    <a:lumMod val="75000"/>
                    <a:lumOff val="25000"/>
                  </a:schemeClr>
                </a:solidFill>
                <a:latin typeface="Georgia" panose="02040502050405020303" pitchFamily="18" charset="0"/>
              </a:rPr>
              <a:t> 1994 </a:t>
            </a:r>
            <a:r>
              <a:rPr lang="en-US" sz="2400" dirty="0" err="1" smtClean="0">
                <a:solidFill>
                  <a:schemeClr val="tx1">
                    <a:lumMod val="75000"/>
                    <a:lumOff val="25000"/>
                  </a:schemeClr>
                </a:solidFill>
                <a:latin typeface="Georgia" panose="02040502050405020303" pitchFamily="18" charset="0"/>
              </a:rPr>
              <a:t>menjadi</a:t>
            </a:r>
            <a:r>
              <a:rPr lang="en-US" sz="2400" dirty="0" smtClean="0">
                <a:solidFill>
                  <a:schemeClr val="tx1">
                    <a:lumMod val="75000"/>
                    <a:lumOff val="25000"/>
                  </a:schemeClr>
                </a:solidFill>
                <a:latin typeface="Georgia" panose="02040502050405020303" pitchFamily="18" charset="0"/>
              </a:rPr>
              <a:t> UU No. 7 </a:t>
            </a:r>
            <a:r>
              <a:rPr lang="en-US" sz="2400" dirty="0" err="1" smtClean="0">
                <a:solidFill>
                  <a:schemeClr val="tx1">
                    <a:lumMod val="75000"/>
                    <a:lumOff val="25000"/>
                  </a:schemeClr>
                </a:solidFill>
                <a:latin typeface="Georgia" panose="02040502050405020303" pitchFamily="18" charset="0"/>
              </a:rPr>
              <a:t>th</a:t>
            </a:r>
            <a:r>
              <a:rPr lang="en-US" sz="2400" dirty="0" smtClean="0">
                <a:solidFill>
                  <a:schemeClr val="tx1">
                    <a:lumMod val="75000"/>
                    <a:lumOff val="25000"/>
                  </a:schemeClr>
                </a:solidFill>
                <a:latin typeface="Georgia" panose="02040502050405020303" pitchFamily="18" charset="0"/>
              </a:rPr>
              <a:t> 1994.</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Georgia" panose="02040502050405020303" pitchFamily="18" charset="0"/>
              </a:rPr>
              <a:t>Dalam</a:t>
            </a:r>
            <a:r>
              <a:rPr lang="en-US" sz="2400" dirty="0" smtClean="0">
                <a:solidFill>
                  <a:schemeClr val="tx1">
                    <a:lumMod val="75000"/>
                    <a:lumOff val="25000"/>
                  </a:schemeClr>
                </a:solidFill>
                <a:latin typeface="Georgia" panose="02040502050405020303" pitchFamily="18" charset="0"/>
              </a:rPr>
              <a:t> draft Final Act </a:t>
            </a:r>
            <a:r>
              <a:rPr lang="en-US" sz="2400" dirty="0" err="1" smtClean="0">
                <a:solidFill>
                  <a:schemeClr val="tx1">
                    <a:lumMod val="75000"/>
                    <a:lumOff val="25000"/>
                  </a:schemeClr>
                </a:solidFill>
                <a:latin typeface="Georgia" panose="02040502050405020303" pitchFamily="18" charset="0"/>
              </a:rPr>
              <a:t>perjanjian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Marakesh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dikemukakan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ttg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rancangan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mendirikan</a:t>
            </a:r>
            <a:r>
              <a:rPr lang="en-US" sz="2400" dirty="0" smtClean="0">
                <a:solidFill>
                  <a:schemeClr val="tx1">
                    <a:lumMod val="75000"/>
                    <a:lumOff val="25000"/>
                  </a:schemeClr>
                </a:solidFill>
                <a:latin typeface="Georgia" panose="02040502050405020303" pitchFamily="18" charset="0"/>
              </a:rPr>
              <a:t> Multilateral Trade Organization (MTO) yang </a:t>
            </a:r>
            <a:r>
              <a:rPr lang="en-US" sz="2400" dirty="0" err="1" smtClean="0">
                <a:solidFill>
                  <a:schemeClr val="tx1">
                    <a:lumMod val="75000"/>
                    <a:lumOff val="25000"/>
                  </a:schemeClr>
                </a:solidFill>
                <a:latin typeface="Georgia" panose="02040502050405020303" pitchFamily="18" charset="0"/>
              </a:rPr>
              <a:t>kemudian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diubah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namanya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menjadi</a:t>
            </a:r>
            <a:r>
              <a:rPr lang="en-US" sz="2400" dirty="0" smtClean="0">
                <a:solidFill>
                  <a:schemeClr val="tx1">
                    <a:lumMod val="75000"/>
                    <a:lumOff val="25000"/>
                  </a:schemeClr>
                </a:solidFill>
                <a:latin typeface="Georgia" panose="02040502050405020303" pitchFamily="18" charset="0"/>
              </a:rPr>
              <a:t> World Trade Organization (WTO) </a:t>
            </a:r>
            <a:r>
              <a:rPr lang="en-US" sz="2400" dirty="0" err="1" smtClean="0">
                <a:solidFill>
                  <a:schemeClr val="tx1">
                    <a:lumMod val="75000"/>
                    <a:lumOff val="25000"/>
                  </a:schemeClr>
                </a:solidFill>
                <a:latin typeface="Georgia" panose="02040502050405020303" pitchFamily="18" charset="0"/>
              </a:rPr>
              <a:t>sebagai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pegganti</a:t>
            </a:r>
            <a:r>
              <a:rPr lang="en-US" sz="2400" dirty="0" smtClean="0">
                <a:solidFill>
                  <a:schemeClr val="tx1">
                    <a:lumMod val="75000"/>
                    <a:lumOff val="25000"/>
                  </a:schemeClr>
                </a:solidFill>
                <a:latin typeface="Georgia" panose="02040502050405020303" pitchFamily="18" charset="0"/>
              </a:rPr>
              <a:t> GATT.</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Georgia" panose="02040502050405020303" pitchFamily="18" charset="0"/>
              </a:rPr>
              <a:t>Putaran</a:t>
            </a:r>
            <a:r>
              <a:rPr lang="en-US" sz="2400" dirty="0" smtClean="0">
                <a:solidFill>
                  <a:schemeClr val="tx1">
                    <a:lumMod val="75000"/>
                    <a:lumOff val="25000"/>
                  </a:schemeClr>
                </a:solidFill>
                <a:latin typeface="Georgia" panose="02040502050405020303" pitchFamily="18" charset="0"/>
              </a:rPr>
              <a:t> Uruguay </a:t>
            </a:r>
            <a:r>
              <a:rPr lang="en-US" sz="2400" dirty="0" err="1" smtClean="0">
                <a:solidFill>
                  <a:schemeClr val="tx1">
                    <a:lumMod val="75000"/>
                    <a:lumOff val="25000"/>
                  </a:schemeClr>
                </a:solidFill>
                <a:latin typeface="Georgia" panose="02040502050405020303" pitchFamily="18" charset="0"/>
              </a:rPr>
              <a:t>telah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meluaskan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cakupannya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secara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substansi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telah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menghasilkan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banyak</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perjanjian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baru</a:t>
            </a:r>
            <a:r>
              <a:rPr lang="en-US" sz="2400" dirty="0" smtClean="0">
                <a:solidFill>
                  <a:schemeClr val="tx1">
                    <a:lumMod val="75000"/>
                    <a:lumOff val="25000"/>
                  </a:schemeClr>
                </a:solidFill>
                <a:latin typeface="Georgia" panose="02040502050405020303" pitchFamily="18" charset="0"/>
              </a:rPr>
              <a:t> yang </a:t>
            </a:r>
            <a:r>
              <a:rPr lang="en-US" sz="2400" dirty="0" err="1" smtClean="0">
                <a:solidFill>
                  <a:schemeClr val="tx1">
                    <a:lumMod val="75000"/>
                    <a:lumOff val="25000"/>
                  </a:schemeClr>
                </a:solidFill>
                <a:latin typeface="Georgia" panose="02040502050405020303" pitchFamily="18" charset="0"/>
              </a:rPr>
              <a:t>sebelumnya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tidak</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pernah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ditangani</a:t>
            </a:r>
            <a:r>
              <a:rPr lang="en-US" sz="2400" dirty="0" smtClean="0">
                <a:solidFill>
                  <a:schemeClr val="tx1">
                    <a:lumMod val="75000"/>
                    <a:lumOff val="25000"/>
                  </a:schemeClr>
                </a:solidFill>
                <a:latin typeface="Georgia" panose="02040502050405020303" pitchFamily="18" charset="0"/>
              </a:rPr>
              <a:t> GATT. </a:t>
            </a:r>
          </a:p>
        </p:txBody>
      </p:sp>
      <p:sp>
        <p:nvSpPr>
          <p:cNvPr id="17412"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F1E8DE9A-CEAF-4975-8778-282D8BEBD6BF}" type="slidenum">
              <a:rPr lang="en-US"/>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65188" y="927100"/>
            <a:ext cx="6345237" cy="709613"/>
          </a:xfrm>
        </p:spPr>
        <p:txBody>
          <a:bodyPr/>
          <a:lstStyle/>
          <a:p>
            <a:r>
              <a:rPr lang="en-US" smtClean="0"/>
              <a:t>TUJUAN</a:t>
            </a:r>
          </a:p>
        </p:txBody>
      </p:sp>
      <p:sp>
        <p:nvSpPr>
          <p:cNvPr id="18435" name="Rectangle 3"/>
          <p:cNvSpPr>
            <a:spLocks noGrp="1" noChangeArrowheads="1"/>
          </p:cNvSpPr>
          <p:nvPr>
            <p:ph idx="1"/>
          </p:nvPr>
        </p:nvSpPr>
        <p:spPr>
          <a:xfrm>
            <a:off x="863600" y="2489200"/>
            <a:ext cx="7700963" cy="3530600"/>
          </a:xfrm>
        </p:spPr>
        <p:txBody>
          <a:bodyPr/>
          <a:lstStyle/>
          <a:p>
            <a:pPr algn="just">
              <a:lnSpc>
                <a:spcPct val="90000"/>
              </a:lnSpc>
            </a:pPr>
            <a:r>
              <a:rPr lang="en-US" sz="2000" smtClean="0"/>
              <a:t>Mendorong arus perdagangan antara negara, dengan mengurangi dan menghapus berbagai hambatan yang dapat mengganggu kelancaran arus perdagangan barang dan jasa.</a:t>
            </a:r>
          </a:p>
          <a:p>
            <a:pPr algn="just">
              <a:lnSpc>
                <a:spcPct val="90000"/>
              </a:lnSpc>
            </a:pPr>
            <a:r>
              <a:rPr lang="en-US" sz="2000" smtClean="0"/>
              <a:t>Memfasilitasi perundingan dengan menyediakan forum negosiasi yang lebih permanen.</a:t>
            </a:r>
          </a:p>
          <a:p>
            <a:pPr algn="just">
              <a:lnSpc>
                <a:spcPct val="90000"/>
              </a:lnSpc>
            </a:pPr>
            <a:r>
              <a:rPr lang="en-US" sz="2000" smtClean="0"/>
              <a:t>Untuk penyelesaian sengketa, mengingat hubungan dagang sering menimbulkan konflik-konflik kepentingan.</a:t>
            </a:r>
          </a:p>
        </p:txBody>
      </p:sp>
      <p:sp>
        <p:nvSpPr>
          <p:cNvPr id="18436"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2E62EAFB-17E2-4298-910A-C8DE22743478}" type="slidenum">
              <a:rPr lang="en-US"/>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65188" y="927100"/>
            <a:ext cx="6345237" cy="709613"/>
          </a:xfrm>
        </p:spPr>
        <p:txBody>
          <a:bodyPr/>
          <a:lstStyle/>
          <a:p>
            <a:r>
              <a:rPr lang="en-US" smtClean="0"/>
              <a:t>FUNGSI-FUNGSI </a:t>
            </a:r>
          </a:p>
        </p:txBody>
      </p:sp>
      <p:sp>
        <p:nvSpPr>
          <p:cNvPr id="15363" name="Rectangle 3"/>
          <p:cNvSpPr>
            <a:spLocks noGrp="1" noChangeArrowheads="1"/>
          </p:cNvSpPr>
          <p:nvPr>
            <p:ph idx="1"/>
          </p:nvPr>
        </p:nvSpPr>
        <p:spPr>
          <a:xfrm>
            <a:off x="863600" y="2489200"/>
            <a:ext cx="7823200" cy="3530600"/>
          </a:xfrm>
        </p:spPr>
        <p:txBody>
          <a:bodyPr rtlCol="0">
            <a:normAutofit fontScale="85000" lnSpcReduction="20000"/>
          </a:bodyPr>
          <a:lstStyle/>
          <a:p>
            <a:pPr algn="just" fontAlgn="auto">
              <a:spcAft>
                <a:spcPts val="0"/>
              </a:spcAft>
              <a:buFont typeface="Wingdings 3" charset="2"/>
              <a:buChar char=""/>
              <a:defRPr/>
            </a:pPr>
            <a:r>
              <a:rPr lang="en-US" sz="2800" dirty="0" err="1" smtClean="0">
                <a:solidFill>
                  <a:schemeClr val="tx1">
                    <a:lumMod val="75000"/>
                    <a:lumOff val="25000"/>
                  </a:schemeClr>
                </a:solidFill>
              </a:rPr>
              <a:t>Memfasilitasi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implementasi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administrasi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pelaksa-naan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dari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persetujuan</a:t>
            </a:r>
            <a:r>
              <a:rPr lang="en-US" sz="2800" dirty="0" smtClean="0">
                <a:solidFill>
                  <a:schemeClr val="tx1">
                    <a:lumMod val="75000"/>
                    <a:lumOff val="25000"/>
                  </a:schemeClr>
                </a:solidFill>
              </a:rPr>
              <a:t> WTO.</a:t>
            </a:r>
          </a:p>
          <a:p>
            <a:pPr algn="just" fontAlgn="auto">
              <a:spcAft>
                <a:spcPts val="0"/>
              </a:spcAft>
              <a:buFont typeface="Wingdings 3" charset="2"/>
              <a:buChar char=""/>
              <a:defRPr/>
            </a:pPr>
            <a:r>
              <a:rPr lang="en-US" sz="2800" dirty="0" err="1" smtClean="0">
                <a:solidFill>
                  <a:schemeClr val="tx1">
                    <a:lumMod val="75000"/>
                    <a:lumOff val="25000"/>
                  </a:schemeClr>
                </a:solidFill>
              </a:rPr>
              <a:t>Menjadikan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suatu</a:t>
            </a:r>
            <a:r>
              <a:rPr lang="en-US" sz="2800" dirty="0" smtClean="0">
                <a:solidFill>
                  <a:schemeClr val="tx1">
                    <a:lumMod val="75000"/>
                    <a:lumOff val="25000"/>
                  </a:schemeClr>
                </a:solidFill>
              </a:rPr>
              <a:t> forum </a:t>
            </a:r>
            <a:r>
              <a:rPr lang="en-US" sz="2800" dirty="0" err="1" smtClean="0">
                <a:solidFill>
                  <a:schemeClr val="tx1">
                    <a:lumMod val="75000"/>
                    <a:lumOff val="25000"/>
                  </a:schemeClr>
                </a:solidFill>
              </a:rPr>
              <a:t>tetap</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guna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melakukan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perundingan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diantara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baik</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masalah</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telah</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terca-kup</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dalam</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persetujuan</a:t>
            </a:r>
            <a:r>
              <a:rPr lang="en-US" sz="2800" dirty="0" smtClean="0">
                <a:solidFill>
                  <a:schemeClr val="tx1">
                    <a:lumMod val="75000"/>
                    <a:lumOff val="25000"/>
                  </a:schemeClr>
                </a:solidFill>
              </a:rPr>
              <a:t> WTO </a:t>
            </a:r>
            <a:r>
              <a:rPr lang="en-US" sz="2800" dirty="0" err="1" smtClean="0">
                <a:solidFill>
                  <a:schemeClr val="tx1">
                    <a:lumMod val="75000"/>
                    <a:lumOff val="25000"/>
                  </a:schemeClr>
                </a:solidFill>
              </a:rPr>
              <a:t>maupun</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belum</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tercakup</a:t>
            </a:r>
            <a:r>
              <a:rPr lang="en-US" sz="2800" dirty="0" smtClean="0">
                <a:solidFill>
                  <a:schemeClr val="tx1">
                    <a:lumMod val="75000"/>
                    <a:lumOff val="25000"/>
                  </a:schemeClr>
                </a:solidFill>
              </a:rPr>
              <a:t>.</a:t>
            </a:r>
          </a:p>
          <a:p>
            <a:pPr algn="just" fontAlgn="auto">
              <a:spcAft>
                <a:spcPts val="0"/>
              </a:spcAft>
              <a:buFont typeface="Wingdings 3" charset="2"/>
              <a:buChar char=""/>
              <a:defRPr/>
            </a:pPr>
            <a:r>
              <a:rPr lang="en-US" sz="2800" dirty="0" err="1" smtClean="0">
                <a:solidFill>
                  <a:schemeClr val="tx1">
                    <a:lumMod val="75000"/>
                    <a:lumOff val="25000"/>
                  </a:schemeClr>
                </a:solidFill>
              </a:rPr>
              <a:t>Menyelesaikan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sengketa</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terjadi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dalam</a:t>
            </a:r>
            <a:r>
              <a:rPr lang="en-US" sz="2800" dirty="0" smtClean="0">
                <a:solidFill>
                  <a:schemeClr val="tx1">
                    <a:lumMod val="75000"/>
                    <a:lumOff val="25000"/>
                  </a:schemeClr>
                </a:solidFill>
              </a:rPr>
              <a:t> WTO.</a:t>
            </a:r>
          </a:p>
          <a:p>
            <a:pPr algn="just" fontAlgn="auto">
              <a:spcAft>
                <a:spcPts val="0"/>
              </a:spcAft>
              <a:buFont typeface="Wingdings 3" charset="2"/>
              <a:buChar char=""/>
              <a:defRPr/>
            </a:pPr>
            <a:r>
              <a:rPr lang="en-US" sz="2800" dirty="0" err="1" smtClean="0">
                <a:solidFill>
                  <a:schemeClr val="tx1">
                    <a:lumMod val="75000"/>
                    <a:lumOff val="25000"/>
                  </a:schemeClr>
                </a:solidFill>
              </a:rPr>
              <a:t>Mengawasi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kebijakan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perdagangan</a:t>
            </a:r>
            <a:r>
              <a:rPr lang="en-US" sz="2800" dirty="0" smtClean="0">
                <a:solidFill>
                  <a:schemeClr val="tx1">
                    <a:lumMod val="75000"/>
                    <a:lumOff val="25000"/>
                  </a:schemeClr>
                </a:solidFill>
              </a:rPr>
              <a:t>.</a:t>
            </a:r>
          </a:p>
          <a:p>
            <a:pPr algn="just" fontAlgn="auto">
              <a:spcAft>
                <a:spcPts val="0"/>
              </a:spcAft>
              <a:buFont typeface="Wingdings 3" charset="2"/>
              <a:buChar char=""/>
              <a:defRPr/>
            </a:pPr>
            <a:r>
              <a:rPr lang="en-US" sz="2800" dirty="0" err="1" smtClean="0">
                <a:solidFill>
                  <a:schemeClr val="tx1">
                    <a:lumMod val="75000"/>
                    <a:lumOff val="25000"/>
                  </a:schemeClr>
                </a:solidFill>
              </a:rPr>
              <a:t>Kerjasama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dengan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organisasi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lainnya</a:t>
            </a:r>
            <a:r>
              <a:rPr lang="en-US" sz="2800" dirty="0" smtClean="0">
                <a:solidFill>
                  <a:schemeClr val="tx1">
                    <a:lumMod val="75000"/>
                    <a:lumOff val="25000"/>
                  </a:schemeClr>
                </a:solidFill>
              </a:rPr>
              <a:t>.</a:t>
            </a:r>
          </a:p>
        </p:txBody>
      </p:sp>
      <p:sp>
        <p:nvSpPr>
          <p:cNvPr id="19460"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2607229-AF47-4426-ACBD-45EAB7A04327}" type="slidenum">
              <a:rPr lang="en-US"/>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65188" y="927100"/>
            <a:ext cx="6345237" cy="709613"/>
          </a:xfrm>
        </p:spPr>
        <p:txBody>
          <a:bodyPr/>
          <a:lstStyle/>
          <a:p>
            <a:r>
              <a:rPr lang="en-US" smtClean="0"/>
              <a:t>SEJARAH RINGKAS</a:t>
            </a:r>
          </a:p>
        </p:txBody>
      </p:sp>
      <p:sp>
        <p:nvSpPr>
          <p:cNvPr id="20483" name="Rectangle 3"/>
          <p:cNvSpPr>
            <a:spLocks noGrp="1" noChangeArrowheads="1"/>
          </p:cNvSpPr>
          <p:nvPr>
            <p:ph idx="1"/>
          </p:nvPr>
        </p:nvSpPr>
        <p:spPr>
          <a:xfrm>
            <a:off x="863600" y="2489200"/>
            <a:ext cx="7700963" cy="3530600"/>
          </a:xfrm>
        </p:spPr>
        <p:txBody>
          <a:bodyPr/>
          <a:lstStyle/>
          <a:p>
            <a:pPr algn="just">
              <a:lnSpc>
                <a:spcPct val="90000"/>
              </a:lnSpc>
            </a:pPr>
            <a:r>
              <a:rPr lang="en-US" sz="2000" smtClean="0"/>
              <a:t>WTO secara resmi berdiri pd tg 1 Januari 1995.</a:t>
            </a:r>
          </a:p>
          <a:p>
            <a:pPr algn="just">
              <a:lnSpc>
                <a:spcPct val="90000"/>
              </a:lnSpc>
            </a:pPr>
            <a:r>
              <a:rPr lang="en-US" sz="2000" smtClean="0"/>
              <a:t>Cikal bakal WTO adalah GATT  ( General Agreement on Tariffs and Trade) yang telah berdiri sejak th 1948.</a:t>
            </a:r>
          </a:p>
          <a:p>
            <a:pPr algn="just">
              <a:lnSpc>
                <a:spcPct val="90000"/>
              </a:lnSpc>
            </a:pPr>
            <a:r>
              <a:rPr lang="en-US" sz="2000" smtClean="0"/>
              <a:t>Setelah WTO resmi berdiri, GATT tetap exis sebagai salah satu bagian dari WTO sejajar dengan GATS ( General Agreement on Trade and Services ) dan TRIPS ( Agreement on Trade Related Aspects of Intellectual Property Rights)</a:t>
            </a:r>
          </a:p>
          <a:p>
            <a:pPr algn="just">
              <a:lnSpc>
                <a:spcPct val="90000"/>
              </a:lnSpc>
            </a:pPr>
            <a:endParaRPr lang="en-US" sz="2000" smtClean="0"/>
          </a:p>
        </p:txBody>
      </p:sp>
      <p:sp>
        <p:nvSpPr>
          <p:cNvPr id="20484"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4A690BB-4404-48FC-A1F2-5953E9019235}" type="slidenum">
              <a:rPr lang="en-US"/>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65188" y="927100"/>
            <a:ext cx="6345237" cy="709613"/>
          </a:xfrm>
        </p:spPr>
        <p:txBody>
          <a:bodyPr/>
          <a:lstStyle/>
          <a:p>
            <a:r>
              <a:rPr lang="en-US" sz="4000" smtClean="0"/>
              <a:t>PERBEDAAN UTAMA</a:t>
            </a:r>
            <a:br>
              <a:rPr lang="en-US" sz="4000" smtClean="0"/>
            </a:br>
            <a:r>
              <a:rPr lang="en-US" sz="4000" smtClean="0"/>
              <a:t>GATT dan WTO</a:t>
            </a:r>
          </a:p>
        </p:txBody>
      </p:sp>
      <p:sp>
        <p:nvSpPr>
          <p:cNvPr id="18435" name="Rectangle 3"/>
          <p:cNvSpPr>
            <a:spLocks noGrp="1" noChangeArrowheads="1"/>
          </p:cNvSpPr>
          <p:nvPr>
            <p:ph idx="1"/>
          </p:nvPr>
        </p:nvSpPr>
        <p:spPr>
          <a:xfrm>
            <a:off x="863600" y="2489200"/>
            <a:ext cx="7700963" cy="4064000"/>
          </a:xfrm>
        </p:spPr>
        <p:txBody>
          <a:bodyPr rtlCol="0">
            <a:normAutofit fontScale="92500" lnSpcReduction="10000"/>
          </a:bodyPr>
          <a:lstStyle/>
          <a:p>
            <a:pPr algn="just" fontAlgn="auto">
              <a:lnSpc>
                <a:spcPct val="80000"/>
              </a:lnSpc>
              <a:spcAft>
                <a:spcPts val="0"/>
              </a:spcAft>
              <a:buFont typeface="Wingdings 3" charset="2"/>
              <a:buChar char=""/>
              <a:defRPr/>
            </a:pPr>
            <a:endParaRPr lang="en-US" sz="2000" dirty="0" smtClean="0">
              <a:solidFill>
                <a:schemeClr val="tx1">
                  <a:lumMod val="75000"/>
                  <a:lumOff val="25000"/>
                </a:schemeClr>
              </a:solidFill>
              <a:latin typeface="Georgia" panose="02040502050405020303" pitchFamily="18" charset="0"/>
            </a:endParaRPr>
          </a:p>
          <a:p>
            <a:pPr algn="just" fontAlgn="auto">
              <a:lnSpc>
                <a:spcPct val="80000"/>
              </a:lnSpc>
              <a:spcAft>
                <a:spcPts val="0"/>
              </a:spcAft>
              <a:buFont typeface="Wingdings 3" charset="2"/>
              <a:buChar char=""/>
              <a:defRPr/>
            </a:pPr>
            <a:r>
              <a:rPr lang="en-US" sz="2000" dirty="0" smtClean="0">
                <a:solidFill>
                  <a:schemeClr val="tx1">
                    <a:lumMod val="75000"/>
                    <a:lumOff val="25000"/>
                  </a:schemeClr>
                </a:solidFill>
                <a:latin typeface="Georgia" panose="02040502050405020303" pitchFamily="18" charset="0"/>
              </a:rPr>
              <a:t>GATT </a:t>
            </a:r>
            <a:r>
              <a:rPr lang="en-US" sz="2000" dirty="0" err="1" smtClean="0">
                <a:solidFill>
                  <a:schemeClr val="tx1">
                    <a:lumMod val="75000"/>
                    <a:lumOff val="25000"/>
                  </a:schemeClr>
                </a:solidFill>
                <a:latin typeface="Georgia" panose="02040502050405020303" pitchFamily="18" charset="0"/>
              </a:rPr>
              <a:t>bersifat</a:t>
            </a:r>
            <a:r>
              <a:rPr lang="en-US" sz="2000" dirty="0" smtClean="0">
                <a:solidFill>
                  <a:schemeClr val="tx1">
                    <a:lumMod val="75000"/>
                    <a:lumOff val="25000"/>
                  </a:schemeClr>
                </a:solidFill>
                <a:latin typeface="Georgia" panose="02040502050405020303" pitchFamily="18" charset="0"/>
              </a:rPr>
              <a:t> ad hoc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sementara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waktu</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Persetujuan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umum</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tidak</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pernah</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diratifikasi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oleh</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Parlemen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negara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anggota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tidak</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mengandung</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ketentuan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bagi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penciptaan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suatu</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organisasi</a:t>
            </a:r>
            <a:r>
              <a:rPr lang="en-US" sz="2000" dirty="0" smtClean="0">
                <a:solidFill>
                  <a:schemeClr val="tx1">
                    <a:lumMod val="75000"/>
                    <a:lumOff val="25000"/>
                  </a:schemeClr>
                </a:solidFill>
                <a:latin typeface="Georgia" panose="02040502050405020303" pitchFamily="18" charset="0"/>
              </a:rPr>
              <a:t>.</a:t>
            </a:r>
          </a:p>
          <a:p>
            <a:pPr algn="just" fontAlgn="auto">
              <a:lnSpc>
                <a:spcPct val="80000"/>
              </a:lnSpc>
              <a:spcAft>
                <a:spcPts val="0"/>
              </a:spcAft>
              <a:buFont typeface="Wingdings 3" charset="2"/>
              <a:buChar char=""/>
              <a:defRPr/>
            </a:pPr>
            <a:r>
              <a:rPr lang="en-US" sz="2000" dirty="0" smtClean="0">
                <a:solidFill>
                  <a:schemeClr val="tx1">
                    <a:lumMod val="75000"/>
                    <a:lumOff val="25000"/>
                  </a:schemeClr>
                </a:solidFill>
                <a:latin typeface="Georgia" panose="02040502050405020303" pitchFamily="18" charset="0"/>
              </a:rPr>
              <a:t>WTO </a:t>
            </a:r>
            <a:r>
              <a:rPr lang="en-US" sz="2000" dirty="0" err="1" smtClean="0">
                <a:solidFill>
                  <a:schemeClr val="tx1">
                    <a:lumMod val="75000"/>
                    <a:lumOff val="25000"/>
                  </a:schemeClr>
                </a:solidFill>
                <a:latin typeface="Georgia" panose="02040502050405020303" pitchFamily="18" charset="0"/>
              </a:rPr>
              <a:t>memiliki</a:t>
            </a:r>
            <a:r>
              <a:rPr lang="en-US" sz="2000" dirty="0" smtClean="0">
                <a:solidFill>
                  <a:schemeClr val="tx1">
                    <a:lumMod val="75000"/>
                    <a:lumOff val="25000"/>
                  </a:schemeClr>
                </a:solidFill>
                <a:latin typeface="Georgia" panose="02040502050405020303" pitchFamily="18" charset="0"/>
              </a:rPr>
              <a:t> </a:t>
            </a:r>
            <a:r>
              <a:rPr lang="en-US" sz="2000" b="1" i="1" dirty="0" err="1" smtClean="0">
                <a:solidFill>
                  <a:schemeClr val="tx1">
                    <a:lumMod val="75000"/>
                    <a:lumOff val="25000"/>
                  </a:schemeClr>
                </a:solidFill>
                <a:latin typeface="Georgia" panose="02040502050405020303" pitchFamily="18" charset="0"/>
              </a:rPr>
              <a:t>anggota</a:t>
            </a:r>
            <a:r>
              <a:rPr lang="en-US" sz="2000" b="1" i="1"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sedang</a:t>
            </a:r>
            <a:r>
              <a:rPr lang="en-US" sz="2000" dirty="0" smtClean="0">
                <a:solidFill>
                  <a:schemeClr val="tx1">
                    <a:lumMod val="75000"/>
                    <a:lumOff val="25000"/>
                  </a:schemeClr>
                </a:solidFill>
                <a:latin typeface="Georgia" panose="02040502050405020303" pitchFamily="18" charset="0"/>
              </a:rPr>
              <a:t> GATT </a:t>
            </a:r>
            <a:r>
              <a:rPr lang="en-US" sz="2000" dirty="0" err="1" smtClean="0">
                <a:solidFill>
                  <a:schemeClr val="tx1">
                    <a:lumMod val="75000"/>
                    <a:lumOff val="25000"/>
                  </a:schemeClr>
                </a:solidFill>
                <a:latin typeface="Georgia" panose="02040502050405020303" pitchFamily="18" charset="0"/>
              </a:rPr>
              <a:t>terdiri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dari</a:t>
            </a:r>
            <a:r>
              <a:rPr lang="en-US" sz="2000" b="1" i="1" dirty="0" smtClean="0">
                <a:solidFill>
                  <a:schemeClr val="tx1">
                    <a:lumMod val="75000"/>
                    <a:lumOff val="25000"/>
                  </a:schemeClr>
                </a:solidFill>
                <a:latin typeface="Georgia" panose="02040502050405020303" pitchFamily="18" charset="0"/>
              </a:rPr>
              <a:t> para </a:t>
            </a:r>
            <a:r>
              <a:rPr lang="en-US" sz="2000" b="1" i="1" dirty="0" err="1" smtClean="0">
                <a:solidFill>
                  <a:schemeClr val="tx1">
                    <a:lumMod val="75000"/>
                    <a:lumOff val="25000"/>
                  </a:schemeClr>
                </a:solidFill>
                <a:latin typeface="Georgia" panose="02040502050405020303" pitchFamily="18" charset="0"/>
              </a:rPr>
              <a:t>pihak</a:t>
            </a:r>
            <a:r>
              <a:rPr lang="en-US" sz="2000" b="1" i="1"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yg</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menegaskan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bahwa</a:t>
            </a:r>
            <a:r>
              <a:rPr lang="en-US" sz="2000" dirty="0" smtClean="0">
                <a:solidFill>
                  <a:schemeClr val="tx1">
                    <a:lumMod val="75000"/>
                    <a:lumOff val="25000"/>
                  </a:schemeClr>
                </a:solidFill>
                <a:latin typeface="Georgia" panose="02040502050405020303" pitchFamily="18" charset="0"/>
              </a:rPr>
              <a:t> GATT </a:t>
            </a:r>
            <a:r>
              <a:rPr lang="en-US" sz="2000" dirty="0" err="1" smtClean="0">
                <a:solidFill>
                  <a:schemeClr val="tx1">
                    <a:lumMod val="75000"/>
                    <a:lumOff val="25000"/>
                  </a:schemeClr>
                </a:solidFill>
                <a:latin typeface="Georgia" panose="02040502050405020303" pitchFamily="18" charset="0"/>
              </a:rPr>
              <a:t>secara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resmi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merupakan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suatu</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teks</a:t>
            </a:r>
            <a:r>
              <a:rPr lang="en-US" sz="2000" dirty="0" smtClean="0">
                <a:solidFill>
                  <a:schemeClr val="tx1">
                    <a:lumMod val="75000"/>
                    <a:lumOff val="25000"/>
                  </a:schemeClr>
                </a:solidFill>
                <a:latin typeface="Georgia" panose="02040502050405020303" pitchFamily="18" charset="0"/>
              </a:rPr>
              <a:t> legal.</a:t>
            </a:r>
          </a:p>
          <a:p>
            <a:pPr algn="just" fontAlgn="auto">
              <a:lnSpc>
                <a:spcPct val="80000"/>
              </a:lnSpc>
              <a:spcAft>
                <a:spcPts val="0"/>
              </a:spcAft>
              <a:buFont typeface="Wingdings 3" charset="2"/>
              <a:buChar char=""/>
              <a:defRPr/>
            </a:pPr>
            <a:r>
              <a:rPr lang="en-US" sz="2000" dirty="0" smtClean="0">
                <a:solidFill>
                  <a:schemeClr val="tx1">
                    <a:lumMod val="75000"/>
                    <a:lumOff val="25000"/>
                  </a:schemeClr>
                </a:solidFill>
                <a:latin typeface="Georgia" panose="02040502050405020303" pitchFamily="18" charset="0"/>
              </a:rPr>
              <a:t>GATT </a:t>
            </a:r>
            <a:r>
              <a:rPr lang="en-US" sz="2000" dirty="0" err="1" smtClean="0">
                <a:solidFill>
                  <a:schemeClr val="tx1">
                    <a:lumMod val="75000"/>
                    <a:lumOff val="25000"/>
                  </a:schemeClr>
                </a:solidFill>
                <a:latin typeface="Georgia" panose="02040502050405020303" pitchFamily="18" charset="0"/>
              </a:rPr>
              <a:t>hanya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memasukkan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perdagangan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barang,sedang</a:t>
            </a:r>
            <a:r>
              <a:rPr lang="en-US" sz="2000" dirty="0" smtClean="0">
                <a:solidFill>
                  <a:schemeClr val="tx1">
                    <a:lumMod val="75000"/>
                    <a:lumOff val="25000"/>
                  </a:schemeClr>
                </a:solidFill>
                <a:latin typeface="Georgia" panose="02040502050405020303" pitchFamily="18" charset="0"/>
              </a:rPr>
              <a:t> WTO </a:t>
            </a:r>
            <a:r>
              <a:rPr lang="en-US" sz="2000" dirty="0" err="1" smtClean="0">
                <a:solidFill>
                  <a:schemeClr val="tx1">
                    <a:lumMod val="75000"/>
                    <a:lumOff val="25000"/>
                  </a:schemeClr>
                </a:solidFill>
                <a:latin typeface="Georgia" panose="02040502050405020303" pitchFamily="18" charset="0"/>
              </a:rPr>
              <a:t>mencakup</a:t>
            </a:r>
            <a:r>
              <a:rPr lang="en-US" sz="2000" dirty="0" smtClean="0">
                <a:solidFill>
                  <a:schemeClr val="tx1">
                    <a:lumMod val="75000"/>
                    <a:lumOff val="25000"/>
                  </a:schemeClr>
                </a:solidFill>
                <a:latin typeface="Georgia" panose="02040502050405020303" pitchFamily="18" charset="0"/>
              </a:rPr>
              <a:t> GATT (</a:t>
            </a:r>
            <a:r>
              <a:rPr lang="en-US" sz="2000" dirty="0" err="1" smtClean="0">
                <a:solidFill>
                  <a:schemeClr val="tx1">
                    <a:lumMod val="75000"/>
                    <a:lumOff val="25000"/>
                  </a:schemeClr>
                </a:solidFill>
                <a:latin typeface="Georgia" panose="02040502050405020303" pitchFamily="18" charset="0"/>
              </a:rPr>
              <a:t>barang</a:t>
            </a:r>
            <a:r>
              <a:rPr lang="en-US" sz="2000" dirty="0" smtClean="0">
                <a:solidFill>
                  <a:schemeClr val="tx1">
                    <a:lumMod val="75000"/>
                    <a:lumOff val="25000"/>
                  </a:schemeClr>
                </a:solidFill>
                <a:latin typeface="Georgia" panose="02040502050405020303" pitchFamily="18" charset="0"/>
              </a:rPr>
              <a:t>), GATS (</a:t>
            </a:r>
            <a:r>
              <a:rPr lang="en-US" sz="2000" dirty="0" err="1" smtClean="0">
                <a:solidFill>
                  <a:schemeClr val="tx1">
                    <a:lumMod val="75000"/>
                    <a:lumOff val="25000"/>
                  </a:schemeClr>
                </a:solidFill>
                <a:latin typeface="Georgia" panose="02040502050405020303" pitchFamily="18" charset="0"/>
              </a:rPr>
              <a:t>jasa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TRIPS (</a:t>
            </a:r>
            <a:r>
              <a:rPr lang="en-US" sz="2000" dirty="0" err="1" smtClean="0">
                <a:solidFill>
                  <a:schemeClr val="tx1">
                    <a:lumMod val="75000"/>
                    <a:lumOff val="25000"/>
                  </a:schemeClr>
                </a:solidFill>
                <a:latin typeface="Georgia" panose="02040502050405020303" pitchFamily="18" charset="0"/>
              </a:rPr>
              <a:t>kekayaan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intelektual</a:t>
            </a:r>
            <a:r>
              <a:rPr lang="en-US" sz="2000" dirty="0" smtClean="0">
                <a:solidFill>
                  <a:schemeClr val="tx1">
                    <a:lumMod val="75000"/>
                    <a:lumOff val="25000"/>
                  </a:schemeClr>
                </a:solidFill>
                <a:latin typeface="Georgia" panose="02040502050405020303" pitchFamily="18" charset="0"/>
              </a:rPr>
              <a:t>).</a:t>
            </a:r>
          </a:p>
          <a:p>
            <a:pPr algn="just" fontAlgn="auto">
              <a:lnSpc>
                <a:spcPct val="80000"/>
              </a:lnSpc>
              <a:spcAft>
                <a:spcPts val="0"/>
              </a:spcAft>
              <a:buFont typeface="Wingdings 3" charset="2"/>
              <a:buChar char=""/>
              <a:defRPr/>
            </a:pPr>
            <a:r>
              <a:rPr lang="en-US" sz="2000" dirty="0" err="1" smtClean="0">
                <a:solidFill>
                  <a:schemeClr val="tx1">
                    <a:lumMod val="75000"/>
                    <a:lumOff val="25000"/>
                  </a:schemeClr>
                </a:solidFill>
                <a:latin typeface="Georgia" panose="02040502050405020303" pitchFamily="18" charset="0"/>
              </a:rPr>
              <a:t>Sistem</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penyelesaian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sengketa</a:t>
            </a:r>
            <a:r>
              <a:rPr lang="en-US" sz="2000" dirty="0" smtClean="0">
                <a:solidFill>
                  <a:schemeClr val="tx1">
                    <a:lumMod val="75000"/>
                    <a:lumOff val="25000"/>
                  </a:schemeClr>
                </a:solidFill>
                <a:latin typeface="Georgia" panose="02040502050405020303" pitchFamily="18" charset="0"/>
              </a:rPr>
              <a:t> WTO </a:t>
            </a:r>
            <a:r>
              <a:rPr lang="en-US" sz="2000" dirty="0" err="1" smtClean="0">
                <a:solidFill>
                  <a:schemeClr val="tx1">
                    <a:lumMod val="75000"/>
                    <a:lumOff val="25000"/>
                  </a:schemeClr>
                </a:solidFill>
                <a:latin typeface="Georgia" panose="02040502050405020303" pitchFamily="18" charset="0"/>
              </a:rPr>
              <a:t>lebih</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cepat</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lebih</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otomatis</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daripada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sistem</a:t>
            </a:r>
            <a:r>
              <a:rPr lang="en-US" sz="2000" dirty="0" smtClean="0">
                <a:solidFill>
                  <a:schemeClr val="tx1">
                    <a:lumMod val="75000"/>
                    <a:lumOff val="25000"/>
                  </a:schemeClr>
                </a:solidFill>
                <a:latin typeface="Georgia" panose="02040502050405020303" pitchFamily="18" charset="0"/>
              </a:rPr>
              <a:t> GATT yang lama.</a:t>
            </a:r>
          </a:p>
          <a:p>
            <a:pPr algn="just" fontAlgn="auto">
              <a:lnSpc>
                <a:spcPct val="80000"/>
              </a:lnSpc>
              <a:spcAft>
                <a:spcPts val="0"/>
              </a:spcAft>
              <a:buFont typeface="Wingdings 3" charset="2"/>
              <a:buChar char=""/>
              <a:defRPr/>
            </a:pPr>
            <a:r>
              <a:rPr lang="en-US" sz="2000" dirty="0" smtClean="0">
                <a:solidFill>
                  <a:schemeClr val="tx1">
                    <a:lumMod val="75000"/>
                    <a:lumOff val="25000"/>
                  </a:schemeClr>
                </a:solidFill>
                <a:latin typeface="Georgia" panose="02040502050405020303" pitchFamily="18" charset="0"/>
              </a:rPr>
              <a:t>WTO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persetujuan2 </a:t>
            </a:r>
            <a:r>
              <a:rPr lang="en-US" sz="2000" dirty="0" err="1" smtClean="0">
                <a:solidFill>
                  <a:schemeClr val="tx1">
                    <a:lumMod val="75000"/>
                    <a:lumOff val="25000"/>
                  </a:schemeClr>
                </a:solidFill>
                <a:latin typeface="Georgia" panose="02040502050405020303" pitchFamily="18" charset="0"/>
              </a:rPr>
              <a:t>didlmnya</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bersifat</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permanen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sebagai</a:t>
            </a:r>
            <a:r>
              <a:rPr lang="en-US" sz="2000" dirty="0" smtClean="0">
                <a:solidFill>
                  <a:schemeClr val="tx1">
                    <a:lumMod val="75000"/>
                    <a:lumOff val="25000"/>
                  </a:schemeClr>
                </a:solidFill>
                <a:latin typeface="Georgia" panose="02040502050405020303" pitchFamily="18" charset="0"/>
              </a:rPr>
              <a:t> OI, WTO </a:t>
            </a:r>
            <a:r>
              <a:rPr lang="en-US" sz="2000" dirty="0" err="1" smtClean="0">
                <a:solidFill>
                  <a:schemeClr val="tx1">
                    <a:lumMod val="75000"/>
                    <a:lumOff val="25000"/>
                  </a:schemeClr>
                </a:solidFill>
                <a:latin typeface="Georgia" panose="02040502050405020303" pitchFamily="18" charset="0"/>
              </a:rPr>
              <a:t>memiliki</a:t>
            </a:r>
            <a:r>
              <a:rPr lang="en-US" sz="2000" dirty="0" smtClean="0">
                <a:solidFill>
                  <a:schemeClr val="tx1">
                    <a:lumMod val="75000"/>
                    <a:lumOff val="25000"/>
                  </a:schemeClr>
                </a:solidFill>
                <a:latin typeface="Georgia" panose="02040502050405020303" pitchFamily="18" charset="0"/>
              </a:rPr>
              <a:t> aturan2 </a:t>
            </a:r>
            <a:r>
              <a:rPr lang="en-US" sz="2000" dirty="0" err="1" smtClean="0">
                <a:solidFill>
                  <a:schemeClr val="tx1">
                    <a:lumMod val="75000"/>
                    <a:lumOff val="25000"/>
                  </a:schemeClr>
                </a:solidFill>
                <a:latin typeface="Georgia" panose="02040502050405020303" pitchFamily="18" charset="0"/>
              </a:rPr>
              <a:t>yg</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pasti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dan</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diratifikasi</a:t>
            </a:r>
            <a:r>
              <a:rPr lang="en-US" sz="2000" dirty="0" smtClean="0">
                <a:solidFill>
                  <a:schemeClr val="tx1">
                    <a:lumMod val="75000"/>
                    <a:lumOff val="25000"/>
                  </a:schemeClr>
                </a:solidFill>
                <a:latin typeface="Georgia" panose="02040502050405020303" pitchFamily="18" charset="0"/>
              </a:rPr>
              <a:t> </a:t>
            </a:r>
            <a:r>
              <a:rPr lang="en-US" sz="2000" dirty="0" err="1" smtClean="0">
                <a:solidFill>
                  <a:schemeClr val="tx1">
                    <a:lumMod val="75000"/>
                    <a:lumOff val="25000"/>
                  </a:schemeClr>
                </a:solidFill>
                <a:latin typeface="Georgia" panose="02040502050405020303" pitchFamily="18" charset="0"/>
              </a:rPr>
              <a:t>oleh</a:t>
            </a:r>
            <a:r>
              <a:rPr lang="en-US" sz="2000" dirty="0" smtClean="0">
                <a:solidFill>
                  <a:schemeClr val="tx1">
                    <a:lumMod val="75000"/>
                    <a:lumOff val="25000"/>
                  </a:schemeClr>
                </a:solidFill>
                <a:latin typeface="Georgia" panose="02040502050405020303" pitchFamily="18" charset="0"/>
              </a:rPr>
              <a:t> negara2 </a:t>
            </a:r>
            <a:r>
              <a:rPr lang="en-US" sz="2000" dirty="0" err="1" smtClean="0">
                <a:solidFill>
                  <a:schemeClr val="tx1">
                    <a:lumMod val="75000"/>
                    <a:lumOff val="25000"/>
                  </a:schemeClr>
                </a:solidFill>
                <a:latin typeface="Georgia" panose="02040502050405020303" pitchFamily="18" charset="0"/>
              </a:rPr>
              <a:t>anggotanya</a:t>
            </a:r>
            <a:r>
              <a:rPr lang="en-US" sz="2000" dirty="0" smtClean="0">
                <a:solidFill>
                  <a:schemeClr val="tx1">
                    <a:lumMod val="75000"/>
                    <a:lumOff val="25000"/>
                  </a:schemeClr>
                </a:solidFill>
                <a:latin typeface="Georgia" panose="02040502050405020303" pitchFamily="18" charset="0"/>
              </a:rPr>
              <a:t>.</a:t>
            </a:r>
          </a:p>
        </p:txBody>
      </p:sp>
      <p:sp>
        <p:nvSpPr>
          <p:cNvPr id="21508"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0BB0EDC-C4F3-4615-AD44-02DA20E80907}" type="slidenum">
              <a:rPr lang="en-US"/>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EFAAF25-AFF4-488F-9517-0CE0A571BEE6}" type="slidenum">
              <a:rPr lang="en-US"/>
              <a:pPr/>
              <a:t>7</a:t>
            </a:fld>
            <a:endParaRPr lang="en-US"/>
          </a:p>
        </p:txBody>
      </p:sp>
      <p:sp>
        <p:nvSpPr>
          <p:cNvPr id="22531" name="WordArt 4"/>
          <p:cNvSpPr>
            <a:spLocks noChangeArrowheads="1" noChangeShapeType="1" noTextEdit="1"/>
          </p:cNvSpPr>
          <p:nvPr/>
        </p:nvSpPr>
        <p:spPr bwMode="auto">
          <a:xfrm>
            <a:off x="2514600" y="152400"/>
            <a:ext cx="4086225" cy="314325"/>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PUTARAN PERDAGANGAN GATT</a:t>
            </a:r>
          </a:p>
        </p:txBody>
      </p:sp>
      <p:graphicFrame>
        <p:nvGraphicFramePr>
          <p:cNvPr id="19568" name="Group 112"/>
          <p:cNvGraphicFramePr>
            <a:graphicFrameLocks noGrp="1"/>
          </p:cNvGraphicFramePr>
          <p:nvPr/>
        </p:nvGraphicFramePr>
        <p:xfrm>
          <a:off x="76200" y="685800"/>
          <a:ext cx="8915400" cy="6197600"/>
        </p:xfrm>
        <a:graphic>
          <a:graphicData uri="http://schemas.openxmlformats.org/drawingml/2006/table">
            <a:tbl>
              <a:tblPr/>
              <a:tblGrid>
                <a:gridCol w="1066800"/>
                <a:gridCol w="1676400"/>
                <a:gridCol w="5105400"/>
                <a:gridCol w="1066800"/>
              </a:tblGrid>
              <a:tr h="4572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Thn</a:t>
                      </a: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Tempat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Masalah Yang Dibahas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Jml Psrt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1947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marL="914400" indent="-457200">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marL="1295400" indent="-381000">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marL="1714500" indent="-342900">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marL="2171700" indent="-342900">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marL="26289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marL="30861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marL="35433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marL="40005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23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1949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Annecy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marL="914400" indent="-457200">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marL="1295400" indent="-381000">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marL="1714500" indent="-342900">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marL="2171700" indent="-342900">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marL="26289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marL="30861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marL="35433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marL="40005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13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1951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Turki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3400" indent="-533400">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marL="914400" indent="-457200">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marL="1295400" indent="-381000">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marL="1714500" indent="-342900">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marL="2171700" indent="-342900">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marL="26289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marL="30861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marL="35433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marL="4000500" indent="-342900"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533400" marR="0" lvl="0" indent="-53340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38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1956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26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1960-61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(Put Dillon)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26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1964-67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(Put Kennedy)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&amp;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Kebijakan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Anti Dumping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62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1973-79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 </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(Put Tokyo)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Kebijakan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Non-</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Kerangka</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Persetujuan</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102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1986-94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Jenewa </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(Put Uruguay)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Kebij</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Non-</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tarif</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Jasa</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Kekayaan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Intelektual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Penyel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Sengketa</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Tekstil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Pertanian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Pembentukan</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 WTO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dll</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123 Neg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2001-sek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Doha </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(Put Doha)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Garamond" panose="02020404030301010803" pitchFamily="18" charset="0"/>
                        </a:rPr>
                        <a:t>idem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Garamond" panose="02020404030301010803" pitchFamily="18"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rPr>
                        <a:t>145 </a:t>
                      </a:r>
                      <a:r>
                        <a:rPr kumimoji="0" lang="en-US" sz="2000" b="0" i="0" u="none" strike="noStrike" cap="none" normalizeH="0" baseline="0" dirty="0" err="1" smtClean="0">
                          <a:ln>
                            <a:noFill/>
                          </a:ln>
                          <a:solidFill>
                            <a:schemeClr val="tx1"/>
                          </a:solidFill>
                          <a:effectLst>
                            <a:outerShdw blurRad="38100" dist="38100" dir="2700000" algn="tl">
                              <a:srgbClr val="000000"/>
                            </a:outerShdw>
                          </a:effectLst>
                          <a:latin typeface="Garamond" panose="02020404030301010803" pitchFamily="18" charset="0"/>
                        </a:rPr>
                        <a:t>Neg</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Garamond" panose="02020404030301010803"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65188" y="927100"/>
            <a:ext cx="6345237" cy="709613"/>
          </a:xfrm>
        </p:spPr>
        <p:txBody>
          <a:bodyPr/>
          <a:lstStyle/>
          <a:p>
            <a:r>
              <a:rPr lang="en-US" smtClean="0">
                <a:latin typeface="Impact" panose="020B0806030902050204" pitchFamily="34" charset="0"/>
              </a:rPr>
              <a:t>PRINSIP-PRINSIP</a:t>
            </a:r>
          </a:p>
        </p:txBody>
      </p:sp>
      <p:sp>
        <p:nvSpPr>
          <p:cNvPr id="11267" name="Rectangle 3"/>
          <p:cNvSpPr>
            <a:spLocks noGrp="1" noChangeArrowheads="1"/>
          </p:cNvSpPr>
          <p:nvPr>
            <p:ph idx="1"/>
          </p:nvPr>
        </p:nvSpPr>
        <p:spPr>
          <a:xfrm>
            <a:off x="863600" y="2489200"/>
            <a:ext cx="7605713" cy="3530600"/>
          </a:xfrm>
        </p:spPr>
        <p:txBody>
          <a:bodyPr rtlCol="0">
            <a:normAutofit fontScale="92500" lnSpcReduction="20000"/>
          </a:bodyPr>
          <a:lstStyle/>
          <a:p>
            <a:pPr algn="just" fontAlgn="auto">
              <a:lnSpc>
                <a:spcPct val="90000"/>
              </a:lnSpc>
              <a:spcAft>
                <a:spcPts val="0"/>
              </a:spcAft>
              <a:buFont typeface="Wingdings 3" charset="2"/>
              <a:buChar char=""/>
              <a:defRPr/>
            </a:pPr>
            <a:r>
              <a:rPr lang="en-US" sz="2400" dirty="0" smtClean="0">
                <a:solidFill>
                  <a:schemeClr val="tx1">
                    <a:lumMod val="75000"/>
                    <a:lumOff val="25000"/>
                  </a:schemeClr>
                </a:solidFill>
                <a:latin typeface="Georgia" panose="02040502050405020303" pitchFamily="18" charset="0"/>
              </a:rPr>
              <a:t>Most </a:t>
            </a:r>
            <a:r>
              <a:rPr lang="en-US" sz="2400" dirty="0" err="1" smtClean="0">
                <a:solidFill>
                  <a:schemeClr val="tx1">
                    <a:lumMod val="75000"/>
                    <a:lumOff val="25000"/>
                  </a:schemeClr>
                </a:solidFill>
                <a:latin typeface="Georgia" panose="02040502050405020303" pitchFamily="18" charset="0"/>
              </a:rPr>
              <a:t>Favoured</a:t>
            </a:r>
            <a:r>
              <a:rPr lang="en-US" sz="2400" dirty="0" smtClean="0">
                <a:solidFill>
                  <a:schemeClr val="tx1">
                    <a:lumMod val="75000"/>
                    <a:lumOff val="25000"/>
                  </a:schemeClr>
                </a:solidFill>
                <a:latin typeface="Georgia" panose="02040502050405020303" pitchFamily="18" charset="0"/>
              </a:rPr>
              <a:t> Nation (MFN): </a:t>
            </a:r>
            <a:r>
              <a:rPr lang="en-US" sz="2400" dirty="0" err="1" smtClean="0">
                <a:solidFill>
                  <a:schemeClr val="tx1">
                    <a:lumMod val="75000"/>
                    <a:lumOff val="25000"/>
                  </a:schemeClr>
                </a:solidFill>
                <a:latin typeface="Georgia" panose="02040502050405020303" pitchFamily="18" charset="0"/>
              </a:rPr>
              <a:t>Perlakuan</a:t>
            </a:r>
            <a:r>
              <a:rPr lang="en-US" sz="2400" dirty="0" smtClean="0">
                <a:solidFill>
                  <a:schemeClr val="tx1">
                    <a:lumMod val="75000"/>
                    <a:lumOff val="25000"/>
                  </a:schemeClr>
                </a:solidFill>
                <a:latin typeface="Georgia" panose="02040502050405020303" pitchFamily="18" charset="0"/>
              </a:rPr>
              <a:t> yang </a:t>
            </a:r>
            <a:r>
              <a:rPr lang="en-US" sz="2400" dirty="0" err="1" smtClean="0">
                <a:solidFill>
                  <a:schemeClr val="tx1">
                    <a:lumMod val="75000"/>
                    <a:lumOff val="25000"/>
                  </a:schemeClr>
                </a:solidFill>
                <a:latin typeface="Georgia" panose="02040502050405020303" pitchFamily="18" charset="0"/>
              </a:rPr>
              <a:t>sama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thdp</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semua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Mitra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Dagang</a:t>
            </a:r>
            <a:r>
              <a:rPr lang="en-US" sz="2400" dirty="0" smtClean="0">
                <a:solidFill>
                  <a:schemeClr val="tx1">
                    <a:lumMod val="75000"/>
                    <a:lumOff val="25000"/>
                  </a:schemeClr>
                </a:solidFill>
                <a:latin typeface="Georgia" panose="02040502050405020303" pitchFamily="18" charset="0"/>
              </a:rPr>
              <a:t> (non-</a:t>
            </a:r>
            <a:r>
              <a:rPr lang="en-US" sz="2400" dirty="0" err="1" smtClean="0">
                <a:solidFill>
                  <a:schemeClr val="tx1">
                    <a:lumMod val="75000"/>
                    <a:lumOff val="25000"/>
                  </a:schemeClr>
                </a:solidFill>
                <a:latin typeface="Georgia" panose="02040502050405020303" pitchFamily="18" charset="0"/>
              </a:rPr>
              <a:t>diskriminasi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artinya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keringanan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tarif</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impor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yg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diberikan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pd</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produk</a:t>
            </a:r>
            <a:r>
              <a:rPr lang="en-US" sz="2400" dirty="0" smtClean="0">
                <a:solidFill>
                  <a:schemeClr val="tx1">
                    <a:lumMod val="75000"/>
                    <a:lumOff val="25000"/>
                  </a:schemeClr>
                </a:solidFill>
                <a:latin typeface="Georgia" panose="02040502050405020303" pitchFamily="18" charset="0"/>
              </a:rPr>
              <a:t> 1 </a:t>
            </a:r>
            <a:r>
              <a:rPr lang="en-US" sz="2400" dirty="0" err="1" smtClean="0">
                <a:solidFill>
                  <a:schemeClr val="tx1">
                    <a:lumMod val="75000"/>
                    <a:lumOff val="25000"/>
                  </a:schemeClr>
                </a:solidFill>
                <a:latin typeface="Georgia" panose="02040502050405020303" pitchFamily="18" charset="0"/>
              </a:rPr>
              <a:t>negara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hrs</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diberikan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jg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pd</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produk</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impor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dari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negara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mitra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dagang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lainnya</a:t>
            </a:r>
            <a:r>
              <a:rPr lang="en-US" sz="2400" dirty="0" smtClean="0">
                <a:solidFill>
                  <a:schemeClr val="tx1">
                    <a:lumMod val="75000"/>
                    <a:lumOff val="25000"/>
                  </a:schemeClr>
                </a:solidFill>
                <a:latin typeface="Georgia" panose="02040502050405020303" pitchFamily="18" charset="0"/>
              </a:rPr>
              <a:t>.</a:t>
            </a:r>
          </a:p>
          <a:p>
            <a:pPr algn="just" fontAlgn="auto">
              <a:lnSpc>
                <a:spcPct val="90000"/>
              </a:lnSpc>
              <a:spcAft>
                <a:spcPts val="0"/>
              </a:spcAft>
              <a:buFont typeface="Wingdings 3" charset="2"/>
              <a:buChar char=""/>
              <a:defRPr/>
            </a:pPr>
            <a:r>
              <a:rPr lang="en-US" sz="2400" dirty="0" smtClean="0">
                <a:solidFill>
                  <a:schemeClr val="tx1">
                    <a:lumMod val="75000"/>
                    <a:lumOff val="25000"/>
                  </a:schemeClr>
                </a:solidFill>
                <a:latin typeface="Georgia" panose="02040502050405020303" pitchFamily="18" charset="0"/>
              </a:rPr>
              <a:t>National Treatment (</a:t>
            </a:r>
            <a:r>
              <a:rPr lang="en-US" sz="2400" dirty="0" err="1" smtClean="0">
                <a:solidFill>
                  <a:schemeClr val="tx1">
                    <a:lumMod val="75000"/>
                    <a:lumOff val="25000"/>
                  </a:schemeClr>
                </a:solidFill>
                <a:latin typeface="Georgia" panose="02040502050405020303" pitchFamily="18" charset="0"/>
              </a:rPr>
              <a:t>perlakuan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nasional</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artinya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neg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angg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wajib</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unt</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memberikan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perlakuan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sama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atas</a:t>
            </a:r>
            <a:r>
              <a:rPr lang="en-US" sz="2400" dirty="0" smtClean="0">
                <a:solidFill>
                  <a:schemeClr val="tx1">
                    <a:lumMod val="75000"/>
                    <a:lumOff val="25000"/>
                  </a:schemeClr>
                </a:solidFill>
                <a:latin typeface="Georgia" panose="02040502050405020303" pitchFamily="18" charset="0"/>
              </a:rPr>
              <a:t> barang2 </a:t>
            </a:r>
            <a:r>
              <a:rPr lang="en-US" sz="2400" dirty="0" err="1" smtClean="0">
                <a:solidFill>
                  <a:schemeClr val="tx1">
                    <a:lumMod val="75000"/>
                    <a:lumOff val="25000"/>
                  </a:schemeClr>
                </a:solidFill>
                <a:latin typeface="Georgia" panose="02040502050405020303" pitchFamily="18" charset="0"/>
              </a:rPr>
              <a:t>impor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barang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lokal</a:t>
            </a:r>
            <a:r>
              <a:rPr lang="en-US" sz="2400" dirty="0" smtClean="0">
                <a:solidFill>
                  <a:schemeClr val="tx1">
                    <a:lumMod val="75000"/>
                    <a:lumOff val="25000"/>
                  </a:schemeClr>
                </a:solidFill>
                <a:latin typeface="Georgia" panose="02040502050405020303" pitchFamily="18" charset="0"/>
              </a:rPr>
              <a:t>, paling </a:t>
            </a:r>
            <a:r>
              <a:rPr lang="en-US" sz="2400" dirty="0" err="1" smtClean="0">
                <a:solidFill>
                  <a:schemeClr val="tx1">
                    <a:lumMod val="75000"/>
                    <a:lumOff val="25000"/>
                  </a:schemeClr>
                </a:solidFill>
                <a:latin typeface="Georgia" panose="02040502050405020303" pitchFamily="18" charset="0"/>
              </a:rPr>
              <a:t>tdk</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setelah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barang</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impor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memasuki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pasar</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domestik</a:t>
            </a:r>
            <a:r>
              <a:rPr lang="en-US" sz="2400" dirty="0" smtClean="0">
                <a:solidFill>
                  <a:schemeClr val="tx1">
                    <a:lumMod val="75000"/>
                    <a:lumOff val="25000"/>
                  </a:schemeClr>
                </a:solidFill>
                <a:latin typeface="Georgia" panose="02040502050405020303" pitchFamily="18" charset="0"/>
              </a:rPr>
              <a:t>.</a:t>
            </a:r>
          </a:p>
          <a:p>
            <a:pPr algn="just" fontAlgn="auto">
              <a:lnSpc>
                <a:spcPct val="90000"/>
              </a:lnSpc>
              <a:spcAft>
                <a:spcPts val="0"/>
              </a:spcAft>
              <a:buFont typeface="Wingdings 3" charset="2"/>
              <a:buChar char=""/>
              <a:defRPr/>
            </a:pPr>
            <a:r>
              <a:rPr lang="en-US" sz="2400" dirty="0" smtClean="0">
                <a:solidFill>
                  <a:schemeClr val="tx1">
                    <a:lumMod val="75000"/>
                    <a:lumOff val="25000"/>
                  </a:schemeClr>
                </a:solidFill>
                <a:latin typeface="Georgia" panose="02040502050405020303" pitchFamily="18" charset="0"/>
              </a:rPr>
              <a:t>Transparency (</a:t>
            </a:r>
            <a:r>
              <a:rPr lang="en-US" sz="2400" dirty="0" err="1" smtClean="0">
                <a:solidFill>
                  <a:schemeClr val="tx1">
                    <a:lumMod val="75000"/>
                    <a:lumOff val="25000"/>
                  </a:schemeClr>
                </a:solidFill>
                <a:latin typeface="Georgia" panose="02040502050405020303" pitchFamily="18" charset="0"/>
              </a:rPr>
              <a:t>transparan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artinya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bahwa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negara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wajib</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bersikap</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terbuka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thdp</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berbagai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kebijakan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perdagangannya</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shg</a:t>
            </a:r>
            <a:r>
              <a:rPr lang="en-US" sz="2400" dirty="0" smtClean="0">
                <a:solidFill>
                  <a:schemeClr val="tx1">
                    <a:lumMod val="75000"/>
                    <a:lumOff val="25000"/>
                  </a:schemeClr>
                </a:solidFill>
                <a:latin typeface="Georgia" panose="02040502050405020303" pitchFamily="18" charset="0"/>
              </a:rPr>
              <a:t> para </a:t>
            </a:r>
            <a:r>
              <a:rPr lang="en-US" sz="2400" dirty="0" err="1" smtClean="0">
                <a:solidFill>
                  <a:schemeClr val="tx1">
                    <a:lumMod val="75000"/>
                    <a:lumOff val="25000"/>
                  </a:schemeClr>
                </a:solidFill>
                <a:latin typeface="Georgia" panose="02040502050405020303" pitchFamily="18" charset="0"/>
              </a:rPr>
              <a:t>pelaku</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ekonomi</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mudah</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melakukan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kegiatan</a:t>
            </a:r>
            <a:r>
              <a:rPr lang="en-US" sz="2400" dirty="0" smtClean="0">
                <a:solidFill>
                  <a:schemeClr val="tx1">
                    <a:lumMod val="75000"/>
                    <a:lumOff val="25000"/>
                  </a:schemeClr>
                </a:solidFill>
                <a:latin typeface="Georgia" panose="02040502050405020303" pitchFamily="18" charset="0"/>
              </a:rPr>
              <a:t> </a:t>
            </a:r>
            <a:r>
              <a:rPr lang="en-US" sz="2400" dirty="0" err="1" smtClean="0">
                <a:solidFill>
                  <a:schemeClr val="tx1">
                    <a:lumMod val="75000"/>
                    <a:lumOff val="25000"/>
                  </a:schemeClr>
                </a:solidFill>
                <a:latin typeface="Georgia" panose="02040502050405020303" pitchFamily="18" charset="0"/>
              </a:rPr>
              <a:t>perdagangan</a:t>
            </a:r>
            <a:r>
              <a:rPr lang="en-US" sz="2400" dirty="0" smtClean="0">
                <a:solidFill>
                  <a:schemeClr val="tx1">
                    <a:lumMod val="75000"/>
                    <a:lumOff val="25000"/>
                  </a:schemeClr>
                </a:solidFill>
                <a:latin typeface="Georgia" panose="02040502050405020303" pitchFamily="18" charset="0"/>
              </a:rPr>
              <a:t>.</a:t>
            </a:r>
          </a:p>
        </p:txBody>
      </p:sp>
      <p:sp>
        <p:nvSpPr>
          <p:cNvPr id="23556"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1E1443F-FF20-4D44-8510-1AABE918AF15}" type="slidenum">
              <a:rPr lang="en-US"/>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865188" y="927100"/>
            <a:ext cx="6345237" cy="709613"/>
          </a:xfrm>
        </p:spPr>
        <p:txBody>
          <a:bodyPr/>
          <a:lstStyle/>
          <a:p>
            <a:r>
              <a:rPr lang="en-US" smtClean="0"/>
              <a:t>SISTEM ORGANISASI</a:t>
            </a:r>
          </a:p>
        </p:txBody>
      </p:sp>
      <p:sp>
        <p:nvSpPr>
          <p:cNvPr id="24579" name="Rectangle 3"/>
          <p:cNvSpPr>
            <a:spLocks noGrp="1" noChangeArrowheads="1"/>
          </p:cNvSpPr>
          <p:nvPr>
            <p:ph idx="1"/>
          </p:nvPr>
        </p:nvSpPr>
        <p:spPr>
          <a:xfrm>
            <a:off x="863600" y="2260600"/>
            <a:ext cx="7700963" cy="3530600"/>
          </a:xfrm>
        </p:spPr>
        <p:txBody>
          <a:bodyPr/>
          <a:lstStyle/>
          <a:p>
            <a:pPr algn="just">
              <a:lnSpc>
                <a:spcPct val="80000"/>
              </a:lnSpc>
            </a:pPr>
            <a:r>
              <a:rPr lang="en-US" smtClean="0">
                <a:latin typeface="Aharoni" panose="02010803020104030203" pitchFamily="2" charset="-79"/>
                <a:cs typeface="Aharoni" panose="02010803020104030203" pitchFamily="2" charset="-79"/>
              </a:rPr>
              <a:t>Seperti yang biasa dilakukan dalam GATT, mekanisme pengambilan keputusan dalam WTO adalah </a:t>
            </a:r>
            <a:r>
              <a:rPr lang="en-US" b="1" i="1" smtClean="0">
                <a:latin typeface="Aharoni" panose="02010803020104030203" pitchFamily="2" charset="-79"/>
                <a:cs typeface="Aharoni" panose="02010803020104030203" pitchFamily="2" charset="-79"/>
              </a:rPr>
              <a:t>Konsensus. </a:t>
            </a:r>
            <a:endParaRPr lang="en-US" smtClean="0">
              <a:latin typeface="Aharoni" panose="02010803020104030203" pitchFamily="2" charset="-79"/>
              <a:cs typeface="Aharoni" panose="02010803020104030203" pitchFamily="2" charset="-79"/>
            </a:endParaRPr>
          </a:p>
          <a:p>
            <a:pPr algn="just">
              <a:lnSpc>
                <a:spcPct val="80000"/>
              </a:lnSpc>
            </a:pPr>
            <a:r>
              <a:rPr lang="en-US" smtClean="0">
                <a:latin typeface="Aharoni" panose="02010803020104030203" pitchFamily="2" charset="-79"/>
                <a:cs typeface="Aharoni" panose="02010803020104030203" pitchFamily="2" charset="-79"/>
              </a:rPr>
              <a:t>Apabila konsensus sulit dicapai, pengambilan keputusan akan dilakukan</a:t>
            </a:r>
            <a:r>
              <a:rPr lang="en-US" b="1" i="1" smtClean="0">
                <a:latin typeface="Aharoni" panose="02010803020104030203" pitchFamily="2" charset="-79"/>
                <a:cs typeface="Aharoni" panose="02010803020104030203" pitchFamily="2" charset="-79"/>
              </a:rPr>
              <a:t>Voting </a:t>
            </a:r>
            <a:r>
              <a:rPr lang="en-US" smtClean="0">
                <a:latin typeface="Aharoni" panose="02010803020104030203" pitchFamily="2" charset="-79"/>
                <a:cs typeface="Aharoni" panose="02010803020104030203" pitchFamily="2" charset="-79"/>
              </a:rPr>
              <a:t>dengan sistem satu negara satu suara &amp; kemenangan mayoritas. </a:t>
            </a:r>
          </a:p>
          <a:p>
            <a:pPr algn="just">
              <a:lnSpc>
                <a:spcPct val="80000"/>
              </a:lnSpc>
            </a:pPr>
            <a:r>
              <a:rPr lang="en-US" smtClean="0">
                <a:latin typeface="Aharoni" panose="02010803020104030203" pitchFamily="2" charset="-79"/>
                <a:cs typeface="Aharoni" panose="02010803020104030203" pitchFamily="2" charset="-79"/>
              </a:rPr>
              <a:t>Hasil Voting dianggap sah apabila:</a:t>
            </a:r>
          </a:p>
          <a:p>
            <a:pPr algn="just">
              <a:lnSpc>
                <a:spcPct val="80000"/>
              </a:lnSpc>
              <a:buFontTx/>
              <a:buNone/>
            </a:pPr>
            <a:r>
              <a:rPr lang="en-US" smtClean="0">
                <a:latin typeface="Aharoni" panose="02010803020104030203" pitchFamily="2" charset="-79"/>
                <a:cs typeface="Aharoni" panose="02010803020104030203" pitchFamily="2" charset="-79"/>
              </a:rPr>
              <a:t>	- Untuk perdagangan multilateral mendapat persetujuan 2/3 angg WTO.</a:t>
            </a:r>
          </a:p>
          <a:p>
            <a:pPr algn="just">
              <a:lnSpc>
                <a:spcPct val="80000"/>
              </a:lnSpc>
              <a:buFontTx/>
              <a:buNone/>
            </a:pPr>
            <a:r>
              <a:rPr lang="en-US" smtClean="0">
                <a:latin typeface="Aharoni" panose="02010803020104030203" pitchFamily="2" charset="-79"/>
                <a:cs typeface="Aharoni" panose="02010803020104030203" pitchFamily="2" charset="-79"/>
              </a:rPr>
              <a:t>	- Melepaskan suatu negara dari suatu kewajiban hrs mendpt persetujuan  ¾ suara.</a:t>
            </a:r>
          </a:p>
          <a:p>
            <a:pPr algn="just">
              <a:lnSpc>
                <a:spcPct val="80000"/>
              </a:lnSpc>
              <a:buFontTx/>
              <a:buNone/>
            </a:pPr>
            <a:r>
              <a:rPr lang="en-US" smtClean="0">
                <a:latin typeface="Aharoni" panose="02010803020104030203" pitchFamily="2" charset="-79"/>
                <a:cs typeface="Aharoni" panose="02010803020104030203" pitchFamily="2" charset="-79"/>
              </a:rPr>
              <a:t>	- Untuk mengamandemen ketentuan hrs mendapat dukungan 2/3 suara.</a:t>
            </a:r>
          </a:p>
          <a:p>
            <a:pPr algn="just">
              <a:lnSpc>
                <a:spcPct val="80000"/>
              </a:lnSpc>
              <a:buFontTx/>
              <a:buNone/>
            </a:pPr>
            <a:r>
              <a:rPr lang="en-US" smtClean="0">
                <a:latin typeface="Aharoni" panose="02010803020104030203" pitchFamily="2" charset="-79"/>
                <a:cs typeface="Aharoni" panose="02010803020104030203" pitchFamily="2" charset="-79"/>
              </a:rPr>
              <a:t>	- Untuk menetapkan anggota baru, diperlukan suara mayoritas (2/3 suara).</a:t>
            </a:r>
          </a:p>
          <a:p>
            <a:pPr algn="just">
              <a:lnSpc>
                <a:spcPct val="80000"/>
              </a:lnSpc>
              <a:buFontTx/>
              <a:buNone/>
            </a:pPr>
            <a:endParaRPr lang="en-US" smtClean="0">
              <a:latin typeface="Aharoni" panose="02010803020104030203" pitchFamily="2" charset="-79"/>
              <a:cs typeface="Aharoni" panose="02010803020104030203" pitchFamily="2" charset="-79"/>
            </a:endParaRPr>
          </a:p>
          <a:p>
            <a:pPr algn="just">
              <a:lnSpc>
                <a:spcPct val="80000"/>
              </a:lnSpc>
              <a:buFontTx/>
              <a:buNone/>
            </a:pPr>
            <a:r>
              <a:rPr lang="en-US" smtClean="0">
                <a:latin typeface="Aharoni" panose="02010803020104030203" pitchFamily="2" charset="-79"/>
                <a:cs typeface="Aharoni" panose="02010803020104030203" pitchFamily="2" charset="-79"/>
              </a:rPr>
              <a:t> </a:t>
            </a:r>
            <a:endParaRPr lang="en-US" b="1" i="1" smtClean="0">
              <a:latin typeface="Aharoni" panose="02010803020104030203" pitchFamily="2" charset="-79"/>
              <a:cs typeface="Aharoni" panose="02010803020104030203" pitchFamily="2" charset="-79"/>
            </a:endParaRPr>
          </a:p>
        </p:txBody>
      </p:sp>
      <p:sp>
        <p:nvSpPr>
          <p:cNvPr id="24580"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74BA23B-63A6-474E-A796-C94E6918D490}" type="slidenum">
              <a:rPr lang="en-US"/>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t>2006</a:t>
            </a:r>
          </a:p>
        </p:txBody>
      </p:sp>
      <p:sp>
        <p:nvSpPr>
          <p:cNvPr id="25603"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8110569-62C4-422D-8C4D-2F8D5DE27089}" type="slidenum">
              <a:rPr lang="en-US"/>
              <a:pPr/>
              <a:t>10</a:t>
            </a:fld>
            <a:endParaRPr lang="en-US"/>
          </a:p>
        </p:txBody>
      </p:sp>
      <p:sp>
        <p:nvSpPr>
          <p:cNvPr id="25604" name="WordArt 4"/>
          <p:cNvSpPr>
            <a:spLocks noChangeArrowheads="1" noChangeShapeType="1" noTextEdit="1"/>
          </p:cNvSpPr>
          <p:nvPr/>
        </p:nvSpPr>
        <p:spPr bwMode="auto">
          <a:xfrm>
            <a:off x="1600200" y="152400"/>
            <a:ext cx="6219825" cy="361950"/>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Black" panose="020B0A04020102020204" pitchFamily="34" charset="0"/>
              </a:rPr>
              <a:t>STRUKTUR ORGANISASI WTO PASCA DOHA</a:t>
            </a:r>
          </a:p>
        </p:txBody>
      </p:sp>
      <p:sp>
        <p:nvSpPr>
          <p:cNvPr id="25605" name="WordArt 5"/>
          <p:cNvSpPr>
            <a:spLocks noChangeArrowheads="1" noChangeShapeType="1" noTextEdit="1"/>
          </p:cNvSpPr>
          <p:nvPr/>
        </p:nvSpPr>
        <p:spPr bwMode="auto">
          <a:xfrm>
            <a:off x="4724400" y="685800"/>
            <a:ext cx="1143000" cy="685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2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panose="020B0806030902050204" pitchFamily="34" charset="0"/>
              </a:rPr>
              <a:t>KTM</a:t>
            </a:r>
          </a:p>
        </p:txBody>
      </p:sp>
      <p:sp>
        <p:nvSpPr>
          <p:cNvPr id="25606" name="WordArt 10"/>
          <p:cNvSpPr>
            <a:spLocks noChangeArrowheads="1" noChangeShapeType="1" noTextEdit="1"/>
          </p:cNvSpPr>
          <p:nvPr/>
        </p:nvSpPr>
        <p:spPr bwMode="auto">
          <a:xfrm>
            <a:off x="4038600" y="1752600"/>
            <a:ext cx="2438400" cy="609600"/>
          </a:xfrm>
          <a:prstGeom prst="rect">
            <a:avLst/>
          </a:prstGeom>
        </p:spPr>
        <p:txBody>
          <a:bodyPr wrap="none" fromWordArt="1">
            <a:prstTxWarp prst="textDoubleWave1">
              <a:avLst>
                <a:gd name="adj1" fmla="val 6500"/>
                <a:gd name="adj2" fmla="val 0"/>
              </a:avLst>
            </a:prstTxWarp>
          </a:bodyPr>
          <a:lstStyle/>
          <a:p>
            <a:pPr algn="ctr"/>
            <a:r>
              <a:rPr lang="en-US" sz="24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GENERAL  COUNCIL</a:t>
            </a:r>
          </a:p>
        </p:txBody>
      </p:sp>
      <p:sp>
        <p:nvSpPr>
          <p:cNvPr id="25607" name="Line 13"/>
          <p:cNvSpPr>
            <a:spLocks noChangeShapeType="1"/>
          </p:cNvSpPr>
          <p:nvPr/>
        </p:nvSpPr>
        <p:spPr bwMode="auto">
          <a:xfrm>
            <a:off x="5334000" y="13716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14"/>
          <p:cNvSpPr>
            <a:spLocks noChangeShapeType="1"/>
          </p:cNvSpPr>
          <p:nvPr/>
        </p:nvSpPr>
        <p:spPr bwMode="auto">
          <a:xfrm>
            <a:off x="5334000" y="2362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9" name="Line 15"/>
          <p:cNvSpPr>
            <a:spLocks noChangeShapeType="1"/>
          </p:cNvSpPr>
          <p:nvPr/>
        </p:nvSpPr>
        <p:spPr bwMode="auto">
          <a:xfrm>
            <a:off x="1600200" y="28956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0" name="Line 17"/>
          <p:cNvSpPr>
            <a:spLocks noChangeShapeType="1"/>
          </p:cNvSpPr>
          <p:nvPr/>
        </p:nvSpPr>
        <p:spPr bwMode="auto">
          <a:xfrm>
            <a:off x="1371600" y="28194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1" name="Line 20"/>
          <p:cNvSpPr>
            <a:spLocks noChangeShapeType="1"/>
          </p:cNvSpPr>
          <p:nvPr/>
        </p:nvSpPr>
        <p:spPr bwMode="auto">
          <a:xfrm>
            <a:off x="53340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2" name="Line 36"/>
          <p:cNvSpPr>
            <a:spLocks noChangeShapeType="1"/>
          </p:cNvSpPr>
          <p:nvPr/>
        </p:nvSpPr>
        <p:spPr bwMode="auto">
          <a:xfrm>
            <a:off x="4800600" y="35052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3" name="Line 38"/>
          <p:cNvSpPr>
            <a:spLocks noChangeShapeType="1"/>
          </p:cNvSpPr>
          <p:nvPr/>
        </p:nvSpPr>
        <p:spPr bwMode="auto">
          <a:xfrm>
            <a:off x="4800600" y="47244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4" name="Line 40"/>
          <p:cNvSpPr>
            <a:spLocks noChangeShapeType="1"/>
          </p:cNvSpPr>
          <p:nvPr/>
        </p:nvSpPr>
        <p:spPr bwMode="auto">
          <a:xfrm>
            <a:off x="6553200" y="33528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5" name="Line 41"/>
          <p:cNvSpPr>
            <a:spLocks noChangeShapeType="1"/>
          </p:cNvSpPr>
          <p:nvPr/>
        </p:nvSpPr>
        <p:spPr bwMode="auto">
          <a:xfrm>
            <a:off x="6553200" y="33528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6" name="Line 42"/>
          <p:cNvSpPr>
            <a:spLocks noChangeShapeType="1"/>
          </p:cNvSpPr>
          <p:nvPr/>
        </p:nvSpPr>
        <p:spPr bwMode="auto">
          <a:xfrm>
            <a:off x="6553200" y="41148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7" name="Line 43"/>
          <p:cNvSpPr>
            <a:spLocks noChangeShapeType="1"/>
          </p:cNvSpPr>
          <p:nvPr/>
        </p:nvSpPr>
        <p:spPr bwMode="auto">
          <a:xfrm>
            <a:off x="7848600" y="33528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8" name="Line 47"/>
          <p:cNvSpPr>
            <a:spLocks noChangeShapeType="1"/>
          </p:cNvSpPr>
          <p:nvPr/>
        </p:nvSpPr>
        <p:spPr bwMode="auto">
          <a:xfrm>
            <a:off x="4038600" y="23622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9" name="Line 50"/>
          <p:cNvSpPr>
            <a:spLocks noChangeShapeType="1"/>
          </p:cNvSpPr>
          <p:nvPr/>
        </p:nvSpPr>
        <p:spPr bwMode="auto">
          <a:xfrm>
            <a:off x="4648200" y="6858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0" name="Line 51"/>
          <p:cNvSpPr>
            <a:spLocks noChangeShapeType="1"/>
          </p:cNvSpPr>
          <p:nvPr/>
        </p:nvSpPr>
        <p:spPr bwMode="auto">
          <a:xfrm>
            <a:off x="4876800" y="1371600"/>
            <a:ext cx="990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1" name="WordArt 54"/>
          <p:cNvSpPr>
            <a:spLocks noChangeArrowheads="1" noChangeShapeType="1" noTextEdit="1"/>
          </p:cNvSpPr>
          <p:nvPr/>
        </p:nvSpPr>
        <p:spPr bwMode="auto">
          <a:xfrm>
            <a:off x="6934200" y="1905000"/>
            <a:ext cx="2057400" cy="3048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TRADE NEGOTIATIONS </a:t>
            </a:r>
          </a:p>
          <a:p>
            <a:pPr algn="ctr"/>
            <a:r>
              <a:rPr lang="en-US" kern="10">
                <a:ln w="9525">
                  <a:solidFill>
                    <a:srgbClr val="000000"/>
                  </a:solidFill>
                  <a:round/>
                  <a:headEnd/>
                  <a:tailEnd/>
                </a:ln>
                <a:solidFill>
                  <a:srgbClr val="FFFFFF"/>
                </a:solidFill>
                <a:latin typeface="Arial Black" panose="020B0A04020102020204" pitchFamily="34" charset="0"/>
              </a:rPr>
              <a:t>         COMMITTEE</a:t>
            </a:r>
          </a:p>
        </p:txBody>
      </p:sp>
      <p:sp>
        <p:nvSpPr>
          <p:cNvPr id="25622" name="Line 56"/>
          <p:cNvSpPr>
            <a:spLocks noChangeShapeType="1"/>
          </p:cNvSpPr>
          <p:nvPr/>
        </p:nvSpPr>
        <p:spPr bwMode="auto">
          <a:xfrm>
            <a:off x="6858000" y="1752600"/>
            <a:ext cx="2286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3" name="Line 57"/>
          <p:cNvSpPr>
            <a:spLocks noChangeShapeType="1"/>
          </p:cNvSpPr>
          <p:nvPr/>
        </p:nvSpPr>
        <p:spPr bwMode="auto">
          <a:xfrm>
            <a:off x="6858000" y="1752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4" name="Line 58"/>
          <p:cNvSpPr>
            <a:spLocks noChangeShapeType="1"/>
          </p:cNvSpPr>
          <p:nvPr/>
        </p:nvSpPr>
        <p:spPr bwMode="auto">
          <a:xfrm>
            <a:off x="6858000" y="2286000"/>
            <a:ext cx="2286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5" name="Line 59"/>
          <p:cNvSpPr>
            <a:spLocks noChangeShapeType="1"/>
          </p:cNvSpPr>
          <p:nvPr/>
        </p:nvSpPr>
        <p:spPr bwMode="auto">
          <a:xfrm>
            <a:off x="9144000" y="1752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6" name="WordArt 61"/>
          <p:cNvSpPr>
            <a:spLocks noChangeArrowheads="1" noChangeShapeType="1" noTextEdit="1"/>
          </p:cNvSpPr>
          <p:nvPr/>
        </p:nvSpPr>
        <p:spPr bwMode="auto">
          <a:xfrm>
            <a:off x="1905000" y="1905000"/>
            <a:ext cx="1819275" cy="3810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DISPUTE</a:t>
            </a:r>
          </a:p>
          <a:p>
            <a:pPr algn="ctr"/>
            <a:r>
              <a:rPr lang="en-US" kern="10">
                <a:ln w="9525">
                  <a:solidFill>
                    <a:srgbClr val="000000"/>
                  </a:solidFill>
                  <a:round/>
                  <a:headEnd/>
                  <a:tailEnd/>
                </a:ln>
                <a:solidFill>
                  <a:srgbClr val="FFFFFF"/>
                </a:solidFill>
                <a:latin typeface="Arial Black" panose="020B0A04020102020204" pitchFamily="34" charset="0"/>
              </a:rPr>
              <a:t>SETTLEMENT BODY</a:t>
            </a:r>
          </a:p>
        </p:txBody>
      </p:sp>
      <p:sp>
        <p:nvSpPr>
          <p:cNvPr id="25627" name="Line 62"/>
          <p:cNvSpPr>
            <a:spLocks noChangeShapeType="1"/>
          </p:cNvSpPr>
          <p:nvPr/>
        </p:nvSpPr>
        <p:spPr bwMode="auto">
          <a:xfrm>
            <a:off x="5943600" y="30480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8" name="Line 63"/>
          <p:cNvSpPr>
            <a:spLocks noChangeShapeType="1"/>
          </p:cNvSpPr>
          <p:nvPr/>
        </p:nvSpPr>
        <p:spPr bwMode="auto">
          <a:xfrm>
            <a:off x="6096000" y="35052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9" name="WordArt 64"/>
          <p:cNvSpPr>
            <a:spLocks noChangeArrowheads="1" noChangeShapeType="1" noTextEdit="1"/>
          </p:cNvSpPr>
          <p:nvPr/>
        </p:nvSpPr>
        <p:spPr bwMode="auto">
          <a:xfrm>
            <a:off x="0" y="1905000"/>
            <a:ext cx="1524000" cy="3810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TRADE POLICY</a:t>
            </a:r>
          </a:p>
          <a:p>
            <a:pPr algn="ctr"/>
            <a:r>
              <a:rPr lang="en-US" kern="10">
                <a:ln w="9525">
                  <a:solidFill>
                    <a:srgbClr val="000000"/>
                  </a:solidFill>
                  <a:round/>
                  <a:headEnd/>
                  <a:tailEnd/>
                </a:ln>
                <a:solidFill>
                  <a:srgbClr val="FFFFFF"/>
                </a:solidFill>
                <a:latin typeface="Arial Black" panose="020B0A04020102020204" pitchFamily="34" charset="0"/>
              </a:rPr>
              <a:t>REVIEW BODY</a:t>
            </a:r>
          </a:p>
        </p:txBody>
      </p:sp>
      <p:sp>
        <p:nvSpPr>
          <p:cNvPr id="25630" name="Line 65"/>
          <p:cNvSpPr>
            <a:spLocks noChangeShapeType="1"/>
          </p:cNvSpPr>
          <p:nvPr/>
        </p:nvSpPr>
        <p:spPr bwMode="auto">
          <a:xfrm>
            <a:off x="4038600" y="17526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1" name="Line 66"/>
          <p:cNvSpPr>
            <a:spLocks noChangeShapeType="1"/>
          </p:cNvSpPr>
          <p:nvPr/>
        </p:nvSpPr>
        <p:spPr bwMode="auto">
          <a:xfrm>
            <a:off x="647700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2" name="Line 68"/>
          <p:cNvSpPr>
            <a:spLocks noChangeShapeType="1"/>
          </p:cNvSpPr>
          <p:nvPr/>
        </p:nvSpPr>
        <p:spPr bwMode="auto">
          <a:xfrm>
            <a:off x="1828800" y="1752600"/>
            <a:ext cx="1905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3" name="Line 69"/>
          <p:cNvSpPr>
            <a:spLocks noChangeShapeType="1"/>
          </p:cNvSpPr>
          <p:nvPr/>
        </p:nvSpPr>
        <p:spPr bwMode="auto">
          <a:xfrm>
            <a:off x="182880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4" name="Line 72"/>
          <p:cNvSpPr>
            <a:spLocks noChangeShapeType="1"/>
          </p:cNvSpPr>
          <p:nvPr/>
        </p:nvSpPr>
        <p:spPr bwMode="auto">
          <a:xfrm>
            <a:off x="0" y="17526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5" name="Line 73"/>
          <p:cNvSpPr>
            <a:spLocks noChangeShapeType="1"/>
          </p:cNvSpPr>
          <p:nvPr/>
        </p:nvSpPr>
        <p:spPr bwMode="auto">
          <a:xfrm>
            <a:off x="160020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6" name="Line 74"/>
          <p:cNvSpPr>
            <a:spLocks noChangeShapeType="1"/>
          </p:cNvSpPr>
          <p:nvPr/>
        </p:nvSpPr>
        <p:spPr bwMode="auto">
          <a:xfrm flipH="1">
            <a:off x="0" y="23622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7" name="Line 75"/>
          <p:cNvSpPr>
            <a:spLocks noChangeShapeType="1"/>
          </p:cNvSpPr>
          <p:nvPr/>
        </p:nvSpPr>
        <p:spPr bwMode="auto">
          <a:xfrm>
            <a:off x="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8" name="Line 76"/>
          <p:cNvSpPr>
            <a:spLocks noChangeShapeType="1"/>
          </p:cNvSpPr>
          <p:nvPr/>
        </p:nvSpPr>
        <p:spPr bwMode="auto">
          <a:xfrm flipH="1">
            <a:off x="6477000" y="20574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9" name="Line 78"/>
          <p:cNvSpPr>
            <a:spLocks noChangeShapeType="1"/>
          </p:cNvSpPr>
          <p:nvPr/>
        </p:nvSpPr>
        <p:spPr bwMode="auto">
          <a:xfrm flipH="1">
            <a:off x="1600200" y="20574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0" name="Line 79"/>
          <p:cNvSpPr>
            <a:spLocks noChangeShapeType="1"/>
          </p:cNvSpPr>
          <p:nvPr/>
        </p:nvSpPr>
        <p:spPr bwMode="auto">
          <a:xfrm>
            <a:off x="403860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1" name="Line 81"/>
          <p:cNvSpPr>
            <a:spLocks noChangeShapeType="1"/>
          </p:cNvSpPr>
          <p:nvPr/>
        </p:nvSpPr>
        <p:spPr bwMode="auto">
          <a:xfrm>
            <a:off x="3733800" y="20574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2" name="Line 82"/>
          <p:cNvSpPr>
            <a:spLocks noChangeShapeType="1"/>
          </p:cNvSpPr>
          <p:nvPr/>
        </p:nvSpPr>
        <p:spPr bwMode="auto">
          <a:xfrm>
            <a:off x="3733800" y="1752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3" name="Line 83"/>
          <p:cNvSpPr>
            <a:spLocks noChangeShapeType="1"/>
          </p:cNvSpPr>
          <p:nvPr/>
        </p:nvSpPr>
        <p:spPr bwMode="auto">
          <a:xfrm>
            <a:off x="1828800" y="2362200"/>
            <a:ext cx="1905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4" name="Line 86"/>
          <p:cNvSpPr>
            <a:spLocks noChangeShapeType="1"/>
          </p:cNvSpPr>
          <p:nvPr/>
        </p:nvSpPr>
        <p:spPr bwMode="auto">
          <a:xfrm>
            <a:off x="3048000" y="3352800"/>
            <a:ext cx="106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5" name="Line 87"/>
          <p:cNvSpPr>
            <a:spLocks noChangeShapeType="1"/>
          </p:cNvSpPr>
          <p:nvPr/>
        </p:nvSpPr>
        <p:spPr bwMode="auto">
          <a:xfrm>
            <a:off x="4648200" y="6858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6" name="Line 88"/>
          <p:cNvSpPr>
            <a:spLocks noChangeShapeType="1"/>
          </p:cNvSpPr>
          <p:nvPr/>
        </p:nvSpPr>
        <p:spPr bwMode="auto">
          <a:xfrm>
            <a:off x="5943600" y="6858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7" name="Line 89"/>
          <p:cNvSpPr>
            <a:spLocks noChangeShapeType="1"/>
          </p:cNvSpPr>
          <p:nvPr/>
        </p:nvSpPr>
        <p:spPr bwMode="auto">
          <a:xfrm>
            <a:off x="4648200" y="13716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48" name="WordArt 90"/>
          <p:cNvSpPr>
            <a:spLocks noChangeArrowheads="1" noChangeShapeType="1" noTextEdit="1"/>
          </p:cNvSpPr>
          <p:nvPr/>
        </p:nvSpPr>
        <p:spPr bwMode="auto">
          <a:xfrm>
            <a:off x="1371600" y="2590800"/>
            <a:ext cx="2819400" cy="381000"/>
          </a:xfrm>
          <a:prstGeom prst="rect">
            <a:avLst/>
          </a:prstGeom>
        </p:spPr>
        <p:txBody>
          <a:bodyPr wrap="none" fromWordArt="1">
            <a:prstTxWarp prst="textPlain">
              <a:avLst>
                <a:gd name="adj" fmla="val 50000"/>
              </a:avLst>
            </a:prstTxWarp>
          </a:bodyPr>
          <a:lstStyle/>
          <a:p>
            <a:pPr algn="ctr"/>
            <a:r>
              <a:rPr lang="en-US" sz="1600" kern="10">
                <a:ln w="9525">
                  <a:solidFill>
                    <a:srgbClr val="000000"/>
                  </a:solidFill>
                  <a:round/>
                  <a:headEnd/>
                  <a:tailEnd/>
                </a:ln>
                <a:solidFill>
                  <a:srgbClr val="FFFFFF"/>
                </a:solidFill>
                <a:latin typeface="Arial Black" panose="020B0A04020102020204" pitchFamily="34" charset="0"/>
              </a:rPr>
              <a:t>    appelate body</a:t>
            </a:r>
          </a:p>
          <a:p>
            <a:pPr algn="ctr"/>
            <a:r>
              <a:rPr lang="en-US" sz="1600" kern="10">
                <a:ln w="9525">
                  <a:solidFill>
                    <a:srgbClr val="000000"/>
                  </a:solidFill>
                  <a:round/>
                  <a:headEnd/>
                  <a:tailEnd/>
                </a:ln>
                <a:solidFill>
                  <a:srgbClr val="FFFFFF"/>
                </a:solidFill>
                <a:latin typeface="Arial Black" panose="020B0A04020102020204" pitchFamily="34" charset="0"/>
              </a:rPr>
              <a:t>dispute settlement panels</a:t>
            </a:r>
          </a:p>
        </p:txBody>
      </p:sp>
      <p:sp>
        <p:nvSpPr>
          <p:cNvPr id="25649" name="Line 91"/>
          <p:cNvSpPr>
            <a:spLocks noChangeShapeType="1"/>
          </p:cNvSpPr>
          <p:nvPr/>
        </p:nvSpPr>
        <p:spPr bwMode="auto">
          <a:xfrm>
            <a:off x="2667000" y="2362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0" name="Line 93"/>
          <p:cNvSpPr>
            <a:spLocks noChangeShapeType="1"/>
          </p:cNvSpPr>
          <p:nvPr/>
        </p:nvSpPr>
        <p:spPr bwMode="auto">
          <a:xfrm>
            <a:off x="5334000" y="236220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1" name="Line 94"/>
          <p:cNvSpPr>
            <a:spLocks noChangeShapeType="1"/>
          </p:cNvSpPr>
          <p:nvPr/>
        </p:nvSpPr>
        <p:spPr bwMode="auto">
          <a:xfrm>
            <a:off x="1676400" y="2971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2" name="Line 95"/>
          <p:cNvSpPr>
            <a:spLocks noChangeShapeType="1"/>
          </p:cNvSpPr>
          <p:nvPr/>
        </p:nvSpPr>
        <p:spPr bwMode="auto">
          <a:xfrm>
            <a:off x="5334000" y="2362200"/>
            <a:ext cx="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3" name="Line 96"/>
          <p:cNvSpPr>
            <a:spLocks noChangeShapeType="1"/>
          </p:cNvSpPr>
          <p:nvPr/>
        </p:nvSpPr>
        <p:spPr bwMode="auto">
          <a:xfrm>
            <a:off x="1676400" y="3200400"/>
            <a:ext cx="541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4" name="Line 97"/>
          <p:cNvSpPr>
            <a:spLocks noChangeShapeType="1"/>
          </p:cNvSpPr>
          <p:nvPr/>
        </p:nvSpPr>
        <p:spPr bwMode="auto">
          <a:xfrm>
            <a:off x="7086600" y="32004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5" name="Line 98"/>
          <p:cNvSpPr>
            <a:spLocks noChangeShapeType="1"/>
          </p:cNvSpPr>
          <p:nvPr/>
        </p:nvSpPr>
        <p:spPr bwMode="auto">
          <a:xfrm>
            <a:off x="7086600" y="32004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6" name="Line 99"/>
          <p:cNvSpPr>
            <a:spLocks noChangeShapeType="1"/>
          </p:cNvSpPr>
          <p:nvPr/>
        </p:nvSpPr>
        <p:spPr bwMode="auto">
          <a:xfrm>
            <a:off x="3505200" y="32004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7" name="Line 101"/>
          <p:cNvSpPr>
            <a:spLocks noChangeShapeType="1"/>
          </p:cNvSpPr>
          <p:nvPr/>
        </p:nvSpPr>
        <p:spPr bwMode="auto">
          <a:xfrm>
            <a:off x="4648200" y="1371600"/>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58" name="WordArt 102"/>
          <p:cNvSpPr>
            <a:spLocks noChangeArrowheads="1" noChangeShapeType="1" noTextEdit="1"/>
          </p:cNvSpPr>
          <p:nvPr/>
        </p:nvSpPr>
        <p:spPr bwMode="auto">
          <a:xfrm>
            <a:off x="762000" y="3657600"/>
            <a:ext cx="14478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Committees on:</a:t>
            </a:r>
          </a:p>
        </p:txBody>
      </p:sp>
      <p:sp>
        <p:nvSpPr>
          <p:cNvPr id="25659" name="WordArt 103"/>
          <p:cNvSpPr>
            <a:spLocks noChangeArrowheads="1" noChangeShapeType="1" noTextEdit="1"/>
          </p:cNvSpPr>
          <p:nvPr/>
        </p:nvSpPr>
        <p:spPr bwMode="auto">
          <a:xfrm>
            <a:off x="762000" y="4191000"/>
            <a:ext cx="1524000" cy="3048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Working Parties on:</a:t>
            </a:r>
          </a:p>
        </p:txBody>
      </p:sp>
      <p:sp>
        <p:nvSpPr>
          <p:cNvPr id="25660" name="WordArt 104"/>
          <p:cNvSpPr>
            <a:spLocks noChangeArrowheads="1" noChangeShapeType="1" noTextEdit="1"/>
          </p:cNvSpPr>
          <p:nvPr/>
        </p:nvSpPr>
        <p:spPr bwMode="auto">
          <a:xfrm>
            <a:off x="762000" y="4724400"/>
            <a:ext cx="1524000" cy="3048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Working Groups on:</a:t>
            </a:r>
          </a:p>
        </p:txBody>
      </p:sp>
      <p:sp>
        <p:nvSpPr>
          <p:cNvPr id="25661" name="Line 105"/>
          <p:cNvSpPr>
            <a:spLocks noChangeShapeType="1"/>
          </p:cNvSpPr>
          <p:nvPr/>
        </p:nvSpPr>
        <p:spPr bwMode="auto">
          <a:xfrm>
            <a:off x="533400" y="3429000"/>
            <a:ext cx="1828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62" name="Line 106"/>
          <p:cNvSpPr>
            <a:spLocks noChangeShapeType="1"/>
          </p:cNvSpPr>
          <p:nvPr/>
        </p:nvSpPr>
        <p:spPr bwMode="auto">
          <a:xfrm>
            <a:off x="2362200" y="3429000"/>
            <a:ext cx="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63" name="Line 107"/>
          <p:cNvSpPr>
            <a:spLocks noChangeShapeType="1"/>
          </p:cNvSpPr>
          <p:nvPr/>
        </p:nvSpPr>
        <p:spPr bwMode="auto">
          <a:xfrm flipH="1">
            <a:off x="533400" y="5257800"/>
            <a:ext cx="1828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64" name="Line 108"/>
          <p:cNvSpPr>
            <a:spLocks noChangeShapeType="1"/>
          </p:cNvSpPr>
          <p:nvPr/>
        </p:nvSpPr>
        <p:spPr bwMode="auto">
          <a:xfrm>
            <a:off x="533400" y="3429000"/>
            <a:ext cx="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65" name="Line 111"/>
          <p:cNvSpPr>
            <a:spLocks noChangeShapeType="1"/>
          </p:cNvSpPr>
          <p:nvPr/>
        </p:nvSpPr>
        <p:spPr bwMode="auto">
          <a:xfrm>
            <a:off x="1676400" y="32004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66" name="WordArt 112"/>
          <p:cNvSpPr>
            <a:spLocks noChangeArrowheads="1" noChangeShapeType="1" noTextEdit="1"/>
          </p:cNvSpPr>
          <p:nvPr/>
        </p:nvSpPr>
        <p:spPr bwMode="auto">
          <a:xfrm>
            <a:off x="3733800" y="4800600"/>
            <a:ext cx="16002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Committees on:</a:t>
            </a:r>
          </a:p>
        </p:txBody>
      </p:sp>
      <p:sp>
        <p:nvSpPr>
          <p:cNvPr id="25667" name="WordArt 113"/>
          <p:cNvSpPr>
            <a:spLocks noChangeArrowheads="1" noChangeShapeType="1" noTextEdit="1"/>
          </p:cNvSpPr>
          <p:nvPr/>
        </p:nvSpPr>
        <p:spPr bwMode="auto">
          <a:xfrm>
            <a:off x="3733800" y="5334000"/>
            <a:ext cx="1905000" cy="5334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Textiles Monitoring </a:t>
            </a:r>
          </a:p>
          <a:p>
            <a:pPr algn="ctr"/>
            <a:r>
              <a:rPr lang="en-US" kern="10">
                <a:ln w="9525">
                  <a:solidFill>
                    <a:srgbClr val="000000"/>
                  </a:solidFill>
                  <a:round/>
                  <a:headEnd/>
                  <a:tailEnd/>
                </a:ln>
                <a:solidFill>
                  <a:srgbClr val="FFFFFF"/>
                </a:solidFill>
                <a:latin typeface="Arial Black" panose="020B0A04020102020204" pitchFamily="34" charset="0"/>
              </a:rPr>
              <a:t>Body</a:t>
            </a:r>
          </a:p>
        </p:txBody>
      </p:sp>
      <p:sp>
        <p:nvSpPr>
          <p:cNvPr id="25668" name="WordArt 114"/>
          <p:cNvSpPr>
            <a:spLocks noChangeArrowheads="1" noChangeShapeType="1" noTextEdit="1"/>
          </p:cNvSpPr>
          <p:nvPr/>
        </p:nvSpPr>
        <p:spPr bwMode="auto">
          <a:xfrm>
            <a:off x="3733800" y="6172200"/>
            <a:ext cx="16764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Working Party on</a:t>
            </a:r>
          </a:p>
        </p:txBody>
      </p:sp>
      <p:sp>
        <p:nvSpPr>
          <p:cNvPr id="25669" name="Line 119"/>
          <p:cNvSpPr>
            <a:spLocks noChangeShapeType="1"/>
          </p:cNvSpPr>
          <p:nvPr/>
        </p:nvSpPr>
        <p:spPr bwMode="auto">
          <a:xfrm>
            <a:off x="3505200" y="4495800"/>
            <a:ext cx="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0" name="Line 120"/>
          <p:cNvSpPr>
            <a:spLocks noChangeShapeType="1"/>
          </p:cNvSpPr>
          <p:nvPr/>
        </p:nvSpPr>
        <p:spPr bwMode="auto">
          <a:xfrm>
            <a:off x="3505200" y="6553200"/>
            <a:ext cx="2057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1" name="Line 121"/>
          <p:cNvSpPr>
            <a:spLocks noChangeShapeType="1"/>
          </p:cNvSpPr>
          <p:nvPr/>
        </p:nvSpPr>
        <p:spPr bwMode="auto">
          <a:xfrm flipV="1">
            <a:off x="5562600" y="46482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2" name="WordArt 122"/>
          <p:cNvSpPr>
            <a:spLocks noChangeArrowheads="1" noChangeShapeType="1" noTextEdit="1"/>
          </p:cNvSpPr>
          <p:nvPr/>
        </p:nvSpPr>
        <p:spPr bwMode="auto">
          <a:xfrm>
            <a:off x="6400800" y="4572000"/>
            <a:ext cx="16002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Committees on:</a:t>
            </a:r>
          </a:p>
        </p:txBody>
      </p:sp>
      <p:sp>
        <p:nvSpPr>
          <p:cNvPr id="25673" name="WordArt 123"/>
          <p:cNvSpPr>
            <a:spLocks noChangeArrowheads="1" noChangeShapeType="1" noTextEdit="1"/>
          </p:cNvSpPr>
          <p:nvPr/>
        </p:nvSpPr>
        <p:spPr bwMode="auto">
          <a:xfrm>
            <a:off x="6400800" y="5181600"/>
            <a:ext cx="16002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Working Party on:</a:t>
            </a:r>
          </a:p>
        </p:txBody>
      </p:sp>
      <p:sp>
        <p:nvSpPr>
          <p:cNvPr id="25674" name="WordArt 124"/>
          <p:cNvSpPr>
            <a:spLocks noChangeArrowheads="1" noChangeShapeType="1" noTextEdit="1"/>
          </p:cNvSpPr>
          <p:nvPr/>
        </p:nvSpPr>
        <p:spPr bwMode="auto">
          <a:xfrm>
            <a:off x="7010400" y="6096000"/>
            <a:ext cx="1371600" cy="228600"/>
          </a:xfrm>
          <a:prstGeom prst="rect">
            <a:avLst/>
          </a:prstGeom>
        </p:spPr>
        <p:txBody>
          <a:bodyPr wrap="none" fromWordArt="1">
            <a:prstTxWarp prst="textPlain">
              <a:avLst>
                <a:gd name="adj" fmla="val 50000"/>
              </a:avLst>
            </a:prstTxWarp>
          </a:bodyPr>
          <a:lstStyle/>
          <a:p>
            <a:pPr algn="ctr"/>
            <a:r>
              <a:rPr lang="en-US" kern="10">
                <a:ln w="9525">
                  <a:solidFill>
                    <a:srgbClr val="000000"/>
                  </a:solidFill>
                  <a:round/>
                  <a:headEnd/>
                  <a:tailEnd/>
                </a:ln>
                <a:solidFill>
                  <a:srgbClr val="FFFFFF"/>
                </a:solidFill>
                <a:latin typeface="Arial Black" panose="020B0A04020102020204" pitchFamily="34" charset="0"/>
              </a:rPr>
              <a:t>Plurilateral</a:t>
            </a:r>
          </a:p>
        </p:txBody>
      </p:sp>
      <p:sp>
        <p:nvSpPr>
          <p:cNvPr id="25675" name="Line 125"/>
          <p:cNvSpPr>
            <a:spLocks noChangeShapeType="1"/>
          </p:cNvSpPr>
          <p:nvPr/>
        </p:nvSpPr>
        <p:spPr bwMode="auto">
          <a:xfrm>
            <a:off x="6248400" y="4419600"/>
            <a:ext cx="1905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6" name="Line 126"/>
          <p:cNvSpPr>
            <a:spLocks noChangeShapeType="1"/>
          </p:cNvSpPr>
          <p:nvPr/>
        </p:nvSpPr>
        <p:spPr bwMode="auto">
          <a:xfrm>
            <a:off x="6248400" y="44196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7" name="Line 127"/>
          <p:cNvSpPr>
            <a:spLocks noChangeShapeType="1"/>
          </p:cNvSpPr>
          <p:nvPr/>
        </p:nvSpPr>
        <p:spPr bwMode="auto">
          <a:xfrm>
            <a:off x="6248400" y="5562600"/>
            <a:ext cx="1905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8" name="Line 128"/>
          <p:cNvSpPr>
            <a:spLocks noChangeShapeType="1"/>
          </p:cNvSpPr>
          <p:nvPr/>
        </p:nvSpPr>
        <p:spPr bwMode="auto">
          <a:xfrm>
            <a:off x="8153400" y="44196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79" name="Line 129"/>
          <p:cNvSpPr>
            <a:spLocks noChangeShapeType="1"/>
          </p:cNvSpPr>
          <p:nvPr/>
        </p:nvSpPr>
        <p:spPr bwMode="auto">
          <a:xfrm>
            <a:off x="6858000" y="59436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0" name="Line 130"/>
          <p:cNvSpPr>
            <a:spLocks noChangeShapeType="1"/>
          </p:cNvSpPr>
          <p:nvPr/>
        </p:nvSpPr>
        <p:spPr bwMode="auto">
          <a:xfrm>
            <a:off x="6858000" y="5943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1" name="Line 131"/>
          <p:cNvSpPr>
            <a:spLocks noChangeShapeType="1"/>
          </p:cNvSpPr>
          <p:nvPr/>
        </p:nvSpPr>
        <p:spPr bwMode="auto">
          <a:xfrm>
            <a:off x="6858000" y="64770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2" name="Line 132"/>
          <p:cNvSpPr>
            <a:spLocks noChangeShapeType="1"/>
          </p:cNvSpPr>
          <p:nvPr/>
        </p:nvSpPr>
        <p:spPr bwMode="auto">
          <a:xfrm>
            <a:off x="8458200" y="5943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3" name="Line 133"/>
          <p:cNvSpPr>
            <a:spLocks noChangeShapeType="1"/>
          </p:cNvSpPr>
          <p:nvPr/>
        </p:nvSpPr>
        <p:spPr bwMode="auto">
          <a:xfrm>
            <a:off x="7239000" y="3200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4" name="Line 134"/>
          <p:cNvSpPr>
            <a:spLocks noChangeShapeType="1"/>
          </p:cNvSpPr>
          <p:nvPr/>
        </p:nvSpPr>
        <p:spPr bwMode="auto">
          <a:xfrm>
            <a:off x="7467600" y="32004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5" name="Line 135"/>
          <p:cNvSpPr>
            <a:spLocks noChangeShapeType="1"/>
          </p:cNvSpPr>
          <p:nvPr/>
        </p:nvSpPr>
        <p:spPr bwMode="auto">
          <a:xfrm>
            <a:off x="7848600" y="32004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6" name="Line 137"/>
          <p:cNvSpPr>
            <a:spLocks noChangeShapeType="1"/>
          </p:cNvSpPr>
          <p:nvPr/>
        </p:nvSpPr>
        <p:spPr bwMode="auto">
          <a:xfrm>
            <a:off x="8229600" y="3200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7" name="Line 138"/>
          <p:cNvSpPr>
            <a:spLocks noChangeShapeType="1"/>
          </p:cNvSpPr>
          <p:nvPr/>
        </p:nvSpPr>
        <p:spPr bwMode="auto">
          <a:xfrm>
            <a:off x="8305800" y="33528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8" name="Line 139"/>
          <p:cNvSpPr>
            <a:spLocks noChangeShapeType="1"/>
          </p:cNvSpPr>
          <p:nvPr/>
        </p:nvSpPr>
        <p:spPr bwMode="auto">
          <a:xfrm>
            <a:off x="8305800" y="36576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89" name="Line 140"/>
          <p:cNvSpPr>
            <a:spLocks noChangeShapeType="1"/>
          </p:cNvSpPr>
          <p:nvPr/>
        </p:nvSpPr>
        <p:spPr bwMode="auto">
          <a:xfrm>
            <a:off x="8305800" y="41148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0" name="Line 141"/>
          <p:cNvSpPr>
            <a:spLocks noChangeShapeType="1"/>
          </p:cNvSpPr>
          <p:nvPr/>
        </p:nvSpPr>
        <p:spPr bwMode="auto">
          <a:xfrm>
            <a:off x="8305800" y="46482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1" name="Line 142"/>
          <p:cNvSpPr>
            <a:spLocks noChangeShapeType="1"/>
          </p:cNvSpPr>
          <p:nvPr/>
        </p:nvSpPr>
        <p:spPr bwMode="auto">
          <a:xfrm>
            <a:off x="8305800" y="5029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2" name="Line 143"/>
          <p:cNvSpPr>
            <a:spLocks noChangeShapeType="1"/>
          </p:cNvSpPr>
          <p:nvPr/>
        </p:nvSpPr>
        <p:spPr bwMode="auto">
          <a:xfrm>
            <a:off x="8305800" y="55626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3" name="Line 144"/>
          <p:cNvSpPr>
            <a:spLocks noChangeShapeType="1"/>
          </p:cNvSpPr>
          <p:nvPr/>
        </p:nvSpPr>
        <p:spPr bwMode="auto">
          <a:xfrm>
            <a:off x="8305800" y="54864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4" name="Line 145"/>
          <p:cNvSpPr>
            <a:spLocks noChangeShapeType="1"/>
          </p:cNvSpPr>
          <p:nvPr/>
        </p:nvSpPr>
        <p:spPr bwMode="auto">
          <a:xfrm>
            <a:off x="8305800" y="58674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5" name="Line 150"/>
          <p:cNvSpPr>
            <a:spLocks noChangeShapeType="1"/>
          </p:cNvSpPr>
          <p:nvPr/>
        </p:nvSpPr>
        <p:spPr bwMode="auto">
          <a:xfrm>
            <a:off x="2362200" y="33528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6" name="Line 151"/>
          <p:cNvSpPr>
            <a:spLocks noChangeShapeType="1"/>
          </p:cNvSpPr>
          <p:nvPr/>
        </p:nvSpPr>
        <p:spPr bwMode="auto">
          <a:xfrm flipH="1">
            <a:off x="2362200" y="41910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7" name="WordArt 152"/>
          <p:cNvSpPr>
            <a:spLocks noChangeArrowheads="1" noChangeShapeType="1" noTextEdit="1"/>
          </p:cNvSpPr>
          <p:nvPr/>
        </p:nvSpPr>
        <p:spPr bwMode="auto">
          <a:xfrm>
            <a:off x="2362200" y="3429000"/>
            <a:ext cx="1524000" cy="576263"/>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Council for</a:t>
            </a:r>
          </a:p>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Trade in Goods</a:t>
            </a:r>
          </a:p>
        </p:txBody>
      </p:sp>
      <p:sp>
        <p:nvSpPr>
          <p:cNvPr id="25698" name="Line 153"/>
          <p:cNvSpPr>
            <a:spLocks noChangeShapeType="1"/>
          </p:cNvSpPr>
          <p:nvPr/>
        </p:nvSpPr>
        <p:spPr bwMode="auto">
          <a:xfrm>
            <a:off x="4114800" y="335280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99" name="Line 154"/>
          <p:cNvSpPr>
            <a:spLocks noChangeShapeType="1"/>
          </p:cNvSpPr>
          <p:nvPr/>
        </p:nvSpPr>
        <p:spPr bwMode="auto">
          <a:xfrm>
            <a:off x="4495800" y="3505200"/>
            <a:ext cx="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0" name="Line 155"/>
          <p:cNvSpPr>
            <a:spLocks noChangeShapeType="1"/>
          </p:cNvSpPr>
          <p:nvPr/>
        </p:nvSpPr>
        <p:spPr bwMode="auto">
          <a:xfrm>
            <a:off x="6096000" y="4038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1" name="Line 158"/>
          <p:cNvSpPr>
            <a:spLocks noChangeShapeType="1"/>
          </p:cNvSpPr>
          <p:nvPr/>
        </p:nvSpPr>
        <p:spPr bwMode="auto">
          <a:xfrm>
            <a:off x="2286000" y="3352800"/>
            <a:ext cx="1828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2" name="WordArt 160" descr="Narrow vertical"/>
          <p:cNvSpPr>
            <a:spLocks noChangeArrowheads="1" noChangeShapeType="1" noTextEdit="1"/>
          </p:cNvSpPr>
          <p:nvPr/>
        </p:nvSpPr>
        <p:spPr bwMode="auto">
          <a:xfrm>
            <a:off x="4267200" y="3276600"/>
            <a:ext cx="1981200" cy="1524000"/>
          </a:xfrm>
          <a:prstGeom prst="rect">
            <a:avLst/>
          </a:prstGeom>
        </p:spPr>
        <p:txBody>
          <a:bodyPr wrap="none" fromWordArt="1">
            <a:prstTxWarp prst="textInflate">
              <a:avLst>
                <a:gd name="adj" fmla="val 13634"/>
              </a:avLst>
            </a:prstTxWarp>
          </a:bodyPr>
          <a:lstStyle/>
          <a:p>
            <a:pPr algn="ctr"/>
            <a:r>
              <a:rPr lang="en-US" sz="20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Council for</a:t>
            </a:r>
          </a:p>
          <a:p>
            <a:pPr algn="ctr"/>
            <a:r>
              <a:rPr lang="en-US" sz="20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Trade Related </a:t>
            </a:r>
          </a:p>
          <a:p>
            <a:pPr algn="ctr"/>
            <a:r>
              <a:rPr lang="en-US" sz="20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Aspects of</a:t>
            </a:r>
          </a:p>
          <a:p>
            <a:pPr algn="ctr"/>
            <a:r>
              <a:rPr lang="en-US" sz="20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Intellectual Property</a:t>
            </a:r>
          </a:p>
          <a:p>
            <a:pPr algn="ctr"/>
            <a:r>
              <a:rPr lang="en-US" sz="20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Rights</a:t>
            </a:r>
          </a:p>
        </p:txBody>
      </p:sp>
      <p:sp>
        <p:nvSpPr>
          <p:cNvPr id="25703" name="WordArt 161"/>
          <p:cNvSpPr>
            <a:spLocks noChangeArrowheads="1" noChangeShapeType="1" noTextEdit="1"/>
          </p:cNvSpPr>
          <p:nvPr/>
        </p:nvSpPr>
        <p:spPr bwMode="auto">
          <a:xfrm>
            <a:off x="6400800" y="3200400"/>
            <a:ext cx="1600200" cy="8382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contourClr>
                <a:srgbClr val="FFFFCC"/>
              </a:contourClr>
            </a:sp3d>
          </a:bodyPr>
          <a:lstStyle/>
          <a:p>
            <a:pPr algn="ctr"/>
            <a:r>
              <a:rPr lang="en-US" kern="10">
                <a:ln w="9525">
                  <a:round/>
                  <a:headEnd/>
                  <a:tailEnd/>
                </a:ln>
                <a:gradFill rotWithShape="1">
                  <a:gsLst>
                    <a:gs pos="0">
                      <a:srgbClr val="FFFFCC"/>
                    </a:gs>
                    <a:gs pos="100000">
                      <a:srgbClr val="FF9999"/>
                    </a:gs>
                  </a:gsLst>
                  <a:lin ang="5400000" scaled="1"/>
                </a:gradFill>
                <a:latin typeface="Times New Roman" panose="02020603050405020304" pitchFamily="18" charset="0"/>
                <a:cs typeface="Times New Roman" panose="02020603050405020304" pitchFamily="18" charset="0"/>
              </a:rPr>
              <a:t>Council for</a:t>
            </a:r>
          </a:p>
          <a:p>
            <a:pPr algn="ctr"/>
            <a:r>
              <a:rPr lang="en-US" kern="10">
                <a:ln w="9525">
                  <a:round/>
                  <a:headEnd/>
                  <a:tailEnd/>
                </a:ln>
                <a:gradFill rotWithShape="1">
                  <a:gsLst>
                    <a:gs pos="0">
                      <a:srgbClr val="FFFFCC"/>
                    </a:gs>
                    <a:gs pos="100000">
                      <a:srgbClr val="FF9999"/>
                    </a:gs>
                  </a:gsLst>
                  <a:lin ang="5400000" scaled="1"/>
                </a:gradFill>
                <a:latin typeface="Times New Roman" panose="02020603050405020304" pitchFamily="18" charset="0"/>
                <a:cs typeface="Times New Roman" panose="02020603050405020304" pitchFamily="18" charset="0"/>
              </a:rPr>
              <a:t>Trade in Services</a:t>
            </a:r>
          </a:p>
        </p:txBody>
      </p:sp>
      <p:sp>
        <p:nvSpPr>
          <p:cNvPr id="25704" name="Line 162"/>
          <p:cNvSpPr>
            <a:spLocks noChangeShapeType="1"/>
          </p:cNvSpPr>
          <p:nvPr/>
        </p:nvSpPr>
        <p:spPr bwMode="auto">
          <a:xfrm>
            <a:off x="6553200" y="33528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5" name="Line 163"/>
          <p:cNvSpPr>
            <a:spLocks noChangeShapeType="1"/>
          </p:cNvSpPr>
          <p:nvPr/>
        </p:nvSpPr>
        <p:spPr bwMode="auto">
          <a:xfrm>
            <a:off x="7848600" y="33528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6" name="Line 164"/>
          <p:cNvSpPr>
            <a:spLocks noChangeShapeType="1"/>
          </p:cNvSpPr>
          <p:nvPr/>
        </p:nvSpPr>
        <p:spPr bwMode="auto">
          <a:xfrm>
            <a:off x="7086600" y="41148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7" name="Line 165"/>
          <p:cNvSpPr>
            <a:spLocks noChangeShapeType="1"/>
          </p:cNvSpPr>
          <p:nvPr/>
        </p:nvSpPr>
        <p:spPr bwMode="auto">
          <a:xfrm>
            <a:off x="2895600" y="41910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8" name="Line 166"/>
          <p:cNvSpPr>
            <a:spLocks noChangeShapeType="1"/>
          </p:cNvSpPr>
          <p:nvPr/>
        </p:nvSpPr>
        <p:spPr bwMode="auto">
          <a:xfrm>
            <a:off x="2286000" y="33528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9" name="Line 167"/>
          <p:cNvSpPr>
            <a:spLocks noChangeShapeType="1"/>
          </p:cNvSpPr>
          <p:nvPr/>
        </p:nvSpPr>
        <p:spPr bwMode="auto">
          <a:xfrm>
            <a:off x="6096000" y="43434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0" name="Line 168"/>
          <p:cNvSpPr>
            <a:spLocks noChangeShapeType="1"/>
          </p:cNvSpPr>
          <p:nvPr/>
        </p:nvSpPr>
        <p:spPr bwMode="auto">
          <a:xfrm flipH="1">
            <a:off x="4495800" y="35052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1" name="Line 169"/>
          <p:cNvSpPr>
            <a:spLocks noChangeShapeType="1"/>
          </p:cNvSpPr>
          <p:nvPr/>
        </p:nvSpPr>
        <p:spPr bwMode="auto">
          <a:xfrm>
            <a:off x="4495800" y="4572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2" name="Line 170"/>
          <p:cNvSpPr>
            <a:spLocks noChangeShapeType="1"/>
          </p:cNvSpPr>
          <p:nvPr/>
        </p:nvSpPr>
        <p:spPr bwMode="auto">
          <a:xfrm flipH="1">
            <a:off x="4495800" y="47244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3" name="Line 174"/>
          <p:cNvSpPr>
            <a:spLocks noChangeShapeType="1"/>
          </p:cNvSpPr>
          <p:nvPr/>
        </p:nvSpPr>
        <p:spPr bwMode="auto">
          <a:xfrm>
            <a:off x="3505200" y="4495800"/>
            <a:ext cx="990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4" name="Line 175"/>
          <p:cNvSpPr>
            <a:spLocks noChangeShapeType="1"/>
          </p:cNvSpPr>
          <p:nvPr/>
        </p:nvSpPr>
        <p:spPr bwMode="auto">
          <a:xfrm>
            <a:off x="3505200" y="5943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15" name="Line 176"/>
          <p:cNvSpPr>
            <a:spLocks noChangeShapeType="1"/>
          </p:cNvSpPr>
          <p:nvPr/>
        </p:nvSpPr>
        <p:spPr bwMode="auto">
          <a:xfrm>
            <a:off x="5562600" y="6172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65188" y="927100"/>
            <a:ext cx="6345237" cy="709613"/>
          </a:xfrm>
        </p:spPr>
        <p:txBody>
          <a:bodyPr/>
          <a:lstStyle/>
          <a:p>
            <a:r>
              <a:rPr lang="en-US" smtClean="0"/>
              <a:t>KEWENANGAN DALAM WTO</a:t>
            </a:r>
          </a:p>
        </p:txBody>
      </p:sp>
      <p:sp>
        <p:nvSpPr>
          <p:cNvPr id="26627" name="Rectangle 3"/>
          <p:cNvSpPr>
            <a:spLocks noGrp="1" noChangeArrowheads="1"/>
          </p:cNvSpPr>
          <p:nvPr>
            <p:ph idx="1"/>
          </p:nvPr>
        </p:nvSpPr>
        <p:spPr>
          <a:xfrm>
            <a:off x="863600" y="2489200"/>
            <a:ext cx="7366000" cy="3530600"/>
          </a:xfrm>
        </p:spPr>
        <p:txBody>
          <a:bodyPr/>
          <a:lstStyle/>
          <a:p>
            <a:endParaRPr lang="en-US" smtClean="0"/>
          </a:p>
          <a:p>
            <a:r>
              <a:rPr lang="en-US" smtClean="0"/>
              <a:t>Kewenangan tkt tertinggi: Konferensi Tingkat Menteri yang bersidang sedikitnya 1x dlm 2 th. </a:t>
            </a:r>
          </a:p>
          <a:p>
            <a:r>
              <a:rPr lang="en-US" smtClean="0"/>
              <a:t>Kewenangan tkt kedua: General Council.</a:t>
            </a:r>
          </a:p>
          <a:p>
            <a:r>
              <a:rPr lang="en-US" smtClean="0"/>
              <a:t>Kewenangan tkt ketiga: Dewan2 ( Councils).</a:t>
            </a:r>
          </a:p>
          <a:p>
            <a:r>
              <a:rPr lang="en-US" smtClean="0"/>
              <a:t>Kewenangan tkt keempat: Subsidiary Bodies yakni badan2 yang berada dibawah Council.</a:t>
            </a:r>
          </a:p>
          <a:p>
            <a:endParaRPr lang="en-US" smtClean="0"/>
          </a:p>
          <a:p>
            <a:endParaRPr lang="en-US" smtClean="0"/>
          </a:p>
        </p:txBody>
      </p:sp>
      <p:sp>
        <p:nvSpPr>
          <p:cNvPr id="26628"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08BE731-1BCC-41DE-A3DB-FDC9A3FF4CFB}" type="slidenum">
              <a:rPr lang="en-US"/>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65188" y="927100"/>
            <a:ext cx="6345237" cy="709613"/>
          </a:xfrm>
        </p:spPr>
        <p:txBody>
          <a:bodyPr/>
          <a:lstStyle/>
          <a:p>
            <a:r>
              <a:rPr lang="en-US" smtClean="0"/>
              <a:t>KEANGGOTAAN</a:t>
            </a:r>
          </a:p>
        </p:txBody>
      </p:sp>
      <p:sp>
        <p:nvSpPr>
          <p:cNvPr id="23555" name="Rectangle 3"/>
          <p:cNvSpPr>
            <a:spLocks noGrp="1" noChangeArrowheads="1"/>
          </p:cNvSpPr>
          <p:nvPr>
            <p:ph idx="1"/>
          </p:nvPr>
        </p:nvSpPr>
        <p:spPr>
          <a:xfrm>
            <a:off x="863600" y="2489200"/>
            <a:ext cx="7823200" cy="3876675"/>
          </a:xfrm>
        </p:spPr>
        <p:txBody>
          <a:bodyPr rtlCol="0">
            <a:normAutofit fontScale="85000" lnSpcReduction="10000"/>
          </a:bodyPr>
          <a:lstStyle/>
          <a:p>
            <a:pPr algn="just" fontAlgn="auto">
              <a:lnSpc>
                <a:spcPct val="80000"/>
              </a:lnSpc>
              <a:spcAft>
                <a:spcPts val="0"/>
              </a:spcAft>
              <a:buFont typeface="Wingdings 3" charset="2"/>
              <a:buChar char=""/>
              <a:defRPr/>
            </a:pP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GATT </a:t>
            </a:r>
            <a:r>
              <a:rPr lang="en-US" sz="2800" dirty="0" err="1" smtClean="0">
                <a:solidFill>
                  <a:schemeClr val="tx1">
                    <a:lumMod val="75000"/>
                    <a:lumOff val="25000"/>
                  </a:schemeClr>
                </a:solidFill>
              </a:rPr>
              <a:t>otomatis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menjadi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WTO, yang </a:t>
            </a:r>
            <a:r>
              <a:rPr lang="en-US" sz="2800" dirty="0" err="1" smtClean="0">
                <a:solidFill>
                  <a:schemeClr val="tx1">
                    <a:lumMod val="75000"/>
                    <a:lumOff val="25000"/>
                  </a:schemeClr>
                </a:solidFill>
              </a:rPr>
              <a:t>dikenal</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sebagai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asli</a:t>
            </a:r>
            <a:r>
              <a:rPr lang="en-US" sz="2800" dirty="0" smtClean="0">
                <a:solidFill>
                  <a:schemeClr val="tx1">
                    <a:lumMod val="75000"/>
                    <a:lumOff val="25000"/>
                  </a:schemeClr>
                </a:solidFill>
              </a:rPr>
              <a:t> WTO.</a:t>
            </a:r>
          </a:p>
          <a:p>
            <a:pPr algn="just" fontAlgn="auto">
              <a:lnSpc>
                <a:spcPct val="80000"/>
              </a:lnSpc>
              <a:spcAft>
                <a:spcPts val="0"/>
              </a:spcAft>
              <a:buFont typeface="Wingdings 3" charset="2"/>
              <a:buChar char=""/>
              <a:defRPr/>
            </a:pPr>
            <a:r>
              <a:rPr lang="en-US" sz="2800" dirty="0" err="1" smtClean="0">
                <a:solidFill>
                  <a:schemeClr val="tx1">
                    <a:lumMod val="75000"/>
                    <a:lumOff val="25000"/>
                  </a:schemeClr>
                </a:solidFill>
              </a:rPr>
              <a:t>Suatu</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Neg</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ingin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menjadi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harus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melewati</a:t>
            </a:r>
            <a:r>
              <a:rPr lang="en-US" sz="2800" dirty="0" smtClean="0">
                <a:solidFill>
                  <a:schemeClr val="tx1">
                    <a:lumMod val="75000"/>
                    <a:lumOff val="25000"/>
                  </a:schemeClr>
                </a:solidFill>
              </a:rPr>
              <a:t> 4 </a:t>
            </a:r>
            <a:r>
              <a:rPr lang="en-US" sz="2800" dirty="0" err="1" smtClean="0">
                <a:solidFill>
                  <a:schemeClr val="tx1">
                    <a:lumMod val="75000"/>
                    <a:lumOff val="25000"/>
                  </a:schemeClr>
                </a:solidFill>
              </a:rPr>
              <a:t>tahap</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sbb</a:t>
            </a:r>
            <a:r>
              <a:rPr lang="en-US" sz="2800" dirty="0" smtClean="0">
                <a:solidFill>
                  <a:schemeClr val="tx1">
                    <a:lumMod val="75000"/>
                    <a:lumOff val="25000"/>
                  </a:schemeClr>
                </a:solidFill>
              </a:rPr>
              <a:t>:</a:t>
            </a:r>
          </a:p>
          <a:p>
            <a:pPr algn="just" fontAlgn="auto">
              <a:lnSpc>
                <a:spcPct val="80000"/>
              </a:lnSpc>
              <a:spcAft>
                <a:spcPts val="0"/>
              </a:spcAft>
              <a:buFontTx/>
              <a:buNone/>
              <a:defRPr/>
            </a:pPr>
            <a:r>
              <a:rPr lang="en-US" sz="2800" dirty="0" smtClean="0">
                <a:solidFill>
                  <a:schemeClr val="tx1">
                    <a:lumMod val="75000"/>
                    <a:lumOff val="25000"/>
                  </a:schemeClr>
                </a:solidFill>
              </a:rPr>
              <a:t>	1. </a:t>
            </a:r>
            <a:r>
              <a:rPr lang="en-US" sz="2800" dirty="0" err="1" smtClean="0">
                <a:solidFill>
                  <a:schemeClr val="tx1">
                    <a:lumMod val="75000"/>
                    <a:lumOff val="25000"/>
                  </a:schemeClr>
                </a:solidFill>
              </a:rPr>
              <a:t>Permintaan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resmi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untuk</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menjadi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a:t>
            </a:r>
          </a:p>
          <a:p>
            <a:pPr algn="just" fontAlgn="auto">
              <a:lnSpc>
                <a:spcPct val="80000"/>
              </a:lnSpc>
              <a:spcAft>
                <a:spcPts val="0"/>
              </a:spcAft>
              <a:buFontTx/>
              <a:buNone/>
              <a:defRPr/>
            </a:pPr>
            <a:r>
              <a:rPr lang="en-US" sz="2800" dirty="0" smtClean="0">
                <a:solidFill>
                  <a:schemeClr val="tx1">
                    <a:lumMod val="75000"/>
                    <a:lumOff val="25000"/>
                  </a:schemeClr>
                </a:solidFill>
              </a:rPr>
              <a:t>	2. </a:t>
            </a:r>
            <a:r>
              <a:rPr lang="en-US" sz="2800" dirty="0" err="1" smtClean="0">
                <a:solidFill>
                  <a:schemeClr val="tx1">
                    <a:lumMod val="75000"/>
                    <a:lumOff val="25000"/>
                  </a:schemeClr>
                </a:solidFill>
              </a:rPr>
              <a:t>Negosiasi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dengan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seluruh</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WTO.</a:t>
            </a:r>
          </a:p>
          <a:p>
            <a:pPr algn="just" fontAlgn="auto">
              <a:lnSpc>
                <a:spcPct val="80000"/>
              </a:lnSpc>
              <a:spcAft>
                <a:spcPts val="0"/>
              </a:spcAft>
              <a:buFontTx/>
              <a:buNone/>
              <a:defRPr/>
            </a:pPr>
            <a:r>
              <a:rPr lang="en-US" sz="2800" dirty="0" smtClean="0">
                <a:solidFill>
                  <a:schemeClr val="tx1">
                    <a:lumMod val="75000"/>
                    <a:lumOff val="25000"/>
                  </a:schemeClr>
                </a:solidFill>
              </a:rPr>
              <a:t>	3. </a:t>
            </a:r>
            <a:r>
              <a:rPr lang="en-US" sz="2800" dirty="0" err="1" smtClean="0">
                <a:solidFill>
                  <a:schemeClr val="tx1">
                    <a:lumMod val="75000"/>
                    <a:lumOff val="25000"/>
                  </a:schemeClr>
                </a:solidFill>
              </a:rPr>
              <a:t>Menyusun</a:t>
            </a:r>
            <a:r>
              <a:rPr lang="en-US" sz="2800" dirty="0" smtClean="0">
                <a:solidFill>
                  <a:schemeClr val="tx1">
                    <a:lumMod val="75000"/>
                    <a:lumOff val="25000"/>
                  </a:schemeClr>
                </a:solidFill>
              </a:rPr>
              <a:t> draft </a:t>
            </a:r>
            <a:r>
              <a:rPr lang="en-US" sz="2800" dirty="0" err="1" smtClean="0">
                <a:solidFill>
                  <a:schemeClr val="tx1">
                    <a:lumMod val="75000"/>
                    <a:lumOff val="25000"/>
                  </a:schemeClr>
                </a:solidFill>
              </a:rPr>
              <a:t>Keanggotaan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baru</a:t>
            </a:r>
            <a:r>
              <a:rPr lang="en-US" sz="2800" dirty="0" smtClean="0">
                <a:solidFill>
                  <a:schemeClr val="tx1">
                    <a:lumMod val="75000"/>
                    <a:lumOff val="25000"/>
                  </a:schemeClr>
                </a:solidFill>
              </a:rPr>
              <a:t>.</a:t>
            </a:r>
          </a:p>
          <a:p>
            <a:pPr algn="just" fontAlgn="auto">
              <a:lnSpc>
                <a:spcPct val="80000"/>
              </a:lnSpc>
              <a:spcAft>
                <a:spcPts val="0"/>
              </a:spcAft>
              <a:buFontTx/>
              <a:buNone/>
              <a:defRPr/>
            </a:pPr>
            <a:r>
              <a:rPr lang="en-US" sz="2800" dirty="0" smtClean="0">
                <a:solidFill>
                  <a:schemeClr val="tx1">
                    <a:lumMod val="75000"/>
                    <a:lumOff val="25000"/>
                  </a:schemeClr>
                </a:solidFill>
              </a:rPr>
              <a:t>	4. </a:t>
            </a:r>
            <a:r>
              <a:rPr lang="en-US" sz="2800" dirty="0" err="1" smtClean="0">
                <a:solidFill>
                  <a:schemeClr val="tx1">
                    <a:lumMod val="75000"/>
                    <a:lumOff val="25000"/>
                  </a:schemeClr>
                </a:solidFill>
              </a:rPr>
              <a:t>Keputusan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akhir</a:t>
            </a:r>
            <a:r>
              <a:rPr lang="en-US" sz="2800" dirty="0" smtClean="0">
                <a:solidFill>
                  <a:schemeClr val="tx1">
                    <a:lumMod val="75000"/>
                    <a:lumOff val="25000"/>
                  </a:schemeClr>
                </a:solidFill>
              </a:rPr>
              <a:t>. </a:t>
            </a:r>
          </a:p>
          <a:p>
            <a:pPr algn="just" fontAlgn="auto">
              <a:lnSpc>
                <a:spcPct val="80000"/>
              </a:lnSpc>
              <a:spcAft>
                <a:spcPts val="0"/>
              </a:spcAft>
              <a:buFont typeface="Wingdings 3" charset="2"/>
              <a:buChar char=""/>
              <a:defRPr/>
            </a:pPr>
            <a:r>
              <a:rPr lang="en-US" sz="2800" dirty="0" err="1" smtClean="0">
                <a:solidFill>
                  <a:schemeClr val="tx1">
                    <a:lumMod val="75000"/>
                    <a:lumOff val="25000"/>
                  </a:schemeClr>
                </a:solidFill>
              </a:rPr>
              <a:t>Sebagian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besar</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negara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anggota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mempunyai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perwakilan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diplomatik</a:t>
            </a:r>
            <a:r>
              <a:rPr lang="en-US" sz="2800" dirty="0" smtClean="0">
                <a:solidFill>
                  <a:schemeClr val="tx1">
                    <a:lumMod val="75000"/>
                    <a:lumOff val="25000"/>
                  </a:schemeClr>
                </a:solidFill>
              </a:rPr>
              <a:t> di </a:t>
            </a:r>
            <a:r>
              <a:rPr lang="en-US" sz="2800" dirty="0" err="1" smtClean="0">
                <a:solidFill>
                  <a:schemeClr val="tx1">
                    <a:lumMod val="75000"/>
                    <a:lumOff val="25000"/>
                  </a:schemeClr>
                </a:solidFill>
              </a:rPr>
              <a:t>Jenewa</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dikepalai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oleh</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seorang</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Dubes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khusus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untuk</a:t>
            </a:r>
            <a:r>
              <a:rPr lang="en-US" sz="2800" dirty="0" smtClean="0">
                <a:solidFill>
                  <a:schemeClr val="tx1">
                    <a:lumMod val="75000"/>
                    <a:lumOff val="25000"/>
                  </a:schemeClr>
                </a:solidFill>
              </a:rPr>
              <a:t> WTO.</a:t>
            </a:r>
          </a:p>
          <a:p>
            <a:pPr algn="just" fontAlgn="auto">
              <a:lnSpc>
                <a:spcPct val="80000"/>
              </a:lnSpc>
              <a:spcAft>
                <a:spcPts val="0"/>
              </a:spcAft>
              <a:buFont typeface="Wingdings 3" charset="2"/>
              <a:buChar char=""/>
              <a:defRPr/>
            </a:pPr>
            <a:endParaRPr lang="en-US" sz="2800" dirty="0" smtClean="0">
              <a:solidFill>
                <a:schemeClr val="tx1">
                  <a:lumMod val="75000"/>
                  <a:lumOff val="25000"/>
                </a:schemeClr>
              </a:solidFill>
            </a:endParaRPr>
          </a:p>
        </p:txBody>
      </p:sp>
      <p:sp>
        <p:nvSpPr>
          <p:cNvPr id="27652"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66820DB-4666-4A0C-8ADF-C813EC458C74}" type="slidenum">
              <a:rPr lang="en-US"/>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65188" y="927100"/>
            <a:ext cx="6345237" cy="709613"/>
          </a:xfrm>
        </p:spPr>
        <p:txBody>
          <a:bodyPr/>
          <a:lstStyle/>
          <a:p>
            <a:r>
              <a:rPr lang="en-US" sz="4000" smtClean="0"/>
              <a:t>PENGELOMPOKAN ANGGOTA DALAM WTO</a:t>
            </a:r>
          </a:p>
        </p:txBody>
      </p:sp>
      <p:sp>
        <p:nvSpPr>
          <p:cNvPr id="28675" name="Rectangle 3"/>
          <p:cNvSpPr>
            <a:spLocks noGrp="1" noChangeArrowheads="1"/>
          </p:cNvSpPr>
          <p:nvPr>
            <p:ph idx="1"/>
          </p:nvPr>
        </p:nvSpPr>
        <p:spPr>
          <a:xfrm>
            <a:off x="228600" y="2362200"/>
            <a:ext cx="8686800" cy="3987800"/>
          </a:xfrm>
        </p:spPr>
        <p:txBody>
          <a:bodyPr/>
          <a:lstStyle/>
          <a:p>
            <a:pPr algn="just">
              <a:lnSpc>
                <a:spcPct val="80000"/>
              </a:lnSpc>
            </a:pPr>
            <a:r>
              <a:rPr lang="en-US" sz="2000" smtClean="0">
                <a:latin typeface="Arial Narrow" panose="020B0606020202030204" pitchFamily="34" charset="0"/>
              </a:rPr>
              <a:t>Anggota WTO sekarang ini mengelompok2 yg dlm beberapa hal mrk menyampaikan suaranya dengan menggunakan satu juru bicara atau satu tim negosiasi.</a:t>
            </a:r>
          </a:p>
          <a:p>
            <a:pPr algn="just">
              <a:lnSpc>
                <a:spcPct val="80000"/>
              </a:lnSpc>
            </a:pPr>
            <a:r>
              <a:rPr lang="en-US" sz="2000" smtClean="0">
                <a:latin typeface="Arial Narrow" panose="020B0606020202030204" pitchFamily="34" charset="0"/>
              </a:rPr>
              <a:t>Kelompok-kelompok tersebut adalah:</a:t>
            </a:r>
          </a:p>
          <a:p>
            <a:pPr algn="just">
              <a:lnSpc>
                <a:spcPct val="80000"/>
              </a:lnSpc>
              <a:buFontTx/>
              <a:buNone/>
            </a:pPr>
            <a:r>
              <a:rPr lang="en-US" sz="2000" smtClean="0">
                <a:latin typeface="Arial Narrow" panose="020B0606020202030204" pitchFamily="34" charset="0"/>
              </a:rPr>
              <a:t>	- Uni Eropa = European Communities, sbg kelompok yg terbesar yang terdiri dr 15 negara. Uni Eropa memiliki satu kebijakan perdagangan eksternal. Dalam berbagai sidang di WTO, Eoropean Com bertindak atas nama UE. Jadi UE merupakan anggota WTO yg memp hak-hak spt yg dimiliki negara2 anggota UE.</a:t>
            </a:r>
          </a:p>
          <a:p>
            <a:pPr algn="just">
              <a:lnSpc>
                <a:spcPct val="80000"/>
              </a:lnSpc>
              <a:buFontTx/>
              <a:buNone/>
            </a:pPr>
            <a:r>
              <a:rPr lang="en-US" sz="2000" smtClean="0">
                <a:latin typeface="Arial Narrow" panose="020B0606020202030204" pitchFamily="34" charset="0"/>
              </a:rPr>
              <a:t>	- ASEAN : Malaysia, Indonesia, Sing, Phil, Thai, Myanmar, Kamboja, Brunei.</a:t>
            </a:r>
          </a:p>
          <a:p>
            <a:pPr algn="just">
              <a:lnSpc>
                <a:spcPct val="80000"/>
              </a:lnSpc>
              <a:buFontTx/>
              <a:buNone/>
            </a:pPr>
            <a:r>
              <a:rPr lang="en-US" sz="2000" smtClean="0">
                <a:latin typeface="Arial Narrow" panose="020B0606020202030204" pitchFamily="34" charset="0"/>
              </a:rPr>
              <a:t>	- Latin American Economc System ( SELA )</a:t>
            </a:r>
          </a:p>
          <a:p>
            <a:pPr algn="just">
              <a:lnSpc>
                <a:spcPct val="80000"/>
              </a:lnSpc>
              <a:buFontTx/>
              <a:buNone/>
            </a:pPr>
            <a:r>
              <a:rPr lang="en-US" sz="2000" smtClean="0">
                <a:latin typeface="Arial Narrow" panose="020B0606020202030204" pitchFamily="34" charset="0"/>
              </a:rPr>
              <a:t>	- African, Caribbean and Pacific Group ( ACP )</a:t>
            </a:r>
          </a:p>
          <a:p>
            <a:pPr algn="just">
              <a:lnSpc>
                <a:spcPct val="80000"/>
              </a:lnSpc>
              <a:buFontTx/>
              <a:buNone/>
            </a:pPr>
            <a:r>
              <a:rPr lang="en-US" sz="2000" smtClean="0">
                <a:latin typeface="Arial Narrow" panose="020B0606020202030204" pitchFamily="34" charset="0"/>
              </a:rPr>
              <a:t>	- North American Free Trade Area ( NAFTA )</a:t>
            </a:r>
          </a:p>
          <a:p>
            <a:pPr algn="just">
              <a:lnSpc>
                <a:spcPct val="80000"/>
              </a:lnSpc>
              <a:buFontTx/>
              <a:buNone/>
            </a:pPr>
            <a:r>
              <a:rPr lang="en-US" sz="2000" smtClean="0">
                <a:latin typeface="Arial Narrow" panose="020B0606020202030204" pitchFamily="34" charset="0"/>
              </a:rPr>
              <a:t>	</a:t>
            </a:r>
          </a:p>
        </p:txBody>
      </p:sp>
      <p:sp>
        <p:nvSpPr>
          <p:cNvPr id="28676"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3B00186-FD97-4FA3-8AB8-7BA565790B78}" type="slidenum">
              <a:rPr lang="en-US"/>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865188" y="927100"/>
            <a:ext cx="6345237" cy="709613"/>
          </a:xfrm>
        </p:spPr>
        <p:txBody>
          <a:bodyPr/>
          <a:lstStyle/>
          <a:p>
            <a:pPr algn="r"/>
            <a:r>
              <a:rPr lang="en-US" smtClean="0"/>
              <a:t>Lanjutan</a:t>
            </a:r>
          </a:p>
        </p:txBody>
      </p:sp>
      <p:sp>
        <p:nvSpPr>
          <p:cNvPr id="3" name="Content Placeholder 2"/>
          <p:cNvSpPr>
            <a:spLocks noGrp="1"/>
          </p:cNvSpPr>
          <p:nvPr>
            <p:ph idx="1"/>
          </p:nvPr>
        </p:nvSpPr>
        <p:spPr>
          <a:xfrm>
            <a:off x="863600" y="2489200"/>
            <a:ext cx="7289800" cy="3530600"/>
          </a:xfrm>
        </p:spPr>
        <p:txBody>
          <a:bodyPr rtlCol="0">
            <a:normAutofit/>
          </a:bodyPr>
          <a:lstStyle/>
          <a:p>
            <a:pPr algn="just" fontAlgn="auto">
              <a:lnSpc>
                <a:spcPct val="80000"/>
              </a:lnSpc>
              <a:spcAft>
                <a:spcPts val="0"/>
              </a:spcAft>
              <a:buFont typeface="Wingdings 3" charset="2"/>
              <a:buNone/>
              <a:defRPr/>
            </a:pPr>
            <a:r>
              <a:rPr lang="en-US" sz="2000" dirty="0">
                <a:solidFill>
                  <a:schemeClr val="tx1">
                    <a:lumMod val="75000"/>
                    <a:lumOff val="25000"/>
                  </a:schemeClr>
                </a:solidFill>
                <a:latin typeface="Arial Narrow" panose="020B0606020202030204" pitchFamily="34" charset="0"/>
              </a:rPr>
              <a:t>- The Southern Common Market (MERCOSUR)-Brazil, Argentina, Paraguay, Uruguay </a:t>
            </a:r>
          </a:p>
          <a:p>
            <a:pPr marL="114300" indent="-114300" algn="just" fontAlgn="auto">
              <a:lnSpc>
                <a:spcPct val="80000"/>
              </a:lnSpc>
              <a:spcAft>
                <a:spcPts val="0"/>
              </a:spcAft>
              <a:buFont typeface="Wingdings 3" charset="2"/>
              <a:buNone/>
              <a:defRPr/>
            </a:pPr>
            <a:r>
              <a:rPr lang="en-US" sz="2000" dirty="0" smtClean="0">
                <a:solidFill>
                  <a:schemeClr val="tx1">
                    <a:lumMod val="75000"/>
                    <a:lumOff val="25000"/>
                  </a:schemeClr>
                </a:solidFill>
                <a:latin typeface="Arial Narrow" panose="020B0606020202030204" pitchFamily="34" charset="0"/>
              </a:rPr>
              <a:t>- </a:t>
            </a:r>
            <a:r>
              <a:rPr lang="en-US" sz="2000" dirty="0">
                <a:solidFill>
                  <a:schemeClr val="tx1">
                    <a:lumMod val="75000"/>
                    <a:lumOff val="25000"/>
                  </a:schemeClr>
                </a:solidFill>
                <a:latin typeface="Arial Narrow" panose="020B0606020202030204" pitchFamily="34" charset="0"/>
              </a:rPr>
              <a:t>Cairns Group yang </a:t>
            </a:r>
            <a:r>
              <a:rPr lang="en-US" sz="2000" dirty="0" err="1">
                <a:solidFill>
                  <a:schemeClr val="tx1">
                    <a:lumMod val="75000"/>
                    <a:lumOff val="25000"/>
                  </a:schemeClr>
                </a:solidFill>
                <a:latin typeface="Arial Narrow" panose="020B0606020202030204" pitchFamily="34" charset="0"/>
              </a:rPr>
              <a:t>dibentuk</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sesaat</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sebelum</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Putaran</a:t>
            </a:r>
            <a:r>
              <a:rPr lang="en-US" sz="2000" dirty="0">
                <a:solidFill>
                  <a:schemeClr val="tx1">
                    <a:lumMod val="75000"/>
                    <a:lumOff val="25000"/>
                  </a:schemeClr>
                </a:solidFill>
                <a:latin typeface="Arial Narrow" panose="020B0606020202030204" pitchFamily="34" charset="0"/>
              </a:rPr>
              <a:t> Uruguay </a:t>
            </a:r>
            <a:r>
              <a:rPr lang="en-US" sz="2000" dirty="0" err="1">
                <a:solidFill>
                  <a:schemeClr val="tx1">
                    <a:lumMod val="75000"/>
                    <a:lumOff val="25000"/>
                  </a:schemeClr>
                </a:solidFill>
                <a:latin typeface="Arial Narrow" panose="020B0606020202030204" pitchFamily="34" charset="0"/>
              </a:rPr>
              <a:t>dimulai</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th</a:t>
            </a:r>
            <a:r>
              <a:rPr lang="en-US" sz="2000" dirty="0">
                <a:solidFill>
                  <a:schemeClr val="tx1">
                    <a:lumMod val="75000"/>
                    <a:lumOff val="25000"/>
                  </a:schemeClr>
                </a:solidFill>
                <a:latin typeface="Arial Narrow" panose="020B0606020202030204" pitchFamily="34" charset="0"/>
              </a:rPr>
              <a:t> 1986 </a:t>
            </a:r>
            <a:r>
              <a:rPr lang="en-US" sz="2000" dirty="0" err="1">
                <a:solidFill>
                  <a:schemeClr val="tx1">
                    <a:lumMod val="75000"/>
                    <a:lumOff val="25000"/>
                  </a:schemeClr>
                </a:solidFill>
                <a:latin typeface="Arial Narrow" panose="020B0606020202030204" pitchFamily="34" charset="0"/>
              </a:rPr>
              <a:t>unt</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membahas</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liberalisasi</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perdag</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bidang</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pertanian</a:t>
            </a:r>
            <a:r>
              <a:rPr lang="en-US" sz="2000" dirty="0">
                <a:solidFill>
                  <a:schemeClr val="tx1">
                    <a:lumMod val="75000"/>
                    <a:lumOff val="25000"/>
                  </a:schemeClr>
                </a:solidFill>
                <a:latin typeface="Arial Narrow" panose="020B0606020202030204" pitchFamily="34" charset="0"/>
              </a:rPr>
              <a:t>.</a:t>
            </a:r>
          </a:p>
          <a:p>
            <a:pPr marL="114300" indent="-114300" algn="just" fontAlgn="auto">
              <a:lnSpc>
                <a:spcPct val="80000"/>
              </a:lnSpc>
              <a:spcAft>
                <a:spcPts val="0"/>
              </a:spcAft>
              <a:buFont typeface="Wingdings 3" charset="2"/>
              <a:buNone/>
              <a:defRPr/>
            </a:pPr>
            <a:r>
              <a:rPr lang="en-US" sz="2000" dirty="0" smtClean="0">
                <a:solidFill>
                  <a:schemeClr val="tx1">
                    <a:lumMod val="75000"/>
                    <a:lumOff val="25000"/>
                  </a:schemeClr>
                </a:solidFill>
                <a:latin typeface="Arial Narrow" panose="020B0606020202030204" pitchFamily="34" charset="0"/>
              </a:rPr>
              <a:t>- </a:t>
            </a:r>
            <a:r>
              <a:rPr lang="en-US" sz="2000" dirty="0">
                <a:solidFill>
                  <a:schemeClr val="tx1">
                    <a:lumMod val="75000"/>
                    <a:lumOff val="25000"/>
                  </a:schemeClr>
                </a:solidFill>
                <a:latin typeface="Arial Narrow" panose="020B0606020202030204" pitchFamily="34" charset="0"/>
              </a:rPr>
              <a:t>Like Minded Group (LMG) </a:t>
            </a:r>
            <a:r>
              <a:rPr lang="en-US" sz="2000" dirty="0" err="1">
                <a:solidFill>
                  <a:schemeClr val="tx1">
                    <a:lumMod val="75000"/>
                    <a:lumOff val="25000"/>
                  </a:schemeClr>
                </a:solidFill>
                <a:latin typeface="Arial Narrow" panose="020B0606020202030204" pitchFamily="34" charset="0"/>
              </a:rPr>
              <a:t>yg</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dibentuk</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menjelang</a:t>
            </a:r>
            <a:r>
              <a:rPr lang="en-US" sz="2000" dirty="0">
                <a:solidFill>
                  <a:schemeClr val="tx1">
                    <a:lumMod val="75000"/>
                    <a:lumOff val="25000"/>
                  </a:schemeClr>
                </a:solidFill>
                <a:latin typeface="Arial Narrow" panose="020B0606020202030204" pitchFamily="34" charset="0"/>
              </a:rPr>
              <a:t> KTM III WTO di </a:t>
            </a:r>
            <a:r>
              <a:rPr lang="en-US" sz="2000" dirty="0" err="1">
                <a:solidFill>
                  <a:schemeClr val="tx1">
                    <a:lumMod val="75000"/>
                    <a:lumOff val="25000"/>
                  </a:schemeClr>
                </a:solidFill>
                <a:latin typeface="Arial Narrow" panose="020B0606020202030204" pitchFamily="34" charset="0"/>
              </a:rPr>
              <a:t>Seatle</a:t>
            </a:r>
            <a:r>
              <a:rPr lang="en-US" sz="2000" dirty="0">
                <a:solidFill>
                  <a:schemeClr val="tx1">
                    <a:lumMod val="75000"/>
                    <a:lumOff val="25000"/>
                  </a:schemeClr>
                </a:solidFill>
                <a:latin typeface="Arial Narrow" panose="020B0606020202030204" pitchFamily="34" charset="0"/>
              </a:rPr>
              <a:t> yang </a:t>
            </a:r>
            <a:r>
              <a:rPr lang="en-US" sz="2000" dirty="0" err="1">
                <a:solidFill>
                  <a:schemeClr val="tx1">
                    <a:lumMod val="75000"/>
                    <a:lumOff val="25000"/>
                  </a:schemeClr>
                </a:solidFill>
                <a:latin typeface="Arial Narrow" panose="020B0606020202030204" pitchFamily="34" charset="0"/>
              </a:rPr>
              <a:t>beranggotakan</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Kuba</a:t>
            </a:r>
            <a:r>
              <a:rPr lang="en-US" sz="2000" dirty="0">
                <a:solidFill>
                  <a:schemeClr val="tx1">
                    <a:lumMod val="75000"/>
                    <a:lumOff val="25000"/>
                  </a:schemeClr>
                </a:solidFill>
                <a:latin typeface="Arial Narrow" panose="020B0606020202030204" pitchFamily="34" charset="0"/>
              </a:rPr>
              <a:t>, Rep </a:t>
            </a:r>
            <a:r>
              <a:rPr lang="en-US" sz="2000" dirty="0" err="1">
                <a:solidFill>
                  <a:schemeClr val="tx1">
                    <a:lumMod val="75000"/>
                    <a:lumOff val="25000"/>
                  </a:schemeClr>
                </a:solidFill>
                <a:latin typeface="Arial Narrow" panose="020B0606020202030204" pitchFamily="34" charset="0"/>
              </a:rPr>
              <a:t>Dominika</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Mesir</a:t>
            </a:r>
            <a:r>
              <a:rPr lang="en-US" sz="2000" dirty="0">
                <a:solidFill>
                  <a:schemeClr val="tx1">
                    <a:lumMod val="75000"/>
                    <a:lumOff val="25000"/>
                  </a:schemeClr>
                </a:solidFill>
                <a:latin typeface="Arial Narrow" panose="020B0606020202030204" pitchFamily="34" charset="0"/>
              </a:rPr>
              <a:t>, Honduras, </a:t>
            </a:r>
            <a:r>
              <a:rPr lang="en-US" sz="2000" dirty="0" err="1">
                <a:solidFill>
                  <a:schemeClr val="tx1">
                    <a:lumMod val="75000"/>
                    <a:lumOff val="25000"/>
                  </a:schemeClr>
                </a:solidFill>
                <a:latin typeface="Arial Narrow" panose="020B0606020202030204" pitchFamily="34" charset="0"/>
              </a:rPr>
              <a:t>Indonsia</a:t>
            </a:r>
            <a:r>
              <a:rPr lang="en-US" sz="2000" dirty="0">
                <a:solidFill>
                  <a:schemeClr val="tx1">
                    <a:lumMod val="75000"/>
                    <a:lumOff val="25000"/>
                  </a:schemeClr>
                </a:solidFill>
                <a:latin typeface="Arial Narrow" panose="020B0606020202030204" pitchFamily="34" charset="0"/>
              </a:rPr>
              <a:t>, India. Kenya, Malaysia, Sri Lanka, Tanzania, Uganda, Zimbabwe </a:t>
            </a:r>
            <a:r>
              <a:rPr lang="en-US" sz="2000" dirty="0" err="1">
                <a:solidFill>
                  <a:schemeClr val="tx1">
                    <a:lumMod val="75000"/>
                    <a:lumOff val="25000"/>
                  </a:schemeClr>
                </a:solidFill>
                <a:latin typeface="Arial Narrow" panose="020B0606020202030204" pitchFamily="34" charset="0"/>
              </a:rPr>
              <a:t>dan</a:t>
            </a:r>
            <a:r>
              <a:rPr lang="en-US" sz="2000" dirty="0">
                <a:solidFill>
                  <a:schemeClr val="tx1">
                    <a:lumMod val="75000"/>
                    <a:lumOff val="25000"/>
                  </a:schemeClr>
                </a:solidFill>
                <a:latin typeface="Arial Narrow" panose="020B0606020202030204" pitchFamily="34" charset="0"/>
              </a:rPr>
              <a:t> </a:t>
            </a:r>
            <a:r>
              <a:rPr lang="en-US" sz="2000" dirty="0" err="1">
                <a:solidFill>
                  <a:schemeClr val="tx1">
                    <a:lumMod val="75000"/>
                    <a:lumOff val="25000"/>
                  </a:schemeClr>
                </a:solidFill>
                <a:latin typeface="Arial Narrow" panose="020B0606020202030204" pitchFamily="34" charset="0"/>
              </a:rPr>
              <a:t>Jamaika</a:t>
            </a:r>
            <a:r>
              <a:rPr lang="en-US" sz="2000" dirty="0">
                <a:solidFill>
                  <a:schemeClr val="tx1">
                    <a:lumMod val="75000"/>
                    <a:lumOff val="25000"/>
                  </a:schemeClr>
                </a:solidFill>
                <a:latin typeface="Arial Narrow" panose="020B0606020202030204" pitchFamily="34" charset="0"/>
              </a:rPr>
              <a:t>.</a:t>
            </a:r>
          </a:p>
          <a:p>
            <a:pPr marL="0" indent="0" fontAlgn="auto">
              <a:spcAft>
                <a:spcPts val="0"/>
              </a:spcAft>
              <a:buFont typeface="Wingdings 3" charset="2"/>
              <a:buNone/>
              <a:defRPr/>
            </a:pPr>
            <a:endParaRPr lang="en-US" sz="2000" dirty="0">
              <a:solidFill>
                <a:schemeClr val="tx1">
                  <a:lumMod val="75000"/>
                  <a:lumOff val="25000"/>
                </a:schemeClr>
              </a:solidFill>
            </a:endParaRPr>
          </a:p>
        </p:txBody>
      </p:sp>
      <p:sp>
        <p:nvSpPr>
          <p:cNvPr id="29700"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7D7BDFC-74F3-41C2-941B-44913FBBB153}" type="slidenum">
              <a:rPr lang="en-US">
                <a:solidFill>
                  <a:schemeClr val="bg1"/>
                </a:solidFill>
              </a:rPr>
              <a:pPr/>
              <a:t>14</a:t>
            </a:fld>
            <a:endParaRPr lang="en-US">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65188" y="927100"/>
            <a:ext cx="6345237" cy="709613"/>
          </a:xfrm>
        </p:spPr>
        <p:txBody>
          <a:bodyPr/>
          <a:lstStyle/>
          <a:p>
            <a:r>
              <a:rPr lang="en-US" smtClean="0"/>
              <a:t>SEKRETARIAT</a:t>
            </a:r>
          </a:p>
        </p:txBody>
      </p:sp>
      <p:sp>
        <p:nvSpPr>
          <p:cNvPr id="30723" name="Rectangle 3"/>
          <p:cNvSpPr>
            <a:spLocks noGrp="1" noChangeArrowheads="1"/>
          </p:cNvSpPr>
          <p:nvPr>
            <p:ph idx="1"/>
          </p:nvPr>
        </p:nvSpPr>
        <p:spPr>
          <a:xfrm>
            <a:off x="863600" y="2489200"/>
            <a:ext cx="7700963" cy="4140200"/>
          </a:xfrm>
        </p:spPr>
        <p:txBody>
          <a:bodyPr/>
          <a:lstStyle/>
          <a:p>
            <a:pPr algn="just">
              <a:lnSpc>
                <a:spcPct val="90000"/>
              </a:lnSpc>
            </a:pPr>
            <a:r>
              <a:rPr lang="en-US" smtClean="0"/>
              <a:t>Sekretariat WTO terletak di Jenewa dengan memiliki sekitar 550 staf dan dikepalai seorang Dirjen.</a:t>
            </a:r>
          </a:p>
          <a:p>
            <a:pPr algn="just">
              <a:lnSpc>
                <a:spcPct val="90000"/>
              </a:lnSpc>
            </a:pPr>
            <a:r>
              <a:rPr lang="en-US" smtClean="0"/>
              <a:t>Tugas Dirjen adalah:</a:t>
            </a:r>
          </a:p>
          <a:p>
            <a:pPr algn="just">
              <a:lnSpc>
                <a:spcPct val="90000"/>
              </a:lnSpc>
              <a:buFontTx/>
              <a:buNone/>
            </a:pPr>
            <a:r>
              <a:rPr lang="en-US" smtClean="0"/>
              <a:t>	- Melaksnakan tugas administrasi dan tehnis bagi badan2 WTO.</a:t>
            </a:r>
          </a:p>
          <a:p>
            <a:pPr algn="just">
              <a:lnSpc>
                <a:spcPct val="90000"/>
              </a:lnSpc>
              <a:buFontTx/>
              <a:buNone/>
            </a:pPr>
            <a:r>
              <a:rPr lang="en-US" smtClean="0"/>
              <a:t>	-Memberikan dukungan tehnis untuk negar-negara berkembang, khususnya negara berkembang paling terbelakang.</a:t>
            </a:r>
          </a:p>
          <a:p>
            <a:pPr algn="just">
              <a:lnSpc>
                <a:spcPct val="90000"/>
              </a:lnSpc>
              <a:buFontTx/>
              <a:buNone/>
            </a:pPr>
            <a:r>
              <a:rPr lang="en-US" smtClean="0"/>
              <a:t>	- Menganalisis kinerja dan kebijakan perdagangan oleh para ahli ekonomi dan statistik WTO.</a:t>
            </a:r>
          </a:p>
          <a:p>
            <a:pPr algn="just">
              <a:lnSpc>
                <a:spcPct val="90000"/>
              </a:lnSpc>
              <a:buFontTx/>
              <a:buNone/>
            </a:pPr>
            <a:r>
              <a:rPr lang="en-US" smtClean="0"/>
              <a:t>	- Memberikan bantuan Hukum dlm rangka penyelesaian sengketa.</a:t>
            </a:r>
          </a:p>
          <a:p>
            <a:pPr algn="just">
              <a:lnSpc>
                <a:spcPct val="90000"/>
              </a:lnSpc>
              <a:buFontTx/>
              <a:buNone/>
            </a:pPr>
            <a:r>
              <a:rPr lang="en-US" smtClean="0"/>
              <a:t>	- Menangani maalah aksesi anggota baru dan memberikan saran-saran kpd pemerintah yang mengajukan aksesi.</a:t>
            </a:r>
          </a:p>
        </p:txBody>
      </p:sp>
      <p:sp>
        <p:nvSpPr>
          <p:cNvPr id="30724"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2BE2A8A4-887A-43D5-AF56-DD4DEB3B6105}" type="slidenum">
              <a:rPr lang="en-US"/>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2CD01AF-FB55-457F-9DA9-D12459DF014D}" type="slidenum">
              <a:rPr lang="en-US"/>
              <a:pPr/>
              <a:t>16</a:t>
            </a:fld>
            <a:endParaRPr lang="en-US"/>
          </a:p>
        </p:txBody>
      </p:sp>
      <p:sp>
        <p:nvSpPr>
          <p:cNvPr id="31747" name="WordArt 4"/>
          <p:cNvSpPr>
            <a:spLocks noChangeArrowheads="1" noChangeShapeType="1" noTextEdit="1"/>
          </p:cNvSpPr>
          <p:nvPr/>
        </p:nvSpPr>
        <p:spPr bwMode="auto">
          <a:xfrm>
            <a:off x="990600" y="679450"/>
            <a:ext cx="6688138" cy="8445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18750"/>
              </a:avLst>
            </a:prstTxWarp>
          </a:bodyPr>
          <a:lstStyle/>
          <a:p>
            <a:pPr algn="ctr"/>
            <a:r>
              <a:rPr lang="en-US" sz="60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panose="020B0806030902050204" pitchFamily="34" charset="0"/>
              </a:rPr>
              <a:t>PENYELESAIAN SENGKETA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65188" y="927100"/>
            <a:ext cx="7604125" cy="709613"/>
          </a:xfrm>
        </p:spPr>
        <p:txBody>
          <a:bodyPr/>
          <a:lstStyle/>
          <a:p>
            <a:r>
              <a:rPr lang="en-US" sz="2800" smtClean="0"/>
              <a:t>PRINSIP-PRINSIP PENYELESAIAN SENGKETA</a:t>
            </a:r>
          </a:p>
        </p:txBody>
      </p:sp>
      <p:sp>
        <p:nvSpPr>
          <p:cNvPr id="32771" name="Rectangle 3"/>
          <p:cNvSpPr>
            <a:spLocks noGrp="1" noChangeArrowheads="1"/>
          </p:cNvSpPr>
          <p:nvPr>
            <p:ph idx="1"/>
          </p:nvPr>
        </p:nvSpPr>
        <p:spPr>
          <a:xfrm>
            <a:off x="863600" y="2489200"/>
            <a:ext cx="7605713" cy="3530600"/>
          </a:xfrm>
        </p:spPr>
        <p:txBody>
          <a:bodyPr/>
          <a:lstStyle/>
          <a:p>
            <a:pPr algn="just">
              <a:lnSpc>
                <a:spcPct val="90000"/>
              </a:lnSpc>
            </a:pPr>
            <a:r>
              <a:rPr lang="en-US" sz="2000" smtClean="0"/>
              <a:t>Pada prinsipnya penyelesaian sengketa dilakukan dengan Adil, Cepat, Efektif dan saling menguntungkan.</a:t>
            </a:r>
          </a:p>
          <a:p>
            <a:pPr algn="just">
              <a:lnSpc>
                <a:spcPct val="90000"/>
              </a:lnSpc>
            </a:pPr>
            <a:r>
              <a:rPr lang="en-US" sz="2000" smtClean="0"/>
              <a:t>Tetap diharapkan bhw negara yang sengketa dapat melakukan perundingan dan menyelesaikan masalah mereka tanpa harus membentuk panel.</a:t>
            </a:r>
          </a:p>
          <a:p>
            <a:pPr algn="just">
              <a:lnSpc>
                <a:spcPct val="90000"/>
              </a:lnSpc>
            </a:pPr>
            <a:r>
              <a:rPr lang="en-US" sz="2000" smtClean="0"/>
              <a:t>Pada GATT, suatu putusan disahkan hanya berdasarkan konsensus. Ini artinya bahwa  jika ada keberatan dr suatu negara, maka tidak akan ada keputusan. Dibawah WTO putusan secara otomatis disahkan kecuali ada konsensus untuk menolak hasil putusan. Neg yang ingin merintangi keputusan harus mendekati seluruh anggota WTO, termasuk lawan sengketanya, untuk membatalkan keputusan panel. </a:t>
            </a:r>
          </a:p>
          <a:p>
            <a:pPr algn="just">
              <a:lnSpc>
                <a:spcPct val="90000"/>
              </a:lnSpc>
              <a:buFontTx/>
              <a:buNone/>
            </a:pPr>
            <a:endParaRPr lang="en-US" sz="2000" smtClean="0"/>
          </a:p>
        </p:txBody>
      </p:sp>
      <p:sp>
        <p:nvSpPr>
          <p:cNvPr id="32772"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774F86C-0687-49BC-8819-73027B11C168}" type="slidenum">
              <a:rPr lang="en-US"/>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865188" y="927100"/>
            <a:ext cx="6345237" cy="709613"/>
          </a:xfrm>
        </p:spPr>
        <p:txBody>
          <a:bodyPr/>
          <a:lstStyle/>
          <a:p>
            <a:r>
              <a:rPr lang="en-US" sz="2800" smtClean="0"/>
              <a:t>PROSES PENYELESAIAN SENGKETA</a:t>
            </a:r>
          </a:p>
        </p:txBody>
      </p:sp>
      <p:sp>
        <p:nvSpPr>
          <p:cNvPr id="29699" name="Rectangle 3"/>
          <p:cNvSpPr>
            <a:spLocks noGrp="1" noChangeArrowheads="1"/>
          </p:cNvSpPr>
          <p:nvPr>
            <p:ph idx="1"/>
          </p:nvPr>
        </p:nvSpPr>
        <p:spPr>
          <a:xfrm>
            <a:off x="863600" y="2489200"/>
            <a:ext cx="7700963" cy="3530600"/>
          </a:xfrm>
        </p:spPr>
        <p:txBody>
          <a:bodyPr rtlCol="0">
            <a:normAutofit fontScale="77500" lnSpcReduction="20000"/>
          </a:bodyPr>
          <a:lstStyle/>
          <a:p>
            <a:pPr algn="just" fontAlgn="auto">
              <a:lnSpc>
                <a:spcPct val="90000"/>
              </a:lnSpc>
              <a:spcAft>
                <a:spcPts val="0"/>
              </a:spcAft>
              <a:buFont typeface="Wingdings 3" charset="2"/>
              <a:buChar char=""/>
              <a:defRPr/>
            </a:pPr>
            <a:r>
              <a:rPr lang="en-US" sz="2800" dirty="0" err="1" smtClean="0">
                <a:solidFill>
                  <a:schemeClr val="tx1">
                    <a:lumMod val="75000"/>
                    <a:lumOff val="25000"/>
                  </a:schemeClr>
                </a:solidFill>
              </a:rPr>
              <a:t>Penyelesaian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sengketa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menjadi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tanggung</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jawab</a:t>
            </a:r>
            <a:r>
              <a:rPr lang="en-US" sz="2800" dirty="0" smtClean="0">
                <a:solidFill>
                  <a:schemeClr val="tx1">
                    <a:lumMod val="75000"/>
                    <a:lumOff val="25000"/>
                  </a:schemeClr>
                </a:solidFill>
              </a:rPr>
              <a:t> Dispute Settlement Body (DSB). </a:t>
            </a:r>
            <a:r>
              <a:rPr lang="en-US" sz="2800" dirty="0" err="1" smtClean="0">
                <a:solidFill>
                  <a:schemeClr val="tx1">
                    <a:lumMod val="75000"/>
                    <a:lumOff val="25000"/>
                  </a:schemeClr>
                </a:solidFill>
              </a:rPr>
              <a:t>Badan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ini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terdiri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dari</a:t>
            </a:r>
            <a:r>
              <a:rPr lang="en-US" sz="2800" dirty="0" smtClean="0">
                <a:solidFill>
                  <a:schemeClr val="tx1">
                    <a:lumMod val="75000"/>
                    <a:lumOff val="25000"/>
                  </a:schemeClr>
                </a:solidFill>
              </a:rPr>
              <a:t> para </a:t>
            </a:r>
            <a:r>
              <a:rPr lang="en-US" sz="2800" dirty="0" err="1" smtClean="0">
                <a:solidFill>
                  <a:schemeClr val="tx1">
                    <a:lumMod val="75000"/>
                    <a:lumOff val="25000"/>
                  </a:schemeClr>
                </a:solidFill>
              </a:rPr>
              <a:t>ahli</a:t>
            </a:r>
            <a:r>
              <a:rPr lang="en-US" sz="2800" dirty="0" smtClean="0">
                <a:solidFill>
                  <a:schemeClr val="tx1">
                    <a:lumMod val="75000"/>
                    <a:lumOff val="25000"/>
                  </a:schemeClr>
                </a:solidFill>
              </a:rPr>
              <a:t> yang </a:t>
            </a:r>
            <a:r>
              <a:rPr lang="en-US" sz="2800" dirty="0" err="1" smtClean="0">
                <a:solidFill>
                  <a:schemeClr val="tx1">
                    <a:lumMod val="75000"/>
                    <a:lumOff val="25000"/>
                  </a:schemeClr>
                </a:solidFill>
              </a:rPr>
              <a:t>bertugas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menelaah</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kasus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dan</a:t>
            </a:r>
            <a:r>
              <a:rPr lang="en-US" sz="2800" dirty="0" smtClean="0">
                <a:solidFill>
                  <a:schemeClr val="tx1">
                    <a:lumMod val="75000"/>
                    <a:lumOff val="25000"/>
                  </a:schemeClr>
                </a:solidFill>
              </a:rPr>
              <a:t>  satu2nya yang </a:t>
            </a:r>
            <a:r>
              <a:rPr lang="en-US" sz="2800" dirty="0" err="1" smtClean="0">
                <a:solidFill>
                  <a:schemeClr val="tx1">
                    <a:lumMod val="75000"/>
                    <a:lumOff val="25000"/>
                  </a:schemeClr>
                </a:solidFill>
              </a:rPr>
              <a:t>memiliki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otoritas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membentuk</a:t>
            </a:r>
            <a:r>
              <a:rPr lang="en-US" sz="2800" dirty="0" smtClean="0">
                <a:solidFill>
                  <a:schemeClr val="tx1">
                    <a:lumMod val="75000"/>
                    <a:lumOff val="25000"/>
                  </a:schemeClr>
                </a:solidFill>
              </a:rPr>
              <a:t> Panel. (Panel </a:t>
            </a:r>
            <a:r>
              <a:rPr lang="en-US" sz="2800" dirty="0" err="1" smtClean="0">
                <a:solidFill>
                  <a:schemeClr val="tx1">
                    <a:lumMod val="75000"/>
                    <a:lumOff val="25000"/>
                  </a:schemeClr>
                </a:solidFill>
              </a:rPr>
              <a:t>secara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resmi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bertugas</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membantu</a:t>
            </a:r>
            <a:r>
              <a:rPr lang="en-US" sz="2800" dirty="0" smtClean="0">
                <a:solidFill>
                  <a:schemeClr val="tx1">
                    <a:lumMod val="75000"/>
                    <a:lumOff val="25000"/>
                  </a:schemeClr>
                </a:solidFill>
              </a:rPr>
              <a:t> DSB </a:t>
            </a:r>
            <a:r>
              <a:rPr lang="en-US" sz="2800" dirty="0" err="1" smtClean="0">
                <a:solidFill>
                  <a:schemeClr val="tx1">
                    <a:lumMod val="75000"/>
                    <a:lumOff val="25000"/>
                  </a:schemeClr>
                </a:solidFill>
              </a:rPr>
              <a:t>membuat</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keputusan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atau</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rekomendasi</a:t>
            </a:r>
            <a:r>
              <a:rPr lang="en-US" sz="2800" dirty="0" smtClean="0">
                <a:solidFill>
                  <a:schemeClr val="tx1">
                    <a:lumMod val="75000"/>
                    <a:lumOff val="25000"/>
                  </a:schemeClr>
                </a:solidFill>
              </a:rPr>
              <a:t>).</a:t>
            </a:r>
          </a:p>
          <a:p>
            <a:pPr algn="just" fontAlgn="auto">
              <a:lnSpc>
                <a:spcPct val="90000"/>
              </a:lnSpc>
              <a:spcAft>
                <a:spcPts val="0"/>
              </a:spcAft>
              <a:buFont typeface="Wingdings 3" charset="2"/>
              <a:buChar char=""/>
              <a:defRPr/>
            </a:pPr>
            <a:r>
              <a:rPr lang="en-US" sz="2800" dirty="0" smtClean="0">
                <a:solidFill>
                  <a:schemeClr val="tx1">
                    <a:lumMod val="75000"/>
                    <a:lumOff val="25000"/>
                  </a:schemeClr>
                </a:solidFill>
              </a:rPr>
              <a:t>DSB </a:t>
            </a:r>
            <a:r>
              <a:rPr lang="en-US" sz="2800" dirty="0" err="1" smtClean="0">
                <a:solidFill>
                  <a:schemeClr val="tx1">
                    <a:lumMod val="75000"/>
                    <a:lumOff val="25000"/>
                  </a:schemeClr>
                </a:solidFill>
              </a:rPr>
              <a:t>dapat</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menerima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atau</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menolak</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keputusan</a:t>
            </a:r>
            <a:r>
              <a:rPr lang="en-US" sz="2800" dirty="0" smtClean="0">
                <a:solidFill>
                  <a:schemeClr val="tx1">
                    <a:lumMod val="75000"/>
                    <a:lumOff val="25000"/>
                  </a:schemeClr>
                </a:solidFill>
              </a:rPr>
              <a:t> Panel </a:t>
            </a:r>
            <a:r>
              <a:rPr lang="en-US" sz="2800" dirty="0" err="1" smtClean="0">
                <a:solidFill>
                  <a:schemeClr val="tx1">
                    <a:lumMod val="75000"/>
                    <a:lumOff val="25000"/>
                  </a:schemeClr>
                </a:solidFill>
              </a:rPr>
              <a:t>atau</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keputusan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pada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tingkat</a:t>
            </a:r>
            <a:r>
              <a:rPr lang="en-US" sz="2800" dirty="0" smtClean="0">
                <a:solidFill>
                  <a:schemeClr val="tx1">
                    <a:lumMod val="75000"/>
                    <a:lumOff val="25000"/>
                  </a:schemeClr>
                </a:solidFill>
              </a:rPr>
              <a:t> banding.</a:t>
            </a:r>
          </a:p>
          <a:p>
            <a:pPr algn="just" fontAlgn="auto">
              <a:lnSpc>
                <a:spcPct val="90000"/>
              </a:lnSpc>
              <a:spcAft>
                <a:spcPts val="0"/>
              </a:spcAft>
              <a:buFont typeface="Wingdings 3" charset="2"/>
              <a:buChar char=""/>
              <a:defRPr/>
            </a:pPr>
            <a:r>
              <a:rPr lang="en-US" sz="2800" dirty="0" smtClean="0">
                <a:solidFill>
                  <a:schemeClr val="tx1">
                    <a:lumMod val="75000"/>
                    <a:lumOff val="25000"/>
                  </a:schemeClr>
                </a:solidFill>
              </a:rPr>
              <a:t>DSB </a:t>
            </a:r>
            <a:r>
              <a:rPr lang="en-US" sz="2800" dirty="0" err="1" smtClean="0">
                <a:solidFill>
                  <a:schemeClr val="tx1">
                    <a:lumMod val="75000"/>
                    <a:lumOff val="25000"/>
                  </a:schemeClr>
                </a:solidFill>
              </a:rPr>
              <a:t>juga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memonitor</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pelaksanaan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putusan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mereko-mendasi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serta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memiliki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kekuasan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untuk</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mengesahkan</a:t>
            </a:r>
            <a:r>
              <a:rPr lang="en-US" sz="2800" dirty="0" smtClean="0">
                <a:solidFill>
                  <a:schemeClr val="tx1">
                    <a:lumMod val="75000"/>
                    <a:lumOff val="25000"/>
                  </a:schemeClr>
                </a:solidFill>
              </a:rPr>
              <a:t> </a:t>
            </a:r>
            <a:r>
              <a:rPr lang="en-US" sz="2800" b="1" i="1" dirty="0" err="1" smtClean="0">
                <a:solidFill>
                  <a:schemeClr val="tx1">
                    <a:lumMod val="75000"/>
                    <a:lumOff val="25000"/>
                  </a:schemeClr>
                </a:solidFill>
              </a:rPr>
              <a:t>retaliasi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jika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suatu</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negara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tidak</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mematuhi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keputusan</a:t>
            </a:r>
            <a:r>
              <a:rPr lang="en-US" sz="2800" dirty="0" smtClean="0">
                <a:solidFill>
                  <a:schemeClr val="tx1">
                    <a:lumMod val="75000"/>
                    <a:lumOff val="25000"/>
                  </a:schemeClr>
                </a:solidFill>
              </a:rPr>
              <a:t>.</a:t>
            </a:r>
          </a:p>
        </p:txBody>
      </p:sp>
      <p:sp>
        <p:nvSpPr>
          <p:cNvPr id="33796"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65AE3608-00FE-4395-B594-D3E1BD3E0D06}" type="slidenum">
              <a:rPr lang="en-US"/>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65188" y="927100"/>
            <a:ext cx="6345237" cy="709613"/>
          </a:xfrm>
        </p:spPr>
        <p:txBody>
          <a:bodyPr/>
          <a:lstStyle/>
          <a:p>
            <a:r>
              <a:rPr lang="en-US" sz="4000" smtClean="0"/>
              <a:t>TAHAP PENYELESAIAN SENGKETA </a:t>
            </a:r>
          </a:p>
        </p:txBody>
      </p:sp>
      <p:sp>
        <p:nvSpPr>
          <p:cNvPr id="31747" name="Rectangle 3"/>
          <p:cNvSpPr>
            <a:spLocks noGrp="1" noChangeArrowheads="1"/>
          </p:cNvSpPr>
          <p:nvPr>
            <p:ph idx="1"/>
          </p:nvPr>
        </p:nvSpPr>
        <p:spPr>
          <a:xfrm>
            <a:off x="863600" y="2489200"/>
            <a:ext cx="7605713" cy="3987800"/>
          </a:xfrm>
        </p:spPr>
        <p:txBody>
          <a:bodyPr rtlCol="0">
            <a:normAutofit fontScale="85000" lnSpcReduction="20000"/>
          </a:bodyPr>
          <a:lstStyle/>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Tahap</a:t>
            </a:r>
            <a:r>
              <a:rPr lang="en-US" sz="2400" dirty="0" smtClean="0">
                <a:solidFill>
                  <a:schemeClr val="tx1">
                    <a:lumMod val="75000"/>
                    <a:lumOff val="25000"/>
                  </a:schemeClr>
                </a:solidFill>
                <a:latin typeface="Arial Narrow" panose="020B0606020202030204" pitchFamily="34" charset="0"/>
              </a:rPr>
              <a:t> I: </a:t>
            </a:r>
            <a:r>
              <a:rPr lang="en-US" sz="2400" dirty="0" err="1" smtClean="0">
                <a:solidFill>
                  <a:schemeClr val="tx1">
                    <a:lumMod val="75000"/>
                    <a:lumOff val="25000"/>
                  </a:schemeClr>
                </a:solidFill>
                <a:latin typeface="Arial Narrow" panose="020B0606020202030204" pitchFamily="34" charset="0"/>
              </a:rPr>
              <a:t>Konsultasi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maksimum</a:t>
            </a:r>
            <a:r>
              <a:rPr lang="en-US" sz="2400" dirty="0" smtClean="0">
                <a:solidFill>
                  <a:schemeClr val="tx1">
                    <a:lumMod val="75000"/>
                    <a:lumOff val="25000"/>
                  </a:schemeClr>
                </a:solidFill>
                <a:latin typeface="Arial Narrow" panose="020B0606020202030204" pitchFamily="34" charset="0"/>
              </a:rPr>
              <a:t> 60 </a:t>
            </a:r>
            <a:r>
              <a:rPr lang="en-US" sz="2400" dirty="0" err="1" smtClean="0">
                <a:solidFill>
                  <a:schemeClr val="tx1">
                    <a:lumMod val="75000"/>
                    <a:lumOff val="25000"/>
                  </a:schemeClr>
                </a:solidFill>
                <a:latin typeface="Arial Narrow" panose="020B0606020202030204" pitchFamily="34" charset="0"/>
              </a:rPr>
              <a:t>hr</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Tx/>
              <a:buNone/>
              <a:defRPr/>
            </a:pP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Sebelum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dibawa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negara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sengketa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harus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berunding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konsultasi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untuk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mencari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jalan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keluar</a:t>
            </a:r>
            <a:r>
              <a:rPr lang="en-US" sz="2400" dirty="0" smtClean="0">
                <a:solidFill>
                  <a:schemeClr val="tx1">
                    <a:lumMod val="75000"/>
                    <a:lumOff val="25000"/>
                  </a:schemeClr>
                </a:solidFill>
                <a:latin typeface="Arial Narrow" panose="020B0606020202030204" pitchFamily="34" charset="0"/>
              </a:rPr>
              <a:t>. </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Tahap</a:t>
            </a:r>
            <a:r>
              <a:rPr lang="en-US" sz="2400" dirty="0" smtClean="0">
                <a:solidFill>
                  <a:schemeClr val="tx1">
                    <a:lumMod val="75000"/>
                    <a:lumOff val="25000"/>
                  </a:schemeClr>
                </a:solidFill>
                <a:latin typeface="Arial Narrow" panose="020B0606020202030204" pitchFamily="34" charset="0"/>
              </a:rPr>
              <a:t> II: Panel ( </a:t>
            </a:r>
            <a:r>
              <a:rPr lang="en-US" sz="2400" dirty="0" err="1" smtClean="0">
                <a:solidFill>
                  <a:schemeClr val="tx1">
                    <a:lumMod val="75000"/>
                    <a:lumOff val="25000"/>
                  </a:schemeClr>
                </a:solidFill>
                <a:latin typeface="Arial Narrow" panose="020B0606020202030204" pitchFamily="34" charset="0"/>
              </a:rPr>
              <a:t>maksimum</a:t>
            </a:r>
            <a:r>
              <a:rPr lang="en-US" sz="2400" dirty="0" smtClean="0">
                <a:solidFill>
                  <a:schemeClr val="tx1">
                    <a:lumMod val="75000"/>
                    <a:lumOff val="25000"/>
                  </a:schemeClr>
                </a:solidFill>
                <a:latin typeface="Arial Narrow" panose="020B0606020202030204" pitchFamily="34" charset="0"/>
              </a:rPr>
              <a:t> 45 </a:t>
            </a:r>
            <a:r>
              <a:rPr lang="en-US" sz="2400" dirty="0" err="1" smtClean="0">
                <a:solidFill>
                  <a:schemeClr val="tx1">
                    <a:lumMod val="75000"/>
                    <a:lumOff val="25000"/>
                  </a:schemeClr>
                </a:solidFill>
                <a:latin typeface="Arial Narrow" panose="020B0606020202030204" pitchFamily="34" charset="0"/>
              </a:rPr>
              <a:t>hr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pembentukan</a:t>
            </a:r>
            <a:r>
              <a:rPr lang="en-US" sz="2400" dirty="0" smtClean="0">
                <a:solidFill>
                  <a:schemeClr val="tx1">
                    <a:lumMod val="75000"/>
                    <a:lumOff val="25000"/>
                  </a:schemeClr>
                </a:solidFill>
                <a:latin typeface="Arial Narrow" panose="020B0606020202030204" pitchFamily="34" charset="0"/>
              </a:rPr>
              <a:t> Panel + 6 </a:t>
            </a:r>
            <a:r>
              <a:rPr lang="en-US" sz="2400" dirty="0" err="1" smtClean="0">
                <a:solidFill>
                  <a:schemeClr val="tx1">
                    <a:lumMod val="75000"/>
                    <a:lumOff val="25000"/>
                  </a:schemeClr>
                </a:solidFill>
                <a:latin typeface="Arial Narrow" panose="020B0606020202030204" pitchFamily="34" charset="0"/>
              </a:rPr>
              <a:t>bulan</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bekerja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menghslkan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keputusan</a:t>
            </a:r>
            <a:r>
              <a:rPr lang="en-US" sz="2400" dirty="0" smtClean="0">
                <a:solidFill>
                  <a:schemeClr val="tx1">
                    <a:lumMod val="75000"/>
                    <a:lumOff val="25000"/>
                  </a:schemeClr>
                </a:solidFill>
                <a:latin typeface="Arial Narrow" panose="020B0606020202030204" pitchFamily="34" charset="0"/>
              </a:rPr>
              <a:t> ). </a:t>
            </a:r>
          </a:p>
          <a:p>
            <a:pPr algn="just" fontAlgn="auto">
              <a:lnSpc>
                <a:spcPct val="80000"/>
              </a:lnSpc>
              <a:spcAft>
                <a:spcPts val="0"/>
              </a:spcAft>
              <a:buFontTx/>
              <a:buNone/>
              <a:defRPr/>
            </a:pP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Jika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tahap</a:t>
            </a:r>
            <a:r>
              <a:rPr lang="en-US" sz="2400" dirty="0" smtClean="0">
                <a:solidFill>
                  <a:schemeClr val="tx1">
                    <a:lumMod val="75000"/>
                    <a:lumOff val="25000"/>
                  </a:schemeClr>
                </a:solidFill>
                <a:latin typeface="Arial Narrow" panose="020B0606020202030204" pitchFamily="34" charset="0"/>
              </a:rPr>
              <a:t> I </a:t>
            </a:r>
            <a:r>
              <a:rPr lang="en-US" sz="2400" dirty="0" err="1" smtClean="0">
                <a:solidFill>
                  <a:schemeClr val="tx1">
                    <a:lumMod val="75000"/>
                    <a:lumOff val="25000"/>
                  </a:schemeClr>
                </a:solidFill>
                <a:latin typeface="Arial Narrow" panose="020B0606020202030204" pitchFamily="34" charset="0"/>
              </a:rPr>
              <a:t>gagal</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penggugat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dpt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meminta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dibentuknya</a:t>
            </a:r>
            <a:r>
              <a:rPr lang="en-US" sz="2400" dirty="0" smtClean="0">
                <a:solidFill>
                  <a:schemeClr val="tx1">
                    <a:lumMod val="75000"/>
                    <a:lumOff val="25000"/>
                  </a:schemeClr>
                </a:solidFill>
                <a:latin typeface="Arial Narrow" panose="020B0606020202030204" pitchFamily="34" charset="0"/>
              </a:rPr>
              <a:t> Panel. Negara </a:t>
            </a:r>
            <a:r>
              <a:rPr lang="en-US" sz="2400" dirty="0" err="1" smtClean="0">
                <a:solidFill>
                  <a:schemeClr val="tx1">
                    <a:lumMod val="75000"/>
                    <a:lumOff val="25000"/>
                  </a:schemeClr>
                </a:solidFill>
                <a:latin typeface="Arial Narrow" panose="020B0606020202030204" pitchFamily="34" charset="0"/>
              </a:rPr>
              <a:t>tergugat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dpt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merintangi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terbentuknya</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sebanyak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satu</a:t>
            </a:r>
            <a:r>
              <a:rPr lang="en-US" sz="2400" dirty="0" smtClean="0">
                <a:solidFill>
                  <a:schemeClr val="tx1">
                    <a:lumMod val="75000"/>
                    <a:lumOff val="25000"/>
                  </a:schemeClr>
                </a:solidFill>
                <a:latin typeface="Arial Narrow" panose="020B0606020202030204" pitchFamily="34" charset="0"/>
              </a:rPr>
              <a:t> kali, </a:t>
            </a:r>
            <a:r>
              <a:rPr lang="en-US" sz="2400" dirty="0" err="1" smtClean="0">
                <a:solidFill>
                  <a:schemeClr val="tx1">
                    <a:lumMod val="75000"/>
                    <a:lumOff val="25000"/>
                  </a:schemeClr>
                </a:solidFill>
                <a:latin typeface="Arial Narrow" panose="020B0606020202030204" pitchFamily="34" charset="0"/>
              </a:rPr>
              <a:t>tetapi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pada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sidang</a:t>
            </a:r>
            <a:r>
              <a:rPr lang="en-US" sz="2400" dirty="0" smtClean="0">
                <a:solidFill>
                  <a:schemeClr val="tx1">
                    <a:lumMod val="75000"/>
                    <a:lumOff val="25000"/>
                  </a:schemeClr>
                </a:solidFill>
                <a:latin typeface="Arial Narrow" panose="020B0606020202030204" pitchFamily="34" charset="0"/>
              </a:rPr>
              <a:t> DSB yang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kalinya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pemben-tukan</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tidak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bisa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lagi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dihalangi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kecualii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ada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konsensus</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menentang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pembentukan</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tsb</a:t>
            </a:r>
            <a:r>
              <a:rPr lang="en-US" sz="2400" dirty="0" smtClean="0">
                <a:solidFill>
                  <a:schemeClr val="tx1">
                    <a:lumMod val="75000"/>
                    <a:lumOff val="25000"/>
                  </a:schemeClr>
                </a:solidFill>
                <a:latin typeface="Arial Narrow" panose="020B0606020202030204" pitchFamily="34" charset="0"/>
              </a:rPr>
              <a:t>. </a:t>
            </a:r>
          </a:p>
          <a:p>
            <a:pPr algn="just" fontAlgn="auto">
              <a:lnSpc>
                <a:spcPct val="80000"/>
              </a:lnSpc>
              <a:spcAft>
                <a:spcPts val="0"/>
              </a:spcAft>
              <a:buFontTx/>
              <a:buNone/>
              <a:defRPr/>
            </a:pP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hanya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dapat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ditolak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melalui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konsensus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dalam</a:t>
            </a:r>
            <a:r>
              <a:rPr lang="en-US" sz="2400" dirty="0" smtClean="0">
                <a:solidFill>
                  <a:schemeClr val="tx1">
                    <a:lumMod val="75000"/>
                    <a:lumOff val="25000"/>
                  </a:schemeClr>
                </a:solidFill>
                <a:latin typeface="Arial Narrow" panose="020B0606020202030204" pitchFamily="34" charset="0"/>
              </a:rPr>
              <a:t> DSB, </a:t>
            </a:r>
            <a:r>
              <a:rPr lang="en-US" sz="2400" dirty="0" err="1" smtClean="0">
                <a:solidFill>
                  <a:schemeClr val="tx1">
                    <a:lumMod val="75000"/>
                    <a:lumOff val="25000"/>
                  </a:schemeClr>
                </a:solidFill>
                <a:latin typeface="Arial Narrow" panose="020B0606020202030204" pitchFamily="34" charset="0"/>
              </a:rPr>
              <a:t>maka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hasil</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putusannya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sulit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untuk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digugurkan</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Tx/>
              <a:buNone/>
              <a:defRPr/>
            </a:pP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biasanya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diberikan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pihak2 yang </a:t>
            </a:r>
            <a:r>
              <a:rPr lang="en-US" sz="2400" dirty="0" err="1" smtClean="0">
                <a:solidFill>
                  <a:schemeClr val="tx1">
                    <a:lumMod val="75000"/>
                    <a:lumOff val="25000"/>
                  </a:schemeClr>
                </a:solidFill>
                <a:latin typeface="Arial Narrow" panose="020B0606020202030204" pitchFamily="34" charset="0"/>
              </a:rPr>
              <a:t>bersengketa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dalam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6 </a:t>
            </a:r>
            <a:r>
              <a:rPr lang="en-US" sz="2400" dirty="0" err="1" smtClean="0">
                <a:solidFill>
                  <a:schemeClr val="tx1">
                    <a:lumMod val="75000"/>
                    <a:lumOff val="25000"/>
                  </a:schemeClr>
                </a:solidFill>
                <a:latin typeface="Arial Narrow" panose="020B0606020202030204" pitchFamily="34" charset="0"/>
              </a:rPr>
              <a:t>bulan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kecuali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dalam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kasus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penting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atau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kasus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barang</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mudah</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hancur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dalam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3 </a:t>
            </a:r>
            <a:r>
              <a:rPr lang="en-US" sz="2400" dirty="0" err="1" smtClean="0">
                <a:solidFill>
                  <a:schemeClr val="tx1">
                    <a:lumMod val="75000"/>
                    <a:lumOff val="25000"/>
                  </a:schemeClr>
                </a:solidFill>
                <a:latin typeface="Arial Narrow" panose="020B0606020202030204" pitchFamily="34" charset="0"/>
              </a:rPr>
              <a:t>bulan</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Tx/>
              <a:buNone/>
              <a:defRPr/>
            </a:pPr>
            <a:r>
              <a:rPr lang="en-US" sz="2400" dirty="0" smtClean="0">
                <a:solidFill>
                  <a:schemeClr val="tx1">
                    <a:lumMod val="75000"/>
                    <a:lumOff val="25000"/>
                  </a:schemeClr>
                </a:solidFill>
                <a:latin typeface="Arial Narrow" panose="020B0606020202030204" pitchFamily="34" charset="0"/>
              </a:rPr>
              <a:t>	</a:t>
            </a:r>
          </a:p>
        </p:txBody>
      </p:sp>
      <p:sp>
        <p:nvSpPr>
          <p:cNvPr id="34820"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02B0E3B6-F867-452E-8979-AA661F4614F6}" type="slidenum">
              <a:rPr lang="en-US"/>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865188" y="927100"/>
            <a:ext cx="6345237" cy="709613"/>
          </a:xfrm>
        </p:spPr>
        <p:txBody>
          <a:bodyPr/>
          <a:lstStyle/>
          <a:p>
            <a:r>
              <a:rPr lang="en-US" sz="4000" smtClean="0"/>
              <a:t>TAHAP PENYELESAIAN SENGKETA</a:t>
            </a:r>
          </a:p>
        </p:txBody>
      </p:sp>
      <p:sp>
        <p:nvSpPr>
          <p:cNvPr id="32771" name="Rectangle 3"/>
          <p:cNvSpPr>
            <a:spLocks noGrp="1" noChangeArrowheads="1"/>
          </p:cNvSpPr>
          <p:nvPr>
            <p:ph idx="1"/>
          </p:nvPr>
        </p:nvSpPr>
        <p:spPr>
          <a:xfrm>
            <a:off x="863600" y="2489200"/>
            <a:ext cx="7700963" cy="3530600"/>
          </a:xfrm>
        </p:spPr>
        <p:txBody>
          <a:bodyPr rtlCol="0">
            <a:normAutofit fontScale="92500" lnSpcReduction="20000"/>
          </a:bodyPr>
          <a:lstStyle/>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Sebelum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dengar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pendapat</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pertama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masing-masing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mengajukan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argumen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secara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tertulis</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Dengar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pendapat</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pertama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kasus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untuk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negara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penggugat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tergugat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negara</a:t>
            </a:r>
            <a:r>
              <a:rPr lang="en-US" sz="2400" dirty="0" smtClean="0">
                <a:solidFill>
                  <a:schemeClr val="tx1">
                    <a:lumMod val="75000"/>
                    <a:lumOff val="25000"/>
                  </a:schemeClr>
                </a:solidFill>
                <a:latin typeface="Arial Narrow" panose="020B0606020202030204" pitchFamily="34" charset="0"/>
              </a:rPr>
              <a:t> lain yang </a:t>
            </a:r>
            <a:r>
              <a:rPr lang="en-US" sz="2400" dirty="0" err="1" smtClean="0">
                <a:solidFill>
                  <a:schemeClr val="tx1">
                    <a:lumMod val="75000"/>
                    <a:lumOff val="25000"/>
                  </a:schemeClr>
                </a:solidFill>
                <a:latin typeface="Arial Narrow" panose="020B0606020202030204" pitchFamily="34" charset="0"/>
              </a:rPr>
              <a:t>menyatakan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punya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kepentingan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dalam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kasus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tsb</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Bantahan</a:t>
            </a:r>
            <a:r>
              <a:rPr lang="en-US" sz="2400" dirty="0" smtClean="0">
                <a:solidFill>
                  <a:schemeClr val="tx1">
                    <a:lumMod val="75000"/>
                    <a:lumOff val="25000"/>
                  </a:schemeClr>
                </a:solidFill>
                <a:latin typeface="Arial Narrow" panose="020B0606020202030204" pitchFamily="34" charset="0"/>
              </a:rPr>
              <a:t> (Rebuttal):Negara yang </a:t>
            </a:r>
            <a:r>
              <a:rPr lang="en-US" sz="2400" dirty="0" err="1" smtClean="0">
                <a:solidFill>
                  <a:schemeClr val="tx1">
                    <a:lumMod val="75000"/>
                    <a:lumOff val="25000"/>
                  </a:schemeClr>
                </a:solidFill>
                <a:latin typeface="Arial Narrow" panose="020B0606020202030204" pitchFamily="34" charset="0"/>
              </a:rPr>
              <a:t>terlibat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mengajukan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banthan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tertulis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danargumen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lisan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pd</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pertemuan</a:t>
            </a:r>
            <a:r>
              <a:rPr lang="en-US" sz="2400" dirty="0" smtClean="0">
                <a:solidFill>
                  <a:schemeClr val="tx1">
                    <a:lumMod val="75000"/>
                    <a:lumOff val="25000"/>
                  </a:schemeClr>
                </a:solidFill>
                <a:latin typeface="Arial Narrow" panose="020B0606020202030204" pitchFamily="34" charset="0"/>
              </a:rPr>
              <a:t> Panel yang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Peran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Ahli</a:t>
            </a:r>
            <a:r>
              <a:rPr lang="en-US" sz="2400" dirty="0" smtClean="0">
                <a:solidFill>
                  <a:schemeClr val="tx1">
                    <a:lumMod val="75000"/>
                    <a:lumOff val="25000"/>
                  </a:schemeClr>
                </a:solidFill>
                <a:latin typeface="Arial Narrow" panose="020B0606020202030204" pitchFamily="34" charset="0"/>
              </a:rPr>
              <a:t> (Experts): Panel </a:t>
            </a:r>
            <a:r>
              <a:rPr lang="en-US" sz="2400" dirty="0" err="1" smtClean="0">
                <a:solidFill>
                  <a:schemeClr val="tx1">
                    <a:lumMod val="75000"/>
                    <a:lumOff val="25000"/>
                  </a:schemeClr>
                </a:solidFill>
                <a:latin typeface="Arial Narrow" panose="020B0606020202030204" pitchFamily="34" charset="0"/>
              </a:rPr>
              <a:t>dapat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meminta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pendapat</a:t>
            </a:r>
            <a:r>
              <a:rPr lang="en-US" sz="2400" dirty="0" smtClean="0">
                <a:solidFill>
                  <a:schemeClr val="tx1">
                    <a:lumMod val="75000"/>
                    <a:lumOff val="25000"/>
                  </a:schemeClr>
                </a:solidFill>
                <a:latin typeface="Arial Narrow" panose="020B0606020202030204" pitchFamily="34" charset="0"/>
              </a:rPr>
              <a:t> para </a:t>
            </a:r>
            <a:r>
              <a:rPr lang="en-US" sz="2400" dirty="0" err="1" smtClean="0">
                <a:solidFill>
                  <a:schemeClr val="tx1">
                    <a:lumMod val="75000"/>
                    <a:lumOff val="25000"/>
                  </a:schemeClr>
                </a:solidFill>
                <a:latin typeface="Arial Narrow" panose="020B0606020202030204" pitchFamily="34" charset="0"/>
              </a:rPr>
              <a:t>ahli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atau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menunjuk</a:t>
            </a:r>
            <a:r>
              <a:rPr lang="en-US" sz="2400" dirty="0" smtClean="0">
                <a:solidFill>
                  <a:schemeClr val="tx1">
                    <a:lumMod val="75000"/>
                    <a:lumOff val="25000"/>
                  </a:schemeClr>
                </a:solidFill>
                <a:latin typeface="Arial Narrow" panose="020B0606020202030204" pitchFamily="34" charset="0"/>
              </a:rPr>
              <a:t> expert review group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mempersiapkan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pendapatnya</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smtClean="0">
                <a:solidFill>
                  <a:schemeClr val="tx1">
                    <a:lumMod val="75000"/>
                    <a:lumOff val="25000"/>
                  </a:schemeClr>
                </a:solidFill>
                <a:latin typeface="Arial Narrow" panose="020B0606020202030204" pitchFamily="34" charset="0"/>
              </a:rPr>
              <a:t>Draft </a:t>
            </a:r>
            <a:r>
              <a:rPr lang="en-US" sz="2400" dirty="0" err="1" smtClean="0">
                <a:solidFill>
                  <a:schemeClr val="tx1">
                    <a:lumMod val="75000"/>
                    <a:lumOff val="25000"/>
                  </a:schemeClr>
                </a:solidFill>
                <a:latin typeface="Arial Narrow" panose="020B0606020202030204" pitchFamily="34" charset="0"/>
              </a:rPr>
              <a:t>pertama</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mengajukan</a:t>
            </a:r>
            <a:r>
              <a:rPr lang="en-US" sz="2400" dirty="0" smtClean="0">
                <a:solidFill>
                  <a:schemeClr val="tx1">
                    <a:lumMod val="75000"/>
                    <a:lumOff val="25000"/>
                  </a:schemeClr>
                </a:solidFill>
                <a:latin typeface="Arial Narrow" panose="020B0606020202030204" pitchFamily="34" charset="0"/>
              </a:rPr>
              <a:t> draft </a:t>
            </a: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berisi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latar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belakang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fakta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argumen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belah</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memberikan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2 </a:t>
            </a:r>
            <a:r>
              <a:rPr lang="en-US" sz="2400" dirty="0" err="1" smtClean="0">
                <a:solidFill>
                  <a:schemeClr val="tx1">
                    <a:lumMod val="75000"/>
                    <a:lumOff val="25000"/>
                  </a:schemeClr>
                </a:solidFill>
                <a:latin typeface="Arial Narrow" panose="020B0606020202030204" pitchFamily="34" charset="0"/>
              </a:rPr>
              <a:t>minggu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pihak2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memberikan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tanggapannya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Laporn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ini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tdk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memuat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temuan</a:t>
            </a:r>
            <a:r>
              <a:rPr lang="en-US" sz="2400" dirty="0" smtClean="0">
                <a:solidFill>
                  <a:schemeClr val="tx1">
                    <a:lumMod val="75000"/>
                    <a:lumOff val="25000"/>
                  </a:schemeClr>
                </a:solidFill>
                <a:latin typeface="Arial Narrow" panose="020B0606020202030204" pitchFamily="34" charset="0"/>
              </a:rPr>
              <a:t> &amp; </a:t>
            </a:r>
            <a:r>
              <a:rPr lang="en-US" sz="2400" dirty="0" err="1" smtClean="0">
                <a:solidFill>
                  <a:schemeClr val="tx1">
                    <a:lumMod val="75000"/>
                    <a:lumOff val="25000"/>
                  </a:schemeClr>
                </a:solidFill>
                <a:latin typeface="Arial Narrow" panose="020B0606020202030204" pitchFamily="34" charset="0"/>
              </a:rPr>
              <a:t>kesimpln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a:t>
            </a:r>
          </a:p>
        </p:txBody>
      </p:sp>
      <p:sp>
        <p:nvSpPr>
          <p:cNvPr id="35844"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10E1C38-CD17-4057-950D-7A7C6EC4C1B4}" type="slidenum">
              <a:rPr lang="en-US"/>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65188" y="927100"/>
            <a:ext cx="6345237" cy="709613"/>
          </a:xfrm>
        </p:spPr>
        <p:txBody>
          <a:bodyPr/>
          <a:lstStyle/>
          <a:p>
            <a:r>
              <a:rPr lang="en-US" smtClean="0"/>
              <a:t>Tahap ….(lanjutan)</a:t>
            </a:r>
          </a:p>
        </p:txBody>
      </p:sp>
      <p:sp>
        <p:nvSpPr>
          <p:cNvPr id="33795" name="Rectangle 3"/>
          <p:cNvSpPr>
            <a:spLocks noGrp="1" noChangeArrowheads="1"/>
          </p:cNvSpPr>
          <p:nvPr>
            <p:ph idx="1"/>
          </p:nvPr>
        </p:nvSpPr>
        <p:spPr>
          <a:xfrm>
            <a:off x="863600" y="2489200"/>
            <a:ext cx="7700963" cy="4140200"/>
          </a:xfrm>
        </p:spPr>
        <p:txBody>
          <a:bodyPr rtlCol="0">
            <a:normAutofit fontScale="92500" lnSpcReduction="10000"/>
          </a:bodyPr>
          <a:lstStyle/>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sementara</a:t>
            </a:r>
            <a:r>
              <a:rPr lang="en-US" sz="2400" dirty="0" smtClean="0">
                <a:solidFill>
                  <a:schemeClr val="tx1">
                    <a:lumMod val="75000"/>
                    <a:lumOff val="25000"/>
                  </a:schemeClr>
                </a:solidFill>
                <a:latin typeface="Arial Narrow" panose="020B0606020202030204" pitchFamily="34" charset="0"/>
              </a:rPr>
              <a:t> (interim report): Panel </a:t>
            </a:r>
            <a:r>
              <a:rPr lang="en-US" sz="2400" dirty="0" err="1" smtClean="0">
                <a:solidFill>
                  <a:schemeClr val="tx1">
                    <a:lumMod val="75000"/>
                    <a:lumOff val="25000"/>
                  </a:schemeClr>
                </a:solidFill>
                <a:latin typeface="Arial Narrow" panose="020B0606020202030204" pitchFamily="34" charset="0"/>
              </a:rPr>
              <a:t>mengajukan</a:t>
            </a:r>
            <a:r>
              <a:rPr lang="en-US" sz="2400" dirty="0" smtClean="0">
                <a:solidFill>
                  <a:schemeClr val="tx1">
                    <a:lumMod val="75000"/>
                    <a:lumOff val="25000"/>
                  </a:schemeClr>
                </a:solidFill>
                <a:latin typeface="Arial Narrow" panose="020B0606020202030204" pitchFamily="34" charset="0"/>
              </a:rPr>
              <a:t> lap </a:t>
            </a:r>
            <a:r>
              <a:rPr lang="en-US" sz="2400" dirty="0" err="1" smtClean="0">
                <a:solidFill>
                  <a:schemeClr val="tx1">
                    <a:lumMod val="75000"/>
                    <a:lumOff val="25000"/>
                  </a:schemeClr>
                </a:solidFill>
                <a:latin typeface="Arial Narrow" panose="020B0606020202030204" pitchFamily="34" charset="0"/>
              </a:rPr>
              <a:t>smentara</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memuat</a:t>
            </a:r>
            <a:r>
              <a:rPr lang="en-US" sz="2400" dirty="0" smtClean="0">
                <a:solidFill>
                  <a:schemeClr val="tx1">
                    <a:lumMod val="75000"/>
                    <a:lumOff val="25000"/>
                  </a:schemeClr>
                </a:solidFill>
                <a:latin typeface="Arial Narrow" panose="020B0606020202030204" pitchFamily="34" charset="0"/>
              </a:rPr>
              <a:t> temuan2 &amp; </a:t>
            </a:r>
            <a:r>
              <a:rPr lang="en-US" sz="2400" dirty="0" err="1" smtClean="0">
                <a:solidFill>
                  <a:schemeClr val="tx1">
                    <a:lumMod val="75000"/>
                    <a:lumOff val="25000"/>
                  </a:schemeClr>
                </a:solidFill>
                <a:latin typeface="Arial Narrow" panose="020B0606020202030204" pitchFamily="34" charset="0"/>
              </a:rPr>
              <a:t>kesimp</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memberikan</a:t>
            </a:r>
            <a:r>
              <a:rPr lang="en-US" sz="2400" dirty="0" smtClean="0">
                <a:solidFill>
                  <a:schemeClr val="tx1">
                    <a:lumMod val="75000"/>
                    <a:lumOff val="25000"/>
                  </a:schemeClr>
                </a:solidFill>
                <a:latin typeface="Arial Narrow" panose="020B0606020202030204" pitchFamily="34" charset="0"/>
              </a:rPr>
              <a:t> 1 </a:t>
            </a:r>
            <a:r>
              <a:rPr lang="en-US" sz="2400" dirty="0" err="1" smtClean="0">
                <a:solidFill>
                  <a:schemeClr val="tx1">
                    <a:lumMod val="75000"/>
                    <a:lumOff val="25000"/>
                  </a:schemeClr>
                </a:solidFill>
                <a:latin typeface="Arial Narrow" panose="020B0606020202030204" pitchFamily="34" charset="0"/>
              </a:rPr>
              <a:t>mingg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memberikan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tanggapan</a:t>
            </a:r>
            <a:r>
              <a:rPr lang="en-US" sz="2400" dirty="0" smtClean="0">
                <a:solidFill>
                  <a:schemeClr val="tx1">
                    <a:lumMod val="75000"/>
                    <a:lumOff val="25000"/>
                  </a:schemeClr>
                </a:solidFill>
                <a:latin typeface="Arial Narrow" panose="020B0606020202030204" pitchFamily="34" charset="0"/>
              </a:rPr>
              <a:t> (review).</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Peninjauan</a:t>
            </a:r>
            <a:r>
              <a:rPr lang="en-US" sz="2400" dirty="0" smtClean="0">
                <a:solidFill>
                  <a:schemeClr val="tx1">
                    <a:lumMod val="75000"/>
                    <a:lumOff val="25000"/>
                  </a:schemeClr>
                </a:solidFill>
                <a:latin typeface="Arial Narrow" panose="020B0606020202030204" pitchFamily="34" charset="0"/>
              </a:rPr>
              <a:t> ( Review): </a:t>
            </a:r>
            <a:r>
              <a:rPr lang="en-US" sz="2400" dirty="0" err="1" smtClean="0">
                <a:solidFill>
                  <a:schemeClr val="tx1">
                    <a:lumMod val="75000"/>
                    <a:lumOff val="25000"/>
                  </a:schemeClr>
                </a:solidFill>
                <a:latin typeface="Arial Narrow" panose="020B0606020202030204" pitchFamily="34" charset="0"/>
              </a:rPr>
              <a:t>Lamanya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unt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menanggapi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tdk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melebihi</a:t>
            </a:r>
            <a:r>
              <a:rPr lang="en-US" sz="2400" dirty="0" smtClean="0">
                <a:solidFill>
                  <a:schemeClr val="tx1">
                    <a:lumMod val="75000"/>
                    <a:lumOff val="25000"/>
                  </a:schemeClr>
                </a:solidFill>
                <a:latin typeface="Arial Narrow" panose="020B0606020202030204" pitchFamily="34" charset="0"/>
              </a:rPr>
              <a:t> 2 </a:t>
            </a:r>
            <a:r>
              <a:rPr lang="en-US" sz="2400" dirty="0" err="1" smtClean="0">
                <a:solidFill>
                  <a:schemeClr val="tx1">
                    <a:lumMod val="75000"/>
                    <a:lumOff val="25000"/>
                  </a:schemeClr>
                </a:solidFill>
                <a:latin typeface="Arial Narrow" panose="020B0606020202030204" pitchFamily="34" charset="0"/>
              </a:rPr>
              <a:t>minggu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dlm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tsb</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bisa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saja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bersidang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tambahan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dng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sengketa</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 (Final report): Lap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diberikan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Setlh</a:t>
            </a:r>
            <a:r>
              <a:rPr lang="en-US" sz="2400" dirty="0" smtClean="0">
                <a:solidFill>
                  <a:schemeClr val="tx1">
                    <a:lumMod val="75000"/>
                    <a:lumOff val="25000"/>
                  </a:schemeClr>
                </a:solidFill>
                <a:latin typeface="Arial Narrow" panose="020B0606020202030204" pitchFamily="34" charset="0"/>
              </a:rPr>
              <a:t> 3 </a:t>
            </a:r>
            <a:r>
              <a:rPr lang="en-US" sz="2400" dirty="0" err="1" smtClean="0">
                <a:solidFill>
                  <a:schemeClr val="tx1">
                    <a:lumMod val="75000"/>
                    <a:lumOff val="25000"/>
                  </a:schemeClr>
                </a:solidFill>
                <a:latin typeface="Arial Narrow" panose="020B0606020202030204" pitchFamily="34" charset="0"/>
              </a:rPr>
              <a:t>minggu</a:t>
            </a:r>
            <a:r>
              <a:rPr lang="en-US" sz="2400" dirty="0" smtClean="0">
                <a:solidFill>
                  <a:schemeClr val="tx1">
                    <a:lumMod val="75000"/>
                    <a:lumOff val="25000"/>
                  </a:schemeClr>
                </a:solidFill>
                <a:latin typeface="Arial Narrow" panose="020B0606020202030204" pitchFamily="34" charset="0"/>
              </a:rPr>
              <a:t> lap </a:t>
            </a:r>
            <a:r>
              <a:rPr lang="en-US" sz="2400" dirty="0" err="1" smtClean="0">
                <a:solidFill>
                  <a:schemeClr val="tx1">
                    <a:lumMod val="75000"/>
                    <a:lumOff val="25000"/>
                  </a:schemeClr>
                </a:solidFill>
                <a:latin typeface="Arial Narrow" panose="020B0606020202030204" pitchFamily="34" charset="0"/>
              </a:rPr>
              <a:t>tsb</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disirkulasi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kpd</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semua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anggota</a:t>
            </a:r>
            <a:r>
              <a:rPr lang="en-US" sz="2400" dirty="0" smtClean="0">
                <a:solidFill>
                  <a:schemeClr val="tx1">
                    <a:lumMod val="75000"/>
                    <a:lumOff val="25000"/>
                  </a:schemeClr>
                </a:solidFill>
                <a:latin typeface="Arial Narrow" panose="020B0606020202030204" pitchFamily="34" charset="0"/>
              </a:rPr>
              <a:t> WTO. </a:t>
            </a:r>
            <a:r>
              <a:rPr lang="en-US" sz="2400" dirty="0" err="1" smtClean="0">
                <a:solidFill>
                  <a:schemeClr val="tx1">
                    <a:lumMod val="75000"/>
                    <a:lumOff val="25000"/>
                  </a:schemeClr>
                </a:solidFill>
                <a:latin typeface="Arial Narrow" panose="020B0606020202030204" pitchFamily="34" charset="0"/>
              </a:rPr>
              <a:t>Jika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terbukti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tergugat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bersalah</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maka</a:t>
            </a:r>
            <a:r>
              <a:rPr lang="en-US" sz="2400" dirty="0" smtClean="0">
                <a:solidFill>
                  <a:schemeClr val="tx1">
                    <a:lumMod val="75000"/>
                    <a:lumOff val="25000"/>
                  </a:schemeClr>
                </a:solidFill>
                <a:latin typeface="Arial Narrow" panose="020B0606020202030204" pitchFamily="34" charset="0"/>
              </a:rPr>
              <a:t> Panel </a:t>
            </a:r>
            <a:r>
              <a:rPr lang="en-US" sz="2400" dirty="0" err="1" smtClean="0">
                <a:solidFill>
                  <a:schemeClr val="tx1">
                    <a:lumMod val="75000"/>
                    <a:lumOff val="25000"/>
                  </a:schemeClr>
                </a:solidFill>
                <a:latin typeface="Arial Narrow" panose="020B0606020202030204" pitchFamily="34" charset="0"/>
              </a:rPr>
              <a:t>dapat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memberi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arahan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ttg</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bgmn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seharusnya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dilakukan</a:t>
            </a:r>
            <a:r>
              <a:rPr lang="en-US" sz="2400"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sz="2400" dirty="0" smtClean="0">
                <a:solidFill>
                  <a:schemeClr val="tx1">
                    <a:lumMod val="75000"/>
                    <a:lumOff val="25000"/>
                  </a:schemeClr>
                </a:solidFill>
                <a:latin typeface="Arial Narrow" panose="020B0606020202030204" pitchFamily="34" charset="0"/>
              </a:rPr>
              <a:t>Lap </a:t>
            </a:r>
            <a:r>
              <a:rPr lang="en-US" sz="2400" dirty="0" err="1" smtClean="0">
                <a:solidFill>
                  <a:schemeClr val="tx1">
                    <a:lumMod val="75000"/>
                    <a:lumOff val="25000"/>
                  </a:schemeClr>
                </a:solidFill>
                <a:latin typeface="Arial Narrow" panose="020B0606020202030204" pitchFamily="34" charset="0"/>
              </a:rPr>
              <a:t>Akhir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menjadi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Keputusan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Laporan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tsb</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otomatis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menjadi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keputusan</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atau</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rekomendasi</a:t>
            </a:r>
            <a:r>
              <a:rPr lang="en-US" sz="2400" dirty="0" smtClean="0">
                <a:solidFill>
                  <a:schemeClr val="tx1">
                    <a:lumMod val="75000"/>
                    <a:lumOff val="25000"/>
                  </a:schemeClr>
                </a:solidFill>
                <a:latin typeface="Arial Narrow" panose="020B0606020202030204" pitchFamily="34" charset="0"/>
              </a:rPr>
              <a:t> DSB </a:t>
            </a:r>
            <a:r>
              <a:rPr lang="en-US" sz="2400" dirty="0" err="1" smtClean="0">
                <a:solidFill>
                  <a:schemeClr val="tx1">
                    <a:lumMod val="75000"/>
                    <a:lumOff val="25000"/>
                  </a:schemeClr>
                </a:solidFill>
                <a:latin typeface="Arial Narrow" panose="020B0606020202030204" pitchFamily="34" charset="0"/>
              </a:rPr>
              <a:t>dlm</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jangka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waktu</a:t>
            </a:r>
            <a:r>
              <a:rPr lang="en-US" sz="2400" dirty="0" smtClean="0">
                <a:solidFill>
                  <a:schemeClr val="tx1">
                    <a:lumMod val="75000"/>
                    <a:lumOff val="25000"/>
                  </a:schemeClr>
                </a:solidFill>
                <a:latin typeface="Arial Narrow" panose="020B0606020202030204" pitchFamily="34" charset="0"/>
              </a:rPr>
              <a:t> 60 </a:t>
            </a:r>
            <a:r>
              <a:rPr lang="en-US" sz="2400" dirty="0" err="1" smtClean="0">
                <a:solidFill>
                  <a:schemeClr val="tx1">
                    <a:lumMod val="75000"/>
                    <a:lumOff val="25000"/>
                  </a:schemeClr>
                </a:solidFill>
                <a:latin typeface="Arial Narrow" panose="020B0606020202030204" pitchFamily="34" charset="0"/>
              </a:rPr>
              <a:t>hr</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kecuali</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ada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konsesnsus</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menolaknya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Kedua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pihak</a:t>
            </a:r>
            <a:r>
              <a:rPr lang="en-US" sz="2400" dirty="0" smtClean="0">
                <a:solidFill>
                  <a:schemeClr val="tx1">
                    <a:lumMod val="75000"/>
                    <a:lumOff val="25000"/>
                  </a:schemeClr>
                </a:solidFill>
                <a:latin typeface="Arial Narrow" panose="020B0606020202030204" pitchFamily="34" charset="0"/>
              </a:rPr>
              <a:t> yang </a:t>
            </a:r>
            <a:r>
              <a:rPr lang="en-US" sz="2400" dirty="0" err="1" smtClean="0">
                <a:solidFill>
                  <a:schemeClr val="tx1">
                    <a:lumMod val="75000"/>
                    <a:lumOff val="25000"/>
                  </a:schemeClr>
                </a:solidFill>
                <a:latin typeface="Arial Narrow" panose="020B0606020202030204" pitchFamily="34" charset="0"/>
              </a:rPr>
              <a:t>bersengketa</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dapat</a:t>
            </a:r>
            <a:r>
              <a:rPr lang="en-US" sz="2400" dirty="0" smtClean="0">
                <a:solidFill>
                  <a:schemeClr val="tx1">
                    <a:lumMod val="75000"/>
                    <a:lumOff val="25000"/>
                  </a:schemeClr>
                </a:solidFill>
                <a:latin typeface="Arial Narrow" panose="020B0606020202030204" pitchFamily="34" charset="0"/>
              </a:rPr>
              <a:t> </a:t>
            </a:r>
            <a:r>
              <a:rPr lang="en-US" sz="2400" dirty="0" err="1" smtClean="0">
                <a:solidFill>
                  <a:schemeClr val="tx1">
                    <a:lumMod val="75000"/>
                    <a:lumOff val="25000"/>
                  </a:schemeClr>
                </a:solidFill>
                <a:latin typeface="Arial Narrow" panose="020B0606020202030204" pitchFamily="34" charset="0"/>
              </a:rPr>
              <a:t>mengajukan</a:t>
            </a:r>
            <a:r>
              <a:rPr lang="en-US" sz="2400" dirty="0" smtClean="0">
                <a:solidFill>
                  <a:schemeClr val="tx1">
                    <a:lumMod val="75000"/>
                    <a:lumOff val="25000"/>
                  </a:schemeClr>
                </a:solidFill>
                <a:latin typeface="Arial Narrow" panose="020B0606020202030204" pitchFamily="34" charset="0"/>
              </a:rPr>
              <a:t> banding. </a:t>
            </a:r>
          </a:p>
        </p:txBody>
      </p:sp>
      <p:sp>
        <p:nvSpPr>
          <p:cNvPr id="36868"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1B56AF38-7EA9-42FC-BF60-742557D5EDEC}" type="slidenum">
              <a:rPr lang="en-US"/>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865188" y="927100"/>
            <a:ext cx="6345237" cy="709613"/>
          </a:xfrm>
        </p:spPr>
        <p:txBody>
          <a:bodyPr/>
          <a:lstStyle/>
          <a:p>
            <a:r>
              <a:rPr lang="en-US" sz="4000" smtClean="0"/>
              <a:t>WAKTU PENYELESAIAN SENGKETA</a:t>
            </a:r>
          </a:p>
        </p:txBody>
      </p:sp>
      <p:sp>
        <p:nvSpPr>
          <p:cNvPr id="35843" name="Rectangle 3"/>
          <p:cNvSpPr>
            <a:spLocks noGrp="1" noChangeArrowheads="1"/>
          </p:cNvSpPr>
          <p:nvPr>
            <p:ph idx="1"/>
          </p:nvPr>
        </p:nvSpPr>
        <p:spPr>
          <a:xfrm>
            <a:off x="863600" y="2489200"/>
            <a:ext cx="7289800" cy="3530600"/>
          </a:xfrm>
        </p:spPr>
        <p:txBody>
          <a:bodyPr rtlCol="0">
            <a:normAutofit fontScale="77500" lnSpcReduction="20000"/>
          </a:bodyPr>
          <a:lstStyle/>
          <a:p>
            <a:pPr fontAlgn="auto">
              <a:lnSpc>
                <a:spcPct val="90000"/>
              </a:lnSpc>
              <a:spcAft>
                <a:spcPts val="0"/>
              </a:spcAft>
              <a:buFont typeface="Wingdings 3" charset="2"/>
              <a:buChar char=""/>
              <a:defRPr/>
            </a:pPr>
            <a:r>
              <a:rPr lang="en-US" sz="2800" dirty="0" err="1" smtClean="0">
                <a:solidFill>
                  <a:schemeClr val="tx1">
                    <a:lumMod val="75000"/>
                    <a:lumOff val="25000"/>
                  </a:schemeClr>
                </a:solidFill>
              </a:rPr>
              <a:t>Konsultasi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mediasi</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dll</a:t>
            </a:r>
            <a:r>
              <a:rPr lang="en-US" sz="2800" dirty="0" smtClean="0">
                <a:solidFill>
                  <a:schemeClr val="tx1">
                    <a:lumMod val="75000"/>
                    <a:lumOff val="25000"/>
                  </a:schemeClr>
                </a:solidFill>
              </a:rPr>
              <a:t>			            : 60 </a:t>
            </a:r>
            <a:r>
              <a:rPr lang="en-US" sz="2800" dirty="0" err="1" smtClean="0">
                <a:solidFill>
                  <a:schemeClr val="tx1">
                    <a:lumMod val="75000"/>
                    <a:lumOff val="25000"/>
                  </a:schemeClr>
                </a:solidFill>
              </a:rPr>
              <a:t>hr</a:t>
            </a:r>
            <a:endParaRPr lang="en-US" sz="2800" dirty="0" smtClean="0">
              <a:solidFill>
                <a:schemeClr val="tx1">
                  <a:lumMod val="75000"/>
                  <a:lumOff val="25000"/>
                </a:schemeClr>
              </a:solidFill>
            </a:endParaRPr>
          </a:p>
          <a:p>
            <a:pPr fontAlgn="auto">
              <a:lnSpc>
                <a:spcPct val="90000"/>
              </a:lnSpc>
              <a:spcAft>
                <a:spcPts val="0"/>
              </a:spcAft>
              <a:buFont typeface="Wingdings 3" charset="2"/>
              <a:buChar char=""/>
              <a:defRPr/>
            </a:pPr>
            <a:r>
              <a:rPr lang="en-US" sz="2800" dirty="0" err="1" smtClean="0">
                <a:solidFill>
                  <a:schemeClr val="tx1">
                    <a:lumMod val="75000"/>
                    <a:lumOff val="25000"/>
                  </a:schemeClr>
                </a:solidFill>
              </a:rPr>
              <a:t>Pembentkan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dan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Penunjukan</a:t>
            </a:r>
            <a:r>
              <a:rPr lang="en-US" sz="2800" dirty="0" smtClean="0">
                <a:solidFill>
                  <a:schemeClr val="tx1">
                    <a:lumMod val="75000"/>
                    <a:lumOff val="25000"/>
                  </a:schemeClr>
                </a:solidFill>
              </a:rPr>
              <a:t> Panel	: 45 </a:t>
            </a:r>
            <a:r>
              <a:rPr lang="en-US" sz="2800" dirty="0" err="1" smtClean="0">
                <a:solidFill>
                  <a:schemeClr val="tx1">
                    <a:lumMod val="75000"/>
                    <a:lumOff val="25000"/>
                  </a:schemeClr>
                </a:solidFill>
              </a:rPr>
              <a:t>hr</a:t>
            </a:r>
            <a:endParaRPr lang="en-US" sz="2800" dirty="0" smtClean="0">
              <a:solidFill>
                <a:schemeClr val="tx1">
                  <a:lumMod val="75000"/>
                  <a:lumOff val="25000"/>
                </a:schemeClr>
              </a:solidFill>
            </a:endParaRPr>
          </a:p>
          <a:p>
            <a:pPr fontAlgn="auto">
              <a:lnSpc>
                <a:spcPct val="90000"/>
              </a:lnSpc>
              <a:spcAft>
                <a:spcPts val="0"/>
              </a:spcAft>
              <a:buFont typeface="Wingdings 3" charset="2"/>
              <a:buChar char=""/>
              <a:defRPr/>
            </a:pPr>
            <a:r>
              <a:rPr lang="en-US" sz="2800" dirty="0" smtClean="0">
                <a:solidFill>
                  <a:schemeClr val="tx1">
                    <a:lumMod val="75000"/>
                    <a:lumOff val="25000"/>
                  </a:schemeClr>
                </a:solidFill>
              </a:rPr>
              <a:t>Lap final Panel </a:t>
            </a:r>
            <a:r>
              <a:rPr lang="en-US" sz="2800" dirty="0" err="1" smtClean="0">
                <a:solidFill>
                  <a:schemeClr val="tx1">
                    <a:lumMod val="75000"/>
                    <a:lumOff val="25000"/>
                  </a:schemeClr>
                </a:solidFill>
              </a:rPr>
              <a:t>pd</a:t>
            </a:r>
            <a:r>
              <a:rPr lang="en-US" sz="2800" dirty="0" smtClean="0">
                <a:solidFill>
                  <a:schemeClr val="tx1">
                    <a:lumMod val="75000"/>
                    <a:lumOff val="25000"/>
                  </a:schemeClr>
                </a:solidFill>
              </a:rPr>
              <a:t> pihak2 </a:t>
            </a:r>
            <a:r>
              <a:rPr lang="en-US" sz="2800" dirty="0" err="1" smtClean="0">
                <a:solidFill>
                  <a:schemeClr val="tx1">
                    <a:lumMod val="75000"/>
                    <a:lumOff val="25000"/>
                  </a:schemeClr>
                </a:solidFill>
              </a:rPr>
              <a:t>sengketa</a:t>
            </a:r>
            <a:r>
              <a:rPr lang="en-US" sz="2800" dirty="0" smtClean="0">
                <a:solidFill>
                  <a:schemeClr val="tx1">
                    <a:lumMod val="75000"/>
                    <a:lumOff val="25000"/>
                  </a:schemeClr>
                </a:solidFill>
              </a:rPr>
              <a:t>	:   6 </a:t>
            </a:r>
            <a:r>
              <a:rPr lang="en-US" sz="2800" dirty="0" err="1" smtClean="0">
                <a:solidFill>
                  <a:schemeClr val="tx1">
                    <a:lumMod val="75000"/>
                    <a:lumOff val="25000"/>
                  </a:schemeClr>
                </a:solidFill>
              </a:rPr>
              <a:t>bln</a:t>
            </a:r>
            <a:endParaRPr lang="en-US" sz="2800" dirty="0" smtClean="0">
              <a:solidFill>
                <a:schemeClr val="tx1">
                  <a:lumMod val="75000"/>
                  <a:lumOff val="25000"/>
                </a:schemeClr>
              </a:solidFill>
            </a:endParaRPr>
          </a:p>
          <a:p>
            <a:pPr fontAlgn="auto">
              <a:lnSpc>
                <a:spcPct val="90000"/>
              </a:lnSpc>
              <a:spcAft>
                <a:spcPts val="0"/>
              </a:spcAft>
              <a:buFont typeface="Wingdings 3" charset="2"/>
              <a:buChar char=""/>
              <a:defRPr/>
            </a:pPr>
            <a:r>
              <a:rPr lang="en-US" sz="2800" dirty="0" smtClean="0">
                <a:solidFill>
                  <a:schemeClr val="tx1">
                    <a:lumMod val="75000"/>
                    <a:lumOff val="25000"/>
                  </a:schemeClr>
                </a:solidFill>
              </a:rPr>
              <a:t>Lap final Panel </a:t>
            </a:r>
            <a:r>
              <a:rPr lang="en-US" sz="2800" dirty="0" err="1" smtClean="0">
                <a:solidFill>
                  <a:schemeClr val="tx1">
                    <a:lumMod val="75000"/>
                    <a:lumOff val="25000"/>
                  </a:schemeClr>
                </a:solidFill>
              </a:rPr>
              <a:t>pd</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smua</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angg</a:t>
            </a:r>
            <a:r>
              <a:rPr lang="en-US" sz="2800" dirty="0" smtClean="0">
                <a:solidFill>
                  <a:schemeClr val="tx1">
                    <a:lumMod val="75000"/>
                    <a:lumOff val="25000"/>
                  </a:schemeClr>
                </a:solidFill>
              </a:rPr>
              <a:t> WTO	:   3 </a:t>
            </a:r>
            <a:r>
              <a:rPr lang="en-US" sz="2800" dirty="0" err="1" smtClean="0">
                <a:solidFill>
                  <a:schemeClr val="tx1">
                    <a:lumMod val="75000"/>
                    <a:lumOff val="25000"/>
                  </a:schemeClr>
                </a:solidFill>
              </a:rPr>
              <a:t>ming</a:t>
            </a:r>
            <a:endParaRPr lang="en-US" sz="2800" dirty="0" smtClean="0">
              <a:solidFill>
                <a:schemeClr val="tx1">
                  <a:lumMod val="75000"/>
                  <a:lumOff val="25000"/>
                </a:schemeClr>
              </a:solidFill>
            </a:endParaRPr>
          </a:p>
          <a:p>
            <a:pPr fontAlgn="auto">
              <a:lnSpc>
                <a:spcPct val="90000"/>
              </a:lnSpc>
              <a:spcAft>
                <a:spcPts val="0"/>
              </a:spcAft>
              <a:buFont typeface="Wingdings 3" charset="2"/>
              <a:buChar char=""/>
              <a:defRPr/>
            </a:pPr>
            <a:r>
              <a:rPr lang="en-US" sz="2800" dirty="0" smtClean="0">
                <a:solidFill>
                  <a:schemeClr val="tx1">
                    <a:lumMod val="75000"/>
                    <a:lumOff val="25000"/>
                  </a:schemeClr>
                </a:solidFill>
              </a:rPr>
              <a:t>DSB </a:t>
            </a:r>
            <a:r>
              <a:rPr lang="en-US" sz="2800" dirty="0" err="1" smtClean="0">
                <a:solidFill>
                  <a:schemeClr val="tx1">
                    <a:lumMod val="75000"/>
                    <a:lumOff val="25000"/>
                  </a:schemeClr>
                </a:solidFill>
              </a:rPr>
              <a:t>mengesahkan</a:t>
            </a: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laporan</a:t>
            </a:r>
            <a:r>
              <a:rPr lang="en-US" sz="2800" dirty="0" smtClean="0">
                <a:solidFill>
                  <a:schemeClr val="tx1">
                    <a:lumMod val="75000"/>
                    <a:lumOff val="25000"/>
                  </a:schemeClr>
                </a:solidFill>
              </a:rPr>
              <a:t>		            : 60 </a:t>
            </a:r>
            <a:r>
              <a:rPr lang="en-US" sz="2800" dirty="0" err="1" smtClean="0">
                <a:solidFill>
                  <a:schemeClr val="tx1">
                    <a:lumMod val="75000"/>
                    <a:lumOff val="25000"/>
                  </a:schemeClr>
                </a:solidFill>
              </a:rPr>
              <a:t>hr</a:t>
            </a:r>
            <a:endParaRPr lang="en-US" sz="2800" dirty="0" smtClean="0">
              <a:solidFill>
                <a:schemeClr val="tx1">
                  <a:lumMod val="75000"/>
                  <a:lumOff val="25000"/>
                </a:schemeClr>
              </a:solidFill>
            </a:endParaRPr>
          </a:p>
          <a:p>
            <a:pPr fontAlgn="auto">
              <a:lnSpc>
                <a:spcPct val="90000"/>
              </a:lnSpc>
              <a:spcAft>
                <a:spcPts val="0"/>
              </a:spcAft>
              <a:buFontTx/>
              <a:buNone/>
              <a:defRPr/>
            </a:pPr>
            <a:r>
              <a:rPr lang="en-US" sz="2800" dirty="0" smtClean="0">
                <a:solidFill>
                  <a:schemeClr val="tx1">
                    <a:lumMod val="75000"/>
                    <a:lumOff val="25000"/>
                  </a:schemeClr>
                </a:solidFill>
              </a:rPr>
              <a:t>		</a:t>
            </a:r>
            <a:r>
              <a:rPr lang="en-US" sz="2800" b="1" i="1" dirty="0" smtClean="0">
                <a:solidFill>
                  <a:schemeClr val="tx1">
                    <a:lumMod val="75000"/>
                    <a:lumOff val="25000"/>
                  </a:schemeClr>
                </a:solidFill>
              </a:rPr>
              <a:t>Total </a:t>
            </a:r>
            <a:r>
              <a:rPr lang="en-US" sz="2800" b="1" i="1" dirty="0" err="1" smtClean="0">
                <a:solidFill>
                  <a:schemeClr val="tx1">
                    <a:lumMod val="75000"/>
                    <a:lumOff val="25000"/>
                  </a:schemeClr>
                </a:solidFill>
              </a:rPr>
              <a:t>tanpa</a:t>
            </a:r>
            <a:r>
              <a:rPr lang="en-US" sz="2800" b="1" i="1" dirty="0" smtClean="0">
                <a:solidFill>
                  <a:schemeClr val="tx1">
                    <a:lumMod val="75000"/>
                    <a:lumOff val="25000"/>
                  </a:schemeClr>
                </a:solidFill>
              </a:rPr>
              <a:t> Banding                 1 </a:t>
            </a:r>
            <a:r>
              <a:rPr lang="en-US" sz="2800" b="1" i="1" dirty="0" err="1" smtClean="0">
                <a:solidFill>
                  <a:schemeClr val="tx1">
                    <a:lumMod val="75000"/>
                    <a:lumOff val="25000"/>
                  </a:schemeClr>
                </a:solidFill>
              </a:rPr>
              <a:t>tahun</a:t>
            </a:r>
            <a:r>
              <a:rPr lang="en-US" sz="2800" b="1" i="1" dirty="0" smtClean="0">
                <a:solidFill>
                  <a:schemeClr val="tx1">
                    <a:lumMod val="75000"/>
                    <a:lumOff val="25000"/>
                  </a:schemeClr>
                </a:solidFill>
              </a:rPr>
              <a:t>.</a:t>
            </a:r>
          </a:p>
          <a:p>
            <a:pPr fontAlgn="auto">
              <a:lnSpc>
                <a:spcPct val="90000"/>
              </a:lnSpc>
              <a:spcAft>
                <a:spcPts val="0"/>
              </a:spcAft>
              <a:buFont typeface="Wingdings 3" charset="2"/>
              <a:buChar char=""/>
              <a:defRPr/>
            </a:pPr>
            <a:r>
              <a:rPr lang="en-US" sz="2800" dirty="0" err="1" smtClean="0">
                <a:solidFill>
                  <a:schemeClr val="tx1">
                    <a:lumMod val="75000"/>
                    <a:lumOff val="25000"/>
                  </a:schemeClr>
                </a:solidFill>
              </a:rPr>
              <a:t>Laporan</a:t>
            </a:r>
            <a:r>
              <a:rPr lang="en-US" sz="2800" dirty="0" smtClean="0">
                <a:solidFill>
                  <a:schemeClr val="tx1">
                    <a:lumMod val="75000"/>
                    <a:lumOff val="25000"/>
                  </a:schemeClr>
                </a:solidFill>
              </a:rPr>
              <a:t> Banding     				: 60-90 </a:t>
            </a:r>
            <a:r>
              <a:rPr lang="en-US" sz="2800" dirty="0" err="1" smtClean="0">
                <a:solidFill>
                  <a:schemeClr val="tx1">
                    <a:lumMod val="75000"/>
                    <a:lumOff val="25000"/>
                  </a:schemeClr>
                </a:solidFill>
              </a:rPr>
              <a:t>hr</a:t>
            </a:r>
            <a:endParaRPr lang="en-US" sz="2800" dirty="0" smtClean="0">
              <a:solidFill>
                <a:schemeClr val="tx1">
                  <a:lumMod val="75000"/>
                  <a:lumOff val="25000"/>
                </a:schemeClr>
              </a:solidFill>
            </a:endParaRPr>
          </a:p>
          <a:p>
            <a:pPr fontAlgn="auto">
              <a:lnSpc>
                <a:spcPct val="90000"/>
              </a:lnSpc>
              <a:spcAft>
                <a:spcPts val="0"/>
              </a:spcAft>
              <a:buFont typeface="Wingdings 3" charset="2"/>
              <a:buChar char=""/>
              <a:defRPr/>
            </a:pPr>
            <a:r>
              <a:rPr lang="en-US" sz="2800" dirty="0" smtClean="0">
                <a:solidFill>
                  <a:schemeClr val="tx1">
                    <a:lumMod val="75000"/>
                    <a:lumOff val="25000"/>
                  </a:schemeClr>
                </a:solidFill>
              </a:rPr>
              <a:t>DSB </a:t>
            </a:r>
            <a:r>
              <a:rPr lang="en-US" sz="2800" dirty="0" err="1" smtClean="0">
                <a:solidFill>
                  <a:schemeClr val="tx1">
                    <a:lumMod val="75000"/>
                    <a:lumOff val="25000"/>
                  </a:schemeClr>
                </a:solidFill>
              </a:rPr>
              <a:t>mengesahkan</a:t>
            </a:r>
            <a:r>
              <a:rPr lang="en-US" sz="2800" dirty="0" smtClean="0">
                <a:solidFill>
                  <a:schemeClr val="tx1">
                    <a:lumMod val="75000"/>
                    <a:lumOff val="25000"/>
                  </a:schemeClr>
                </a:solidFill>
              </a:rPr>
              <a:t> Lap Banding		: 30 </a:t>
            </a:r>
            <a:r>
              <a:rPr lang="en-US" sz="2800" dirty="0" err="1" smtClean="0">
                <a:solidFill>
                  <a:schemeClr val="tx1">
                    <a:lumMod val="75000"/>
                    <a:lumOff val="25000"/>
                  </a:schemeClr>
                </a:solidFill>
              </a:rPr>
              <a:t>hr</a:t>
            </a:r>
            <a:endParaRPr lang="en-US" sz="2800" dirty="0" smtClean="0">
              <a:solidFill>
                <a:schemeClr val="tx1">
                  <a:lumMod val="75000"/>
                  <a:lumOff val="25000"/>
                </a:schemeClr>
              </a:solidFill>
            </a:endParaRPr>
          </a:p>
          <a:p>
            <a:pPr fontAlgn="auto">
              <a:lnSpc>
                <a:spcPct val="90000"/>
              </a:lnSpc>
              <a:spcAft>
                <a:spcPts val="0"/>
              </a:spcAft>
              <a:buFontTx/>
              <a:buNone/>
              <a:defRPr/>
            </a:pPr>
            <a:r>
              <a:rPr lang="en-US" sz="2800" b="1" i="1" dirty="0" smtClean="0">
                <a:solidFill>
                  <a:schemeClr val="tx1">
                    <a:lumMod val="75000"/>
                    <a:lumOff val="25000"/>
                  </a:schemeClr>
                </a:solidFill>
              </a:rPr>
              <a:t>        Total </a:t>
            </a:r>
            <a:r>
              <a:rPr lang="en-US" sz="2800" b="1" i="1" dirty="0" err="1" smtClean="0">
                <a:solidFill>
                  <a:schemeClr val="tx1">
                    <a:lumMod val="75000"/>
                    <a:lumOff val="25000"/>
                  </a:schemeClr>
                </a:solidFill>
              </a:rPr>
              <a:t>dng</a:t>
            </a:r>
            <a:r>
              <a:rPr lang="en-US" sz="2800" b="1" i="1" dirty="0" smtClean="0">
                <a:solidFill>
                  <a:schemeClr val="tx1">
                    <a:lumMod val="75000"/>
                    <a:lumOff val="25000"/>
                  </a:schemeClr>
                </a:solidFill>
              </a:rPr>
              <a:t> Banding 		1 </a:t>
            </a:r>
            <a:r>
              <a:rPr lang="en-US" sz="2800" b="1" i="1" dirty="0" err="1" smtClean="0">
                <a:solidFill>
                  <a:schemeClr val="tx1">
                    <a:lumMod val="75000"/>
                    <a:lumOff val="25000"/>
                  </a:schemeClr>
                </a:solidFill>
              </a:rPr>
              <a:t>tahun</a:t>
            </a:r>
            <a:r>
              <a:rPr lang="en-US" sz="2800" b="1" i="1" dirty="0" smtClean="0">
                <a:solidFill>
                  <a:schemeClr val="tx1">
                    <a:lumMod val="75000"/>
                    <a:lumOff val="25000"/>
                  </a:schemeClr>
                </a:solidFill>
              </a:rPr>
              <a:t> 3 </a:t>
            </a:r>
            <a:r>
              <a:rPr lang="en-US" sz="2800" b="1" i="1" dirty="0" err="1" smtClean="0">
                <a:solidFill>
                  <a:schemeClr val="tx1">
                    <a:lumMod val="75000"/>
                    <a:lumOff val="25000"/>
                  </a:schemeClr>
                </a:solidFill>
              </a:rPr>
              <a:t>bulan</a:t>
            </a:r>
            <a:endParaRPr lang="en-US" sz="2800" b="1" i="1" dirty="0" smtClean="0">
              <a:solidFill>
                <a:schemeClr val="tx1">
                  <a:lumMod val="75000"/>
                  <a:lumOff val="25000"/>
                </a:schemeClr>
              </a:solidFill>
            </a:endParaRPr>
          </a:p>
          <a:p>
            <a:pPr fontAlgn="auto">
              <a:lnSpc>
                <a:spcPct val="90000"/>
              </a:lnSpc>
              <a:spcAft>
                <a:spcPts val="0"/>
              </a:spcAft>
              <a:buFontTx/>
              <a:buNone/>
              <a:defRPr/>
            </a:pPr>
            <a:endParaRPr lang="en-US" sz="2800" b="1" dirty="0" smtClean="0">
              <a:solidFill>
                <a:schemeClr val="tx1">
                  <a:lumMod val="75000"/>
                  <a:lumOff val="25000"/>
                </a:schemeClr>
              </a:solidFill>
            </a:endParaRPr>
          </a:p>
        </p:txBody>
      </p:sp>
      <p:sp>
        <p:nvSpPr>
          <p:cNvPr id="37892"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EF515DD8-BF22-49AD-9DB3-BA905E1F4E14}" type="slidenum">
              <a:rPr lang="en-US"/>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865188" y="927100"/>
            <a:ext cx="6345237" cy="709613"/>
          </a:xfrm>
        </p:spPr>
        <p:txBody>
          <a:bodyPr/>
          <a:lstStyle/>
          <a:p>
            <a:r>
              <a:rPr lang="en-US" smtClean="0"/>
              <a:t>BANDING (APPEALS)</a:t>
            </a:r>
          </a:p>
        </p:txBody>
      </p:sp>
      <p:sp>
        <p:nvSpPr>
          <p:cNvPr id="34819" name="Rectangle 3"/>
          <p:cNvSpPr>
            <a:spLocks noGrp="1" noChangeArrowheads="1"/>
          </p:cNvSpPr>
          <p:nvPr>
            <p:ph idx="1"/>
          </p:nvPr>
        </p:nvSpPr>
        <p:spPr>
          <a:xfrm>
            <a:off x="863600" y="2489200"/>
            <a:ext cx="7605713" cy="4064000"/>
          </a:xfrm>
        </p:spPr>
        <p:txBody>
          <a:bodyPr rtlCol="0">
            <a:normAutofit fontScale="92500" lnSpcReduction="10000"/>
          </a:bodyPr>
          <a:lstStyle/>
          <a:p>
            <a:pPr algn="just" fontAlgn="auto">
              <a:lnSpc>
                <a:spcPct val="80000"/>
              </a:lnSpc>
              <a:spcAft>
                <a:spcPts val="0"/>
              </a:spcAft>
              <a:buFont typeface="Wingdings 3" charset="2"/>
              <a:buChar char=""/>
              <a:defRPr/>
            </a:pPr>
            <a:r>
              <a:rPr lang="en-US" dirty="0" err="1" smtClean="0">
                <a:solidFill>
                  <a:schemeClr val="tx1">
                    <a:lumMod val="75000"/>
                    <a:lumOff val="25000"/>
                  </a:schemeClr>
                </a:solidFill>
                <a:latin typeface="Arial Narrow" panose="020B0606020202030204" pitchFamily="34" charset="0"/>
              </a:rPr>
              <a:t>Tiap</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pihak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dapat</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mengajukan</a:t>
            </a:r>
            <a:r>
              <a:rPr lang="en-US" dirty="0" smtClean="0">
                <a:solidFill>
                  <a:schemeClr val="tx1">
                    <a:lumMod val="75000"/>
                    <a:lumOff val="25000"/>
                  </a:schemeClr>
                </a:solidFill>
                <a:latin typeface="Arial Narrow" panose="020B0606020202030204" pitchFamily="34" charset="0"/>
              </a:rPr>
              <a:t> banding </a:t>
            </a:r>
            <a:r>
              <a:rPr lang="en-US" dirty="0" err="1" smtClean="0">
                <a:solidFill>
                  <a:schemeClr val="tx1">
                    <a:lumMod val="75000"/>
                    <a:lumOff val="25000"/>
                  </a:schemeClr>
                </a:solidFill>
                <a:latin typeface="Arial Narrow" panose="020B0606020202030204" pitchFamily="34" charset="0"/>
              </a:rPr>
              <a:t>terhadap</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keputusan</a:t>
            </a:r>
            <a:r>
              <a:rPr lang="en-US" dirty="0" smtClean="0">
                <a:solidFill>
                  <a:schemeClr val="tx1">
                    <a:lumMod val="75000"/>
                    <a:lumOff val="25000"/>
                  </a:schemeClr>
                </a:solidFill>
                <a:latin typeface="Arial Narrow" panose="020B0606020202030204" pitchFamily="34" charset="0"/>
              </a:rPr>
              <a:t> Panel.</a:t>
            </a:r>
          </a:p>
          <a:p>
            <a:pPr algn="just" fontAlgn="auto">
              <a:lnSpc>
                <a:spcPct val="80000"/>
              </a:lnSpc>
              <a:spcAft>
                <a:spcPts val="0"/>
              </a:spcAft>
              <a:buFont typeface="Wingdings 3" charset="2"/>
              <a:buChar char=""/>
              <a:defRPr/>
            </a:pPr>
            <a:r>
              <a:rPr lang="en-US" dirty="0" smtClean="0">
                <a:solidFill>
                  <a:schemeClr val="tx1">
                    <a:lumMod val="75000"/>
                    <a:lumOff val="25000"/>
                  </a:schemeClr>
                </a:solidFill>
                <a:latin typeface="Arial Narrow" panose="020B0606020202030204" pitchFamily="34" charset="0"/>
              </a:rPr>
              <a:t>Banding </a:t>
            </a:r>
            <a:r>
              <a:rPr lang="en-US" dirty="0" err="1" smtClean="0">
                <a:solidFill>
                  <a:schemeClr val="tx1">
                    <a:lumMod val="75000"/>
                    <a:lumOff val="25000"/>
                  </a:schemeClr>
                </a:solidFill>
                <a:latin typeface="Arial Narrow" panose="020B0606020202030204" pitchFamily="34" charset="0"/>
              </a:rPr>
              <a:t>harus</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didasarkan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pada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suatu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peraturan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tertentu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spt</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interpretasi</a:t>
            </a:r>
            <a:r>
              <a:rPr lang="en-US" dirty="0" smtClean="0">
                <a:solidFill>
                  <a:schemeClr val="tx1">
                    <a:lumMod val="75000"/>
                    <a:lumOff val="25000"/>
                  </a:schemeClr>
                </a:solidFill>
                <a:latin typeface="Arial Narrow" panose="020B0606020202030204" pitchFamily="34" charset="0"/>
              </a:rPr>
              <a:t> legal </a:t>
            </a:r>
            <a:r>
              <a:rPr lang="en-US" dirty="0" err="1" smtClean="0">
                <a:solidFill>
                  <a:schemeClr val="tx1">
                    <a:lumMod val="75000"/>
                    <a:lumOff val="25000"/>
                  </a:schemeClr>
                </a:solidFill>
                <a:latin typeface="Arial Narrow" panose="020B0606020202030204" pitchFamily="34" charset="0"/>
              </a:rPr>
              <a:t>atas</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suatu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pasal</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dalam</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suatu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persetujaun</a:t>
            </a:r>
            <a:r>
              <a:rPr lang="en-US" dirty="0" smtClean="0">
                <a:solidFill>
                  <a:schemeClr val="tx1">
                    <a:lumMod val="75000"/>
                    <a:lumOff val="25000"/>
                  </a:schemeClr>
                </a:solidFill>
                <a:latin typeface="Arial Narrow" panose="020B0606020202030204" pitchFamily="34" charset="0"/>
              </a:rPr>
              <a:t> WTO.</a:t>
            </a:r>
          </a:p>
          <a:p>
            <a:pPr algn="just" fontAlgn="auto">
              <a:lnSpc>
                <a:spcPct val="80000"/>
              </a:lnSpc>
              <a:spcAft>
                <a:spcPts val="0"/>
              </a:spcAft>
              <a:buFont typeface="Wingdings 3" charset="2"/>
              <a:buChar char=""/>
              <a:defRPr/>
            </a:pPr>
            <a:r>
              <a:rPr lang="en-US" dirty="0" smtClean="0">
                <a:solidFill>
                  <a:schemeClr val="tx1">
                    <a:lumMod val="75000"/>
                    <a:lumOff val="25000"/>
                  </a:schemeClr>
                </a:solidFill>
                <a:latin typeface="Arial Narrow" panose="020B0606020202030204" pitchFamily="34" charset="0"/>
              </a:rPr>
              <a:t>Banding </a:t>
            </a:r>
            <a:r>
              <a:rPr lang="en-US" dirty="0" err="1" smtClean="0">
                <a:solidFill>
                  <a:schemeClr val="tx1">
                    <a:lumMod val="75000"/>
                    <a:lumOff val="25000"/>
                  </a:schemeClr>
                </a:solidFill>
                <a:latin typeface="Arial Narrow" panose="020B0606020202030204" pitchFamily="34" charset="0"/>
              </a:rPr>
              <a:t>tidak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dilakukan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untuk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menguji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kembali</a:t>
            </a:r>
            <a:r>
              <a:rPr lang="en-US" dirty="0" smtClean="0">
                <a:solidFill>
                  <a:schemeClr val="tx1">
                    <a:lumMod val="75000"/>
                    <a:lumOff val="25000"/>
                  </a:schemeClr>
                </a:solidFill>
                <a:latin typeface="Arial Narrow" panose="020B0606020202030204" pitchFamily="34" charset="0"/>
              </a:rPr>
              <a:t> bukti2 yang </a:t>
            </a:r>
            <a:r>
              <a:rPr lang="en-US" dirty="0" err="1" smtClean="0">
                <a:solidFill>
                  <a:schemeClr val="tx1">
                    <a:lumMod val="75000"/>
                    <a:lumOff val="25000"/>
                  </a:schemeClr>
                </a:solidFill>
                <a:latin typeface="Arial Narrow" panose="020B0606020202030204" pitchFamily="34" charset="0"/>
              </a:rPr>
              <a:t>ada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atau</a:t>
            </a:r>
            <a:r>
              <a:rPr lang="en-US" dirty="0" smtClean="0">
                <a:solidFill>
                  <a:schemeClr val="tx1">
                    <a:lumMod val="75000"/>
                    <a:lumOff val="25000"/>
                  </a:schemeClr>
                </a:solidFill>
                <a:latin typeface="Arial Narrow" panose="020B0606020202030204" pitchFamily="34" charset="0"/>
              </a:rPr>
              <a:t> bukti2 </a:t>
            </a:r>
            <a:r>
              <a:rPr lang="en-US" dirty="0" err="1" smtClean="0">
                <a:solidFill>
                  <a:schemeClr val="tx1">
                    <a:lumMod val="75000"/>
                    <a:lumOff val="25000"/>
                  </a:schemeClr>
                </a:solidFill>
                <a:latin typeface="Arial Narrow" panose="020B0606020202030204" pitchFamily="34" charset="0"/>
              </a:rPr>
              <a:t>baru</a:t>
            </a:r>
            <a:r>
              <a:rPr lang="en-US" dirty="0" smtClean="0">
                <a:solidFill>
                  <a:schemeClr val="tx1">
                    <a:lumMod val="75000"/>
                    <a:lumOff val="25000"/>
                  </a:schemeClr>
                </a:solidFill>
                <a:latin typeface="Arial Narrow" panose="020B0606020202030204" pitchFamily="34" charset="0"/>
              </a:rPr>
              <a:t> yang </a:t>
            </a:r>
            <a:r>
              <a:rPr lang="en-US" dirty="0" err="1" smtClean="0">
                <a:solidFill>
                  <a:schemeClr val="tx1">
                    <a:lumMod val="75000"/>
                    <a:lumOff val="25000"/>
                  </a:schemeClr>
                </a:solidFill>
                <a:latin typeface="Arial Narrow" panose="020B0606020202030204" pitchFamily="34" charset="0"/>
              </a:rPr>
              <a:t>muncul</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melainkan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untukmeneliti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argumentasi</a:t>
            </a:r>
            <a:r>
              <a:rPr lang="en-US" dirty="0" smtClean="0">
                <a:solidFill>
                  <a:schemeClr val="tx1">
                    <a:lumMod val="75000"/>
                    <a:lumOff val="25000"/>
                  </a:schemeClr>
                </a:solidFill>
                <a:latin typeface="Arial Narrow" panose="020B0606020202030204" pitchFamily="34" charset="0"/>
              </a:rPr>
              <a:t> yang </a:t>
            </a:r>
            <a:r>
              <a:rPr lang="en-US" dirty="0" err="1" smtClean="0">
                <a:solidFill>
                  <a:schemeClr val="tx1">
                    <a:lumMod val="75000"/>
                    <a:lumOff val="25000"/>
                  </a:schemeClr>
                </a:solidFill>
                <a:latin typeface="Arial Narrow" panose="020B0606020202030204" pitchFamily="34" charset="0"/>
              </a:rPr>
              <a:t>dikemukakan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oleh</a:t>
            </a:r>
            <a:r>
              <a:rPr lang="en-US" dirty="0" smtClean="0">
                <a:solidFill>
                  <a:schemeClr val="tx1">
                    <a:lumMod val="75000"/>
                    <a:lumOff val="25000"/>
                  </a:schemeClr>
                </a:solidFill>
                <a:latin typeface="Arial Narrow" panose="020B0606020202030204" pitchFamily="34" charset="0"/>
              </a:rPr>
              <a:t> Panel </a:t>
            </a:r>
            <a:r>
              <a:rPr lang="en-US" dirty="0" err="1" smtClean="0">
                <a:solidFill>
                  <a:schemeClr val="tx1">
                    <a:lumMod val="75000"/>
                    <a:lumOff val="25000"/>
                  </a:schemeClr>
                </a:solidFill>
                <a:latin typeface="Arial Narrow" panose="020B0606020202030204" pitchFamily="34" charset="0"/>
              </a:rPr>
              <a:t>sebelumnya</a:t>
            </a:r>
            <a:r>
              <a:rPr lang="en-US"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dirty="0" err="1" smtClean="0">
                <a:solidFill>
                  <a:schemeClr val="tx1">
                    <a:lumMod val="75000"/>
                    <a:lumOff val="25000"/>
                  </a:schemeClr>
                </a:solidFill>
                <a:latin typeface="Arial Narrow" panose="020B0606020202030204" pitchFamily="34" charset="0"/>
              </a:rPr>
              <a:t>Tiap</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upaya</a:t>
            </a:r>
            <a:r>
              <a:rPr lang="en-US" dirty="0" smtClean="0">
                <a:solidFill>
                  <a:schemeClr val="tx1">
                    <a:lumMod val="75000"/>
                    <a:lumOff val="25000"/>
                  </a:schemeClr>
                </a:solidFill>
                <a:latin typeface="Arial Narrow" panose="020B0606020202030204" pitchFamily="34" charset="0"/>
              </a:rPr>
              <a:t> banding </a:t>
            </a:r>
            <a:r>
              <a:rPr lang="en-US" dirty="0" err="1" smtClean="0">
                <a:solidFill>
                  <a:schemeClr val="tx1">
                    <a:lumMod val="75000"/>
                    <a:lumOff val="25000"/>
                  </a:schemeClr>
                </a:solidFill>
                <a:latin typeface="Arial Narrow" panose="020B0606020202030204" pitchFamily="34" charset="0"/>
              </a:rPr>
              <a:t>diteliti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oleh</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tiga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dari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tujuh</a:t>
            </a:r>
            <a:r>
              <a:rPr lang="en-US" dirty="0" smtClean="0">
                <a:solidFill>
                  <a:schemeClr val="tx1">
                    <a:lumMod val="75000"/>
                    <a:lumOff val="25000"/>
                  </a:schemeClr>
                </a:solidFill>
                <a:latin typeface="Arial Narrow" panose="020B0606020202030204" pitchFamily="34" charset="0"/>
              </a:rPr>
              <a:t> orang </a:t>
            </a:r>
            <a:r>
              <a:rPr lang="en-US" dirty="0" err="1" smtClean="0">
                <a:solidFill>
                  <a:schemeClr val="tx1">
                    <a:lumMod val="75000"/>
                    <a:lumOff val="25000"/>
                  </a:schemeClr>
                </a:solidFill>
                <a:latin typeface="Arial Narrow" panose="020B0606020202030204" pitchFamily="34" charset="0"/>
              </a:rPr>
              <a:t>anggota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Tetap</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Badan</a:t>
            </a:r>
            <a:r>
              <a:rPr lang="en-US" dirty="0" smtClean="0">
                <a:solidFill>
                  <a:schemeClr val="tx1">
                    <a:lumMod val="75000"/>
                    <a:lumOff val="25000"/>
                  </a:schemeClr>
                </a:solidFill>
                <a:latin typeface="Arial Narrow" panose="020B0606020202030204" pitchFamily="34" charset="0"/>
              </a:rPr>
              <a:t> Banding (Appellate Body) yang </a:t>
            </a:r>
            <a:r>
              <a:rPr lang="en-US" dirty="0" err="1" smtClean="0">
                <a:solidFill>
                  <a:schemeClr val="tx1">
                    <a:lumMod val="75000"/>
                    <a:lumOff val="25000"/>
                  </a:schemeClr>
                </a:solidFill>
                <a:latin typeface="Arial Narrow" panose="020B0606020202030204" pitchFamily="34" charset="0"/>
              </a:rPr>
              <a:t>ditetapkan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oleh</a:t>
            </a:r>
            <a:r>
              <a:rPr lang="en-US" dirty="0" smtClean="0">
                <a:solidFill>
                  <a:schemeClr val="tx1">
                    <a:lumMod val="75000"/>
                    <a:lumOff val="25000"/>
                  </a:schemeClr>
                </a:solidFill>
                <a:latin typeface="Arial Narrow" panose="020B0606020202030204" pitchFamily="34" charset="0"/>
              </a:rPr>
              <a:t> DSB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berasal</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dari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anggota</a:t>
            </a:r>
            <a:r>
              <a:rPr lang="en-US" dirty="0" smtClean="0">
                <a:solidFill>
                  <a:schemeClr val="tx1">
                    <a:lumMod val="75000"/>
                    <a:lumOff val="25000"/>
                  </a:schemeClr>
                </a:solidFill>
                <a:latin typeface="Arial Narrow" panose="020B0606020202030204" pitchFamily="34" charset="0"/>
              </a:rPr>
              <a:t> WTO yang </a:t>
            </a:r>
            <a:r>
              <a:rPr lang="en-US" dirty="0" err="1" smtClean="0">
                <a:solidFill>
                  <a:schemeClr val="tx1">
                    <a:lumMod val="75000"/>
                    <a:lumOff val="25000"/>
                  </a:schemeClr>
                </a:solidFill>
                <a:latin typeface="Arial Narrow" panose="020B0606020202030204" pitchFamily="34" charset="0"/>
              </a:rPr>
              <a:t>mewakili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kalangan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luas</a:t>
            </a:r>
            <a:r>
              <a:rPr lang="en-US"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dirty="0" err="1" smtClean="0">
                <a:solidFill>
                  <a:schemeClr val="tx1">
                    <a:lumMod val="75000"/>
                    <a:lumOff val="25000"/>
                  </a:schemeClr>
                </a:solidFill>
                <a:latin typeface="Arial Narrow" panose="020B0606020202030204" pitchFamily="34" charset="0"/>
              </a:rPr>
              <a:t>Anggota</a:t>
            </a:r>
            <a:r>
              <a:rPr lang="en-US" dirty="0" smtClean="0">
                <a:solidFill>
                  <a:schemeClr val="tx1">
                    <a:lumMod val="75000"/>
                    <a:lumOff val="25000"/>
                  </a:schemeClr>
                </a:solidFill>
                <a:latin typeface="Arial Narrow" panose="020B0606020202030204" pitchFamily="34" charset="0"/>
              </a:rPr>
              <a:t> AB </a:t>
            </a:r>
            <a:r>
              <a:rPr lang="en-US" dirty="0" err="1" smtClean="0">
                <a:solidFill>
                  <a:schemeClr val="tx1">
                    <a:lumMod val="75000"/>
                    <a:lumOff val="25000"/>
                  </a:schemeClr>
                </a:solidFill>
                <a:latin typeface="Arial Narrow" panose="020B0606020202030204" pitchFamily="34" charset="0"/>
              </a:rPr>
              <a:t>memiliki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masa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kerja</a:t>
            </a:r>
            <a:r>
              <a:rPr lang="en-US" dirty="0" smtClean="0">
                <a:solidFill>
                  <a:schemeClr val="tx1">
                    <a:lumMod val="75000"/>
                    <a:lumOff val="25000"/>
                  </a:schemeClr>
                </a:solidFill>
                <a:latin typeface="Arial Narrow" panose="020B0606020202030204" pitchFamily="34" charset="0"/>
              </a:rPr>
              <a:t> 4 </a:t>
            </a:r>
            <a:r>
              <a:rPr lang="en-US" dirty="0" err="1" smtClean="0">
                <a:solidFill>
                  <a:schemeClr val="tx1">
                    <a:lumMod val="75000"/>
                    <a:lumOff val="25000"/>
                  </a:schemeClr>
                </a:solidFill>
                <a:latin typeface="Arial Narrow" panose="020B0606020202030204" pitchFamily="34" charset="0"/>
              </a:rPr>
              <a:t>tahun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mrk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berasal</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dari</a:t>
            </a:r>
            <a:r>
              <a:rPr lang="en-US" dirty="0" smtClean="0">
                <a:solidFill>
                  <a:schemeClr val="tx1">
                    <a:lumMod val="75000"/>
                    <a:lumOff val="25000"/>
                  </a:schemeClr>
                </a:solidFill>
                <a:latin typeface="Arial Narrow" panose="020B0606020202030204" pitchFamily="34" charset="0"/>
              </a:rPr>
              <a:t> individu2 yang </a:t>
            </a:r>
            <a:r>
              <a:rPr lang="en-US" dirty="0" err="1" smtClean="0">
                <a:solidFill>
                  <a:schemeClr val="tx1">
                    <a:lumMod val="75000"/>
                    <a:lumOff val="25000"/>
                  </a:schemeClr>
                </a:solidFill>
                <a:latin typeface="Arial Narrow" panose="020B0606020202030204" pitchFamily="34" charset="0"/>
              </a:rPr>
              <a:t>memiliki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reputasi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dlm</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bidang</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Hukum</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Perdagangan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Internasional</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lepas</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dari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kepentingan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negara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manapun</a:t>
            </a:r>
            <a:r>
              <a:rPr lang="en-US"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dirty="0" err="1" smtClean="0">
                <a:solidFill>
                  <a:schemeClr val="tx1">
                    <a:lumMod val="75000"/>
                    <a:lumOff val="25000"/>
                  </a:schemeClr>
                </a:solidFill>
                <a:latin typeface="Arial Narrow" panose="020B0606020202030204" pitchFamily="34" charset="0"/>
              </a:rPr>
              <a:t>Keputusan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pd</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tkt</a:t>
            </a:r>
            <a:r>
              <a:rPr lang="en-US" dirty="0" smtClean="0">
                <a:solidFill>
                  <a:schemeClr val="tx1">
                    <a:lumMod val="75000"/>
                    <a:lumOff val="25000"/>
                  </a:schemeClr>
                </a:solidFill>
                <a:latin typeface="Arial Narrow" panose="020B0606020202030204" pitchFamily="34" charset="0"/>
              </a:rPr>
              <a:t> Banding </a:t>
            </a:r>
            <a:r>
              <a:rPr lang="en-US" dirty="0" err="1" smtClean="0">
                <a:solidFill>
                  <a:schemeClr val="tx1">
                    <a:lumMod val="75000"/>
                    <a:lumOff val="25000"/>
                  </a:schemeClr>
                </a:solidFill>
                <a:latin typeface="Arial Narrow" panose="020B0606020202030204" pitchFamily="34" charset="0"/>
              </a:rPr>
              <a:t>dapat</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menunda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mengubah</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ataupun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memutarbalikkan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temuan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putusan</a:t>
            </a:r>
            <a:r>
              <a:rPr lang="en-US" dirty="0" smtClean="0">
                <a:solidFill>
                  <a:schemeClr val="tx1">
                    <a:lumMod val="75000"/>
                    <a:lumOff val="25000"/>
                  </a:schemeClr>
                </a:solidFill>
                <a:latin typeface="Arial Narrow" panose="020B0606020202030204" pitchFamily="34" charset="0"/>
              </a:rPr>
              <a:t> Panel.</a:t>
            </a:r>
          </a:p>
          <a:p>
            <a:pPr algn="just" fontAlgn="auto">
              <a:lnSpc>
                <a:spcPct val="80000"/>
              </a:lnSpc>
              <a:spcAft>
                <a:spcPts val="0"/>
              </a:spcAft>
              <a:buFont typeface="Wingdings 3" charset="2"/>
              <a:buChar char=""/>
              <a:defRPr/>
            </a:pPr>
            <a:r>
              <a:rPr lang="en-US" dirty="0" smtClean="0">
                <a:solidFill>
                  <a:schemeClr val="tx1">
                    <a:lumMod val="75000"/>
                    <a:lumOff val="25000"/>
                  </a:schemeClr>
                </a:solidFill>
                <a:latin typeface="Arial Narrow" panose="020B0606020202030204" pitchFamily="34" charset="0"/>
              </a:rPr>
              <a:t>Banding </a:t>
            </a:r>
            <a:r>
              <a:rPr lang="en-US" dirty="0" err="1" smtClean="0">
                <a:solidFill>
                  <a:schemeClr val="tx1">
                    <a:lumMod val="75000"/>
                    <a:lumOff val="25000"/>
                  </a:schemeClr>
                </a:solidFill>
                <a:latin typeface="Arial Narrow" panose="020B0606020202030204" pitchFamily="34" charset="0"/>
              </a:rPr>
              <a:t>biasanya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membutuhkan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waktu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tidak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lebih</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dr</a:t>
            </a:r>
            <a:r>
              <a:rPr lang="en-US" dirty="0" smtClean="0">
                <a:solidFill>
                  <a:schemeClr val="tx1">
                    <a:lumMod val="75000"/>
                    <a:lumOff val="25000"/>
                  </a:schemeClr>
                </a:solidFill>
                <a:latin typeface="Arial Narrow" panose="020B0606020202030204" pitchFamily="34" charset="0"/>
              </a:rPr>
              <a:t> 60 </a:t>
            </a:r>
            <a:r>
              <a:rPr lang="en-US" dirty="0" err="1" smtClean="0">
                <a:solidFill>
                  <a:schemeClr val="tx1">
                    <a:lumMod val="75000"/>
                    <a:lumOff val="25000"/>
                  </a:schemeClr>
                </a:solidFill>
                <a:latin typeface="Arial Narrow" panose="020B0606020202030204" pitchFamily="34" charset="0"/>
              </a:rPr>
              <a:t>hr</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batas</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maksimum</a:t>
            </a:r>
            <a:r>
              <a:rPr lang="en-US" dirty="0" smtClean="0">
                <a:solidFill>
                  <a:schemeClr val="tx1">
                    <a:lumMod val="75000"/>
                    <a:lumOff val="25000"/>
                  </a:schemeClr>
                </a:solidFill>
                <a:latin typeface="Arial Narrow" panose="020B0606020202030204" pitchFamily="34" charset="0"/>
              </a:rPr>
              <a:t> 90 </a:t>
            </a:r>
            <a:r>
              <a:rPr lang="en-US" dirty="0" err="1" smtClean="0">
                <a:solidFill>
                  <a:schemeClr val="tx1">
                    <a:lumMod val="75000"/>
                    <a:lumOff val="25000"/>
                  </a:schemeClr>
                </a:solidFill>
                <a:latin typeface="Arial Narrow" panose="020B0606020202030204" pitchFamily="34" charset="0"/>
              </a:rPr>
              <a:t>hari</a:t>
            </a:r>
            <a:r>
              <a:rPr lang="en-US" dirty="0" smtClean="0">
                <a:solidFill>
                  <a:schemeClr val="tx1">
                    <a:lumMod val="75000"/>
                    <a:lumOff val="25000"/>
                  </a:schemeClr>
                </a:solidFill>
                <a:latin typeface="Arial Narrow" panose="020B0606020202030204" pitchFamily="34" charset="0"/>
              </a:rPr>
              <a:t>.</a:t>
            </a:r>
          </a:p>
          <a:p>
            <a:pPr algn="just" fontAlgn="auto">
              <a:lnSpc>
                <a:spcPct val="80000"/>
              </a:lnSpc>
              <a:spcAft>
                <a:spcPts val="0"/>
              </a:spcAft>
              <a:buFont typeface="Wingdings 3" charset="2"/>
              <a:buChar char=""/>
              <a:defRPr/>
            </a:pPr>
            <a:r>
              <a:rPr lang="en-US" dirty="0" smtClean="0">
                <a:solidFill>
                  <a:schemeClr val="tx1">
                    <a:lumMod val="75000"/>
                    <a:lumOff val="25000"/>
                  </a:schemeClr>
                </a:solidFill>
                <a:latin typeface="Arial Narrow" panose="020B0606020202030204" pitchFamily="34" charset="0"/>
              </a:rPr>
              <a:t>DSB </a:t>
            </a:r>
            <a:r>
              <a:rPr lang="en-US" dirty="0" err="1" smtClean="0">
                <a:solidFill>
                  <a:schemeClr val="tx1">
                    <a:lumMod val="75000"/>
                    <a:lumOff val="25000"/>
                  </a:schemeClr>
                </a:solidFill>
                <a:latin typeface="Arial Narrow" panose="020B0606020202030204" pitchFamily="34" charset="0"/>
              </a:rPr>
              <a:t>hrs</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menerima</a:t>
            </a:r>
            <a:r>
              <a:rPr lang="en-US" dirty="0" smtClean="0">
                <a:solidFill>
                  <a:schemeClr val="tx1">
                    <a:lumMod val="75000"/>
                    <a:lumOff val="25000"/>
                  </a:schemeClr>
                </a:solidFill>
                <a:latin typeface="Arial Narrow" panose="020B0606020202030204" pitchFamily="34" charset="0"/>
              </a:rPr>
              <a:t> tau </a:t>
            </a:r>
            <a:r>
              <a:rPr lang="en-US" dirty="0" err="1" smtClean="0">
                <a:solidFill>
                  <a:schemeClr val="tx1">
                    <a:lumMod val="75000"/>
                    <a:lumOff val="25000"/>
                  </a:schemeClr>
                </a:solidFill>
                <a:latin typeface="Arial Narrow" panose="020B0606020202030204" pitchFamily="34" charset="0"/>
              </a:rPr>
              <a:t>menolak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laporan</a:t>
            </a:r>
            <a:r>
              <a:rPr lang="en-US" dirty="0" smtClean="0">
                <a:solidFill>
                  <a:schemeClr val="tx1">
                    <a:lumMod val="75000"/>
                    <a:lumOff val="25000"/>
                  </a:schemeClr>
                </a:solidFill>
                <a:latin typeface="Arial Narrow" panose="020B0606020202030204" pitchFamily="34" charset="0"/>
              </a:rPr>
              <a:t> banding </a:t>
            </a:r>
            <a:r>
              <a:rPr lang="en-US" dirty="0" err="1" smtClean="0">
                <a:solidFill>
                  <a:schemeClr val="tx1">
                    <a:lumMod val="75000"/>
                    <a:lumOff val="25000"/>
                  </a:schemeClr>
                </a:solidFill>
                <a:latin typeface="Arial Narrow" panose="020B0606020202030204" pitchFamily="34" charset="0"/>
              </a:rPr>
              <a:t>tsb</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dlm</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jangka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waktu</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tdk</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lebih</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dr</a:t>
            </a:r>
            <a:r>
              <a:rPr lang="en-US" dirty="0" smtClean="0">
                <a:solidFill>
                  <a:schemeClr val="tx1">
                    <a:lumMod val="75000"/>
                    <a:lumOff val="25000"/>
                  </a:schemeClr>
                </a:solidFill>
                <a:latin typeface="Arial Narrow" panose="020B0606020202030204" pitchFamily="34" charset="0"/>
              </a:rPr>
              <a:t> 30 </a:t>
            </a:r>
            <a:r>
              <a:rPr lang="en-US" dirty="0" err="1" smtClean="0">
                <a:solidFill>
                  <a:schemeClr val="tx1">
                    <a:lumMod val="75000"/>
                    <a:lumOff val="25000"/>
                  </a:schemeClr>
                </a:solidFill>
                <a:latin typeface="Arial Narrow" panose="020B0606020202030204" pitchFamily="34" charset="0"/>
              </a:rPr>
              <a:t>hr</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penolakan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dimungkinkan</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hanya</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melalui</a:t>
            </a:r>
            <a:r>
              <a:rPr lang="en-US" dirty="0" smtClean="0">
                <a:solidFill>
                  <a:schemeClr val="tx1">
                    <a:lumMod val="75000"/>
                    <a:lumOff val="25000"/>
                  </a:schemeClr>
                </a:solidFill>
                <a:latin typeface="Arial Narrow" panose="020B0606020202030204" pitchFamily="34" charset="0"/>
              </a:rPr>
              <a:t> </a:t>
            </a:r>
            <a:r>
              <a:rPr lang="en-US" dirty="0" err="1" smtClean="0">
                <a:solidFill>
                  <a:schemeClr val="tx1">
                    <a:lumMod val="75000"/>
                    <a:lumOff val="25000"/>
                  </a:schemeClr>
                </a:solidFill>
                <a:latin typeface="Arial Narrow" panose="020B0606020202030204" pitchFamily="34" charset="0"/>
              </a:rPr>
              <a:t>konsensus</a:t>
            </a:r>
            <a:r>
              <a:rPr lang="en-US" dirty="0" smtClean="0">
                <a:solidFill>
                  <a:schemeClr val="tx1">
                    <a:lumMod val="75000"/>
                    <a:lumOff val="25000"/>
                  </a:schemeClr>
                </a:solidFill>
                <a:latin typeface="Arial Narrow" panose="020B0606020202030204" pitchFamily="34" charset="0"/>
              </a:rPr>
              <a:t>. </a:t>
            </a:r>
          </a:p>
        </p:txBody>
      </p:sp>
      <p:sp>
        <p:nvSpPr>
          <p:cNvPr id="38916"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4F4B95A2-4F01-482C-84A2-EE8C62AEE69D}" type="slidenum">
              <a:rPr lang="en-US"/>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BCED9F6A-5B48-421C-A773-E3CDFDE61817}" type="slidenum">
              <a:rPr lang="en-US"/>
              <a:pPr/>
              <a:t>24</a:t>
            </a:fld>
            <a:endParaRPr lang="en-US"/>
          </a:p>
        </p:txBody>
      </p:sp>
      <p:sp>
        <p:nvSpPr>
          <p:cNvPr id="39939" name="WordArt 5"/>
          <p:cNvSpPr>
            <a:spLocks noChangeArrowheads="1" noChangeShapeType="1" noTextEdit="1"/>
          </p:cNvSpPr>
          <p:nvPr/>
        </p:nvSpPr>
        <p:spPr bwMode="auto">
          <a:xfrm>
            <a:off x="1600200" y="685800"/>
            <a:ext cx="1143000" cy="152400"/>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KONSULTASI</a:t>
            </a:r>
          </a:p>
        </p:txBody>
      </p:sp>
      <p:sp>
        <p:nvSpPr>
          <p:cNvPr id="39940" name="WordArt 6"/>
          <p:cNvSpPr>
            <a:spLocks noChangeArrowheads="1" noChangeShapeType="1" noTextEdit="1"/>
          </p:cNvSpPr>
          <p:nvPr/>
        </p:nvSpPr>
        <p:spPr bwMode="auto">
          <a:xfrm>
            <a:off x="2514600" y="152400"/>
            <a:ext cx="3733800" cy="228600"/>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Black" panose="020B0A04020102020204" pitchFamily="34" charset="0"/>
              </a:rPr>
              <a:t>PROSES PANEL PADA DSB</a:t>
            </a:r>
          </a:p>
        </p:txBody>
      </p:sp>
      <p:sp>
        <p:nvSpPr>
          <p:cNvPr id="39941" name="WordArt 7"/>
          <p:cNvSpPr>
            <a:spLocks noChangeArrowheads="1" noChangeShapeType="1" noTextEdit="1"/>
          </p:cNvSpPr>
          <p:nvPr/>
        </p:nvSpPr>
        <p:spPr bwMode="auto">
          <a:xfrm>
            <a:off x="1447800" y="1219200"/>
            <a:ext cx="2133600" cy="173038"/>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sz="2000" kern="10">
                <a:ln w="9525">
                  <a:round/>
                  <a:headEnd/>
                  <a:tailEnd/>
                </a:ln>
                <a:gradFill rotWithShape="1">
                  <a:gsLst>
                    <a:gs pos="0">
                      <a:srgbClr val="FFE701"/>
                    </a:gs>
                    <a:gs pos="100000">
                      <a:srgbClr val="FE3E02"/>
                    </a:gs>
                  </a:gsLst>
                  <a:lin ang="5400000" scaled="1"/>
                </a:gradFill>
                <a:latin typeface="Impact" panose="020B0806030902050204" pitchFamily="34" charset="0"/>
              </a:rPr>
              <a:t>PEMBENTUKAN PANEL</a:t>
            </a:r>
          </a:p>
        </p:txBody>
      </p:sp>
      <p:sp>
        <p:nvSpPr>
          <p:cNvPr id="39942" name="WordArt 8"/>
          <p:cNvSpPr>
            <a:spLocks noChangeArrowheads="1" noChangeShapeType="1" noTextEdit="1"/>
          </p:cNvSpPr>
          <p:nvPr/>
        </p:nvSpPr>
        <p:spPr bwMode="auto">
          <a:xfrm>
            <a:off x="1295400" y="1828800"/>
            <a:ext cx="3195638" cy="152400"/>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PENETAPAN KERANGKA ACUAN PANEL</a:t>
            </a:r>
          </a:p>
        </p:txBody>
      </p:sp>
      <p:sp>
        <p:nvSpPr>
          <p:cNvPr id="39943" name="WordArt 9"/>
          <p:cNvSpPr>
            <a:spLocks noChangeArrowheads="1" noChangeShapeType="1" noTextEdit="1"/>
          </p:cNvSpPr>
          <p:nvPr/>
        </p:nvSpPr>
        <p:spPr bwMode="auto">
          <a:xfrm>
            <a:off x="2667000" y="1981200"/>
            <a:ext cx="1524000" cy="152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panose="020B0806030902050204" pitchFamily="34" charset="0"/>
              </a:rPr>
              <a:t>KOMPOSISI PANEL</a:t>
            </a:r>
          </a:p>
        </p:txBody>
      </p:sp>
      <p:sp>
        <p:nvSpPr>
          <p:cNvPr id="39944" name="WordArt 10"/>
          <p:cNvSpPr>
            <a:spLocks noChangeArrowheads="1" noChangeShapeType="1" noTextEdit="1"/>
          </p:cNvSpPr>
          <p:nvPr/>
        </p:nvSpPr>
        <p:spPr bwMode="auto">
          <a:xfrm>
            <a:off x="1752600" y="2438400"/>
            <a:ext cx="1447800" cy="152400"/>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PENILAIAN PANEL</a:t>
            </a:r>
          </a:p>
        </p:txBody>
      </p:sp>
      <p:sp>
        <p:nvSpPr>
          <p:cNvPr id="39945" name="WordArt 11"/>
          <p:cNvSpPr>
            <a:spLocks noChangeArrowheads="1" noChangeShapeType="1" noTextEdit="1"/>
          </p:cNvSpPr>
          <p:nvPr/>
        </p:nvSpPr>
        <p:spPr bwMode="auto">
          <a:xfrm>
            <a:off x="1295400" y="2971800"/>
            <a:ext cx="2757488" cy="134938"/>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TAHAP PENINJAUAN SEMENTARA</a:t>
            </a:r>
          </a:p>
        </p:txBody>
      </p:sp>
      <p:sp>
        <p:nvSpPr>
          <p:cNvPr id="39946" name="WordArt 12"/>
          <p:cNvSpPr>
            <a:spLocks noChangeArrowheads="1" noChangeShapeType="1" noTextEdit="1"/>
          </p:cNvSpPr>
          <p:nvPr/>
        </p:nvSpPr>
        <p:spPr bwMode="auto">
          <a:xfrm>
            <a:off x="1752600" y="3657600"/>
            <a:ext cx="1371600" cy="119063"/>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LAPORAN PANEL</a:t>
            </a:r>
          </a:p>
        </p:txBody>
      </p:sp>
      <p:sp>
        <p:nvSpPr>
          <p:cNvPr id="39947" name="WordArt 13"/>
          <p:cNvSpPr>
            <a:spLocks noChangeArrowheads="1" noChangeShapeType="1" noTextEdit="1"/>
          </p:cNvSpPr>
          <p:nvPr/>
        </p:nvSpPr>
        <p:spPr bwMode="auto">
          <a:xfrm>
            <a:off x="1828800" y="4267200"/>
            <a:ext cx="1371600" cy="134938"/>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LAPORAN PANEL</a:t>
            </a:r>
          </a:p>
        </p:txBody>
      </p:sp>
      <p:sp>
        <p:nvSpPr>
          <p:cNvPr id="39948" name="WordArt 14"/>
          <p:cNvSpPr>
            <a:spLocks noChangeArrowheads="1" noChangeShapeType="1" noTextEdit="1"/>
          </p:cNvSpPr>
          <p:nvPr/>
        </p:nvSpPr>
        <p:spPr bwMode="auto">
          <a:xfrm>
            <a:off x="1219200" y="4800600"/>
            <a:ext cx="2690813" cy="134938"/>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DSB MENGESAHKAN LAP PANEL</a:t>
            </a:r>
          </a:p>
        </p:txBody>
      </p:sp>
      <p:sp>
        <p:nvSpPr>
          <p:cNvPr id="39949" name="WordArt 15"/>
          <p:cNvSpPr>
            <a:spLocks noChangeArrowheads="1" noChangeShapeType="1" noTextEdit="1"/>
          </p:cNvSpPr>
          <p:nvPr/>
        </p:nvSpPr>
        <p:spPr bwMode="auto">
          <a:xfrm>
            <a:off x="1600200" y="5410200"/>
            <a:ext cx="2038350" cy="152400"/>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PELAKSANAAN PUTUSAN</a:t>
            </a:r>
          </a:p>
        </p:txBody>
      </p:sp>
      <p:sp>
        <p:nvSpPr>
          <p:cNvPr id="39950" name="WordArt 16"/>
          <p:cNvSpPr>
            <a:spLocks noChangeArrowheads="1" noChangeShapeType="1" noTextEdit="1"/>
          </p:cNvSpPr>
          <p:nvPr/>
        </p:nvSpPr>
        <p:spPr bwMode="auto">
          <a:xfrm>
            <a:off x="1371600" y="5943600"/>
            <a:ext cx="2438400" cy="152400"/>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JIKA TIDAK DILAKSANAKAN</a:t>
            </a:r>
          </a:p>
        </p:txBody>
      </p:sp>
      <p:sp>
        <p:nvSpPr>
          <p:cNvPr id="39951" name="WordArt 17"/>
          <p:cNvSpPr>
            <a:spLocks noChangeArrowheads="1" noChangeShapeType="1" noTextEdit="1"/>
          </p:cNvSpPr>
          <p:nvPr/>
        </p:nvSpPr>
        <p:spPr bwMode="auto">
          <a:xfrm>
            <a:off x="1905000" y="6477000"/>
            <a:ext cx="823913" cy="211138"/>
          </a:xfrm>
          <a:prstGeom prst="rect">
            <a:avLst/>
          </a:prstGeom>
        </p:spPr>
        <p:txBody>
          <a:bodyPr wrap="none" fromWordArt="1">
            <a:prstTxWarp prst="textPlain">
              <a:avLst>
                <a:gd name="adj" fmla="val 5000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RETALIASI</a:t>
            </a:r>
          </a:p>
        </p:txBody>
      </p:sp>
      <p:sp>
        <p:nvSpPr>
          <p:cNvPr id="39952" name="Line 18"/>
          <p:cNvSpPr>
            <a:spLocks noChangeShapeType="1"/>
          </p:cNvSpPr>
          <p:nvPr/>
        </p:nvSpPr>
        <p:spPr bwMode="auto">
          <a:xfrm>
            <a:off x="2133600" y="914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3" name="Line 19"/>
          <p:cNvSpPr>
            <a:spLocks noChangeShapeType="1"/>
          </p:cNvSpPr>
          <p:nvPr/>
        </p:nvSpPr>
        <p:spPr bwMode="auto">
          <a:xfrm>
            <a:off x="2133600" y="15240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4" name="Line 21"/>
          <p:cNvSpPr>
            <a:spLocks noChangeShapeType="1"/>
          </p:cNvSpPr>
          <p:nvPr/>
        </p:nvSpPr>
        <p:spPr bwMode="auto">
          <a:xfrm>
            <a:off x="2133600" y="27432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5" name="Line 22"/>
          <p:cNvSpPr>
            <a:spLocks noChangeShapeType="1"/>
          </p:cNvSpPr>
          <p:nvPr/>
        </p:nvSpPr>
        <p:spPr bwMode="auto">
          <a:xfrm>
            <a:off x="2133600" y="32766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6" name="Line 23"/>
          <p:cNvSpPr>
            <a:spLocks noChangeShapeType="1"/>
          </p:cNvSpPr>
          <p:nvPr/>
        </p:nvSpPr>
        <p:spPr bwMode="auto">
          <a:xfrm>
            <a:off x="2133600" y="3962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7" name="Line 24"/>
          <p:cNvSpPr>
            <a:spLocks noChangeShapeType="1"/>
          </p:cNvSpPr>
          <p:nvPr/>
        </p:nvSpPr>
        <p:spPr bwMode="auto">
          <a:xfrm>
            <a:off x="2133600" y="44958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8" name="Line 25"/>
          <p:cNvSpPr>
            <a:spLocks noChangeShapeType="1"/>
          </p:cNvSpPr>
          <p:nvPr/>
        </p:nvSpPr>
        <p:spPr bwMode="auto">
          <a:xfrm>
            <a:off x="2133600" y="5105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9" name="Line 26"/>
          <p:cNvSpPr>
            <a:spLocks noChangeShapeType="1"/>
          </p:cNvSpPr>
          <p:nvPr/>
        </p:nvSpPr>
        <p:spPr bwMode="auto">
          <a:xfrm>
            <a:off x="2133600" y="57150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0" name="Line 27"/>
          <p:cNvSpPr>
            <a:spLocks noChangeShapeType="1"/>
          </p:cNvSpPr>
          <p:nvPr/>
        </p:nvSpPr>
        <p:spPr bwMode="auto">
          <a:xfrm>
            <a:off x="2133600" y="62484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1" name="WordArt 28"/>
          <p:cNvSpPr>
            <a:spLocks noChangeArrowheads="1" noChangeShapeType="1" noTextEdit="1"/>
          </p:cNvSpPr>
          <p:nvPr/>
        </p:nvSpPr>
        <p:spPr bwMode="auto">
          <a:xfrm>
            <a:off x="5334000" y="2286000"/>
            <a:ext cx="1824038" cy="211138"/>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REVIEW PARA PAKAR</a:t>
            </a:r>
          </a:p>
        </p:txBody>
      </p:sp>
      <p:sp>
        <p:nvSpPr>
          <p:cNvPr id="39962" name="WordArt 29"/>
          <p:cNvSpPr>
            <a:spLocks noChangeArrowheads="1" noChangeShapeType="1" noTextEdit="1"/>
          </p:cNvSpPr>
          <p:nvPr/>
        </p:nvSpPr>
        <p:spPr bwMode="auto">
          <a:xfrm>
            <a:off x="5257800" y="2819400"/>
            <a:ext cx="2647950" cy="288925"/>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SIDANG REVIEW DENGAN PANEL</a:t>
            </a:r>
          </a:p>
        </p:txBody>
      </p:sp>
      <p:sp>
        <p:nvSpPr>
          <p:cNvPr id="39963" name="WordArt 30"/>
          <p:cNvSpPr>
            <a:spLocks noChangeArrowheads="1" noChangeShapeType="1" noTextEdit="1"/>
          </p:cNvSpPr>
          <p:nvPr/>
        </p:nvSpPr>
        <p:spPr bwMode="auto">
          <a:xfrm>
            <a:off x="5334000" y="4038600"/>
            <a:ext cx="1524000" cy="287338"/>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REVIEW BANDING</a:t>
            </a:r>
          </a:p>
        </p:txBody>
      </p:sp>
      <p:sp>
        <p:nvSpPr>
          <p:cNvPr id="39964" name="WordArt 31"/>
          <p:cNvSpPr>
            <a:spLocks noChangeArrowheads="1" noChangeShapeType="1" noTextEdit="1"/>
          </p:cNvSpPr>
          <p:nvPr/>
        </p:nvSpPr>
        <p:spPr bwMode="auto">
          <a:xfrm>
            <a:off x="4953000" y="5257800"/>
            <a:ext cx="2733675" cy="287338"/>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SENGKETA ATAS IMPLEMENTASI</a:t>
            </a:r>
          </a:p>
        </p:txBody>
      </p:sp>
      <p:sp>
        <p:nvSpPr>
          <p:cNvPr id="39965" name="WordArt 32"/>
          <p:cNvSpPr>
            <a:spLocks noChangeArrowheads="1" noChangeShapeType="1" noTextEdit="1"/>
          </p:cNvSpPr>
          <p:nvPr/>
        </p:nvSpPr>
        <p:spPr bwMode="auto">
          <a:xfrm>
            <a:off x="5029200" y="6324600"/>
            <a:ext cx="2286000" cy="287338"/>
          </a:xfrm>
          <a:prstGeom prst="rect">
            <a:avLst/>
          </a:prstGeom>
        </p:spPr>
        <p:txBody>
          <a:bodyPr wrap="none" fromWordArt="1">
            <a:prstTxWarp prst="textDeflate">
              <a:avLst>
                <a:gd name="adj" fmla="val 18750"/>
              </a:avLst>
            </a:prstTxWarp>
            <a:scene3d>
              <a:camera prst="legacyPerspectiveFront">
                <a:rot lat="20519995" lon="1080000" rev="0"/>
              </a:camera>
              <a:lightRig rig="legacyHarsh2" dir="b"/>
            </a:scene3d>
            <a:sp3d extrusionH="430200" prstMaterial="legacyMatte">
              <a:extrusionClr>
                <a:srgbClr val="FF6600"/>
              </a:extrusionClr>
              <a:contourClr>
                <a:srgbClr val="FFE701"/>
              </a:contourClr>
            </a:sp3d>
          </a:bodyPr>
          <a:lstStyle/>
          <a:p>
            <a:pPr algn="ctr"/>
            <a:r>
              <a:rPr lang="en-US" kern="10">
                <a:ln w="9525">
                  <a:round/>
                  <a:headEnd/>
                  <a:tailEnd/>
                </a:ln>
                <a:gradFill rotWithShape="1">
                  <a:gsLst>
                    <a:gs pos="0">
                      <a:srgbClr val="FFE701"/>
                    </a:gs>
                    <a:gs pos="100000">
                      <a:srgbClr val="FE3E02"/>
                    </a:gs>
                  </a:gsLst>
                  <a:lin ang="5400000" scaled="1"/>
                </a:gradFill>
                <a:latin typeface="Impact" panose="020B0806030902050204" pitchFamily="34" charset="0"/>
              </a:rPr>
              <a:t>KEMUNGKINAN ARBITRASI</a:t>
            </a:r>
          </a:p>
        </p:txBody>
      </p:sp>
      <p:sp>
        <p:nvSpPr>
          <p:cNvPr id="39966" name="Line 33"/>
          <p:cNvSpPr>
            <a:spLocks noChangeShapeType="1"/>
          </p:cNvSpPr>
          <p:nvPr/>
        </p:nvSpPr>
        <p:spPr bwMode="auto">
          <a:xfrm>
            <a:off x="3352800" y="2514600"/>
            <a:ext cx="1981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7" name="Line 35"/>
          <p:cNvSpPr>
            <a:spLocks noChangeShapeType="1"/>
          </p:cNvSpPr>
          <p:nvPr/>
        </p:nvSpPr>
        <p:spPr bwMode="auto">
          <a:xfrm>
            <a:off x="4191000" y="3048000"/>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8" name="Line 36"/>
          <p:cNvSpPr>
            <a:spLocks noChangeShapeType="1"/>
          </p:cNvSpPr>
          <p:nvPr/>
        </p:nvSpPr>
        <p:spPr bwMode="auto">
          <a:xfrm flipH="1">
            <a:off x="3276600" y="3200400"/>
            <a:ext cx="2819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9" name="Line 37"/>
          <p:cNvSpPr>
            <a:spLocks noChangeShapeType="1"/>
          </p:cNvSpPr>
          <p:nvPr/>
        </p:nvSpPr>
        <p:spPr bwMode="auto">
          <a:xfrm>
            <a:off x="3352800" y="4343400"/>
            <a:ext cx="1905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0" name="Line 38"/>
          <p:cNvSpPr>
            <a:spLocks noChangeShapeType="1"/>
          </p:cNvSpPr>
          <p:nvPr/>
        </p:nvSpPr>
        <p:spPr bwMode="auto">
          <a:xfrm flipH="1">
            <a:off x="3962400" y="4419600"/>
            <a:ext cx="19812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1" name="Line 39"/>
          <p:cNvSpPr>
            <a:spLocks noChangeShapeType="1"/>
          </p:cNvSpPr>
          <p:nvPr/>
        </p:nvSpPr>
        <p:spPr bwMode="auto">
          <a:xfrm>
            <a:off x="3733800" y="5486400"/>
            <a:ext cx="1295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2" name="Line 40"/>
          <p:cNvSpPr>
            <a:spLocks noChangeShapeType="1"/>
          </p:cNvSpPr>
          <p:nvPr/>
        </p:nvSpPr>
        <p:spPr bwMode="auto">
          <a:xfrm>
            <a:off x="2819400" y="6553200"/>
            <a:ext cx="2209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3" name="Line 41"/>
          <p:cNvSpPr>
            <a:spLocks noChangeShapeType="1"/>
          </p:cNvSpPr>
          <p:nvPr/>
        </p:nvSpPr>
        <p:spPr bwMode="auto">
          <a:xfrm>
            <a:off x="2133600" y="21336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582</TotalTime>
  <Words>1573</Words>
  <Application>Microsoft Office PowerPoint</Application>
  <PresentationFormat>On-screen Show (4:3)</PresentationFormat>
  <Paragraphs>242</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Garamond</vt:lpstr>
      <vt:lpstr>Arial</vt:lpstr>
      <vt:lpstr>Century Gothic</vt:lpstr>
      <vt:lpstr>Wingdings 3</vt:lpstr>
      <vt:lpstr>Georgia</vt:lpstr>
      <vt:lpstr>Impact</vt:lpstr>
      <vt:lpstr>Aharoni</vt:lpstr>
      <vt:lpstr>Arial Narrow</vt:lpstr>
      <vt:lpstr>Ion Boardroom</vt:lpstr>
      <vt:lpstr>PowerPoint Presentation</vt:lpstr>
      <vt:lpstr>PENDAHULUAN</vt:lpstr>
      <vt:lpstr>TUJUAN</vt:lpstr>
      <vt:lpstr>FUNGSI-FUNGSI </vt:lpstr>
      <vt:lpstr>SEJARAH RINGKAS</vt:lpstr>
      <vt:lpstr>PERBEDAAN UTAMA GATT dan WTO</vt:lpstr>
      <vt:lpstr>PowerPoint Presentation</vt:lpstr>
      <vt:lpstr>PRINSIP-PRINSIP</vt:lpstr>
      <vt:lpstr>SISTEM ORGANISASI</vt:lpstr>
      <vt:lpstr>PowerPoint Presentation</vt:lpstr>
      <vt:lpstr>KEWENANGAN DALAM WTO</vt:lpstr>
      <vt:lpstr>KEANGGOTAAN</vt:lpstr>
      <vt:lpstr>PENGELOMPOKAN ANGGOTA DALAM WTO</vt:lpstr>
      <vt:lpstr>Lanjutan</vt:lpstr>
      <vt:lpstr>SEKRETARIAT</vt:lpstr>
      <vt:lpstr>PowerPoint Presentation</vt:lpstr>
      <vt:lpstr>PRINSIP-PRINSIP PENYELESAIAN SENGKETA</vt:lpstr>
      <vt:lpstr>PROSES PENYELESAIAN SENGKETA</vt:lpstr>
      <vt:lpstr>TAHAP PENYELESAIAN SENGKETA </vt:lpstr>
      <vt:lpstr>TAHAP PENYELESAIAN SENGKETA</vt:lpstr>
      <vt:lpstr>Tahap ….(lanjutan)</vt:lpstr>
      <vt:lpstr>WAKTU PENYELESAIAN SENGKETA</vt:lpstr>
      <vt:lpstr>BANDING (APPEALS)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manajemen_2</dc:creator>
  <cp:lastModifiedBy>manajemen_2</cp:lastModifiedBy>
  <cp:revision>55</cp:revision>
  <cp:lastPrinted>1601-01-01T00:00:00Z</cp:lastPrinted>
  <dcterms:created xsi:type="dcterms:W3CDTF">1601-01-01T00:00:00Z</dcterms:created>
  <dcterms:modified xsi:type="dcterms:W3CDTF">2019-04-04T09:39:21Z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