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3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B5413-0190-4863-8352-4A37BA2E8ED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28F4E-9D7F-4A3F-8EA5-50D39A8B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2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28F4E-9D7F-4A3F-8EA5-50D39A8BC36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49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6AB82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0"/>
          </p:nvPr>
        </p:nvSpPr>
        <p:spPr>
          <a:xfrm>
            <a:off x="1923415" y="2811145"/>
            <a:ext cx="5989320" cy="5346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79679"/>
              </a:lnSpc>
              <a:spcAft>
                <a:spcPts val="0"/>
              </a:spcAft>
            </a:pPr>
            <a:r>
              <a:rPr lang="en-US" sz="4400" i="1" spc="-160">
                <a:solidFill>
                  <a:srgbClr val="666633"/>
                </a:solidFill>
                <a:latin typeface="Times New Roman" panose="22635452340000000000" pitchFamily="1"/>
              </a:rPr>
              <a:t>SIKL US HID UP PRO YEK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0"/>
          </p:nvPr>
        </p:nvSpPr>
        <p:spPr>
          <a:xfrm>
            <a:off x="1923415" y="4668520"/>
            <a:ext cx="4029075" cy="5981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800" spc="-50">
                <a:solidFill>
                  <a:srgbClr val="000000"/>
                </a:solidFill>
                <a:latin typeface="Arial" panose="22635452340000000000" pitchFamily="2"/>
              </a:rPr>
              <a:t>PKUB3042 Manajemen Proyek</a:t>
            </a:r>
          </a:p>
          <a:p>
            <a:pPr marL="0" marR="0" indent="0" algn="l">
              <a:lnSpc>
                <a:spcPct val="95999"/>
              </a:lnSpc>
              <a:spcBef>
                <a:spcPts val="360"/>
              </a:spcBef>
              <a:spcAft>
                <a:spcPts val="180"/>
              </a:spcAft>
            </a:pPr>
            <a:r>
              <a:rPr lang="en-US" sz="1800" spc="-60">
                <a:solidFill>
                  <a:srgbClr val="000000"/>
                </a:solidFill>
                <a:latin typeface="Arial" panose="22635452340000000000" pitchFamily="2"/>
              </a:rPr>
              <a:t>Teknik Informatika Politeknik Indramayu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0"/>
          </p:nvPr>
        </p:nvSpPr>
        <p:spPr>
          <a:xfrm>
            <a:off x="1920240" y="5653405"/>
            <a:ext cx="2971800" cy="2559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3119"/>
              </a:lnSpc>
              <a:spcAft>
                <a:spcPts val="0"/>
              </a:spcAft>
            </a:pPr>
            <a:r>
              <a:rPr lang="en-US" sz="1800" spc="-70">
                <a:solidFill>
                  <a:srgbClr val="000000"/>
                </a:solidFill>
                <a:latin typeface="Arial" panose="22635452340000000000" pitchFamily="2"/>
              </a:rPr>
              <a:t>Ahmad Lubis Ghozali, S.Kom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0"/>
          </p:nvPr>
        </p:nvSpPr>
        <p:spPr>
          <a:xfrm>
            <a:off x="3380105" y="6564630"/>
            <a:ext cx="2541905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0"/>
          </p:nvPr>
        </p:nvSpPr>
        <p:spPr>
          <a:xfrm>
            <a:off x="8604250" y="6570345"/>
            <a:ext cx="52070" cy="1670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7871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idx="10"/>
          </p:nvPr>
        </p:nvSpPr>
        <p:spPr>
          <a:xfrm>
            <a:off x="1124585" y="2269490"/>
            <a:ext cx="6882765" cy="40322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3200" spc="0">
                <a:solidFill>
                  <a:srgbClr val="000000"/>
                </a:solidFill>
                <a:latin typeface="Arial" panose="22635452340000000000" pitchFamily="2"/>
              </a:rPr>
              <a:t>Proyek seperti halnya produk</a:t>
            </a:r>
          </a:p>
          <a:p>
            <a:pPr marL="0" marR="0" indent="0" algn="l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3200" spc="0">
                <a:solidFill>
                  <a:srgbClr val="000000"/>
                </a:solidFill>
                <a:latin typeface="Arial" panose="22635452340000000000" pitchFamily="2"/>
              </a:rPr>
              <a:t>Setiap tahap terdapat karakateristik</a:t>
            </a:r>
          </a:p>
          <a:p>
            <a:pPr marL="0" marR="0" indent="0" algn="l">
              <a:lnSpc>
                <a:spcPct val="815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0">
                <a:solidFill>
                  <a:srgbClr val="000000"/>
                </a:solidFill>
                <a:latin typeface="Arial" panose="22635452340000000000" pitchFamily="2"/>
              </a:rPr>
              <a:t>tertentu dalam hal:</a:t>
            </a:r>
          </a:p>
          <a:p>
            <a:pPr marL="0" marR="0" indent="0" algn="r">
              <a:lnSpc>
                <a:spcPct val="95999"/>
              </a:lnSpc>
              <a:spcBef>
                <a:spcPts val="1260"/>
              </a:spcBef>
              <a:spcAft>
                <a:spcPts val="0"/>
              </a:spcAft>
            </a:pPr>
            <a:r>
              <a:rPr lang="en-US" sz="2800" spc="-30">
                <a:solidFill>
                  <a:srgbClr val="000000"/>
                </a:solidFill>
                <a:latin typeface="Arial" panose="22635452340000000000" pitchFamily="2"/>
              </a:rPr>
              <a:t>besarnya usaha(biaya yang dikeluarkan),</a:t>
            </a:r>
          </a:p>
          <a:p>
            <a:pPr marL="411480" marR="0" indent="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</a:pPr>
            <a:r>
              <a:rPr lang="en-US" sz="2800" spc="-20">
                <a:solidFill>
                  <a:srgbClr val="000000"/>
                </a:solidFill>
                <a:latin typeface="Arial" panose="22635452340000000000" pitchFamily="2"/>
              </a:rPr>
              <a:t>tingkat ketidakpastian,</a:t>
            </a:r>
          </a:p>
          <a:p>
            <a:pPr marL="411480" marR="0" indent="0" algn="l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800" spc="-20">
                <a:solidFill>
                  <a:srgbClr val="000000"/>
                </a:solidFill>
                <a:latin typeface="Arial" panose="22635452340000000000" pitchFamily="2"/>
              </a:rPr>
              <a:t>potensi konflik yang ada,</a:t>
            </a:r>
          </a:p>
          <a:p>
            <a:pPr marL="41148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800" spc="-20">
                <a:solidFill>
                  <a:srgbClr val="000000"/>
                </a:solidFill>
                <a:latin typeface="Arial" panose="22635452340000000000" pitchFamily="2"/>
              </a:rPr>
              <a:t>potensi resiko yang ada,</a:t>
            </a:r>
          </a:p>
          <a:p>
            <a:pPr marL="411480" marR="0" indent="0" algn="l">
              <a:lnSpc>
                <a:spcPct val="80639"/>
              </a:lnSpc>
              <a:spcBef>
                <a:spcPts val="1080"/>
              </a:spcBef>
              <a:spcAft>
                <a:spcPts val="180"/>
              </a:spcAft>
            </a:pPr>
            <a:r>
              <a:rPr lang="en-US" sz="2800" spc="150">
                <a:solidFill>
                  <a:srgbClr val="000000"/>
                </a:solidFill>
                <a:latin typeface="Arial" panose="22635452340000000000" pitchFamily="2"/>
              </a:rPr>
              <a:t>dsb.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3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idx="10"/>
          </p:nvPr>
        </p:nvSpPr>
        <p:spPr>
          <a:xfrm>
            <a:off x="338455" y="1293495"/>
            <a:ext cx="4687570" cy="5384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4400" i="1" spc="-65">
                <a:solidFill>
                  <a:srgbClr val="666633"/>
                </a:solidFill>
                <a:latin typeface="Times New Roman" panose="22635452340000000000" pitchFamily="1"/>
              </a:rPr>
              <a:t>Siklus Hidup Pro duk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0"/>
          </p:nvPr>
        </p:nvSpPr>
        <p:spPr>
          <a:xfrm>
            <a:off x="804545" y="2106295"/>
            <a:ext cx="4940935" cy="2952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45720" marR="0" indent="502920" algn="l">
              <a:lnSpc>
                <a:spcPct val="95999"/>
              </a:lnSpc>
              <a:spcAft>
                <a:spcPts val="720"/>
              </a:spcAft>
              <a:buFont typeface="Arial"/>
              <a:buAutoNum type="arabicPeriod"/>
            </a:pPr>
            <a:r>
              <a:rPr lang="en-US" sz="2400" spc="25">
                <a:solidFill>
                  <a:srgbClr val="000000"/>
                </a:solidFill>
                <a:latin typeface="Arial" panose="22635452340000000000" pitchFamily="2"/>
              </a:rPr>
              <a:t>Riset dan Pengembangan (R&amp;D)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0"/>
          </p:nvPr>
        </p:nvSpPr>
        <p:spPr>
          <a:xfrm>
            <a:off x="1292225" y="2548255"/>
            <a:ext cx="7059295" cy="6553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55">
                <a:solidFill>
                  <a:srgbClr val="000000"/>
                </a:solidFill>
                <a:latin typeface="Arial" panose="22635452340000000000" pitchFamily="2"/>
              </a:rPr>
              <a:t>tahap penelitian pasar akan produk yang diinginkan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10">
                <a:solidFill>
                  <a:srgbClr val="000000"/>
                </a:solidFill>
                <a:latin typeface="Arial" panose="22635452340000000000" pitchFamily="2"/>
              </a:rPr>
              <a:t>pasar, pembuatan model dan desain, pembuatan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idx="10"/>
          </p:nvPr>
        </p:nvSpPr>
        <p:spPr>
          <a:xfrm>
            <a:off x="1292225" y="3203575"/>
            <a:ext cx="935990" cy="5149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105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idx="10"/>
          </p:nvPr>
        </p:nvSpPr>
        <p:spPr>
          <a:xfrm>
            <a:off x="786130" y="3718560"/>
            <a:ext cx="3432175" cy="292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45720" marR="0" indent="502920" algn="l">
              <a:lnSpc>
                <a:spcPct val="95999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2400" spc="85">
                <a:solidFill>
                  <a:srgbClr val="000000"/>
                </a:solidFill>
                <a:latin typeface="Arial" panose="22635452340000000000" pitchFamily="2"/>
              </a:rPr>
              <a:t>Pengenalan ke Pasar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idx="10"/>
          </p:nvPr>
        </p:nvSpPr>
        <p:spPr>
          <a:xfrm>
            <a:off x="1298575" y="4157345"/>
            <a:ext cx="7059295" cy="6584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120">
                <a:solidFill>
                  <a:srgbClr val="000000"/>
                </a:solidFill>
                <a:latin typeface="Arial" panose="22635452340000000000" pitchFamily="2"/>
              </a:rPr>
              <a:t>Mulai dilempar ke pasar, melihat bagaimana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114">
                <a:solidFill>
                  <a:srgbClr val="000000"/>
                </a:solidFill>
                <a:latin typeface="Arial" panose="22635452340000000000" pitchFamily="2"/>
              </a:rPr>
              <a:t>tanggapan pasar terhadap produk baru yang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idx="10"/>
          </p:nvPr>
        </p:nvSpPr>
        <p:spPr>
          <a:xfrm>
            <a:off x="1298575" y="4815840"/>
            <a:ext cx="1773555" cy="304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4572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2400" spc="-95">
                <a:solidFill>
                  <a:srgbClr val="000000"/>
                </a:solidFill>
                <a:latin typeface="Arial" panose="22635452340000000000" pitchFamily="2"/>
              </a:rPr>
              <a:t>dimunculkan.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idx="10"/>
          </p:nvPr>
        </p:nvSpPr>
        <p:spPr>
          <a:xfrm>
            <a:off x="789305" y="5330825"/>
            <a:ext cx="1606550" cy="2317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502920" algn="l">
              <a:lnSpc>
                <a:spcPct val="81599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2400" spc="409">
                <a:solidFill>
                  <a:srgbClr val="000000"/>
                </a:solidFill>
                <a:latin typeface="Arial" panose="22635452340000000000" pitchFamily="2"/>
              </a:rPr>
              <a:t>Tumbuh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idx="10"/>
          </p:nvPr>
        </p:nvSpPr>
        <p:spPr>
          <a:xfrm>
            <a:off x="1292225" y="5769610"/>
            <a:ext cx="7059295" cy="2870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225">
                <a:solidFill>
                  <a:srgbClr val="000000"/>
                </a:solidFill>
                <a:latin typeface="Arial" panose="22635452340000000000" pitchFamily="2"/>
              </a:rPr>
              <a:t>tahap dimana produk mulai mendapatkan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idx="10"/>
          </p:nvPr>
        </p:nvSpPr>
        <p:spPr>
          <a:xfrm>
            <a:off x="1292225" y="6056630"/>
            <a:ext cx="5970905" cy="3714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85">
                <a:solidFill>
                  <a:srgbClr val="000000"/>
                </a:solidFill>
                <a:latin typeface="Arial" panose="22635452340000000000" pitchFamily="2"/>
              </a:rPr>
              <a:t>pembelian secara meningkat dari konsumen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idx="10"/>
          </p:nvPr>
        </p:nvSpPr>
        <p:spPr>
          <a:xfrm>
            <a:off x="3303905" y="6428105"/>
            <a:ext cx="5050790" cy="3460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91440" rIns="0" bIns="0" anchor="t"/>
          <a:lstStyle/>
          <a:p>
            <a:pPr marL="0" marR="0" indent="0" algn="l">
              <a:lnSpc>
                <a:spcPct val="95999"/>
              </a:lnSpc>
              <a:spcAft>
                <a:spcPts val="360"/>
              </a:spcAft>
              <a:tabLst>
                <a:tab pos="2012315" algn="l"/>
              </a:tabLs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4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47" name="Text Placeholder 46"/>
          <p:cNvSpPr>
            <a:spLocks noGrp="1"/>
          </p:cNvSpPr>
          <p:nvPr>
            <p:ph type="body" idx="10"/>
          </p:nvPr>
        </p:nvSpPr>
        <p:spPr>
          <a:xfrm>
            <a:off x="780415" y="1383665"/>
            <a:ext cx="7598410" cy="46005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502920" algn="l">
              <a:lnSpc>
                <a:spcPct val="95999"/>
              </a:lnSpc>
              <a:spcAft>
                <a:spcPts val="0"/>
              </a:spcAft>
              <a:buFont typeface="Arial"/>
              <a:buAutoNum type="arabicPeriod" startAt="4"/>
            </a:pPr>
            <a:r>
              <a:rPr lang="en-US" sz="2400" spc="250">
                <a:solidFill>
                  <a:srgbClr val="000000"/>
                </a:solidFill>
                <a:latin typeface="Arial" panose="22635452340000000000" pitchFamily="2"/>
              </a:rPr>
              <a:t>Matang</a:t>
            </a:r>
          </a:p>
          <a:p>
            <a:pPr marL="0" marR="45720" indent="0" algn="r">
              <a:lnSpc>
                <a:spcPct val="12287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60">
                <a:solidFill>
                  <a:srgbClr val="000000"/>
                </a:solidFill>
                <a:latin typeface="Arial" panose="22635452340000000000" pitchFamily="2"/>
              </a:rPr>
              <a:t>tahap ini ditandai dalam jumlah penjualan yang</a:t>
            </a:r>
          </a:p>
          <a:p>
            <a:pPr marL="0" marR="45720" indent="0" algn="r">
              <a:lnSpc>
                <a:spcPct val="8543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sudah mencapai maksimal dan sulit untuk dinaikkan</a:t>
            </a:r>
          </a:p>
          <a:p>
            <a:pPr marL="0" marR="45720" indent="0" algn="r">
              <a:lnSpc>
                <a:spcPct val="11327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40">
                <a:solidFill>
                  <a:srgbClr val="000000"/>
                </a:solidFill>
                <a:latin typeface="Arial" panose="22635452340000000000" pitchFamily="2"/>
              </a:rPr>
              <a:t>lagi. Ini sebagai kelanjutan dari tahapan tumbuh</a:t>
            </a:r>
          </a:p>
          <a:p>
            <a:pPr marL="0" marR="45720" indent="0" algn="r">
              <a:lnSpc>
                <a:spcPct val="863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70">
                <a:solidFill>
                  <a:srgbClr val="000000"/>
                </a:solidFill>
                <a:latin typeface="Arial" panose="22635452340000000000" pitchFamily="2"/>
              </a:rPr>
              <a:t>sebelumnya. Perusahaan tinggal menjaga agar</a:t>
            </a:r>
          </a:p>
          <a:p>
            <a:pPr marL="0" marR="45720" indent="0" algn="r">
              <a:lnSpc>
                <a:spcPct val="11231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260">
                <a:solidFill>
                  <a:srgbClr val="000000"/>
                </a:solidFill>
                <a:latin typeface="Arial" panose="22635452340000000000" pitchFamily="2"/>
              </a:rPr>
              <a:t>tahap ini bisa berlangsung lama karena</a:t>
            </a:r>
          </a:p>
          <a:p>
            <a:pPr marL="0" marR="45720" indent="0" algn="r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10">
                <a:solidFill>
                  <a:srgbClr val="000000"/>
                </a:solidFill>
                <a:latin typeface="Arial" panose="22635452340000000000" pitchFamily="2"/>
              </a:rPr>
              <a:t>penambahan volume penjumlahan tidak mungkin</a:t>
            </a:r>
          </a:p>
          <a:p>
            <a:pPr marL="50292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lagi dilakukan</a:t>
            </a:r>
          </a:p>
          <a:p>
            <a:pPr marL="45720" marR="0" indent="502920" algn="l">
              <a:lnSpc>
                <a:spcPct val="81599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400" spc="170">
                <a:solidFill>
                  <a:srgbClr val="000000"/>
                </a:solidFill>
                <a:latin typeface="Arial" panose="22635452340000000000" pitchFamily="2"/>
              </a:rPr>
              <a:t>Penurunan</a:t>
            </a:r>
          </a:p>
          <a:p>
            <a:pPr marL="0" marR="45720" indent="0" algn="r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400" spc="50">
                <a:solidFill>
                  <a:srgbClr val="000000"/>
                </a:solidFill>
                <a:latin typeface="Arial" panose="22635452340000000000" pitchFamily="2"/>
              </a:rPr>
              <a:t>setelah tahap matang berakhir, maka penjualan</a:t>
            </a:r>
          </a:p>
          <a:p>
            <a:pPr marL="0" marR="45720" indent="0" algn="r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100">
                <a:solidFill>
                  <a:srgbClr val="000000"/>
                </a:solidFill>
                <a:latin typeface="Arial" panose="22635452340000000000" pitchFamily="2"/>
              </a:rPr>
              <a:t>produk biasanya akanmengalami penurunan</a:t>
            </a:r>
          </a:p>
          <a:p>
            <a:pPr marL="502920" marR="0" indent="0" algn="l">
              <a:lnSpc>
                <a:spcPct val="95999"/>
              </a:lnSpc>
              <a:spcBef>
                <a:spcPts val="0"/>
              </a:spcBef>
              <a:spcAft>
                <a:spcPts val="72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(deteriorasi)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49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51" name="Text Placeholder 50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5</a:t>
            </a:r>
          </a:p>
        </p:txBody>
      </p:sp>
      <p:sp>
        <p:nvSpPr>
          <p:cNvPr id="52" name="Text Placeholder 51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55" name="Text Placeholder 54"/>
          <p:cNvSpPr>
            <a:spLocks noGrp="1"/>
          </p:cNvSpPr>
          <p:nvPr>
            <p:ph type="body" idx="10"/>
          </p:nvPr>
        </p:nvSpPr>
        <p:spPr>
          <a:xfrm>
            <a:off x="786130" y="1383665"/>
            <a:ext cx="7568565" cy="1896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6. Mati</a:t>
            </a:r>
          </a:p>
          <a:p>
            <a:pPr marL="0" marR="0" indent="0" algn="r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400" spc="50">
                <a:solidFill>
                  <a:srgbClr val="000000"/>
                </a:solidFill>
                <a:latin typeface="Arial" panose="22635452340000000000" pitchFamily="2"/>
              </a:rPr>
              <a:t>tahapan terakhir adalah ketika produk tidak lagi</a:t>
            </a:r>
          </a:p>
          <a:p>
            <a:pPr marL="0" marR="0" indent="0" algn="r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50">
                <a:solidFill>
                  <a:srgbClr val="000000"/>
                </a:solidFill>
                <a:latin typeface="Arial" panose="22635452340000000000" pitchFamily="2"/>
              </a:rPr>
              <a:t>dibeli oleh konsumen. Siklus hidup produk akan</a:t>
            </a:r>
          </a:p>
          <a:p>
            <a:pPr marL="0" marR="0" indent="0" algn="r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40">
                <a:solidFill>
                  <a:srgbClr val="000000"/>
                </a:solidFill>
                <a:latin typeface="Arial" panose="22635452340000000000" pitchFamily="2"/>
              </a:rPr>
              <a:t>berakhir, tidak diproduksi lagi. Sesudah itu akan</a:t>
            </a:r>
          </a:p>
          <a:p>
            <a:pPr marL="502920" marR="0" indent="0" algn="l">
              <a:lnSpc>
                <a:spcPct val="95999"/>
              </a:lnSpc>
              <a:spcBef>
                <a:spcPts val="0"/>
              </a:spcBef>
              <a:spcAft>
                <a:spcPts val="54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dimulai lagi siklus hidup ini dengan kegiatan R&amp;D.</a:t>
            </a:r>
          </a:p>
        </p:txBody>
      </p:sp>
      <p:sp>
        <p:nvSpPr>
          <p:cNvPr id="56" name="Text Placeholder 55"/>
          <p:cNvSpPr>
            <a:spLocks noGrp="1"/>
          </p:cNvSpPr>
          <p:nvPr>
            <p:ph type="body" idx="10"/>
          </p:nvPr>
        </p:nvSpPr>
        <p:spPr>
          <a:xfrm>
            <a:off x="2020570" y="3333115"/>
            <a:ext cx="5142230" cy="4819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36576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200" spc="-30">
                <a:solidFill>
                  <a:srgbClr val="000000"/>
                </a:solidFill>
                <a:latin typeface="Arial" panose="22635452340000000000" pitchFamily="2"/>
              </a:rPr>
              <a:t>Pengenalan ke pasar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180"/>
              </a:spcAft>
              <a:tabLst>
                <a:tab pos="1760220" algn="l"/>
                <a:tab pos="3091815" algn="l"/>
                <a:tab pos="5139055" algn="r"/>
              </a:tabLst>
            </a:pPr>
            <a:r>
              <a:rPr lang="en-US" sz="1200" spc="0">
                <a:solidFill>
                  <a:srgbClr val="000000"/>
                </a:solidFill>
                <a:latin typeface="Arial" panose="22635452340000000000" pitchFamily="2"/>
              </a:rPr>
              <a:t>R&amp;D	</a:t>
            </a:r>
            <a:r>
              <a:rPr lang="en-US" sz="1200" spc="-90">
                <a:solidFill>
                  <a:srgbClr val="000000"/>
                </a:solidFill>
                <a:latin typeface="Arial" panose="22635452340000000000" pitchFamily="2"/>
              </a:rPr>
              <a:t>Tumbuh	Matang	</a:t>
            </a:r>
            <a:r>
              <a:rPr lang="en-US" sz="1200" spc="0">
                <a:solidFill>
                  <a:srgbClr val="000000"/>
                </a:solidFill>
                <a:latin typeface="Arial" panose="22635452340000000000" pitchFamily="2"/>
              </a:rPr>
              <a:t>Penurunan</a:t>
            </a:r>
          </a:p>
        </p:txBody>
      </p:sp>
      <p:sp>
        <p:nvSpPr>
          <p:cNvPr id="57" name="Text Placeholder 56"/>
          <p:cNvSpPr>
            <a:spLocks noGrp="1"/>
          </p:cNvSpPr>
          <p:nvPr>
            <p:ph type="body" idx="10"/>
          </p:nvPr>
        </p:nvSpPr>
        <p:spPr>
          <a:xfrm>
            <a:off x="7425055" y="3354705"/>
            <a:ext cx="267970" cy="149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1200" spc="-85">
                <a:solidFill>
                  <a:srgbClr val="000000"/>
                </a:solidFill>
                <a:latin typeface="Arial" panose="22635452340000000000" pitchFamily="2"/>
              </a:rPr>
              <a:t>Mati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idx="10"/>
          </p:nvPr>
        </p:nvSpPr>
        <p:spPr>
          <a:xfrm>
            <a:off x="3569335" y="4601210"/>
            <a:ext cx="798195" cy="149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1200" spc="-70">
                <a:solidFill>
                  <a:srgbClr val="000000"/>
                </a:solidFill>
                <a:latin typeface="Arial" panose="22635452340000000000" pitchFamily="2"/>
              </a:rPr>
              <a:t>Penerimaan</a:t>
            </a:r>
          </a:p>
        </p:txBody>
      </p:sp>
      <p:sp>
        <p:nvSpPr>
          <p:cNvPr id="59" name="Text Placeholder 58"/>
          <p:cNvSpPr>
            <a:spLocks noGrp="1"/>
          </p:cNvSpPr>
          <p:nvPr>
            <p:ph type="body" idx="10"/>
          </p:nvPr>
        </p:nvSpPr>
        <p:spPr>
          <a:xfrm>
            <a:off x="3715385" y="5384165"/>
            <a:ext cx="347345" cy="149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2559"/>
              </a:lnSpc>
              <a:spcAft>
                <a:spcPts val="0"/>
              </a:spcAft>
            </a:pPr>
            <a:r>
              <a:rPr lang="en-US" sz="1200" spc="-55">
                <a:solidFill>
                  <a:srgbClr val="000000"/>
                </a:solidFill>
                <a:latin typeface="Arial" panose="22635452340000000000" pitchFamily="2"/>
              </a:rPr>
              <a:t>Profit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idx="10"/>
          </p:nvPr>
        </p:nvSpPr>
        <p:spPr>
          <a:xfrm>
            <a:off x="1804670" y="6049010"/>
            <a:ext cx="581660" cy="149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1200" spc="-95">
                <a:solidFill>
                  <a:srgbClr val="000000"/>
                </a:solidFill>
                <a:latin typeface="Arial" panose="22635452340000000000" pitchFamily="2"/>
              </a:rPr>
              <a:t>I nvestasi</a:t>
            </a:r>
          </a:p>
        </p:txBody>
      </p:sp>
      <p:sp>
        <p:nvSpPr>
          <p:cNvPr id="61" name="Text Placeholder 60"/>
          <p:cNvSpPr>
            <a:spLocks noGrp="1"/>
          </p:cNvSpPr>
          <p:nvPr>
            <p:ph type="body" idx="10"/>
          </p:nvPr>
        </p:nvSpPr>
        <p:spPr>
          <a:xfrm>
            <a:off x="3816350" y="6180455"/>
            <a:ext cx="3267075" cy="2686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Arial" panose="22635452340000000000" pitchFamily="2"/>
              </a:rPr>
              <a:t>Cam bar 1. </a:t>
            </a:r>
            <a:r>
              <a:rPr lang="en-US" sz="1800" i="1" spc="-60">
                <a:solidFill>
                  <a:srgbClr val="000000"/>
                </a:solidFill>
                <a:latin typeface="Arial" panose="22635452340000000000" pitchFamily="2"/>
              </a:rPr>
              <a:t>Siklus Hidup Produk</a:t>
            </a:r>
          </a:p>
        </p:txBody>
      </p:sp>
      <p:sp>
        <p:nvSpPr>
          <p:cNvPr id="62" name="Text Placeholder 61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2541905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927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63" name="Text Placeholder 62"/>
          <p:cNvSpPr>
            <a:spLocks noGrp="1"/>
          </p:cNvSpPr>
          <p:nvPr>
            <p:ph type="body" idx="10"/>
          </p:nvPr>
        </p:nvSpPr>
        <p:spPr>
          <a:xfrm>
            <a:off x="8287385" y="6569710"/>
            <a:ext cx="73025" cy="1682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7871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5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67" name="Text Placeholder 66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6</a:t>
            </a:r>
          </a:p>
        </p:txBody>
      </p:sp>
      <p:sp>
        <p:nvSpPr>
          <p:cNvPr id="68" name="Text Placeholder 67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idx="10"/>
          </p:nvPr>
        </p:nvSpPr>
        <p:spPr>
          <a:xfrm>
            <a:off x="338455" y="1293495"/>
            <a:ext cx="462343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15">
                <a:solidFill>
                  <a:srgbClr val="666633"/>
                </a:solidFill>
                <a:latin typeface="Times New Roman" panose="22635452340000000000" pitchFamily="1"/>
              </a:rPr>
              <a:t>Siklus Hidup Proyek</a:t>
            </a:r>
          </a:p>
        </p:txBody>
      </p:sp>
      <p:sp>
        <p:nvSpPr>
          <p:cNvPr id="72" name="Text Placeholder 71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6906895" cy="26149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ts val="2700"/>
              </a:lnSpc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Setiap proyek biasanya akan melewati tahap-tahap</a:t>
            </a:r>
          </a:p>
          <a:p>
            <a:pPr marL="0" marR="0" indent="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yang mempunyai pola tertentu.</a:t>
            </a:r>
          </a:p>
          <a:p>
            <a:pPr marL="0" marR="0" indent="0" algn="l">
              <a:lnSpc>
                <a:spcPts val="2700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Tahap-tahap proyek bisa dibagi menjadi:</a:t>
            </a:r>
          </a:p>
          <a:p>
            <a:pPr marL="91440" marR="0" indent="502920" algn="l">
              <a:lnSpc>
                <a:spcPts val="22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>
                <a:solidFill>
                  <a:srgbClr val="000000"/>
                </a:solidFill>
                <a:latin typeface="Arial" panose="22635452340000000000" pitchFamily="2"/>
              </a:rPr>
              <a:t>Tahap konsepsi</a:t>
            </a:r>
          </a:p>
          <a:p>
            <a:pPr marL="91440" marR="0" indent="502920" algn="l">
              <a:lnSpc>
                <a:spcPts val="22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>
                <a:solidFill>
                  <a:srgbClr val="000000"/>
                </a:solidFill>
                <a:latin typeface="Arial" panose="22635452340000000000" pitchFamily="2"/>
              </a:rPr>
              <a:t>Tahap perencanaan</a:t>
            </a:r>
          </a:p>
          <a:p>
            <a:pPr marL="91440" marR="0" indent="502920" algn="l">
              <a:lnSpc>
                <a:spcPts val="22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>
                <a:solidFill>
                  <a:srgbClr val="000000"/>
                </a:solidFill>
                <a:latin typeface="Arial" panose="22635452340000000000" pitchFamily="2"/>
              </a:rPr>
              <a:t>Tahap eksekusi</a:t>
            </a:r>
          </a:p>
          <a:p>
            <a:pPr marL="91440" marR="0" indent="50292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>
                <a:solidFill>
                  <a:srgbClr val="000000"/>
                </a:solidFill>
                <a:latin typeface="Arial" panose="22635452340000000000" pitchFamily="2"/>
              </a:rPr>
              <a:t>Tahap operasi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Placeholder 74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7</a:t>
            </a:r>
          </a:p>
        </p:txBody>
      </p:sp>
      <p:sp>
        <p:nvSpPr>
          <p:cNvPr id="77" name="Text Placeholder 76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80" name="Text Placeholder 79"/>
          <p:cNvSpPr>
            <a:spLocks noGrp="1"/>
          </p:cNvSpPr>
          <p:nvPr>
            <p:ph type="body" idx="10"/>
          </p:nvPr>
        </p:nvSpPr>
        <p:spPr>
          <a:xfrm>
            <a:off x="1499870" y="1562100"/>
            <a:ext cx="5147945" cy="1803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1154430" algn="l"/>
                <a:tab pos="2811780" algn="l"/>
                <a:tab pos="5144770" algn="r"/>
              </a:tabLst>
            </a:pPr>
            <a:r>
              <a:rPr lang="en-US" sz="1200" i="1" spc="-60">
                <a:solidFill>
                  <a:srgbClr val="000000"/>
                </a:solidFill>
                <a:latin typeface="Arial" panose="22635452340000000000" pitchFamily="2"/>
              </a:rPr>
              <a:t>Konsepsi	Perencanaan	</a:t>
            </a:r>
            <a:r>
              <a:rPr lang="en-US" sz="1200" i="1" spc="-70">
                <a:solidFill>
                  <a:srgbClr val="000000"/>
                </a:solidFill>
                <a:latin typeface="Arial" panose="22635452340000000000" pitchFamily="2"/>
              </a:rPr>
              <a:t>Eksekusi	</a:t>
            </a:r>
            <a:r>
              <a:rPr lang="en-US" sz="1200" i="1" spc="0">
                <a:solidFill>
                  <a:srgbClr val="000000"/>
                </a:solidFill>
                <a:latin typeface="Arial" panose="22635452340000000000" pitchFamily="2"/>
              </a:rPr>
              <a:t>Operasi</a:t>
            </a:r>
          </a:p>
        </p:txBody>
      </p:sp>
      <p:sp>
        <p:nvSpPr>
          <p:cNvPr id="81" name="Text Placeholder 80"/>
          <p:cNvSpPr>
            <a:spLocks noGrp="1"/>
          </p:cNvSpPr>
          <p:nvPr>
            <p:ph type="body" idx="10"/>
          </p:nvPr>
        </p:nvSpPr>
        <p:spPr>
          <a:xfrm>
            <a:off x="1286510" y="4948555"/>
            <a:ext cx="1014730" cy="5461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365760" marR="0" indent="320040" algn="l">
              <a:lnSpc>
                <a:spcPct val="82559"/>
              </a:lnSpc>
              <a:spcAft>
                <a:spcPts val="0"/>
              </a:spcAft>
              <a:buFont typeface="Arial"/>
              <a:buAutoNum type="arabicPeriod"/>
              <a:tabLst>
                <a:tab pos="342900" algn="l"/>
              </a:tabLst>
            </a:pPr>
            <a:r>
              <a:rPr lang="en-US" sz="1200" i="1" spc="130">
                <a:solidFill>
                  <a:srgbClr val="000000"/>
                </a:solidFill>
                <a:latin typeface="Arial" panose="22635452340000000000" pitchFamily="2"/>
              </a:rPr>
              <a:t>Inisiasi</a:t>
            </a:r>
          </a:p>
          <a:p>
            <a:pPr marL="365760" marR="0" indent="320040" algn="l">
              <a:lnSpc>
                <a:spcPct val="95999"/>
              </a:lnSpc>
              <a:spcBef>
                <a:spcPts val="180"/>
              </a:spcBef>
              <a:spcAft>
                <a:spcPts val="180"/>
              </a:spcAft>
              <a:buFont typeface="Arial"/>
              <a:buAutoNum type="arabicPeriod"/>
            </a:pPr>
            <a:r>
              <a:rPr lang="en-US" sz="1200" i="1" spc="0">
                <a:solidFill>
                  <a:srgbClr val="000000"/>
                </a:solidFill>
                <a:latin typeface="Arial" panose="22635452340000000000" pitchFamily="2"/>
              </a:rPr>
              <a:t>Analisis </a:t>
            </a:r>
            <a:r>
              <a:rPr lang="en-US" sz="1200" i="1" spc="-85">
                <a:solidFill>
                  <a:srgbClr val="000000"/>
                </a:solidFill>
                <a:latin typeface="Arial" panose="22635452340000000000" pitchFamily="2"/>
              </a:rPr>
              <a:t>kelayakan</a:t>
            </a:r>
          </a:p>
        </p:txBody>
      </p:sp>
      <p:sp>
        <p:nvSpPr>
          <p:cNvPr id="82" name="Text Placeholder 81"/>
          <p:cNvSpPr>
            <a:spLocks noGrp="1"/>
          </p:cNvSpPr>
          <p:nvPr>
            <p:ph type="body" idx="10"/>
          </p:nvPr>
        </p:nvSpPr>
        <p:spPr>
          <a:xfrm>
            <a:off x="6038215" y="4948555"/>
            <a:ext cx="2020570" cy="6985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320040" algn="l">
              <a:lnSpc>
                <a:spcPct val="95999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1200" i="1" spc="70">
                <a:solidFill>
                  <a:srgbClr val="000000"/>
                </a:solidFill>
                <a:latin typeface="Arial" panose="22635452340000000000" pitchFamily="2"/>
              </a:rPr>
              <a:t>Training customer</a:t>
            </a:r>
          </a:p>
          <a:p>
            <a:pPr marL="45720" marR="0" indent="320040" algn="l">
              <a:lnSpc>
                <a:spcPct val="8255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20">
                <a:solidFill>
                  <a:srgbClr val="000000"/>
                </a:solidFill>
                <a:latin typeface="Arial" panose="22635452340000000000" pitchFamily="2"/>
              </a:rPr>
              <a:t>Transfer dokumen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-55">
                <a:solidFill>
                  <a:srgbClr val="000000"/>
                </a:solidFill>
                <a:latin typeface="Arial" panose="22635452340000000000" pitchFamily="2"/>
              </a:rPr>
              <a:t>Penugasan kembali staff</a:t>
            </a:r>
          </a:p>
          <a:p>
            <a:pPr marL="45720" marR="0" indent="320040" algn="l">
              <a:lnSpc>
                <a:spcPct val="82559"/>
              </a:lnSpc>
              <a:spcBef>
                <a:spcPts val="0"/>
              </a:spcBef>
              <a:spcAft>
                <a:spcPts val="360"/>
              </a:spcAft>
              <a:buFont typeface="Arial"/>
              <a:buAutoNum type="arabicPeriod"/>
            </a:pPr>
            <a:r>
              <a:rPr lang="en-US" sz="1200" i="1" spc="100">
                <a:solidFill>
                  <a:srgbClr val="000000"/>
                </a:solidFill>
                <a:latin typeface="Arial" panose="22635452340000000000" pitchFamily="2"/>
              </a:rPr>
              <a:t>Lesson learned</a:t>
            </a:r>
          </a:p>
        </p:txBody>
      </p:sp>
      <p:sp>
        <p:nvSpPr>
          <p:cNvPr id="83" name="Text Placeholder 82"/>
          <p:cNvSpPr>
            <a:spLocks noGrp="1"/>
          </p:cNvSpPr>
          <p:nvPr>
            <p:ph type="body" idx="10"/>
          </p:nvPr>
        </p:nvSpPr>
        <p:spPr>
          <a:xfrm>
            <a:off x="4093210" y="4948555"/>
            <a:ext cx="1344295" cy="6985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320040" algn="l">
              <a:lnSpc>
                <a:spcPts val="1300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1200" i="1" spc="-65">
                <a:solidFill>
                  <a:srgbClr val="000000"/>
                </a:solidFill>
                <a:latin typeface="Arial" panose="22635452340000000000" pitchFamily="2"/>
              </a:rPr>
              <a:t>Laporan status</a:t>
            </a:r>
          </a:p>
          <a:p>
            <a:pPr marL="45720" marR="0" indent="3200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45">
                <a:solidFill>
                  <a:srgbClr val="000000"/>
                </a:solidFill>
                <a:latin typeface="Arial" panose="22635452340000000000" pitchFamily="2"/>
              </a:rPr>
              <a:t>Perubahan</a:t>
            </a:r>
          </a:p>
          <a:p>
            <a:pPr marL="45720" marR="0" indent="320040" algn="l">
              <a:lnSpc>
                <a:spcPts val="1100"/>
              </a:lnSpc>
              <a:spcBef>
                <a:spcPts val="18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90">
                <a:solidFill>
                  <a:srgbClr val="000000"/>
                </a:solidFill>
                <a:latin typeface="Arial" panose="22635452340000000000" pitchFamily="2"/>
              </a:rPr>
              <a:t>Kualitas</a:t>
            </a:r>
          </a:p>
          <a:p>
            <a:pPr marL="45720" marR="0" indent="320040" algn="l">
              <a:lnSpc>
                <a:spcPts val="1300"/>
              </a:lnSpc>
              <a:spcBef>
                <a:spcPts val="36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215">
                <a:solidFill>
                  <a:srgbClr val="000000"/>
                </a:solidFill>
                <a:latin typeface="Arial" panose="22635452340000000000" pitchFamily="2"/>
              </a:rPr>
              <a:t>Forecasts</a:t>
            </a:r>
          </a:p>
        </p:txBody>
      </p:sp>
      <p:sp>
        <p:nvSpPr>
          <p:cNvPr id="84" name="Text Placeholder 83"/>
          <p:cNvSpPr>
            <a:spLocks noGrp="1"/>
          </p:cNvSpPr>
          <p:nvPr>
            <p:ph type="body" idx="10"/>
          </p:nvPr>
        </p:nvSpPr>
        <p:spPr>
          <a:xfrm>
            <a:off x="2508250" y="4948555"/>
            <a:ext cx="1264920" cy="911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320040" algn="l">
              <a:lnSpc>
                <a:spcPct val="82559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1200" i="1" spc="210">
                <a:solidFill>
                  <a:srgbClr val="000000"/>
                </a:solidFill>
                <a:latin typeface="Arial" panose="22635452340000000000" pitchFamily="2"/>
              </a:rPr>
              <a:t>Jadwal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75">
                <a:solidFill>
                  <a:srgbClr val="000000"/>
                </a:solidFill>
                <a:latin typeface="Arial" panose="22635452340000000000" pitchFamily="2"/>
              </a:rPr>
              <a:t>Anggaran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-100">
                <a:solidFill>
                  <a:srgbClr val="000000"/>
                </a:solidFill>
                <a:latin typeface="Arial" panose="22635452340000000000" pitchFamily="2"/>
              </a:rPr>
              <a:t>S umber Daya</a:t>
            </a:r>
          </a:p>
          <a:p>
            <a:pPr marL="45720" marR="0" indent="320040" algn="l">
              <a:lnSpc>
                <a:spcPct val="82559"/>
              </a:lnSpc>
              <a:spcBef>
                <a:spcPts val="18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240">
                <a:solidFill>
                  <a:srgbClr val="000000"/>
                </a:solidFill>
                <a:latin typeface="Arial" panose="22635452340000000000" pitchFamily="2"/>
              </a:rPr>
              <a:t>Risiko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360"/>
              </a:spcAft>
              <a:buFont typeface="Arial"/>
              <a:buAutoNum type="arabicPeriod"/>
            </a:pPr>
            <a:r>
              <a:rPr lang="en-US" sz="1200" i="1" spc="300">
                <a:solidFill>
                  <a:srgbClr val="000000"/>
                </a:solidFill>
                <a:latin typeface="Arial" panose="22635452340000000000" pitchFamily="2"/>
              </a:rPr>
              <a:t>Staffing</a:t>
            </a:r>
          </a:p>
        </p:txBody>
      </p:sp>
      <p:sp>
        <p:nvSpPr>
          <p:cNvPr id="85" name="Text Placeholder 84"/>
          <p:cNvSpPr>
            <a:spLocks noGrp="1"/>
          </p:cNvSpPr>
          <p:nvPr>
            <p:ph type="body" idx="10"/>
          </p:nvPr>
        </p:nvSpPr>
        <p:spPr>
          <a:xfrm>
            <a:off x="2453640" y="6107430"/>
            <a:ext cx="3252470" cy="2717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Arial" panose="22635452340000000000" pitchFamily="2"/>
              </a:rPr>
              <a:t>Cam bar 2. </a:t>
            </a:r>
            <a:r>
              <a:rPr lang="en-US" sz="1800" i="1" spc="-60">
                <a:solidFill>
                  <a:srgbClr val="000000"/>
                </a:solidFill>
                <a:latin typeface="Arial" panose="22635452340000000000" pitchFamily="2"/>
              </a:rPr>
              <a:t>Siklus Hidup Proyek</a:t>
            </a:r>
          </a:p>
        </p:txBody>
      </p:sp>
      <p:sp>
        <p:nvSpPr>
          <p:cNvPr id="86" name="Text Placeholder 85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2541905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87" name="Text Placeholder 86"/>
          <p:cNvSpPr>
            <a:spLocks noGrp="1"/>
          </p:cNvSpPr>
          <p:nvPr>
            <p:ph type="body" idx="10"/>
          </p:nvPr>
        </p:nvSpPr>
        <p:spPr>
          <a:xfrm>
            <a:off x="8284210" y="6570345"/>
            <a:ext cx="79375" cy="1670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7871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7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Placeholder 89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91" name="Text Placeholder 90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8</a:t>
            </a:r>
          </a:p>
        </p:txBody>
      </p:sp>
      <p:sp>
        <p:nvSpPr>
          <p:cNvPr id="92" name="Text Placeholder 91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95" name="Text Placeholder 94"/>
          <p:cNvSpPr>
            <a:spLocks noGrp="1"/>
          </p:cNvSpPr>
          <p:nvPr>
            <p:ph type="body" idx="10"/>
          </p:nvPr>
        </p:nvSpPr>
        <p:spPr>
          <a:xfrm>
            <a:off x="1124585" y="2249170"/>
            <a:ext cx="7251065" cy="43110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2400" spc="-5">
                <a:solidFill>
                  <a:srgbClr val="000000"/>
                </a:solidFill>
                <a:latin typeface="Arial" panose="22635452340000000000" pitchFamily="2"/>
              </a:rPr>
              <a:t>Pada tahap awal, biaya yang diserap berada pada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tingkat yang masih rendah.</a:t>
            </a:r>
          </a:p>
          <a:p>
            <a:pPr marL="0" marR="0" indent="0" algn="ct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40">
                <a:solidFill>
                  <a:srgbClr val="000000"/>
                </a:solidFill>
                <a:latin typeface="Arial" panose="22635452340000000000" pitchFamily="2"/>
              </a:rPr>
              <a:t>Besarnya biaya akan semakin membesar seiring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dengan berlangsungnya proyek.</a:t>
            </a:r>
          </a:p>
          <a:p>
            <a:pPr marL="0" marR="0" indent="0" algn="ct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50">
                <a:solidFill>
                  <a:srgbClr val="000000"/>
                </a:solidFill>
                <a:latin typeface="Arial" panose="22635452340000000000" pitchFamily="2"/>
              </a:rPr>
              <a:t>Biaya akan memulai puncak ketika proyek mulai</a:t>
            </a:r>
          </a:p>
          <a:p>
            <a:pPr marL="0" marR="0" indent="0" algn="l">
              <a:lnSpc>
                <a:spcPct val="82559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dieksekusi.</a:t>
            </a:r>
          </a:p>
          <a:p>
            <a:pPr marL="0" marR="0" indent="0" algn="ctr">
              <a:lnSpc>
                <a:spcPct val="95999"/>
              </a:lnSpc>
              <a:spcBef>
                <a:spcPts val="1080"/>
              </a:spcBef>
              <a:spcAft>
                <a:spcPts val="0"/>
              </a:spcAft>
            </a:pPr>
            <a:r>
              <a:rPr lang="en-US" sz="2400" spc="5">
                <a:solidFill>
                  <a:srgbClr val="000000"/>
                </a:solidFill>
                <a:latin typeface="Arial" panose="22635452340000000000" pitchFamily="2"/>
              </a:rPr>
              <a:t>Biaya akan menurun ketika memasuki tahap akhir</a:t>
            </a:r>
          </a:p>
          <a:p>
            <a:pPr marL="0" marR="0" indent="0" algn="l">
              <a:lnSpc>
                <a:spcPct val="815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dimana hasil akan diserahkan ke user.</a:t>
            </a:r>
          </a:p>
          <a:p>
            <a:pPr marL="0" marR="0" indent="0" algn="ctr">
              <a:lnSpc>
                <a:spcPct val="95999"/>
              </a:lnSpc>
              <a:spcBef>
                <a:spcPts val="1080"/>
              </a:spcBef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Pada tahap awal, peluang keberhasilan proyek masih</a:t>
            </a:r>
          </a:p>
          <a:p>
            <a:pPr marL="0" marR="0" indent="0" algn="ctr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310">
                <a:solidFill>
                  <a:srgbClr val="000000"/>
                </a:solidFill>
                <a:latin typeface="Arial" panose="22635452340000000000" pitchFamily="2"/>
              </a:rPr>
              <a:t>rendah dan akan semakin besar dengan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54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berlangsungnya proyek.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Placeholder 97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99" name="Text Placeholder 98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9</a:t>
            </a:r>
          </a:p>
        </p:txBody>
      </p:sp>
      <p:sp>
        <p:nvSpPr>
          <p:cNvPr id="100" name="Text Placeholder 99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03" name="Text Placeholder 102"/>
          <p:cNvSpPr>
            <a:spLocks noGrp="1"/>
          </p:cNvSpPr>
          <p:nvPr>
            <p:ph type="body" idx="10"/>
          </p:nvPr>
        </p:nvSpPr>
        <p:spPr>
          <a:xfrm>
            <a:off x="1106170" y="2245995"/>
            <a:ext cx="7214870" cy="42379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Tingkat ketidakpastian dan risiko sangat tinggi pada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tahap awal.</a:t>
            </a:r>
          </a:p>
          <a:p>
            <a:pPr marL="0" marR="0" indent="0" algn="ct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Dari segi kebutuhan biaya masih rendah karena porsi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60">
                <a:solidFill>
                  <a:srgbClr val="000000"/>
                </a:solidFill>
                <a:latin typeface="Arial" panose="22635452340000000000" pitchFamily="2"/>
              </a:rPr>
              <a:t>pekerjaan proyek yang dilakukan belum banyak.</a:t>
            </a:r>
          </a:p>
          <a:p>
            <a:pPr marL="9144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kemampuan para </a:t>
            </a:r>
            <a:r>
              <a:rPr lang="en-US" sz="2400" i="1" spc="-50">
                <a:solidFill>
                  <a:srgbClr val="000000"/>
                </a:solidFill>
                <a:latin typeface="Arial" panose="22635452340000000000" pitchFamily="2"/>
              </a:rPr>
              <a:t>stakeholder</a:t>
            </a: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 proyek masih besar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untuk mempengaruhi karakteristik produk akhir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proyek sekaligus biaya proyek.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30">
                <a:solidFill>
                  <a:srgbClr val="000000"/>
                </a:solidFill>
                <a:latin typeface="Arial" panose="22635452340000000000" pitchFamily="2"/>
              </a:rPr>
              <a:t>Kemampuan akan menurun karena ongkos</a:t>
            </a:r>
          </a:p>
          <a:p>
            <a:pPr marL="0" marR="0" indent="0" algn="l">
              <a:lnSpc>
                <a:spcPct val="95999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perubahan dan koreksi terhadap eror yang terjadi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dalam pekerjaan proyek akan semakin membesar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72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jika proyek sudah mendekati akhir siklusnya.</a:t>
            </a:r>
          </a:p>
        </p:txBody>
      </p:sp>
      <p:sp>
        <p:nvSpPr>
          <p:cNvPr id="104" name="Text Placeholder 103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59680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6505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9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Placeholder 106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10" name="Text Placeholder 109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358457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114">
                <a:solidFill>
                  <a:srgbClr val="666633"/>
                </a:solidFill>
                <a:latin typeface="Times New Roman" panose="22635452340000000000" pitchFamily="1"/>
              </a:rPr>
              <a:t>Ta hap Konsepsi</a:t>
            </a:r>
          </a:p>
        </p:txBody>
      </p:sp>
      <p:sp>
        <p:nvSpPr>
          <p:cNvPr id="111" name="Text Placeholder 110"/>
          <p:cNvSpPr>
            <a:spLocks noGrp="1"/>
          </p:cNvSpPr>
          <p:nvPr>
            <p:ph type="body" idx="10"/>
          </p:nvPr>
        </p:nvSpPr>
        <p:spPr>
          <a:xfrm>
            <a:off x="807720" y="2245995"/>
            <a:ext cx="7504430" cy="37077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700"/>
              </a:lnSpc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1. Inisiasi Proyek</a:t>
            </a:r>
          </a:p>
          <a:p>
            <a:pPr marL="365760" marR="0" indent="548640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10">
                <a:solidFill>
                  <a:srgbClr val="000000"/>
                </a:solidFill>
                <a:latin typeface="Arial" panose="22635452340000000000" pitchFamily="2"/>
              </a:rPr>
              <a:t>Ditemukannya suatu</a:t>
            </a:r>
          </a:p>
          <a:p>
            <a:pPr marL="86868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masalah(kesempatan/kebutuhan user)</a:t>
            </a:r>
          </a:p>
          <a:p>
            <a:pPr marL="365760" marR="0" indent="54864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Bila user menemukan ide (</a:t>
            </a:r>
            <a:r>
              <a:rPr lang="en-US" sz="2200" i="1" spc="-50">
                <a:solidFill>
                  <a:srgbClr val="000000"/>
                </a:solidFill>
                <a:latin typeface="Arial" panose="22635452340000000000" pitchFamily="2"/>
              </a:rPr>
              <a:t>pemasaran, engineering,</a:t>
            </a:r>
          </a:p>
          <a:p>
            <a:pPr marL="86868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i="1" spc="0">
                <a:solidFill>
                  <a:srgbClr val="000000"/>
                </a:solidFill>
                <a:latin typeface="Arial" panose="22635452340000000000" pitchFamily="2"/>
              </a:rPr>
              <a:t>manufaktur/R&amp;D</a:t>
            </a: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)</a:t>
            </a:r>
          </a:p>
          <a:p>
            <a:pPr marL="365760" marR="0" indent="54864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Inisiasi merupakan titik dimana suatu ide tentang</a:t>
            </a:r>
          </a:p>
          <a:p>
            <a:pPr marL="86868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proyek lahir.</a:t>
            </a:r>
          </a:p>
          <a:p>
            <a:pPr marL="365760" marR="0" indent="548640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0">
                <a:solidFill>
                  <a:srgbClr val="000000"/>
                </a:solidFill>
                <a:latin typeface="Arial" panose="22635452340000000000" pitchFamily="2"/>
              </a:rPr>
              <a:t>Klarifikasi terhadap masalah dan pertimbangan solusi</a:t>
            </a:r>
          </a:p>
          <a:p>
            <a:pPr marL="365760" marR="0" indent="54864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0">
                <a:solidFill>
                  <a:srgbClr val="000000"/>
                </a:solidFill>
                <a:latin typeface="Arial" panose="22635452340000000000" pitchFamily="2"/>
              </a:rPr>
              <a:t>Formulasi masalah dlm pernyataan yang jelas, tujuan</a:t>
            </a:r>
          </a:p>
          <a:p>
            <a:pPr marL="868680" marR="0" indent="0" algn="l">
              <a:lnSpc>
                <a:spcPct val="9791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penyelesaian masalah dan mencari alternatif solusi</a:t>
            </a:r>
          </a:p>
        </p:txBody>
      </p:sp>
      <p:sp>
        <p:nvSpPr>
          <p:cNvPr id="112" name="Text Placeholder 111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59680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6505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Placeholder 114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11</a:t>
            </a:r>
          </a:p>
        </p:txBody>
      </p:sp>
      <p:sp>
        <p:nvSpPr>
          <p:cNvPr id="116" name="Text Placeholder 115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11</a:t>
            </a:r>
          </a:p>
        </p:txBody>
      </p:sp>
      <p:sp>
        <p:nvSpPr>
          <p:cNvPr id="117" name="Text Placeholder 116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20" name="Text Placeholder 119"/>
          <p:cNvSpPr>
            <a:spLocks noGrp="1"/>
          </p:cNvSpPr>
          <p:nvPr>
            <p:ph type="body" idx="10"/>
          </p:nvPr>
        </p:nvSpPr>
        <p:spPr>
          <a:xfrm>
            <a:off x="786130" y="2245995"/>
            <a:ext cx="7553325" cy="36379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700"/>
              </a:lnSpc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2. Kelayakan Proyek</a:t>
            </a:r>
          </a:p>
          <a:p>
            <a:pPr marL="365760" marR="0" indent="594360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Kelayakan adalah proses investigasi terhadap</a:t>
            </a:r>
          </a:p>
          <a:p>
            <a:pPr marL="0" marR="297180" indent="0" algn="r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masalah dan mengembangkan solusi secara detail.</a:t>
            </a:r>
          </a:p>
          <a:p>
            <a:pPr marL="365760" marR="0" indent="59436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0">
                <a:solidFill>
                  <a:srgbClr val="000000"/>
                </a:solidFill>
                <a:latin typeface="Arial" panose="22635452340000000000" pitchFamily="2"/>
              </a:rPr>
              <a:t>Studi kelayakan oleh user dengan mencari solusi dari</a:t>
            </a:r>
          </a:p>
          <a:p>
            <a:pPr marL="91440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beberapa kontraktor/ konsultan/ developer.</a:t>
            </a:r>
          </a:p>
          <a:p>
            <a:pPr marL="365760" marR="0" indent="59436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5">
                <a:solidFill>
                  <a:srgbClr val="000000"/>
                </a:solidFill>
                <a:latin typeface="Arial" panose="22635452340000000000" pitchFamily="2"/>
              </a:rPr>
              <a:t>Kontraktor melakukan studi kelayakan, mencari solusi</a:t>
            </a:r>
          </a:p>
          <a:p>
            <a:pPr marL="0" marR="0" indent="0" algn="ctr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yg diajukan dlm bentuk proposal penyelesaian</a:t>
            </a:r>
          </a:p>
          <a:p>
            <a:pPr marL="0" marR="0" indent="0" algn="ctr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masalah (proyek) guna memenangkan kontrak</a:t>
            </a:r>
          </a:p>
          <a:p>
            <a:pPr marL="91440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dengan user.</a:t>
            </a:r>
          </a:p>
          <a:p>
            <a:pPr marL="365760" marR="0" indent="594360" algn="l">
              <a:lnSpc>
                <a:spcPts val="26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30">
                <a:solidFill>
                  <a:srgbClr val="000000"/>
                </a:solidFill>
                <a:latin typeface="Arial" panose="22635452340000000000" pitchFamily="2"/>
              </a:rPr>
              <a:t>User membuat permintaan proposal/ RFP.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Placeholder 122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12</a:t>
            </a:r>
          </a:p>
        </p:txBody>
      </p:sp>
      <p:sp>
        <p:nvSpPr>
          <p:cNvPr id="124" name="Text Placeholder 123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27" name="Text Placeholder 126"/>
          <p:cNvSpPr>
            <a:spLocks noGrp="1"/>
          </p:cNvSpPr>
          <p:nvPr>
            <p:ph type="body" idx="10"/>
          </p:nvPr>
        </p:nvSpPr>
        <p:spPr>
          <a:xfrm>
            <a:off x="323215" y="1293495"/>
            <a:ext cx="479425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15">
                <a:solidFill>
                  <a:srgbClr val="666633"/>
                </a:solidFill>
                <a:latin typeface="Times New Roman" panose="22635452340000000000" pitchFamily="1"/>
              </a:rPr>
              <a:t>Permintaan proposal</a:t>
            </a:r>
          </a:p>
        </p:txBody>
      </p:sp>
      <p:sp>
        <p:nvSpPr>
          <p:cNvPr id="128" name="Text Placeholder 127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7199630" cy="30676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Dikirim kepada pihak-pihak yg masuk dlm daftar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peserta lelang(bidders list) yang dimiliki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perusahaan/pihak yg berminat.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Tujuan proyek, lingkup proyek, spesifikasi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performansi, batasan ongkos dan jadwal, kebutuhan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data, jenis kontrak yang diinginkan.</a:t>
            </a:r>
          </a:p>
          <a:p>
            <a:pPr marL="0" marR="0" indent="0" algn="ct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Kontraktor mengirim proposal dan user memilih salah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54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satu sebagai pelaksana utama(partner).</a:t>
            </a:r>
          </a:p>
        </p:txBody>
      </p:sp>
      <p:sp>
        <p:nvSpPr>
          <p:cNvPr id="129" name="Text Placeholder 128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59680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6505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12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 Placeholder 13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13</a:t>
            </a:r>
          </a:p>
        </p:txBody>
      </p:sp>
      <p:sp>
        <p:nvSpPr>
          <p:cNvPr id="133" name="Text Placeholder 132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36" name="Text Placeholder 135"/>
          <p:cNvSpPr>
            <a:spLocks noGrp="1"/>
          </p:cNvSpPr>
          <p:nvPr>
            <p:ph type="body" idx="10"/>
          </p:nvPr>
        </p:nvSpPr>
        <p:spPr>
          <a:xfrm>
            <a:off x="323215" y="1293495"/>
            <a:ext cx="381571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5">
                <a:solidFill>
                  <a:srgbClr val="666633"/>
                </a:solidFill>
                <a:latin typeface="Times New Roman" panose="22635452340000000000" pitchFamily="1"/>
              </a:rPr>
              <a:t>Proposal Proyek</a:t>
            </a:r>
          </a:p>
        </p:txBody>
      </p:sp>
      <p:sp>
        <p:nvSpPr>
          <p:cNvPr id="137" name="Text Placeholder 136"/>
          <p:cNvSpPr>
            <a:spLocks noGrp="1"/>
          </p:cNvSpPr>
          <p:nvPr>
            <p:ph type="body" idx="10"/>
          </p:nvPr>
        </p:nvSpPr>
        <p:spPr>
          <a:xfrm>
            <a:off x="1139825" y="2249170"/>
            <a:ext cx="5675630" cy="40093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700"/>
              </a:lnSpc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Ditangani oleh manajemen puncak</a:t>
            </a:r>
          </a:p>
          <a:p>
            <a:pPr marL="0" marR="0" indent="0" algn="l">
              <a:lnSpc>
                <a:spcPts val="2700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Beberapa pokok isi proposal proyek.</a:t>
            </a:r>
          </a:p>
          <a:p>
            <a:pPr marL="91440" marR="0" indent="502920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Surat Pengantar</a:t>
            </a:r>
          </a:p>
          <a:p>
            <a:pPr marL="91440" marR="0" indent="50292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-50">
                <a:solidFill>
                  <a:srgbClr val="000000"/>
                </a:solidFill>
                <a:latin typeface="Arial" panose="22635452340000000000" pitchFamily="2"/>
              </a:rPr>
              <a:t>Ringkasan Eksekutif</a:t>
            </a:r>
          </a:p>
          <a:p>
            <a:pPr marL="91440" marR="0" indent="50292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Bagian Teknis</a:t>
            </a:r>
          </a:p>
          <a:p>
            <a:pPr marL="91440" marR="0" indent="502920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-85">
                <a:solidFill>
                  <a:srgbClr val="000000"/>
                </a:solidFill>
                <a:latin typeface="Arial" panose="22635452340000000000" pitchFamily="2"/>
              </a:rPr>
              <a:t>Manfaat/keuntungan yang akan diperoleh</a:t>
            </a:r>
          </a:p>
          <a:p>
            <a:pPr marL="91440" marR="0" indent="502920" algn="l">
              <a:lnSpc>
                <a:spcPts val="21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Jadwal</a:t>
            </a:r>
          </a:p>
          <a:p>
            <a:pPr marL="91440" marR="0" indent="502920" algn="l">
              <a:lnSpc>
                <a:spcPts val="2500"/>
              </a:lnSpc>
              <a:spcBef>
                <a:spcPts val="90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Bagian Keuangan</a:t>
            </a:r>
          </a:p>
          <a:p>
            <a:pPr marL="91440" marR="0" indent="50292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>
                <a:solidFill>
                  <a:srgbClr val="000000"/>
                </a:solidFill>
                <a:latin typeface="Arial" panose="22635452340000000000" pitchFamily="2"/>
              </a:rPr>
              <a:t>Bagian Legal</a:t>
            </a:r>
          </a:p>
          <a:p>
            <a:pPr marL="91440" marR="0" indent="502920" algn="l">
              <a:lnSpc>
                <a:spcPct val="97919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-10">
                <a:solidFill>
                  <a:srgbClr val="000000"/>
                </a:solidFill>
                <a:latin typeface="Arial" panose="22635452340000000000" pitchFamily="2"/>
              </a:rPr>
              <a:t>Kualifikasi Manajemen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 Placeholder 139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14</a:t>
            </a:r>
          </a:p>
        </p:txBody>
      </p:sp>
      <p:sp>
        <p:nvSpPr>
          <p:cNvPr id="141" name="Text Placeholder 140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44" name="Text Placeholder 143"/>
          <p:cNvSpPr>
            <a:spLocks noGrp="1"/>
          </p:cNvSpPr>
          <p:nvPr>
            <p:ph type="body" idx="10"/>
          </p:nvPr>
        </p:nvSpPr>
        <p:spPr>
          <a:xfrm>
            <a:off x="323215" y="1293495"/>
            <a:ext cx="451421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70">
                <a:solidFill>
                  <a:srgbClr val="666633"/>
                </a:solidFill>
                <a:latin typeface="Times New Roman" panose="22635452340000000000" pitchFamily="1"/>
              </a:rPr>
              <a:t>Pem ilihan Proposal</a:t>
            </a:r>
          </a:p>
        </p:txBody>
      </p:sp>
      <p:sp>
        <p:nvSpPr>
          <p:cNvPr id="145" name="Text Placeholder 144"/>
          <p:cNvSpPr>
            <a:spLocks noGrp="1"/>
          </p:cNvSpPr>
          <p:nvPr>
            <p:ph type="body" idx="10"/>
          </p:nvPr>
        </p:nvSpPr>
        <p:spPr>
          <a:xfrm>
            <a:off x="1130935" y="2249170"/>
            <a:ext cx="6696075" cy="30645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2400" spc="-70">
                <a:solidFill>
                  <a:srgbClr val="000000"/>
                </a:solidFill>
                <a:latin typeface="Arial" panose="22635452340000000000" pitchFamily="2"/>
              </a:rPr>
              <a:t>Proposal dievaluasi berdasarkan syarat-syarat yg</a:t>
            </a:r>
          </a:p>
          <a:p>
            <a:pPr marL="0" marR="0" indent="0" algn="l">
              <a:lnSpc>
                <a:spcPct val="8063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ditentukan di RFP.</a:t>
            </a:r>
          </a:p>
          <a:p>
            <a:pPr marL="0" marR="0" indent="0" algn="l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Syarat administrasi, meliputi:</a:t>
            </a:r>
          </a:p>
          <a:p>
            <a:pPr marL="365760" marR="0" indent="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</a:pPr>
            <a:r>
              <a:rPr lang="en-US" sz="2000" spc="0">
                <a:solidFill>
                  <a:srgbClr val="000000"/>
                </a:solidFill>
                <a:latin typeface="Arial" panose="22635452340000000000" pitchFamily="2"/>
              </a:rPr>
              <a:t>Aspek hukum</a:t>
            </a:r>
          </a:p>
          <a:p>
            <a:pPr marL="36576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000" spc="0">
                <a:solidFill>
                  <a:srgbClr val="000000"/>
                </a:solidFill>
                <a:latin typeface="Arial" panose="22635452340000000000" pitchFamily="2"/>
              </a:rPr>
              <a:t>Bidang pekerjaan</a:t>
            </a:r>
          </a:p>
          <a:p>
            <a:pPr marL="365760" marR="0" indent="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</a:pPr>
            <a:r>
              <a:rPr lang="en-US" sz="2000" spc="0">
                <a:solidFill>
                  <a:srgbClr val="000000"/>
                </a:solidFill>
                <a:latin typeface="Arial" panose="22635452340000000000" pitchFamily="2"/>
              </a:rPr>
              <a:t>Aspek finansial</a:t>
            </a:r>
          </a:p>
          <a:p>
            <a:pPr marL="0" marR="0" indent="0" algn="ct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70">
                <a:solidFill>
                  <a:srgbClr val="000000"/>
                </a:solidFill>
                <a:latin typeface="Arial" panose="22635452340000000000" pitchFamily="2"/>
              </a:rPr>
              <a:t>Personel, metodologi/teknis, performansi/kualitas,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360"/>
              </a:spcAft>
            </a:pPr>
            <a:r>
              <a:rPr lang="en-US" sz="2400" spc="-10">
                <a:solidFill>
                  <a:srgbClr val="000000"/>
                </a:solidFill>
                <a:latin typeface="Arial" panose="22635452340000000000" pitchFamily="2"/>
              </a:rPr>
              <a:t>harga dan jadwal.</a:t>
            </a:r>
          </a:p>
        </p:txBody>
      </p:sp>
      <p:sp>
        <p:nvSpPr>
          <p:cNvPr id="146" name="Text Placeholder 145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62855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968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14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 Placeholder 17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16</a:t>
            </a:r>
          </a:p>
        </p:txBody>
      </p:sp>
      <p:sp>
        <p:nvSpPr>
          <p:cNvPr id="173" name="Text Placeholder 172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76" name="Text Placeholder 175"/>
          <p:cNvSpPr>
            <a:spLocks noGrp="1"/>
          </p:cNvSpPr>
          <p:nvPr>
            <p:ph type="body" idx="10"/>
          </p:nvPr>
        </p:nvSpPr>
        <p:spPr>
          <a:xfrm>
            <a:off x="320040" y="1293495"/>
            <a:ext cx="422148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5">
                <a:solidFill>
                  <a:srgbClr val="666633"/>
                </a:solidFill>
                <a:latin typeface="Times New Roman" panose="22635452340000000000" pitchFamily="1"/>
              </a:rPr>
              <a:t>Negosiasi Kontrak</a:t>
            </a:r>
          </a:p>
        </p:txBody>
      </p:sp>
      <p:sp>
        <p:nvSpPr>
          <p:cNvPr id="177" name="Text Placeholder 176"/>
          <p:cNvSpPr>
            <a:spLocks noGrp="1"/>
          </p:cNvSpPr>
          <p:nvPr>
            <p:ph type="body" idx="10"/>
          </p:nvPr>
        </p:nvSpPr>
        <p:spPr>
          <a:xfrm>
            <a:off x="1118870" y="2249170"/>
            <a:ext cx="7065010" cy="3789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30">
                <a:solidFill>
                  <a:srgbClr val="000000"/>
                </a:solidFill>
                <a:latin typeface="Arial" panose="22635452340000000000" pitchFamily="2"/>
              </a:rPr>
              <a:t>Merupakan suatu usaha yang dilaksanakan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60">
                <a:solidFill>
                  <a:srgbClr val="000000"/>
                </a:solidFill>
                <a:latin typeface="Arial" panose="22635452340000000000" pitchFamily="2"/>
              </a:rPr>
              <a:t>beberapa pihak yang akan melakukan transaksi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60">
                <a:solidFill>
                  <a:srgbClr val="000000"/>
                </a:solidFill>
                <a:latin typeface="Arial" panose="22635452340000000000" pitchFamily="2"/>
              </a:rPr>
              <a:t>kompleks, sangat berharga dan memakan waktu.</a:t>
            </a:r>
          </a:p>
          <a:p>
            <a:pPr marL="0" marR="0" indent="0" algn="ct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70">
                <a:solidFill>
                  <a:srgbClr val="000000"/>
                </a:solidFill>
                <a:latin typeface="Arial" panose="22635452340000000000" pitchFamily="2"/>
              </a:rPr>
              <a:t>Antara user (persyaratan yg paling menguntungkan,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60">
                <a:solidFill>
                  <a:srgbClr val="000000"/>
                </a:solidFill>
                <a:latin typeface="Arial" panose="22635452340000000000" pitchFamily="2"/>
              </a:rPr>
              <a:t>penekanan harga, dan batasan ruang gerak) dg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calon kontraktor yg terpilih (mengurangi risiko dan</a:t>
            </a:r>
          </a:p>
          <a:p>
            <a:pPr marL="0" marR="0" indent="0" algn="l">
              <a:lnSpc>
                <a:spcPct val="95999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menekan biaya).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60">
                <a:solidFill>
                  <a:srgbClr val="000000"/>
                </a:solidFill>
                <a:latin typeface="Arial" panose="22635452340000000000" pitchFamily="2"/>
              </a:rPr>
              <a:t>User memberikan sanksi bila proyek molor dan</a:t>
            </a:r>
          </a:p>
          <a:p>
            <a:pPr marL="0" marR="0" indent="0" algn="ctr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70">
                <a:solidFill>
                  <a:srgbClr val="000000"/>
                </a:solidFill>
                <a:latin typeface="Arial" panose="22635452340000000000" pitchFamily="2"/>
              </a:rPr>
              <a:t>kontraktor menuntut insentif bila proyek selesai lebih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72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cepat.</a:t>
            </a:r>
          </a:p>
        </p:txBody>
      </p:sp>
      <p:sp>
        <p:nvSpPr>
          <p:cNvPr id="178" name="Text Placeholder 177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62855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968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16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 Placeholder 180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17</a:t>
            </a:r>
          </a:p>
        </p:txBody>
      </p:sp>
      <p:sp>
        <p:nvSpPr>
          <p:cNvPr id="182" name="Text Placeholder 181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85" name="Text Placeholder 184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6297295" cy="3140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2400" spc="-80">
                <a:solidFill>
                  <a:srgbClr val="000000"/>
                </a:solidFill>
                <a:latin typeface="Arial" panose="22635452340000000000" pitchFamily="2"/>
              </a:rPr>
              <a:t>User perlu mengetahui informasi tentang calon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kontraktor (sejarah, pengalaman, kondisi, dan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strategi yg digunakan).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30">
                <a:solidFill>
                  <a:srgbClr val="000000"/>
                </a:solidFill>
                <a:latin typeface="Arial" panose="22635452340000000000" pitchFamily="2"/>
              </a:rPr>
              <a:t>Hasil negosiasi dalam bentuk kontrak.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30">
                <a:solidFill>
                  <a:srgbClr val="000000"/>
                </a:solidFill>
                <a:latin typeface="Arial" panose="22635452340000000000" pitchFamily="2"/>
              </a:rPr>
              <a:t>Penandatanganan kontrak mengakhiri tahap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konsepsi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Tahap konsepsi adalah tahap dimana tingkat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54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ketidakpastian sangat besar.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 Placeholder 187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18</a:t>
            </a:r>
          </a:p>
        </p:txBody>
      </p:sp>
      <p:sp>
        <p:nvSpPr>
          <p:cNvPr id="189" name="Text Placeholder 188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192" name="Text Placeholder 191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449580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105">
                <a:solidFill>
                  <a:srgbClr val="666633"/>
                </a:solidFill>
                <a:latin typeface="Times New Roman" panose="22635452340000000000" pitchFamily="1"/>
              </a:rPr>
              <a:t>Ta hap Perencanaan</a:t>
            </a:r>
          </a:p>
        </p:txBody>
      </p:sp>
      <p:sp>
        <p:nvSpPr>
          <p:cNvPr id="193" name="Text Placeholder 192"/>
          <p:cNvSpPr>
            <a:spLocks noGrp="1"/>
          </p:cNvSpPr>
          <p:nvPr>
            <p:ph type="body" idx="10"/>
          </p:nvPr>
        </p:nvSpPr>
        <p:spPr>
          <a:xfrm>
            <a:off x="1139825" y="2249170"/>
            <a:ext cx="7181215" cy="40182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Meliputi: penyiapan rencana proyek secara detail dan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penentuan spesifikasi proyek secara rinci.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Rencana proyek terdiri dari:</a:t>
            </a:r>
          </a:p>
          <a:p>
            <a:pPr marL="594360" marR="0" indent="457200" algn="l">
              <a:lnSpc>
                <a:spcPct val="95999"/>
              </a:lnSpc>
              <a:spcBef>
                <a:spcPts val="36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>
                <a:solidFill>
                  <a:srgbClr val="000000"/>
                </a:solidFill>
                <a:latin typeface="Arial" panose="22635452340000000000" pitchFamily="2"/>
              </a:rPr>
              <a:t>Jadwal pekerjaan</a:t>
            </a:r>
          </a:p>
          <a:p>
            <a:pPr marL="137160" marR="0" indent="45720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>
                <a:solidFill>
                  <a:srgbClr val="000000"/>
                </a:solidFill>
                <a:latin typeface="Arial" panose="22635452340000000000" pitchFamily="2"/>
              </a:rPr>
              <a:t>Anggaran dan sistem pengendalian biaya</a:t>
            </a:r>
          </a:p>
          <a:p>
            <a:pPr marL="137160" marR="0" indent="457200" algn="l">
              <a:lnSpc>
                <a:spcPct val="815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30">
                <a:solidFill>
                  <a:srgbClr val="000000"/>
                </a:solidFill>
                <a:latin typeface="Arial" panose="22635452340000000000" pitchFamily="2"/>
              </a:rPr>
              <a:t>Work breakdown structure secara rinci</a:t>
            </a:r>
          </a:p>
          <a:p>
            <a:pPr marL="594360" marR="731520" indent="45720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65">
                <a:solidFill>
                  <a:srgbClr val="000000"/>
                </a:solidFill>
                <a:latin typeface="Arial" panose="22635452340000000000" pitchFamily="2"/>
              </a:rPr>
              <a:t>Bagian-bagian yg berisiko tinggi dan rencana tentang pengatasan </a:t>
            </a:r>
            <a:r>
              <a:rPr lang="en-US" sz="1600" spc="-40">
                <a:solidFill>
                  <a:srgbClr val="000000"/>
                </a:solidFill>
                <a:latin typeface="Arial" panose="22635452340000000000" pitchFamily="2"/>
              </a:rPr>
              <a:t>kemungkinan-kemungkinan yang muncul</a:t>
            </a:r>
          </a:p>
          <a:p>
            <a:pPr marL="594360" marR="0" indent="457200" algn="l">
              <a:lnSpc>
                <a:spcPct val="95999"/>
              </a:lnSpc>
              <a:spcBef>
                <a:spcPts val="36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>
                <a:solidFill>
                  <a:srgbClr val="000000"/>
                </a:solidFill>
                <a:latin typeface="Arial" panose="22635452340000000000" pitchFamily="2"/>
              </a:rPr>
              <a:t>Rencana sumberdaya manusia dan pemakaian sumberdaya lain</a:t>
            </a:r>
          </a:p>
          <a:p>
            <a:pPr marL="594360" marR="0" indent="45720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>
                <a:solidFill>
                  <a:srgbClr val="000000"/>
                </a:solidFill>
                <a:latin typeface="Arial" panose="22635452340000000000" pitchFamily="2"/>
              </a:rPr>
              <a:t>Rencana pengujian hasil proyek</a:t>
            </a:r>
          </a:p>
          <a:p>
            <a:pPr marL="594360" marR="0" indent="457200" algn="l">
              <a:lnSpc>
                <a:spcPct val="8255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50">
                <a:solidFill>
                  <a:srgbClr val="000000"/>
                </a:solidFill>
                <a:latin typeface="Arial" panose="22635452340000000000" pitchFamily="2"/>
              </a:rPr>
              <a:t>Rencana dokumentasi</a:t>
            </a:r>
          </a:p>
          <a:p>
            <a:pPr marL="594360" marR="0" indent="45720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>
                <a:solidFill>
                  <a:srgbClr val="000000"/>
                </a:solidFill>
                <a:latin typeface="Arial" panose="22635452340000000000" pitchFamily="2"/>
              </a:rPr>
              <a:t>Rencana peninjauan pekerjaan</a:t>
            </a:r>
          </a:p>
          <a:p>
            <a:pPr marL="594360" marR="0" indent="457200" algn="l">
              <a:lnSpc>
                <a:spcPct val="95999"/>
              </a:lnSpc>
              <a:spcBef>
                <a:spcPts val="540"/>
              </a:spcBef>
              <a:spcAft>
                <a:spcPts val="180"/>
              </a:spcAft>
              <a:buFont typeface="Arial"/>
              <a:buAutoNum type="arabicPeriod"/>
            </a:pPr>
            <a:r>
              <a:rPr lang="en-US" sz="1600" spc="-40">
                <a:solidFill>
                  <a:srgbClr val="000000"/>
                </a:solidFill>
                <a:latin typeface="Arial" panose="22635452340000000000" pitchFamily="2"/>
              </a:rPr>
              <a:t>Rencana pelaksanaan hasil proyek</a:t>
            </a:r>
          </a:p>
        </p:txBody>
      </p:sp>
      <p:sp>
        <p:nvSpPr>
          <p:cNvPr id="194" name="Text Placeholder 193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59680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6505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18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 Placeholder 196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19</a:t>
            </a:r>
          </a:p>
        </p:txBody>
      </p:sp>
      <p:sp>
        <p:nvSpPr>
          <p:cNvPr id="198" name="Text Placeholder 197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201" name="Text Placeholder 200"/>
          <p:cNvSpPr>
            <a:spLocks noGrp="1"/>
          </p:cNvSpPr>
          <p:nvPr>
            <p:ph type="body" idx="10"/>
          </p:nvPr>
        </p:nvSpPr>
        <p:spPr>
          <a:xfrm>
            <a:off x="1134110" y="2245995"/>
            <a:ext cx="6934200" cy="2262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Dikerjakan oleh tim proyek di bawah koordinasi dan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10">
                <a:solidFill>
                  <a:srgbClr val="000000"/>
                </a:solidFill>
                <a:latin typeface="Arial" panose="22635452340000000000" pitchFamily="2"/>
              </a:rPr>
              <a:t>pengawasan manajer proyek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Spesisfikasi proyek meliputi: kebutuhan user (hasil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proyek diterima atau tidak) dan kebutuhan proyek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70">
                <a:solidFill>
                  <a:srgbClr val="000000"/>
                </a:solidFill>
                <a:latin typeface="Arial" panose="22635452340000000000" pitchFamily="2"/>
              </a:rPr>
              <a:t>(teknis dari kebutuhan user berupa ukuran, bentuk,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54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kapasitas, kecepatan, dll).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 Placeholder 20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20</a:t>
            </a:r>
          </a:p>
        </p:txBody>
      </p:sp>
      <p:sp>
        <p:nvSpPr>
          <p:cNvPr id="205" name="Text Placeholder 204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208" name="Text Placeholder 207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348996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114">
                <a:solidFill>
                  <a:srgbClr val="666633"/>
                </a:solidFill>
                <a:latin typeface="Times New Roman" panose="22635452340000000000" pitchFamily="1"/>
              </a:rPr>
              <a:t>Ta hap Eksekusi</a:t>
            </a:r>
          </a:p>
        </p:txBody>
      </p:sp>
      <p:sp>
        <p:nvSpPr>
          <p:cNvPr id="209" name="Text Placeholder 208"/>
          <p:cNvSpPr>
            <a:spLocks noGrp="1"/>
          </p:cNvSpPr>
          <p:nvPr>
            <p:ph type="body" idx="10"/>
          </p:nvPr>
        </p:nvSpPr>
        <p:spPr>
          <a:xfrm>
            <a:off x="807720" y="2245995"/>
            <a:ext cx="1420495" cy="2413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300"/>
              </a:lnSpc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1. Desain</a:t>
            </a:r>
          </a:p>
        </p:txBody>
      </p:sp>
      <p:sp>
        <p:nvSpPr>
          <p:cNvPr id="210" name="Text Placeholder 209"/>
          <p:cNvSpPr>
            <a:spLocks noGrp="1"/>
          </p:cNvSpPr>
          <p:nvPr>
            <p:ph type="body" idx="10"/>
          </p:nvPr>
        </p:nvSpPr>
        <p:spPr>
          <a:xfrm>
            <a:off x="1185545" y="2654935"/>
            <a:ext cx="6955790" cy="2190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548640" algn="l">
              <a:lnSpc>
                <a:spcPts val="2000"/>
              </a:lnSpc>
              <a:spcAft>
                <a:spcPts val="0"/>
              </a:spcAft>
              <a:buFont typeface="Symbol"/>
              <a:buChar char="·"/>
            </a:pPr>
            <a:r>
              <a:rPr lang="en-US" sz="1800" spc="-40">
                <a:solidFill>
                  <a:srgbClr val="000000"/>
                </a:solidFill>
                <a:latin typeface="Arial" panose="22635452340000000000" pitchFamily="2"/>
              </a:rPr>
              <a:t>pekerjaan dibagi dalam sub-sub pekerjaan yg lebih kecil. Dalam</a:t>
            </a:r>
          </a:p>
        </p:txBody>
      </p:sp>
      <p:sp>
        <p:nvSpPr>
          <p:cNvPr id="211" name="Text Placeholder 210"/>
          <p:cNvSpPr>
            <a:spLocks noGrp="1"/>
          </p:cNvSpPr>
          <p:nvPr>
            <p:ph type="body" idx="10"/>
          </p:nvPr>
        </p:nvSpPr>
        <p:spPr>
          <a:xfrm>
            <a:off x="1700530" y="2874010"/>
            <a:ext cx="3761740" cy="2743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1800" spc="-75">
                <a:solidFill>
                  <a:srgbClr val="000000"/>
                </a:solidFill>
                <a:latin typeface="Arial" panose="22635452340000000000" pitchFamily="2"/>
              </a:rPr>
              <a:t>bentuk gambar, diagram atau skema.</a:t>
            </a:r>
          </a:p>
        </p:txBody>
      </p:sp>
      <p:sp>
        <p:nvSpPr>
          <p:cNvPr id="212" name="Text Placeholder 211"/>
          <p:cNvSpPr>
            <a:spLocks noGrp="1"/>
          </p:cNvSpPr>
          <p:nvPr>
            <p:ph type="body" idx="10"/>
          </p:nvPr>
        </p:nvSpPr>
        <p:spPr>
          <a:xfrm>
            <a:off x="786130" y="3298190"/>
            <a:ext cx="1871980" cy="2921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700"/>
              </a:lnSpc>
              <a:spcAft>
                <a:spcPts val="540"/>
              </a:spcAft>
            </a:pPr>
            <a:r>
              <a:rPr lang="en-US" sz="2400" spc="-100">
                <a:solidFill>
                  <a:srgbClr val="000000"/>
                </a:solidFill>
                <a:latin typeface="Arial" panose="22635452340000000000" pitchFamily="2"/>
              </a:rPr>
              <a:t>2. Pengadaan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idx="10"/>
          </p:nvPr>
        </p:nvSpPr>
        <p:spPr>
          <a:xfrm>
            <a:off x="1185545" y="3696970"/>
            <a:ext cx="6285230" cy="2228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548640" algn="l">
              <a:lnSpc>
                <a:spcPts val="2000"/>
              </a:lnSpc>
              <a:spcAft>
                <a:spcPts val="0"/>
              </a:spcAft>
              <a:buFont typeface="Symbol"/>
              <a:buChar char="·"/>
            </a:pPr>
            <a:r>
              <a:rPr lang="en-US" sz="1800" spc="-40">
                <a:solidFill>
                  <a:srgbClr val="000000"/>
                </a:solidFill>
                <a:latin typeface="Arial" panose="22635452340000000000" pitchFamily="2"/>
              </a:rPr>
              <a:t>Pengadaan fasilitas-fasilitas pendukung maupun material</a:t>
            </a:r>
          </a:p>
        </p:txBody>
      </p:sp>
      <p:sp>
        <p:nvSpPr>
          <p:cNvPr id="214" name="Text Placeholder 213"/>
          <p:cNvSpPr>
            <a:spLocks noGrp="1"/>
          </p:cNvSpPr>
          <p:nvPr>
            <p:ph type="body" idx="10"/>
          </p:nvPr>
        </p:nvSpPr>
        <p:spPr>
          <a:xfrm>
            <a:off x="789305" y="4065905"/>
            <a:ext cx="1673225" cy="2317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ts val="2300"/>
              </a:lnSpc>
              <a:spcAft>
                <a:spcPts val="900"/>
              </a:spcAft>
            </a:pPr>
            <a:r>
              <a:rPr lang="en-US" sz="2400" spc="25">
                <a:solidFill>
                  <a:srgbClr val="000000"/>
                </a:solidFill>
                <a:latin typeface="Arial" panose="22635452340000000000" pitchFamily="2"/>
              </a:rPr>
              <a:t>3. Produksi</a:t>
            </a:r>
          </a:p>
        </p:txBody>
      </p:sp>
      <p:sp>
        <p:nvSpPr>
          <p:cNvPr id="215" name="Text Placeholder 214"/>
          <p:cNvSpPr>
            <a:spLocks noGrp="1"/>
          </p:cNvSpPr>
          <p:nvPr>
            <p:ph type="body" idx="10"/>
          </p:nvPr>
        </p:nvSpPr>
        <p:spPr>
          <a:xfrm>
            <a:off x="1185545" y="4465320"/>
            <a:ext cx="6720840" cy="219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548640" algn="l">
              <a:lnSpc>
                <a:spcPts val="2000"/>
              </a:lnSpc>
              <a:spcAft>
                <a:spcPts val="0"/>
              </a:spcAft>
              <a:buFont typeface="Symbol"/>
              <a:buChar char="·"/>
            </a:pPr>
            <a:r>
              <a:rPr lang="en-US" sz="1800" spc="-50">
                <a:solidFill>
                  <a:srgbClr val="000000"/>
                </a:solidFill>
                <a:latin typeface="Arial" panose="22635452340000000000" pitchFamily="2"/>
              </a:rPr>
              <a:t>Manajer proyek mengawasi dan mengendalikan sumberdaya,</a:t>
            </a:r>
          </a:p>
        </p:txBody>
      </p:sp>
      <p:sp>
        <p:nvSpPr>
          <p:cNvPr id="216" name="Text Placeholder 215"/>
          <p:cNvSpPr>
            <a:spLocks noGrp="1"/>
          </p:cNvSpPr>
          <p:nvPr>
            <p:ph type="body" idx="10"/>
          </p:nvPr>
        </p:nvSpPr>
        <p:spPr>
          <a:xfrm>
            <a:off x="1700530" y="4685030"/>
            <a:ext cx="6510655" cy="276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Arial" panose="22635452340000000000" pitchFamily="2"/>
              </a:rPr>
              <a:t>memotivasi para pekerja dan melakukan kemajuan kepada user.</a:t>
            </a:r>
          </a:p>
        </p:txBody>
      </p:sp>
      <p:sp>
        <p:nvSpPr>
          <p:cNvPr id="217" name="Text Placeholder 216"/>
          <p:cNvSpPr>
            <a:spLocks noGrp="1"/>
          </p:cNvSpPr>
          <p:nvPr>
            <p:ph type="body" idx="10"/>
          </p:nvPr>
        </p:nvSpPr>
        <p:spPr>
          <a:xfrm>
            <a:off x="780415" y="5108575"/>
            <a:ext cx="2310130" cy="2863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ts val="2600"/>
              </a:lnSpc>
              <a:spcAft>
                <a:spcPts val="54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4. Implementasi</a:t>
            </a:r>
          </a:p>
        </p:txBody>
      </p:sp>
      <p:sp>
        <p:nvSpPr>
          <p:cNvPr id="218" name="Text Placeholder 217"/>
          <p:cNvSpPr>
            <a:spLocks noGrp="1"/>
          </p:cNvSpPr>
          <p:nvPr>
            <p:ph type="body" idx="10"/>
          </p:nvPr>
        </p:nvSpPr>
        <p:spPr>
          <a:xfrm>
            <a:off x="1185545" y="5507990"/>
            <a:ext cx="7147560" cy="2190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548640" algn="l">
              <a:lnSpc>
                <a:spcPts val="2000"/>
              </a:lnSpc>
              <a:spcAft>
                <a:spcPts val="0"/>
              </a:spcAft>
              <a:buFont typeface="Symbol"/>
              <a:buChar char="·"/>
            </a:pPr>
            <a:r>
              <a:rPr lang="en-US" sz="1800" spc="-40">
                <a:solidFill>
                  <a:srgbClr val="000000"/>
                </a:solidFill>
                <a:latin typeface="Arial" panose="22635452340000000000" pitchFamily="2"/>
              </a:rPr>
              <a:t>Hasil diserahkan kepada user untuk diuji dan memastikan apakah</a:t>
            </a:r>
          </a:p>
        </p:txBody>
      </p:sp>
      <p:sp>
        <p:nvSpPr>
          <p:cNvPr id="219" name="Text Placeholder 218"/>
          <p:cNvSpPr>
            <a:spLocks noGrp="1"/>
          </p:cNvSpPr>
          <p:nvPr>
            <p:ph type="body" idx="10"/>
          </p:nvPr>
        </p:nvSpPr>
        <p:spPr>
          <a:xfrm>
            <a:off x="1697990" y="5727065"/>
            <a:ext cx="6150610" cy="3873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540"/>
              </a:spcAft>
            </a:pPr>
            <a:r>
              <a:rPr lang="en-US" sz="1800" spc="-55">
                <a:solidFill>
                  <a:srgbClr val="000000"/>
                </a:solidFill>
                <a:latin typeface="Arial" panose="22635452340000000000" pitchFamily="2"/>
              </a:rPr>
              <a:t>sesuai dengan kebutuhan. Pengujian dibantu oleh kontraktor</a:t>
            </a:r>
          </a:p>
        </p:txBody>
      </p:sp>
      <p:sp>
        <p:nvSpPr>
          <p:cNvPr id="220" name="Text Placeholder 219"/>
          <p:cNvSpPr>
            <a:spLocks noGrp="1"/>
          </p:cNvSpPr>
          <p:nvPr>
            <p:ph type="body" idx="10"/>
          </p:nvPr>
        </p:nvSpPr>
        <p:spPr>
          <a:xfrm>
            <a:off x="1185545" y="6114415"/>
            <a:ext cx="6379845" cy="2616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548640" algn="l">
              <a:lnSpc>
                <a:spcPts val="2200"/>
              </a:lnSpc>
              <a:spcAft>
                <a:spcPts val="0"/>
              </a:spcAft>
              <a:buFont typeface="Symbol"/>
              <a:buChar char="·"/>
            </a:pPr>
            <a:r>
              <a:rPr lang="en-US" sz="1800" spc="-40">
                <a:solidFill>
                  <a:srgbClr val="000000"/>
                </a:solidFill>
                <a:latin typeface="Arial" panose="22635452340000000000" pitchFamily="2"/>
              </a:rPr>
              <a:t>Penyerahan hasil kepada user disertai training untuk user.</a:t>
            </a:r>
          </a:p>
        </p:txBody>
      </p:sp>
      <p:sp>
        <p:nvSpPr>
          <p:cNvPr id="221" name="Text Placeholder 220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59680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6505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20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 Placeholder 22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21</a:t>
            </a:r>
          </a:p>
        </p:txBody>
      </p:sp>
      <p:sp>
        <p:nvSpPr>
          <p:cNvPr id="225" name="Text Placeholder 224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228" name="Text Placeholder 227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333502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120">
                <a:solidFill>
                  <a:srgbClr val="666633"/>
                </a:solidFill>
                <a:latin typeface="Times New Roman" panose="22635452340000000000" pitchFamily="1"/>
              </a:rPr>
              <a:t>Ta hap Operasi</a:t>
            </a:r>
          </a:p>
        </p:txBody>
      </p:sp>
      <p:sp>
        <p:nvSpPr>
          <p:cNvPr id="229" name="Text Placeholder 228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6885305" cy="42379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Proyek dengan hasil akhir berupa produk fisik yang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mempunyai tahap operasi.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Proyek eksibisi pertandingan sepak bola atau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60">
                <a:solidFill>
                  <a:srgbClr val="000000"/>
                </a:solidFill>
                <a:latin typeface="Arial" panose="22635452340000000000" pitchFamily="2"/>
              </a:rPr>
              <a:t>pertunjukan wayang kulit tentu tidak mempunyai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tahap operasi.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Keterlibatan kontraktor masih berlangsung dalam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rangka evaluasi sistem/produk yang dibuat dan</a:t>
            </a:r>
          </a:p>
          <a:p>
            <a:pPr marL="0" marR="0" indent="0" algn="l">
              <a:lnSpc>
                <a:spcPct val="95999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pemeliharaannya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Jika terjadi perubahan perbaikan sistem menjadi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proyek baru yang akan mengikuti siklus mulai dari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72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awal lagi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 Placeholder 23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22</a:t>
            </a:r>
          </a:p>
        </p:txBody>
      </p:sp>
      <p:sp>
        <p:nvSpPr>
          <p:cNvPr id="233" name="Text Placeholder 232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sp>
        <p:nvSpPr>
          <p:cNvPr id="236" name="Text Placeholder 235"/>
          <p:cNvSpPr>
            <a:spLocks noGrp="1"/>
          </p:cNvSpPr>
          <p:nvPr>
            <p:ph type="body" idx="10"/>
          </p:nvPr>
        </p:nvSpPr>
        <p:spPr>
          <a:xfrm>
            <a:off x="1124585" y="2249170"/>
            <a:ext cx="6784975" cy="31375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2400" spc="-70">
                <a:solidFill>
                  <a:srgbClr val="000000"/>
                </a:solidFill>
                <a:latin typeface="Arial" panose="22635452340000000000" pitchFamily="2"/>
              </a:rPr>
              <a:t>Tidak semua proyek melewati semua tahap-tahap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40">
                <a:solidFill>
                  <a:srgbClr val="000000"/>
                </a:solidFill>
                <a:latin typeface="Arial" panose="22635452340000000000" pitchFamily="2"/>
              </a:rPr>
              <a:t>proyek.</a:t>
            </a:r>
          </a:p>
          <a:p>
            <a:pPr marL="0" marR="0" indent="0" algn="l">
              <a:lnSpc>
                <a:spcPct val="8255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0">
                <a:solidFill>
                  <a:srgbClr val="000000"/>
                </a:solidFill>
                <a:latin typeface="Arial" panose="22635452340000000000" pitchFamily="2"/>
              </a:rPr>
              <a:t>Contoh:</a:t>
            </a:r>
          </a:p>
          <a:p>
            <a:pPr marL="0" marR="0" indent="0" algn="ctr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proyek bisa berasal dari instansi karena kita</a:t>
            </a:r>
          </a:p>
          <a:p>
            <a:pPr marL="0" marR="0" indent="0" algn="r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punya hubungan baik dengan instansi tersebut.</a:t>
            </a:r>
          </a:p>
          <a:p>
            <a:pPr marL="0" marR="45720" indent="0" algn="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Untuk nilai-nilai proyek di bawah harga tertentu</a:t>
            </a:r>
          </a:p>
          <a:p>
            <a:pPr marL="41148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suatu instansi tidak melakukan lelang terbuka,</a:t>
            </a:r>
          </a:p>
          <a:p>
            <a:pPr marL="411480" marR="0" indent="0" algn="l">
              <a:lnSpc>
                <a:spcPct val="95999"/>
              </a:lnSpc>
              <a:spcBef>
                <a:spcPts val="0"/>
              </a:spcBef>
              <a:spcAft>
                <a:spcPts val="72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tetapi langsung menunjuk konsultan.</a:t>
            </a:r>
          </a:p>
        </p:txBody>
      </p:sp>
      <p:sp>
        <p:nvSpPr>
          <p:cNvPr id="237" name="Text Placeholder 236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59680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5056505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22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AB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6AB82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8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0"/>
          </p:nvPr>
        </p:nvSpPr>
        <p:spPr>
          <a:xfrm>
            <a:off x="1923415" y="2811145"/>
            <a:ext cx="5989320" cy="5346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79679"/>
              </a:lnSpc>
              <a:spcAft>
                <a:spcPts val="0"/>
              </a:spcAft>
              <a:buNone/>
            </a:pPr>
            <a:r>
              <a:rPr lang="en-US" sz="4400" i="1" spc="-160" dirty="0" smtClean="0">
                <a:solidFill>
                  <a:srgbClr val="666633"/>
                </a:solidFill>
                <a:latin typeface="Times New Roman" panose="22635452340000000000" pitchFamily="1"/>
              </a:rPr>
              <a:t>SIKLUS HIDUP PROYEK</a:t>
            </a:r>
            <a:endParaRPr lang="en-US" sz="4400" i="1" spc="-160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0"/>
          </p:nvPr>
        </p:nvSpPr>
        <p:spPr>
          <a:xfrm>
            <a:off x="3257550" y="4038918"/>
            <a:ext cx="3363277" cy="5759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3119"/>
              </a:lnSpc>
              <a:spcAft>
                <a:spcPts val="0"/>
              </a:spcAft>
              <a:buNone/>
            </a:pPr>
            <a:r>
              <a:rPr lang="en-US" sz="1800" spc="-70" dirty="0" smtClean="0">
                <a:solidFill>
                  <a:srgbClr val="000000"/>
                </a:solidFill>
                <a:latin typeface="Arial" panose="22635452340000000000" pitchFamily="2"/>
              </a:rPr>
              <a:t>Dian </a:t>
            </a:r>
            <a:r>
              <a:rPr lang="en-US" sz="18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Kurniawan</a:t>
            </a:r>
            <a:r>
              <a:rPr lang="en-US" sz="1800" spc="-70" dirty="0" smtClean="0">
                <a:solidFill>
                  <a:srgbClr val="000000"/>
                </a:solidFill>
                <a:latin typeface="Arial" panose="22635452340000000000" pitchFamily="2"/>
              </a:rPr>
              <a:t>, SE., </a:t>
            </a:r>
            <a:r>
              <a:rPr lang="en-US" sz="18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MSi</a:t>
            </a:r>
            <a:r>
              <a:rPr lang="en-US" sz="1800" spc="-70" dirty="0" smtClean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  <a:endParaRPr lang="en-US" sz="1800" spc="-7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idx="10"/>
          </p:nvPr>
        </p:nvSpPr>
        <p:spPr>
          <a:xfrm>
            <a:off x="8604250" y="6570345"/>
            <a:ext cx="52070" cy="1670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78719"/>
              </a:lnSpc>
              <a:spcAft>
                <a:spcPts val="0"/>
              </a:spcAft>
            </a:pPr>
            <a:r>
              <a:rPr lang="en-US" sz="1400" spc="0" dirty="0" smtClean="0">
                <a:solidFill>
                  <a:srgbClr val="000000"/>
                </a:solidFill>
                <a:latin typeface="Times New Roman" panose="22635452340000000000" pitchFamily="1"/>
              </a:rPr>
              <a:t>1</a:t>
            </a:r>
            <a:endParaRPr lang="en-US" sz="1400" spc="0" dirty="0">
              <a:solidFill>
                <a:srgbClr val="000000"/>
              </a:solidFill>
              <a:latin typeface="Times New Roman" panose="22635452340000000000" pitchFamily="1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20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4288"/>
            <a:ext cx="9144000" cy="6858000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idx="10"/>
          </p:nvPr>
        </p:nvSpPr>
        <p:spPr>
          <a:xfrm>
            <a:off x="1124585" y="2269490"/>
            <a:ext cx="6882765" cy="40322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seperti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halnya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endParaRPr lang="en-US" sz="32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l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Setiap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terdapat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karakateristik</a:t>
            </a:r>
            <a:endParaRPr lang="en-US" sz="32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l">
              <a:lnSpc>
                <a:spcPct val="81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tertentu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>
                <a:solidFill>
                  <a:srgbClr val="000000"/>
                </a:solidFill>
                <a:latin typeface="Arial" panose="22635452340000000000" pitchFamily="2"/>
              </a:rPr>
              <a:t>dalam</a:t>
            </a:r>
            <a:r>
              <a:rPr lang="en-US" sz="3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32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hal</a:t>
            </a:r>
            <a:r>
              <a:rPr lang="en-US" sz="3200" spc="0" dirty="0" smtClean="0">
                <a:solidFill>
                  <a:srgbClr val="000000"/>
                </a:solidFill>
                <a:latin typeface="Arial" panose="22635452340000000000" pitchFamily="2"/>
              </a:rPr>
              <a:t>:</a:t>
            </a:r>
          </a:p>
          <a:p>
            <a:pPr marL="0" marR="0" indent="0" algn="r">
              <a:lnSpc>
                <a:spcPct val="95999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-US" sz="2800" spc="-30" dirty="0" err="1" smtClean="0">
                <a:solidFill>
                  <a:srgbClr val="000000"/>
                </a:solidFill>
                <a:latin typeface="Arial" panose="22635452340000000000" pitchFamily="2"/>
              </a:rPr>
              <a:t>besarnya</a:t>
            </a:r>
            <a:r>
              <a:rPr lang="en-US" sz="2800" spc="-3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-30" dirty="0" err="1" smtClean="0">
                <a:solidFill>
                  <a:srgbClr val="000000"/>
                </a:solidFill>
                <a:latin typeface="Arial" panose="22635452340000000000" pitchFamily="2"/>
              </a:rPr>
              <a:t>usaha</a:t>
            </a:r>
            <a:r>
              <a:rPr lang="en-US" sz="2800" spc="-30" dirty="0" smtClean="0">
                <a:solidFill>
                  <a:srgbClr val="000000"/>
                </a:solidFill>
                <a:latin typeface="Arial" panose="22635452340000000000" pitchFamily="2"/>
              </a:rPr>
              <a:t>(</a:t>
            </a:r>
            <a:r>
              <a:rPr lang="en-US" sz="2800" spc="-30" dirty="0" err="1" smtClean="0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800" spc="-30" dirty="0" smtClean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800" spc="-30" dirty="0" err="1" smtClean="0">
                <a:solidFill>
                  <a:srgbClr val="000000"/>
                </a:solidFill>
                <a:latin typeface="Arial" panose="22635452340000000000" pitchFamily="2"/>
              </a:rPr>
              <a:t>dikeluarkan</a:t>
            </a:r>
            <a:r>
              <a:rPr lang="en-US" sz="2800" spc="-30" dirty="0" smtClean="0">
                <a:solidFill>
                  <a:srgbClr val="000000"/>
                </a:solidFill>
                <a:latin typeface="Arial" panose="22635452340000000000" pitchFamily="2"/>
              </a:rPr>
              <a:t>),</a:t>
            </a:r>
          </a:p>
          <a:p>
            <a:pPr marL="411480" marR="0" indent="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-US" sz="28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tingkat</a:t>
            </a:r>
            <a:r>
              <a:rPr lang="en-US" sz="28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-20" dirty="0" err="1">
                <a:solidFill>
                  <a:srgbClr val="000000"/>
                </a:solidFill>
                <a:latin typeface="Arial" panose="22635452340000000000" pitchFamily="2"/>
              </a:rPr>
              <a:t>ketidakpastian</a:t>
            </a:r>
            <a:r>
              <a:rPr lang="en-US" sz="2800" spc="-20" dirty="0">
                <a:solidFill>
                  <a:srgbClr val="000000"/>
                </a:solidFill>
                <a:latin typeface="Arial" panose="22635452340000000000" pitchFamily="2"/>
              </a:rPr>
              <a:t>,</a:t>
            </a:r>
          </a:p>
          <a:p>
            <a:pPr marL="411480" marR="0" indent="0" algn="l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8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potensi</a:t>
            </a:r>
            <a:r>
              <a:rPr lang="en-US" sz="28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-20" dirty="0" err="1">
                <a:solidFill>
                  <a:srgbClr val="000000"/>
                </a:solidFill>
                <a:latin typeface="Arial" panose="22635452340000000000" pitchFamily="2"/>
              </a:rPr>
              <a:t>konflik</a:t>
            </a:r>
            <a:r>
              <a:rPr lang="en-US" sz="2800" spc="-2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800" spc="-20" dirty="0" err="1">
                <a:solidFill>
                  <a:srgbClr val="000000"/>
                </a:solidFill>
                <a:latin typeface="Arial" panose="22635452340000000000" pitchFamily="2"/>
              </a:rPr>
              <a:t>ada</a:t>
            </a:r>
            <a:r>
              <a:rPr lang="en-US" sz="2800" spc="-20" dirty="0">
                <a:solidFill>
                  <a:srgbClr val="000000"/>
                </a:solidFill>
                <a:latin typeface="Arial" panose="22635452340000000000" pitchFamily="2"/>
              </a:rPr>
              <a:t>,</a:t>
            </a:r>
          </a:p>
          <a:p>
            <a:pPr marL="41148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8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potensi</a:t>
            </a:r>
            <a:r>
              <a:rPr lang="en-US" sz="28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-20" dirty="0" err="1">
                <a:solidFill>
                  <a:srgbClr val="000000"/>
                </a:solidFill>
                <a:latin typeface="Arial" panose="22635452340000000000" pitchFamily="2"/>
              </a:rPr>
              <a:t>resiko</a:t>
            </a:r>
            <a:r>
              <a:rPr lang="en-US" sz="2800" spc="-2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800" spc="-20" dirty="0" err="1">
                <a:solidFill>
                  <a:srgbClr val="000000"/>
                </a:solidFill>
                <a:latin typeface="Arial" panose="22635452340000000000" pitchFamily="2"/>
              </a:rPr>
              <a:t>ada</a:t>
            </a:r>
            <a:r>
              <a:rPr lang="en-US" sz="2800" spc="-20" dirty="0" smtClean="0">
                <a:solidFill>
                  <a:srgbClr val="000000"/>
                </a:solidFill>
                <a:latin typeface="Arial" panose="22635452340000000000" pitchFamily="2"/>
              </a:rPr>
              <a:t>,</a:t>
            </a:r>
          </a:p>
          <a:p>
            <a:pPr marL="411480" marR="0" indent="0" algn="l">
              <a:lnSpc>
                <a:spcPct val="80639"/>
              </a:lnSpc>
              <a:spcBef>
                <a:spcPts val="1080"/>
              </a:spcBef>
              <a:spcAft>
                <a:spcPts val="180"/>
              </a:spcAft>
              <a:buNone/>
            </a:pPr>
            <a:r>
              <a:rPr lang="en-US" sz="2800" spc="1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800" spc="150" dirty="0" err="1" smtClean="0">
                <a:solidFill>
                  <a:srgbClr val="000000"/>
                </a:solidFill>
                <a:latin typeface="Arial" panose="22635452340000000000" pitchFamily="2"/>
              </a:rPr>
              <a:t>dsb</a:t>
            </a:r>
            <a:r>
              <a:rPr lang="en-US" sz="2800" spc="150" dirty="0" smtClean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  <a:endParaRPr lang="en-US" sz="2800" spc="15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3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28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" name="Text Placeholder 28"/>
          <p:cNvSpPr>
            <a:spLocks noGrp="1"/>
          </p:cNvSpPr>
          <p:nvPr>
            <p:ph type="body" idx="10"/>
          </p:nvPr>
        </p:nvSpPr>
        <p:spPr>
          <a:xfrm>
            <a:off x="338454" y="1293495"/>
            <a:ext cx="6321425" cy="5384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4400" i="1" spc="-65" dirty="0" err="1">
                <a:solidFill>
                  <a:srgbClr val="666633"/>
                </a:solidFill>
                <a:latin typeface="Times New Roman" panose="22635452340000000000" pitchFamily="1"/>
              </a:rPr>
              <a:t>Siklus</a:t>
            </a:r>
            <a:r>
              <a:rPr lang="en-US" sz="4400" i="1" spc="-65" dirty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65" dirty="0" err="1">
                <a:solidFill>
                  <a:srgbClr val="666633"/>
                </a:solidFill>
                <a:latin typeface="Times New Roman" panose="22635452340000000000" pitchFamily="1"/>
              </a:rPr>
              <a:t>Hidup</a:t>
            </a:r>
            <a:r>
              <a:rPr lang="en-US" sz="4400" i="1" spc="-65" dirty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65" dirty="0" err="1" smtClean="0">
                <a:solidFill>
                  <a:srgbClr val="666633"/>
                </a:solidFill>
                <a:latin typeface="Times New Roman" panose="22635452340000000000" pitchFamily="1"/>
              </a:rPr>
              <a:t>Produk</a:t>
            </a:r>
            <a:endParaRPr lang="en-US" sz="4400" i="1" spc="-65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idx="10"/>
          </p:nvPr>
        </p:nvSpPr>
        <p:spPr>
          <a:xfrm>
            <a:off x="804545" y="2106295"/>
            <a:ext cx="6068695" cy="292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45720" marR="0" indent="502920" algn="l">
              <a:lnSpc>
                <a:spcPct val="95999"/>
              </a:lnSpc>
              <a:spcAft>
                <a:spcPts val="720"/>
              </a:spcAft>
              <a:buFont typeface="Arial"/>
              <a:buAutoNum type="arabicPeriod"/>
            </a:pPr>
            <a:r>
              <a:rPr lang="en-US" sz="2400" spc="25" dirty="0" err="1">
                <a:solidFill>
                  <a:srgbClr val="000000"/>
                </a:solidFill>
                <a:latin typeface="Arial" panose="22635452340000000000" pitchFamily="2"/>
              </a:rPr>
              <a:t>Riset</a:t>
            </a:r>
            <a:r>
              <a:rPr lang="en-US" sz="2400" spc="2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25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2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25" dirty="0" err="1">
                <a:solidFill>
                  <a:srgbClr val="000000"/>
                </a:solidFill>
                <a:latin typeface="Arial" panose="22635452340000000000" pitchFamily="2"/>
              </a:rPr>
              <a:t>Pengembangan</a:t>
            </a:r>
            <a:r>
              <a:rPr lang="en-US" sz="2400" spc="25" dirty="0">
                <a:solidFill>
                  <a:srgbClr val="000000"/>
                </a:solidFill>
                <a:latin typeface="Arial" panose="22635452340000000000" pitchFamily="2"/>
              </a:rPr>
              <a:t> (R&amp;D)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0"/>
          </p:nvPr>
        </p:nvSpPr>
        <p:spPr>
          <a:xfrm>
            <a:off x="1292225" y="2548255"/>
            <a:ext cx="7059295" cy="6553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55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5" dirty="0" err="1">
                <a:solidFill>
                  <a:srgbClr val="000000"/>
                </a:solidFill>
                <a:latin typeface="Arial" panose="22635452340000000000" pitchFamily="2"/>
              </a:rPr>
              <a:t>penelitian</a:t>
            </a:r>
            <a:r>
              <a:rPr lang="en-US" sz="24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5" dirty="0" err="1">
                <a:solidFill>
                  <a:srgbClr val="000000"/>
                </a:solidFill>
                <a:latin typeface="Arial" panose="22635452340000000000" pitchFamily="2"/>
              </a:rPr>
              <a:t>pasar</a:t>
            </a:r>
            <a:r>
              <a:rPr lang="en-US" sz="24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5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5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r>
              <a:rPr lang="en-US" sz="2400" spc="-55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55" dirty="0" err="1">
                <a:solidFill>
                  <a:srgbClr val="000000"/>
                </a:solidFill>
                <a:latin typeface="Arial" panose="22635452340000000000" pitchFamily="2"/>
              </a:rPr>
              <a:t>diinginkan</a:t>
            </a:r>
            <a:endParaRPr lang="en-US" sz="2400" spc="-55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pasar</a:t>
            </a:r>
            <a:r>
              <a:rPr lang="en-US" sz="2400" spc="-1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pembuatan</a:t>
            </a:r>
            <a:r>
              <a:rPr lang="en-US" sz="2400" spc="-10" dirty="0">
                <a:solidFill>
                  <a:srgbClr val="000000"/>
                </a:solidFill>
                <a:latin typeface="Arial" panose="22635452340000000000" pitchFamily="2"/>
              </a:rPr>
              <a:t> model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desain</a:t>
            </a:r>
            <a:r>
              <a:rPr lang="en-US" sz="2400" spc="-1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pembuatan</a:t>
            </a:r>
            <a:endParaRPr lang="en-US" sz="2400" spc="-1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32" name="Text Placeholder 31"/>
          <p:cNvSpPr>
            <a:spLocks noGrp="1"/>
          </p:cNvSpPr>
          <p:nvPr>
            <p:ph type="body" idx="10"/>
          </p:nvPr>
        </p:nvSpPr>
        <p:spPr>
          <a:xfrm>
            <a:off x="1292224" y="3203575"/>
            <a:ext cx="1207135" cy="5149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105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endParaRPr lang="en-US" sz="2400" spc="-105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33" name="Text Placeholder 32"/>
          <p:cNvSpPr>
            <a:spLocks noGrp="1"/>
          </p:cNvSpPr>
          <p:nvPr>
            <p:ph type="body" idx="10"/>
          </p:nvPr>
        </p:nvSpPr>
        <p:spPr>
          <a:xfrm>
            <a:off x="786130" y="3718561"/>
            <a:ext cx="4547870" cy="2870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45720" marR="0" indent="0" algn="l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85" dirty="0" smtClean="0">
                <a:solidFill>
                  <a:srgbClr val="000000"/>
                </a:solidFill>
                <a:latin typeface="Arial" panose="22635452340000000000" pitchFamily="2"/>
              </a:rPr>
              <a:t>2.  </a:t>
            </a:r>
            <a:r>
              <a:rPr lang="en-US" sz="2400" spc="85" dirty="0" err="1" smtClean="0">
                <a:solidFill>
                  <a:srgbClr val="000000"/>
                </a:solidFill>
                <a:latin typeface="Arial" panose="22635452340000000000" pitchFamily="2"/>
              </a:rPr>
              <a:t>Pengenalan</a:t>
            </a:r>
            <a:r>
              <a:rPr lang="en-US" sz="2400" spc="85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85" dirty="0" err="1">
                <a:solidFill>
                  <a:srgbClr val="000000"/>
                </a:solidFill>
                <a:latin typeface="Arial" panose="22635452340000000000" pitchFamily="2"/>
              </a:rPr>
              <a:t>ke</a:t>
            </a:r>
            <a:r>
              <a:rPr lang="en-US" sz="2400" spc="8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85" dirty="0" err="1">
                <a:solidFill>
                  <a:srgbClr val="000000"/>
                </a:solidFill>
                <a:latin typeface="Arial" panose="22635452340000000000" pitchFamily="2"/>
              </a:rPr>
              <a:t>Pasar</a:t>
            </a:r>
            <a:endParaRPr lang="en-US" sz="2400" spc="85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34" name="Text Placeholder 33"/>
          <p:cNvSpPr>
            <a:spLocks noGrp="1"/>
          </p:cNvSpPr>
          <p:nvPr>
            <p:ph type="body" idx="10"/>
          </p:nvPr>
        </p:nvSpPr>
        <p:spPr>
          <a:xfrm>
            <a:off x="1298575" y="4157345"/>
            <a:ext cx="7059295" cy="6584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120">
                <a:solidFill>
                  <a:srgbClr val="000000"/>
                </a:solidFill>
                <a:latin typeface="Arial" panose="22635452340000000000" pitchFamily="2"/>
              </a:rPr>
              <a:t>Mulai dilempar ke pasar, melihat bagaimana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114">
                <a:solidFill>
                  <a:srgbClr val="000000"/>
                </a:solidFill>
                <a:latin typeface="Arial" panose="22635452340000000000" pitchFamily="2"/>
              </a:rPr>
              <a:t>tanggapan pasar terhadap produk baru yang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idx="10"/>
          </p:nvPr>
        </p:nvSpPr>
        <p:spPr>
          <a:xfrm>
            <a:off x="1298575" y="4815840"/>
            <a:ext cx="1773555" cy="304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4572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  <a:buNone/>
            </a:pPr>
            <a:r>
              <a:rPr lang="en-US" sz="2400" spc="-95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95" dirty="0" err="1" smtClean="0">
                <a:solidFill>
                  <a:srgbClr val="000000"/>
                </a:solidFill>
                <a:latin typeface="Arial" panose="22635452340000000000" pitchFamily="2"/>
              </a:rPr>
              <a:t>dimunculkan</a:t>
            </a:r>
            <a:r>
              <a:rPr lang="en-US" sz="2400" spc="-95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idx="10"/>
          </p:nvPr>
        </p:nvSpPr>
        <p:spPr>
          <a:xfrm>
            <a:off x="789304" y="5330825"/>
            <a:ext cx="2639696" cy="2978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0" algn="l">
              <a:lnSpc>
                <a:spcPct val="81599"/>
              </a:lnSpc>
              <a:spcAft>
                <a:spcPts val="0"/>
              </a:spcAft>
              <a:buNone/>
            </a:pPr>
            <a:r>
              <a:rPr lang="en-US" sz="2400" spc="409" dirty="0" smtClean="0">
                <a:solidFill>
                  <a:srgbClr val="000000"/>
                </a:solidFill>
                <a:latin typeface="Arial" panose="22635452340000000000" pitchFamily="2"/>
              </a:rPr>
              <a:t>3. </a:t>
            </a:r>
            <a:r>
              <a:rPr lang="en-US" sz="2400" spc="409" dirty="0" err="1" smtClean="0">
                <a:solidFill>
                  <a:srgbClr val="000000"/>
                </a:solidFill>
                <a:latin typeface="Arial" panose="22635452340000000000" pitchFamily="2"/>
              </a:rPr>
              <a:t>Tumbuh</a:t>
            </a:r>
            <a:endParaRPr lang="en-US" sz="2400" spc="409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idx="10"/>
          </p:nvPr>
        </p:nvSpPr>
        <p:spPr>
          <a:xfrm>
            <a:off x="1292225" y="5769610"/>
            <a:ext cx="7059295" cy="2870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225">
                <a:solidFill>
                  <a:srgbClr val="000000"/>
                </a:solidFill>
                <a:latin typeface="Arial" panose="22635452340000000000" pitchFamily="2"/>
              </a:rPr>
              <a:t>tahap dimana produk mulai mendapatkan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idx="10"/>
          </p:nvPr>
        </p:nvSpPr>
        <p:spPr>
          <a:xfrm>
            <a:off x="1292225" y="6056630"/>
            <a:ext cx="5970905" cy="3714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85">
                <a:solidFill>
                  <a:srgbClr val="000000"/>
                </a:solidFill>
                <a:latin typeface="Arial" panose="22635452340000000000" pitchFamily="2"/>
              </a:rPr>
              <a:t>pembelian secara meningkat dari konsumen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4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46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7" name="Text Placeholder 46"/>
          <p:cNvSpPr>
            <a:spLocks noGrp="1"/>
          </p:cNvSpPr>
          <p:nvPr>
            <p:ph type="body" idx="10"/>
          </p:nvPr>
        </p:nvSpPr>
        <p:spPr>
          <a:xfrm>
            <a:off x="780415" y="1383665"/>
            <a:ext cx="7598410" cy="4971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502920" algn="l">
              <a:lnSpc>
                <a:spcPct val="95999"/>
              </a:lnSpc>
              <a:spcAft>
                <a:spcPts val="0"/>
              </a:spcAft>
              <a:buFont typeface="Arial"/>
              <a:buAutoNum type="arabicPeriod" startAt="4"/>
            </a:pPr>
            <a:r>
              <a:rPr lang="en-US" sz="2400" spc="250" dirty="0" err="1" smtClean="0">
                <a:solidFill>
                  <a:srgbClr val="000000"/>
                </a:solidFill>
                <a:latin typeface="Arial" panose="22635452340000000000" pitchFamily="2"/>
              </a:rPr>
              <a:t>Matang</a:t>
            </a:r>
            <a:endParaRPr lang="en-US" sz="2400" spc="2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579438" marR="0" indent="-534988" algn="l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2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250" dirty="0" smtClean="0">
                <a:solidFill>
                  <a:srgbClr val="000000"/>
                </a:solidFill>
                <a:latin typeface="Arial" panose="22635452340000000000" pitchFamily="2"/>
              </a:rPr>
              <a:t>    </a:t>
            </a:r>
            <a:r>
              <a:rPr lang="en-US" sz="2400" spc="60" dirty="0" err="1" smtClean="0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6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60" dirty="0" err="1">
                <a:solidFill>
                  <a:srgbClr val="000000"/>
                </a:solidFill>
                <a:latin typeface="Arial" panose="22635452340000000000" pitchFamily="2"/>
              </a:rPr>
              <a:t>ini</a:t>
            </a:r>
            <a:r>
              <a:rPr lang="en-US" sz="2400" spc="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60" dirty="0" err="1">
                <a:solidFill>
                  <a:srgbClr val="000000"/>
                </a:solidFill>
                <a:latin typeface="Arial" panose="22635452340000000000" pitchFamily="2"/>
              </a:rPr>
              <a:t>ditandai</a:t>
            </a:r>
            <a:r>
              <a:rPr lang="en-US" sz="2400" spc="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60" dirty="0" err="1">
                <a:solidFill>
                  <a:srgbClr val="000000"/>
                </a:solidFill>
                <a:latin typeface="Arial" panose="22635452340000000000" pitchFamily="2"/>
              </a:rPr>
              <a:t>dalam</a:t>
            </a:r>
            <a:r>
              <a:rPr lang="en-US" sz="2400" spc="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60" dirty="0" err="1">
                <a:solidFill>
                  <a:srgbClr val="000000"/>
                </a:solidFill>
                <a:latin typeface="Arial" panose="22635452340000000000" pitchFamily="2"/>
              </a:rPr>
              <a:t>jumlah</a:t>
            </a:r>
            <a:r>
              <a:rPr lang="en-US" sz="2400" spc="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60" dirty="0" err="1">
                <a:solidFill>
                  <a:srgbClr val="000000"/>
                </a:solidFill>
                <a:latin typeface="Arial" panose="22635452340000000000" pitchFamily="2"/>
              </a:rPr>
              <a:t>penjualan</a:t>
            </a:r>
            <a:r>
              <a:rPr lang="en-US" sz="2400" spc="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60" dirty="0" smtClean="0">
                <a:solidFill>
                  <a:srgbClr val="000000"/>
                </a:solidFill>
                <a:latin typeface="Arial" panose="22635452340000000000" pitchFamily="2"/>
              </a:rPr>
              <a:t>yang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sudah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mencapai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maksimal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sulit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untuk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dinaikkan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 smtClean="0">
                <a:solidFill>
                  <a:srgbClr val="000000"/>
                </a:solidFill>
                <a:latin typeface="Arial" panose="22635452340000000000" pitchFamily="2"/>
              </a:rPr>
              <a:t>lagi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.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Ini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sebagai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kelanjutan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dari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tahapan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 smtClean="0">
                <a:solidFill>
                  <a:srgbClr val="000000"/>
                </a:solidFill>
                <a:latin typeface="Arial" panose="22635452340000000000" pitchFamily="2"/>
              </a:rPr>
              <a:t>tumbuh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70" dirty="0" err="1" smtClean="0">
                <a:solidFill>
                  <a:srgbClr val="000000"/>
                </a:solidFill>
                <a:latin typeface="Arial" panose="22635452340000000000" pitchFamily="2"/>
              </a:rPr>
              <a:t>sebelumnya</a:t>
            </a:r>
            <a:r>
              <a:rPr lang="en-US" sz="2400" spc="70" dirty="0">
                <a:solidFill>
                  <a:srgbClr val="000000"/>
                </a:solidFill>
                <a:latin typeface="Arial" panose="22635452340000000000" pitchFamily="2"/>
              </a:rPr>
              <a:t>. Perusahaan </a:t>
            </a:r>
            <a:r>
              <a:rPr lang="en-US" sz="2400" spc="70" dirty="0" err="1">
                <a:solidFill>
                  <a:srgbClr val="000000"/>
                </a:solidFill>
                <a:latin typeface="Arial" panose="22635452340000000000" pitchFamily="2"/>
              </a:rPr>
              <a:t>tinggal</a:t>
            </a:r>
            <a:r>
              <a:rPr lang="en-US" sz="2400" spc="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70" dirty="0" err="1">
                <a:solidFill>
                  <a:srgbClr val="000000"/>
                </a:solidFill>
                <a:latin typeface="Arial" panose="22635452340000000000" pitchFamily="2"/>
              </a:rPr>
              <a:t>menjaga</a:t>
            </a:r>
            <a:r>
              <a:rPr lang="en-US" sz="2400" spc="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70" dirty="0" smtClean="0">
                <a:solidFill>
                  <a:srgbClr val="000000"/>
                </a:solidFill>
                <a:latin typeface="Arial" panose="22635452340000000000" pitchFamily="2"/>
              </a:rPr>
              <a:t>agar </a:t>
            </a:r>
            <a:r>
              <a:rPr lang="en-US" sz="2400" spc="260" dirty="0" err="1" smtClean="0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26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260" dirty="0" err="1">
                <a:solidFill>
                  <a:srgbClr val="000000"/>
                </a:solidFill>
                <a:latin typeface="Arial" panose="22635452340000000000" pitchFamily="2"/>
              </a:rPr>
              <a:t>ini</a:t>
            </a:r>
            <a:r>
              <a:rPr lang="en-US" sz="2400" spc="2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260" dirty="0" err="1">
                <a:solidFill>
                  <a:srgbClr val="000000"/>
                </a:solidFill>
                <a:latin typeface="Arial" panose="22635452340000000000" pitchFamily="2"/>
              </a:rPr>
              <a:t>bisa</a:t>
            </a:r>
            <a:r>
              <a:rPr lang="en-US" sz="2400" spc="2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260" dirty="0" err="1">
                <a:solidFill>
                  <a:srgbClr val="000000"/>
                </a:solidFill>
                <a:latin typeface="Arial" panose="22635452340000000000" pitchFamily="2"/>
              </a:rPr>
              <a:t>berlangsung</a:t>
            </a:r>
            <a:r>
              <a:rPr lang="en-US" sz="2400" spc="260" dirty="0">
                <a:solidFill>
                  <a:srgbClr val="000000"/>
                </a:solidFill>
                <a:latin typeface="Arial" panose="22635452340000000000" pitchFamily="2"/>
              </a:rPr>
              <a:t> lama </a:t>
            </a:r>
            <a:r>
              <a:rPr lang="en-US" sz="2400" spc="260" dirty="0" err="1" smtClean="0">
                <a:solidFill>
                  <a:srgbClr val="000000"/>
                </a:solidFill>
                <a:latin typeface="Arial" panose="22635452340000000000" pitchFamily="2"/>
              </a:rPr>
              <a:t>karena</a:t>
            </a:r>
            <a:r>
              <a:rPr lang="en-US" sz="2400" spc="2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" dirty="0" err="1" smtClean="0">
                <a:solidFill>
                  <a:srgbClr val="000000"/>
                </a:solidFill>
                <a:latin typeface="Arial" panose="22635452340000000000" pitchFamily="2"/>
              </a:rPr>
              <a:t>penambahan</a:t>
            </a:r>
            <a:r>
              <a:rPr lang="en-US" sz="2400" spc="1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" dirty="0">
                <a:solidFill>
                  <a:srgbClr val="000000"/>
                </a:solidFill>
                <a:latin typeface="Arial" panose="22635452340000000000" pitchFamily="2"/>
              </a:rPr>
              <a:t>volume </a:t>
            </a:r>
            <a:r>
              <a:rPr lang="en-US" sz="2400" spc="10" dirty="0" err="1">
                <a:solidFill>
                  <a:srgbClr val="000000"/>
                </a:solidFill>
                <a:latin typeface="Arial" panose="22635452340000000000" pitchFamily="2"/>
              </a:rPr>
              <a:t>penjumlahan</a:t>
            </a:r>
            <a:r>
              <a:rPr lang="en-US" sz="2400" spc="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" dirty="0" err="1">
                <a:solidFill>
                  <a:srgbClr val="000000"/>
                </a:solidFill>
                <a:latin typeface="Arial" panose="22635452340000000000" pitchFamily="2"/>
              </a:rPr>
              <a:t>tidak</a:t>
            </a:r>
            <a:r>
              <a:rPr lang="en-US" sz="2400" spc="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" dirty="0" err="1" smtClean="0">
                <a:solidFill>
                  <a:srgbClr val="000000"/>
                </a:solidFill>
                <a:latin typeface="Arial" panose="22635452340000000000" pitchFamily="2"/>
              </a:rPr>
              <a:t>mungkin</a:t>
            </a:r>
            <a:r>
              <a:rPr lang="en-US" sz="2400" spc="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lagi</a:t>
            </a:r>
            <a:r>
              <a:rPr lang="en-US" sz="2400" spc="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dilakukan</a:t>
            </a:r>
            <a:endParaRPr lang="en-US" sz="2400" spc="0" dirty="0" smtClean="0">
              <a:solidFill>
                <a:srgbClr val="000000"/>
              </a:solidFill>
              <a:latin typeface="Arial" panose="22635452340000000000" pitchFamily="2"/>
            </a:endParaRPr>
          </a:p>
          <a:p>
            <a:pPr marL="50292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45720" marR="0" indent="0" algn="l">
              <a:lnSpc>
                <a:spcPct val="815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170" dirty="0" smtClean="0">
                <a:solidFill>
                  <a:srgbClr val="000000"/>
                </a:solidFill>
                <a:latin typeface="Arial" panose="22635452340000000000" pitchFamily="2"/>
              </a:rPr>
              <a:t>5.  </a:t>
            </a:r>
            <a:r>
              <a:rPr lang="en-US" sz="2400" spc="170" dirty="0" err="1" smtClean="0">
                <a:solidFill>
                  <a:srgbClr val="000000"/>
                </a:solidFill>
                <a:latin typeface="Arial" panose="22635452340000000000" pitchFamily="2"/>
              </a:rPr>
              <a:t>Penurunan</a:t>
            </a:r>
            <a:endParaRPr lang="en-US" sz="2400" spc="17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579438" marR="0" indent="0" algn="l">
              <a:lnSpc>
                <a:spcPct val="815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50" dirty="0" err="1" smtClean="0">
                <a:solidFill>
                  <a:srgbClr val="000000"/>
                </a:solidFill>
                <a:latin typeface="Arial" panose="22635452340000000000" pitchFamily="2"/>
              </a:rPr>
              <a:t>setelah</a:t>
            </a:r>
            <a:r>
              <a:rPr lang="en-US" sz="2400" spc="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matang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berakhir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maka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 smtClean="0">
                <a:solidFill>
                  <a:srgbClr val="000000"/>
                </a:solidFill>
                <a:latin typeface="Arial" panose="22635452340000000000" pitchFamily="2"/>
              </a:rPr>
              <a:t>penjualan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0" dirty="0" err="1" smtClean="0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r>
              <a:rPr lang="en-US" sz="2400" spc="10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Arial" panose="22635452340000000000" pitchFamily="2"/>
              </a:rPr>
              <a:t>biasanya</a:t>
            </a:r>
            <a:r>
              <a:rPr lang="en-US" sz="2400" spc="10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0" dirty="0" err="1">
                <a:solidFill>
                  <a:srgbClr val="000000"/>
                </a:solidFill>
                <a:latin typeface="Arial" panose="22635452340000000000" pitchFamily="2"/>
              </a:rPr>
              <a:t>akanmengalami</a:t>
            </a:r>
            <a:r>
              <a:rPr lang="en-US" sz="2400" spc="10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100" dirty="0" err="1" smtClean="0">
                <a:solidFill>
                  <a:srgbClr val="000000"/>
                </a:solidFill>
                <a:latin typeface="Arial" panose="22635452340000000000" pitchFamily="2"/>
              </a:rPr>
              <a:t>penurunan</a:t>
            </a:r>
            <a:r>
              <a:rPr lang="en-US" sz="2400" spc="0" dirty="0" smtClean="0">
                <a:solidFill>
                  <a:srgbClr val="000000"/>
                </a:solidFill>
                <a:latin typeface="Arial" panose="22635452340000000000" pitchFamily="2"/>
              </a:rPr>
              <a:t>(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deteriorasi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49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51" name="Text Placeholder 50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5</a:t>
            </a:r>
          </a:p>
        </p:txBody>
      </p:sp>
      <p:sp>
        <p:nvSpPr>
          <p:cNvPr id="52" name="Text Placeholder 51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54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5" name="Text Placeholder 54"/>
          <p:cNvSpPr>
            <a:spLocks noGrp="1"/>
          </p:cNvSpPr>
          <p:nvPr>
            <p:ph type="body" idx="10"/>
          </p:nvPr>
        </p:nvSpPr>
        <p:spPr>
          <a:xfrm>
            <a:off x="786130" y="1383665"/>
            <a:ext cx="7568565" cy="1896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  <a:buNone/>
            </a:pP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6.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Mati</a:t>
            </a:r>
            <a:endParaRPr lang="en-US" sz="2400" spc="-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350838" marR="0" indent="0" algn="l">
              <a:lnSpc>
                <a:spcPct val="81599"/>
              </a:lnSpc>
              <a:spcAft>
                <a:spcPts val="0"/>
              </a:spcAft>
              <a:buNone/>
            </a:pP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T</a:t>
            </a:r>
            <a:r>
              <a:rPr lang="en-US" sz="2400" spc="50" dirty="0" err="1" smtClean="0">
                <a:solidFill>
                  <a:srgbClr val="000000"/>
                </a:solidFill>
                <a:latin typeface="Arial" panose="22635452340000000000" pitchFamily="2"/>
              </a:rPr>
              <a:t>ahapan</a:t>
            </a:r>
            <a:r>
              <a:rPr lang="en-US" sz="2400" spc="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terakhir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adalah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ketika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tidak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 smtClean="0">
                <a:solidFill>
                  <a:srgbClr val="000000"/>
                </a:solidFill>
                <a:latin typeface="Arial" panose="22635452340000000000" pitchFamily="2"/>
              </a:rPr>
              <a:t>lagi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 smtClean="0">
                <a:solidFill>
                  <a:srgbClr val="000000"/>
                </a:solidFill>
                <a:latin typeface="Arial" panose="22635452340000000000" pitchFamily="2"/>
              </a:rPr>
              <a:t>dibeli</a:t>
            </a:r>
            <a:r>
              <a:rPr lang="en-US" sz="2400" spc="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oleh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konsumen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.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Siklus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hidup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 smtClean="0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 smtClean="0">
                <a:solidFill>
                  <a:srgbClr val="000000"/>
                </a:solidFill>
                <a:latin typeface="Arial" panose="22635452340000000000" pitchFamily="2"/>
              </a:rPr>
              <a:t>berakhir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tidak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diproduksi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lagi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.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Sesudah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itu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 smtClean="0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dimulai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lagi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siklus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hidup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ini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kegiatan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R&amp;D.</a:t>
            </a:r>
          </a:p>
        </p:txBody>
      </p:sp>
      <p:sp>
        <p:nvSpPr>
          <p:cNvPr id="56" name="Text Placeholder 55"/>
          <p:cNvSpPr>
            <a:spLocks noGrp="1"/>
          </p:cNvSpPr>
          <p:nvPr>
            <p:ph type="body" idx="10"/>
          </p:nvPr>
        </p:nvSpPr>
        <p:spPr>
          <a:xfrm>
            <a:off x="2020570" y="3333115"/>
            <a:ext cx="5142230" cy="4819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36576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200" spc="-30">
                <a:solidFill>
                  <a:srgbClr val="000000"/>
                </a:solidFill>
                <a:latin typeface="Arial" panose="22635452340000000000" pitchFamily="2"/>
              </a:rPr>
              <a:t>Pengenalan ke pasar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180"/>
              </a:spcAft>
              <a:tabLst>
                <a:tab pos="1760220" algn="l"/>
                <a:tab pos="3091815" algn="l"/>
                <a:tab pos="5139055" algn="r"/>
              </a:tabLst>
            </a:pPr>
            <a:r>
              <a:rPr lang="en-US" sz="1200" spc="0">
                <a:solidFill>
                  <a:srgbClr val="000000"/>
                </a:solidFill>
                <a:latin typeface="Arial" panose="22635452340000000000" pitchFamily="2"/>
              </a:rPr>
              <a:t>R&amp;D	</a:t>
            </a:r>
            <a:r>
              <a:rPr lang="en-US" sz="1200" spc="-90">
                <a:solidFill>
                  <a:srgbClr val="000000"/>
                </a:solidFill>
                <a:latin typeface="Arial" panose="22635452340000000000" pitchFamily="2"/>
              </a:rPr>
              <a:t>Tumbuh	Matang	</a:t>
            </a:r>
            <a:r>
              <a:rPr lang="en-US" sz="1200" spc="0">
                <a:solidFill>
                  <a:srgbClr val="000000"/>
                </a:solidFill>
                <a:latin typeface="Arial" panose="22635452340000000000" pitchFamily="2"/>
              </a:rPr>
              <a:t>Penurunan</a:t>
            </a:r>
          </a:p>
        </p:txBody>
      </p:sp>
      <p:sp>
        <p:nvSpPr>
          <p:cNvPr id="57" name="Text Placeholder 56"/>
          <p:cNvSpPr>
            <a:spLocks noGrp="1"/>
          </p:cNvSpPr>
          <p:nvPr>
            <p:ph type="body" idx="10"/>
          </p:nvPr>
        </p:nvSpPr>
        <p:spPr>
          <a:xfrm>
            <a:off x="7425055" y="3354705"/>
            <a:ext cx="267970" cy="149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1200" spc="-85">
                <a:solidFill>
                  <a:srgbClr val="000000"/>
                </a:solidFill>
                <a:latin typeface="Arial" panose="22635452340000000000" pitchFamily="2"/>
              </a:rPr>
              <a:t>Mati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idx="10"/>
          </p:nvPr>
        </p:nvSpPr>
        <p:spPr>
          <a:xfrm>
            <a:off x="3569335" y="4601210"/>
            <a:ext cx="798195" cy="149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1200" spc="-70">
                <a:solidFill>
                  <a:srgbClr val="000000"/>
                </a:solidFill>
                <a:latin typeface="Arial" panose="22635452340000000000" pitchFamily="2"/>
              </a:rPr>
              <a:t>Penerimaan</a:t>
            </a:r>
          </a:p>
        </p:txBody>
      </p:sp>
      <p:sp>
        <p:nvSpPr>
          <p:cNvPr id="59" name="Text Placeholder 58"/>
          <p:cNvSpPr>
            <a:spLocks noGrp="1"/>
          </p:cNvSpPr>
          <p:nvPr>
            <p:ph type="body" idx="10"/>
          </p:nvPr>
        </p:nvSpPr>
        <p:spPr>
          <a:xfrm>
            <a:off x="3715385" y="5384165"/>
            <a:ext cx="347345" cy="149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2559"/>
              </a:lnSpc>
              <a:spcAft>
                <a:spcPts val="0"/>
              </a:spcAft>
            </a:pPr>
            <a:r>
              <a:rPr lang="en-US" sz="1200" spc="-55">
                <a:solidFill>
                  <a:srgbClr val="000000"/>
                </a:solidFill>
                <a:latin typeface="Arial" panose="22635452340000000000" pitchFamily="2"/>
              </a:rPr>
              <a:t>Profit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idx="10"/>
          </p:nvPr>
        </p:nvSpPr>
        <p:spPr>
          <a:xfrm>
            <a:off x="1804670" y="6049010"/>
            <a:ext cx="581660" cy="149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81599"/>
              </a:lnSpc>
              <a:spcAft>
                <a:spcPts val="0"/>
              </a:spcAft>
            </a:pPr>
            <a:r>
              <a:rPr lang="en-US" sz="1200" spc="-95">
                <a:solidFill>
                  <a:srgbClr val="000000"/>
                </a:solidFill>
                <a:latin typeface="Arial" panose="22635452340000000000" pitchFamily="2"/>
              </a:rPr>
              <a:t>I nvestasi</a:t>
            </a:r>
          </a:p>
        </p:txBody>
      </p:sp>
      <p:sp>
        <p:nvSpPr>
          <p:cNvPr id="61" name="Text Placeholder 60"/>
          <p:cNvSpPr>
            <a:spLocks noGrp="1"/>
          </p:cNvSpPr>
          <p:nvPr>
            <p:ph type="body" idx="10"/>
          </p:nvPr>
        </p:nvSpPr>
        <p:spPr>
          <a:xfrm>
            <a:off x="3816350" y="6180455"/>
            <a:ext cx="3267075" cy="2686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Arial" panose="22635452340000000000" pitchFamily="2"/>
              </a:rPr>
              <a:t>Cam bar 1. </a:t>
            </a:r>
            <a:r>
              <a:rPr lang="en-US" sz="1800" i="1" spc="-60">
                <a:solidFill>
                  <a:srgbClr val="000000"/>
                </a:solidFill>
                <a:latin typeface="Arial" panose="22635452340000000000" pitchFamily="2"/>
              </a:rPr>
              <a:t>Siklus Hidup Produk</a:t>
            </a:r>
          </a:p>
        </p:txBody>
      </p:sp>
      <p:sp>
        <p:nvSpPr>
          <p:cNvPr id="62" name="Text Placeholder 61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2541905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89279"/>
              </a:lnSpc>
              <a:spcAft>
                <a:spcPts val="0"/>
              </a:spcAft>
              <a:buNone/>
            </a:pPr>
            <a:r>
              <a:rPr lang="en-US" sz="1400" spc="-55" dirty="0" err="1" smtClean="0">
                <a:solidFill>
                  <a:srgbClr val="000000"/>
                </a:solidFill>
                <a:latin typeface="Times New Roman" panose="22635452340000000000" pitchFamily="1"/>
              </a:rPr>
              <a:t>Manajemen</a:t>
            </a:r>
            <a:r>
              <a:rPr lang="en-US" sz="1400" spc="-55" dirty="0" smtClean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1400" spc="-55" dirty="0" err="1">
                <a:solidFill>
                  <a:srgbClr val="000000"/>
                </a:solidFill>
                <a:latin typeface="Times New Roman" panose="22635452340000000000" pitchFamily="1"/>
              </a:rPr>
              <a:t>Proyek</a:t>
            </a:r>
            <a:endParaRPr lang="en-US" sz="1400" spc="-55" dirty="0">
              <a:solidFill>
                <a:srgbClr val="000000"/>
              </a:solidFill>
              <a:latin typeface="Times New Roman" panose="22635452340000000000" pitchFamily="1"/>
            </a:endParaRPr>
          </a:p>
        </p:txBody>
      </p:sp>
      <p:sp>
        <p:nvSpPr>
          <p:cNvPr id="63" name="Text Placeholder 62"/>
          <p:cNvSpPr>
            <a:spLocks noGrp="1"/>
          </p:cNvSpPr>
          <p:nvPr>
            <p:ph type="body" idx="10"/>
          </p:nvPr>
        </p:nvSpPr>
        <p:spPr>
          <a:xfrm>
            <a:off x="8287385" y="6569710"/>
            <a:ext cx="73025" cy="1682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7871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67" name="Text Placeholder 66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6</a:t>
            </a:r>
          </a:p>
        </p:txBody>
      </p:sp>
      <p:sp>
        <p:nvSpPr>
          <p:cNvPr id="68" name="Text Placeholder 67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70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9144000" cy="6858000"/>
          </a:xfrm>
          <a:prstGeom prst="rect">
            <a:avLst/>
          </a:prstGeom>
        </p:spPr>
      </p:pic>
      <p:sp>
        <p:nvSpPr>
          <p:cNvPr id="71" name="Text Placeholder 70"/>
          <p:cNvSpPr>
            <a:spLocks noGrp="1"/>
          </p:cNvSpPr>
          <p:nvPr>
            <p:ph type="body" idx="10"/>
          </p:nvPr>
        </p:nvSpPr>
        <p:spPr>
          <a:xfrm>
            <a:off x="338455" y="1293495"/>
            <a:ext cx="647382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</a:pPr>
            <a:r>
              <a:rPr lang="en-US" sz="4400" i="1" spc="-15" dirty="0" err="1">
                <a:solidFill>
                  <a:srgbClr val="666633"/>
                </a:solidFill>
                <a:latin typeface="Times New Roman" panose="22635452340000000000" pitchFamily="1"/>
              </a:rPr>
              <a:t>Siklus</a:t>
            </a:r>
            <a:r>
              <a:rPr lang="en-US" sz="4400" i="1" spc="-15" dirty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15" dirty="0" err="1">
                <a:solidFill>
                  <a:srgbClr val="666633"/>
                </a:solidFill>
                <a:latin typeface="Times New Roman" panose="22635452340000000000" pitchFamily="1"/>
              </a:rPr>
              <a:t>Hidup</a:t>
            </a:r>
            <a:r>
              <a:rPr lang="en-US" sz="4400" i="1" spc="-15" dirty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15" dirty="0" err="1">
                <a:solidFill>
                  <a:srgbClr val="666633"/>
                </a:solidFill>
                <a:latin typeface="Times New Roman" panose="22635452340000000000" pitchFamily="1"/>
              </a:rPr>
              <a:t>Proyek</a:t>
            </a:r>
            <a:endParaRPr lang="en-US" sz="4400" i="1" spc="-15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72" name="Text Placeholder 71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6906895" cy="26149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ts val="2700"/>
              </a:lnSpc>
              <a:spcAft>
                <a:spcPts val="0"/>
              </a:spcAft>
              <a:buNone/>
            </a:pP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Setiap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biasanya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melewati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 smtClean="0">
                <a:solidFill>
                  <a:srgbClr val="000000"/>
                </a:solidFill>
                <a:latin typeface="Arial" panose="22635452340000000000" pitchFamily="2"/>
              </a:rPr>
              <a:t>tahap-tahap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smtClean="0">
                <a:solidFill>
                  <a:srgbClr val="000000"/>
                </a:solidFill>
                <a:latin typeface="Arial" panose="22635452340000000000" pitchFamily="2"/>
              </a:rPr>
              <a:t>yang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mempunyai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pola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tertentu</a:t>
            </a:r>
            <a:r>
              <a:rPr lang="en-US" sz="2400" spc="-20" dirty="0" smtClean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  <a:endParaRPr lang="en-US" sz="2400" spc="-2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l">
              <a:lnSpc>
                <a:spcPts val="2700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Tahap-tahap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bisa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dibagi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menjadi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:</a:t>
            </a:r>
          </a:p>
          <a:p>
            <a:pPr marL="91440" marR="0" indent="502920" algn="l">
              <a:lnSpc>
                <a:spcPts val="22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0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konsepsi</a:t>
            </a:r>
            <a:endParaRPr lang="en-US" sz="20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2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0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perencanaan</a:t>
            </a:r>
            <a:endParaRPr lang="en-US" sz="20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2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0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eksekusi</a:t>
            </a:r>
            <a:endParaRPr lang="en-US" sz="20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0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operasi</a:t>
            </a:r>
            <a:endParaRPr lang="en-US" sz="2000" spc="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Placeholder 74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7</a:t>
            </a:r>
          </a:p>
        </p:txBody>
      </p:sp>
      <p:sp>
        <p:nvSpPr>
          <p:cNvPr id="77" name="Text Placeholder 76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79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0" name="Text Placeholder 79"/>
          <p:cNvSpPr>
            <a:spLocks noGrp="1"/>
          </p:cNvSpPr>
          <p:nvPr>
            <p:ph type="body" idx="10"/>
          </p:nvPr>
        </p:nvSpPr>
        <p:spPr>
          <a:xfrm>
            <a:off x="1499870" y="1562100"/>
            <a:ext cx="5147945" cy="1803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tabLst>
                <a:tab pos="1154430" algn="l"/>
                <a:tab pos="2811780" algn="l"/>
                <a:tab pos="5144770" algn="r"/>
              </a:tabLst>
            </a:pPr>
            <a:r>
              <a:rPr lang="en-US" sz="1200" i="1" spc="-60">
                <a:solidFill>
                  <a:srgbClr val="000000"/>
                </a:solidFill>
                <a:latin typeface="Arial" panose="22635452340000000000" pitchFamily="2"/>
              </a:rPr>
              <a:t>Konsepsi	Perencanaan	</a:t>
            </a:r>
            <a:r>
              <a:rPr lang="en-US" sz="1200" i="1" spc="-70">
                <a:solidFill>
                  <a:srgbClr val="000000"/>
                </a:solidFill>
                <a:latin typeface="Arial" panose="22635452340000000000" pitchFamily="2"/>
              </a:rPr>
              <a:t>Eksekusi	</a:t>
            </a:r>
            <a:r>
              <a:rPr lang="en-US" sz="1200" i="1" spc="0">
                <a:solidFill>
                  <a:srgbClr val="000000"/>
                </a:solidFill>
                <a:latin typeface="Arial" panose="22635452340000000000" pitchFamily="2"/>
              </a:rPr>
              <a:t>Operasi</a:t>
            </a:r>
          </a:p>
        </p:txBody>
      </p:sp>
      <p:sp>
        <p:nvSpPr>
          <p:cNvPr id="81" name="Text Placeholder 80"/>
          <p:cNvSpPr>
            <a:spLocks noGrp="1"/>
          </p:cNvSpPr>
          <p:nvPr>
            <p:ph type="body" idx="10"/>
          </p:nvPr>
        </p:nvSpPr>
        <p:spPr>
          <a:xfrm>
            <a:off x="1021080" y="4948555"/>
            <a:ext cx="1432560" cy="911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365760" marR="0" indent="320040" algn="l">
              <a:lnSpc>
                <a:spcPct val="82559"/>
              </a:lnSpc>
              <a:spcAft>
                <a:spcPts val="0"/>
              </a:spcAft>
              <a:buFont typeface="Arial"/>
              <a:buAutoNum type="arabicPeriod"/>
              <a:tabLst>
                <a:tab pos="342900" algn="l"/>
              </a:tabLst>
            </a:pPr>
            <a:r>
              <a:rPr lang="en-US" sz="1200" i="1" spc="130" dirty="0" err="1">
                <a:solidFill>
                  <a:srgbClr val="000000"/>
                </a:solidFill>
                <a:latin typeface="Arial" panose="22635452340000000000" pitchFamily="2"/>
              </a:rPr>
              <a:t>Inisiasi</a:t>
            </a:r>
            <a:endParaRPr lang="en-US" sz="1200" i="1" spc="13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365760" marR="0" indent="320040" algn="l">
              <a:lnSpc>
                <a:spcPct val="95999"/>
              </a:lnSpc>
              <a:spcBef>
                <a:spcPts val="180"/>
              </a:spcBef>
              <a:spcAft>
                <a:spcPts val="180"/>
              </a:spcAft>
              <a:buFont typeface="Arial"/>
              <a:buAutoNum type="arabicPeriod"/>
            </a:pPr>
            <a:r>
              <a:rPr lang="en-US" sz="1200" i="1" spc="0" dirty="0" err="1">
                <a:solidFill>
                  <a:srgbClr val="000000"/>
                </a:solidFill>
                <a:latin typeface="Arial" panose="22635452340000000000" pitchFamily="2"/>
              </a:rPr>
              <a:t>Analisis</a:t>
            </a:r>
            <a:r>
              <a:rPr lang="en-US" sz="1200" i="1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200" i="1" spc="-85" dirty="0" err="1">
                <a:solidFill>
                  <a:srgbClr val="000000"/>
                </a:solidFill>
                <a:latin typeface="Arial" panose="22635452340000000000" pitchFamily="2"/>
              </a:rPr>
              <a:t>kelayakan</a:t>
            </a:r>
            <a:endParaRPr lang="en-US" sz="1200" i="1" spc="-85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82" name="Text Placeholder 81"/>
          <p:cNvSpPr>
            <a:spLocks noGrp="1"/>
          </p:cNvSpPr>
          <p:nvPr>
            <p:ph type="body" idx="10"/>
          </p:nvPr>
        </p:nvSpPr>
        <p:spPr>
          <a:xfrm>
            <a:off x="6038215" y="4948555"/>
            <a:ext cx="2020570" cy="6985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320040" algn="l">
              <a:lnSpc>
                <a:spcPct val="95999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1200" i="1" spc="70">
                <a:solidFill>
                  <a:srgbClr val="000000"/>
                </a:solidFill>
                <a:latin typeface="Arial" panose="22635452340000000000" pitchFamily="2"/>
              </a:rPr>
              <a:t>Training customer</a:t>
            </a:r>
          </a:p>
          <a:p>
            <a:pPr marL="45720" marR="0" indent="320040" algn="l">
              <a:lnSpc>
                <a:spcPct val="8255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20">
                <a:solidFill>
                  <a:srgbClr val="000000"/>
                </a:solidFill>
                <a:latin typeface="Arial" panose="22635452340000000000" pitchFamily="2"/>
              </a:rPr>
              <a:t>Transfer dokumen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-55">
                <a:solidFill>
                  <a:srgbClr val="000000"/>
                </a:solidFill>
                <a:latin typeface="Arial" panose="22635452340000000000" pitchFamily="2"/>
              </a:rPr>
              <a:t>Penugasan kembali staff</a:t>
            </a:r>
          </a:p>
          <a:p>
            <a:pPr marL="45720" marR="0" indent="320040" algn="l">
              <a:lnSpc>
                <a:spcPct val="82559"/>
              </a:lnSpc>
              <a:spcBef>
                <a:spcPts val="0"/>
              </a:spcBef>
              <a:spcAft>
                <a:spcPts val="360"/>
              </a:spcAft>
              <a:buFont typeface="Arial"/>
              <a:buAutoNum type="arabicPeriod"/>
            </a:pPr>
            <a:r>
              <a:rPr lang="en-US" sz="1200" i="1" spc="100">
                <a:solidFill>
                  <a:srgbClr val="000000"/>
                </a:solidFill>
                <a:latin typeface="Arial" panose="22635452340000000000" pitchFamily="2"/>
              </a:rPr>
              <a:t>Lesson learned</a:t>
            </a:r>
          </a:p>
        </p:txBody>
      </p:sp>
      <p:sp>
        <p:nvSpPr>
          <p:cNvPr id="83" name="Text Placeholder 82"/>
          <p:cNvSpPr>
            <a:spLocks noGrp="1"/>
          </p:cNvSpPr>
          <p:nvPr>
            <p:ph type="body" idx="10"/>
          </p:nvPr>
        </p:nvSpPr>
        <p:spPr>
          <a:xfrm>
            <a:off x="4093210" y="4948555"/>
            <a:ext cx="1344295" cy="6985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320040" algn="l">
              <a:lnSpc>
                <a:spcPts val="1300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1200" i="1" spc="-65">
                <a:solidFill>
                  <a:srgbClr val="000000"/>
                </a:solidFill>
                <a:latin typeface="Arial" panose="22635452340000000000" pitchFamily="2"/>
              </a:rPr>
              <a:t>Laporan status</a:t>
            </a:r>
          </a:p>
          <a:p>
            <a:pPr marL="45720" marR="0" indent="3200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45">
                <a:solidFill>
                  <a:srgbClr val="000000"/>
                </a:solidFill>
                <a:latin typeface="Arial" panose="22635452340000000000" pitchFamily="2"/>
              </a:rPr>
              <a:t>Perubahan</a:t>
            </a:r>
          </a:p>
          <a:p>
            <a:pPr marL="45720" marR="0" indent="320040" algn="l">
              <a:lnSpc>
                <a:spcPts val="1100"/>
              </a:lnSpc>
              <a:spcBef>
                <a:spcPts val="18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90">
                <a:solidFill>
                  <a:srgbClr val="000000"/>
                </a:solidFill>
                <a:latin typeface="Arial" panose="22635452340000000000" pitchFamily="2"/>
              </a:rPr>
              <a:t>Kualitas</a:t>
            </a:r>
          </a:p>
          <a:p>
            <a:pPr marL="45720" marR="0" indent="320040" algn="l">
              <a:lnSpc>
                <a:spcPts val="1300"/>
              </a:lnSpc>
              <a:spcBef>
                <a:spcPts val="36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215">
                <a:solidFill>
                  <a:srgbClr val="000000"/>
                </a:solidFill>
                <a:latin typeface="Arial" panose="22635452340000000000" pitchFamily="2"/>
              </a:rPr>
              <a:t>Forecasts</a:t>
            </a:r>
          </a:p>
        </p:txBody>
      </p:sp>
      <p:sp>
        <p:nvSpPr>
          <p:cNvPr id="84" name="Text Placeholder 83"/>
          <p:cNvSpPr>
            <a:spLocks noGrp="1"/>
          </p:cNvSpPr>
          <p:nvPr>
            <p:ph type="body" idx="10"/>
          </p:nvPr>
        </p:nvSpPr>
        <p:spPr>
          <a:xfrm>
            <a:off x="2508250" y="4948555"/>
            <a:ext cx="1264920" cy="911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45720" marR="0" indent="320040" algn="l">
              <a:lnSpc>
                <a:spcPct val="82559"/>
              </a:lnSpc>
              <a:spcAft>
                <a:spcPts val="0"/>
              </a:spcAft>
              <a:buFont typeface="Arial"/>
              <a:buAutoNum type="arabicPeriod"/>
            </a:pPr>
            <a:r>
              <a:rPr lang="en-US" sz="1200" i="1" spc="210">
                <a:solidFill>
                  <a:srgbClr val="000000"/>
                </a:solidFill>
                <a:latin typeface="Arial" panose="22635452340000000000" pitchFamily="2"/>
              </a:rPr>
              <a:t>Jadwal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175">
                <a:solidFill>
                  <a:srgbClr val="000000"/>
                </a:solidFill>
                <a:latin typeface="Arial" panose="22635452340000000000" pitchFamily="2"/>
              </a:rPr>
              <a:t>Anggaran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-100">
                <a:solidFill>
                  <a:srgbClr val="000000"/>
                </a:solidFill>
                <a:latin typeface="Arial" panose="22635452340000000000" pitchFamily="2"/>
              </a:rPr>
              <a:t>S umber Daya</a:t>
            </a:r>
          </a:p>
          <a:p>
            <a:pPr marL="45720" marR="0" indent="320040" algn="l">
              <a:lnSpc>
                <a:spcPct val="82559"/>
              </a:lnSpc>
              <a:spcBef>
                <a:spcPts val="18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200" i="1" spc="240">
                <a:solidFill>
                  <a:srgbClr val="000000"/>
                </a:solidFill>
                <a:latin typeface="Arial" panose="22635452340000000000" pitchFamily="2"/>
              </a:rPr>
              <a:t>Risiko</a:t>
            </a:r>
          </a:p>
          <a:p>
            <a:pPr marL="45720" marR="0" indent="320040" algn="l">
              <a:lnSpc>
                <a:spcPct val="95999"/>
              </a:lnSpc>
              <a:spcBef>
                <a:spcPts val="0"/>
              </a:spcBef>
              <a:spcAft>
                <a:spcPts val="360"/>
              </a:spcAft>
              <a:buFont typeface="Arial"/>
              <a:buAutoNum type="arabicPeriod"/>
            </a:pPr>
            <a:r>
              <a:rPr lang="en-US" sz="1200" i="1" spc="300">
                <a:solidFill>
                  <a:srgbClr val="000000"/>
                </a:solidFill>
                <a:latin typeface="Arial" panose="22635452340000000000" pitchFamily="2"/>
              </a:rPr>
              <a:t>Staffing</a:t>
            </a:r>
          </a:p>
        </p:txBody>
      </p:sp>
      <p:sp>
        <p:nvSpPr>
          <p:cNvPr id="85" name="Text Placeholder 84"/>
          <p:cNvSpPr>
            <a:spLocks noGrp="1"/>
          </p:cNvSpPr>
          <p:nvPr>
            <p:ph type="body" idx="10"/>
          </p:nvPr>
        </p:nvSpPr>
        <p:spPr>
          <a:xfrm>
            <a:off x="2453640" y="6107430"/>
            <a:ext cx="3252470" cy="2717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800" spc="-60" dirty="0">
                <a:solidFill>
                  <a:srgbClr val="000000"/>
                </a:solidFill>
                <a:latin typeface="Arial" panose="22635452340000000000" pitchFamily="2"/>
              </a:rPr>
              <a:t>Cam bar 2. </a:t>
            </a:r>
            <a:r>
              <a:rPr lang="en-US" sz="1800" i="1" spc="-60" dirty="0" err="1">
                <a:solidFill>
                  <a:srgbClr val="000000"/>
                </a:solidFill>
                <a:latin typeface="Arial" panose="22635452340000000000" pitchFamily="2"/>
              </a:rPr>
              <a:t>Siklus</a:t>
            </a:r>
            <a:r>
              <a:rPr lang="en-US" sz="1800" i="1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i="1" spc="-60" dirty="0" err="1">
                <a:solidFill>
                  <a:srgbClr val="000000"/>
                </a:solidFill>
                <a:latin typeface="Arial" panose="22635452340000000000" pitchFamily="2"/>
              </a:rPr>
              <a:t>Hidup</a:t>
            </a:r>
            <a:r>
              <a:rPr lang="en-US" sz="1800" i="1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i="1" spc="-6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endParaRPr lang="en-US" sz="1800" i="1" spc="-6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87" name="Text Placeholder 86"/>
          <p:cNvSpPr>
            <a:spLocks noGrp="1"/>
          </p:cNvSpPr>
          <p:nvPr>
            <p:ph type="body" idx="10"/>
          </p:nvPr>
        </p:nvSpPr>
        <p:spPr>
          <a:xfrm>
            <a:off x="8284210" y="6570345"/>
            <a:ext cx="79375" cy="1670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7871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Placeholder 89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91" name="Text Placeholder 90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8</a:t>
            </a:r>
          </a:p>
        </p:txBody>
      </p:sp>
      <p:sp>
        <p:nvSpPr>
          <p:cNvPr id="92" name="Text Placeholder 91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94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5" name="Text Placeholder 94"/>
          <p:cNvSpPr>
            <a:spLocks noGrp="1"/>
          </p:cNvSpPr>
          <p:nvPr>
            <p:ph type="body" idx="10"/>
          </p:nvPr>
        </p:nvSpPr>
        <p:spPr>
          <a:xfrm>
            <a:off x="1124585" y="2249170"/>
            <a:ext cx="7251065" cy="43110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5" dirty="0" err="1">
                <a:solidFill>
                  <a:srgbClr val="000000"/>
                </a:solidFill>
                <a:latin typeface="Arial" panose="22635452340000000000" pitchFamily="2"/>
              </a:rPr>
              <a:t>Pada</a:t>
            </a:r>
            <a:r>
              <a:rPr lang="en-US" sz="2400" spc="-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-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latin typeface="Arial" panose="22635452340000000000" pitchFamily="2"/>
              </a:rPr>
              <a:t>awal</a:t>
            </a:r>
            <a:r>
              <a:rPr lang="en-US" sz="2400" spc="-5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5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400" spc="-5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5" dirty="0" err="1">
                <a:solidFill>
                  <a:srgbClr val="000000"/>
                </a:solidFill>
                <a:latin typeface="Arial" panose="22635452340000000000" pitchFamily="2"/>
              </a:rPr>
              <a:t>diserap</a:t>
            </a:r>
            <a:r>
              <a:rPr lang="en-US" sz="2400" spc="-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latin typeface="Arial" panose="22635452340000000000" pitchFamily="2"/>
              </a:rPr>
              <a:t>berada</a:t>
            </a:r>
            <a:r>
              <a:rPr lang="en-US" sz="2400" spc="-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" dirty="0" err="1" smtClean="0">
                <a:solidFill>
                  <a:srgbClr val="000000"/>
                </a:solidFill>
                <a:latin typeface="Arial" panose="22635452340000000000" pitchFamily="2"/>
              </a:rPr>
              <a:t>pada</a:t>
            </a:r>
            <a:r>
              <a:rPr lang="en-US" sz="2400" spc="-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tingkat</a:t>
            </a:r>
            <a:r>
              <a:rPr lang="en-US" sz="24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yang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masih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rendah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Besarnya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semakin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membesar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40" dirty="0" err="1" smtClean="0">
                <a:solidFill>
                  <a:srgbClr val="000000"/>
                </a:solidFill>
                <a:latin typeface="Arial" panose="22635452340000000000" pitchFamily="2"/>
              </a:rPr>
              <a:t>seiring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r>
              <a:rPr lang="en-US" sz="24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berlangsungnya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memulai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puncak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ketika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0" dirty="0" err="1" smtClean="0">
                <a:solidFill>
                  <a:srgbClr val="000000"/>
                </a:solidFill>
                <a:latin typeface="Arial" panose="22635452340000000000" pitchFamily="2"/>
              </a:rPr>
              <a:t>mulai</a:t>
            </a:r>
            <a:r>
              <a:rPr lang="en-US" sz="2400" spc="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dieksekusi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>
              <a:lnSpc>
                <a:spcPct val="95999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rPr lang="en-US" sz="2400" spc="5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400" spc="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latin typeface="Arial" panose="22635452340000000000" pitchFamily="2"/>
              </a:rPr>
              <a:t>menurun</a:t>
            </a:r>
            <a:r>
              <a:rPr lang="en-US" sz="2400" spc="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latin typeface="Arial" panose="22635452340000000000" pitchFamily="2"/>
              </a:rPr>
              <a:t>ketika</a:t>
            </a:r>
            <a:r>
              <a:rPr lang="en-US" sz="2400" spc="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latin typeface="Arial" panose="22635452340000000000" pitchFamily="2"/>
              </a:rPr>
              <a:t>memasuki</a:t>
            </a:r>
            <a:r>
              <a:rPr lang="en-US" sz="2400" spc="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latin typeface="Arial" panose="22635452340000000000" pitchFamily="2"/>
              </a:rPr>
              <a:t>akhir</a:t>
            </a:r>
            <a:endParaRPr lang="en-US" sz="2400" spc="5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81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dimana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diserahkan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ke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user.</a:t>
            </a:r>
          </a:p>
          <a:p>
            <a:pPr marL="0" marR="0" indent="0">
              <a:lnSpc>
                <a:spcPct val="95999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Pada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awal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peluang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keberhasilan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masih</a:t>
            </a:r>
            <a:endParaRPr lang="en-US" sz="2400" spc="-75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310" dirty="0" err="1">
                <a:solidFill>
                  <a:srgbClr val="000000"/>
                </a:solidFill>
                <a:latin typeface="Arial" panose="22635452340000000000" pitchFamily="2"/>
              </a:rPr>
              <a:t>rendah</a:t>
            </a:r>
            <a:r>
              <a:rPr lang="en-US" sz="2400" spc="3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31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3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31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3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310" dirty="0" err="1">
                <a:solidFill>
                  <a:srgbClr val="000000"/>
                </a:solidFill>
                <a:latin typeface="Arial" panose="22635452340000000000" pitchFamily="2"/>
              </a:rPr>
              <a:t>semakin</a:t>
            </a:r>
            <a:r>
              <a:rPr lang="en-US" sz="2400" spc="3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310" dirty="0" err="1">
                <a:solidFill>
                  <a:srgbClr val="000000"/>
                </a:solidFill>
                <a:latin typeface="Arial" panose="22635452340000000000" pitchFamily="2"/>
              </a:rPr>
              <a:t>besar</a:t>
            </a:r>
            <a:r>
              <a:rPr lang="en-US" sz="2400" spc="3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310" dirty="0" err="1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endParaRPr lang="en-US" sz="2400" spc="31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540"/>
              </a:spcAft>
              <a:buNone/>
            </a:pP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berlangsungnya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Placeholder 97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5845810" cy="209550"/>
          </a:xfrm>
          <a:prstGeom prst="rect">
            <a:avLst/>
          </a:prstGeom>
          <a:noFill/>
          <a:ln w="5715" cmpd="sng">
            <a:solidFill>
              <a:srgbClr val="A8D8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r">
              <a:lnSpc>
                <a:spcPct val="95999"/>
              </a:lnSpc>
              <a:spcAft>
                <a:spcPts val="0"/>
              </a:spcAft>
            </a:pPr>
            <a:r>
              <a:rPr lang="en-US" sz="1400" spc="-55">
                <a:solidFill>
                  <a:srgbClr val="000000"/>
                </a:solidFill>
                <a:latin typeface="Times New Roman" panose="22635452340000000000" pitchFamily="1"/>
              </a:rPr>
              <a:t>Minggu 2/ALG/Manajemen Proyek</a:t>
            </a:r>
          </a:p>
        </p:txBody>
      </p:sp>
      <p:sp>
        <p:nvSpPr>
          <p:cNvPr id="99" name="Text Placeholder 98"/>
          <p:cNvSpPr>
            <a:spLocks noGrp="1"/>
          </p:cNvSpPr>
          <p:nvPr>
            <p:ph type="body" idx="10"/>
          </p:nvPr>
        </p:nvSpPr>
        <p:spPr>
          <a:xfrm>
            <a:off x="8290560" y="6564630"/>
            <a:ext cx="853440" cy="209550"/>
          </a:xfrm>
          <a:prstGeom prst="rect">
            <a:avLst/>
          </a:prstGeom>
          <a:noFill/>
          <a:ln w="7620" cmpd="sng">
            <a:solidFill>
              <a:srgbClr val="00D5AB"/>
            </a:solidFill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9</a:t>
            </a:r>
          </a:p>
        </p:txBody>
      </p:sp>
      <p:sp>
        <p:nvSpPr>
          <p:cNvPr id="100" name="Text Placeholder 99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02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" name="Text Placeholder 102"/>
          <p:cNvSpPr>
            <a:spLocks noGrp="1"/>
          </p:cNvSpPr>
          <p:nvPr>
            <p:ph type="body" idx="10"/>
          </p:nvPr>
        </p:nvSpPr>
        <p:spPr>
          <a:xfrm>
            <a:off x="1106170" y="2245995"/>
            <a:ext cx="7214870" cy="42379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Tingkat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ketidakpastian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risiko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sangat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tinggi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pada</a:t>
            </a:r>
            <a:endParaRPr lang="en-US" sz="2400" spc="-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awal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Dari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segi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kebutuhan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masih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rendah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karena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porsi</a:t>
            </a:r>
            <a:endParaRPr lang="en-US" sz="2400" spc="-75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pekerjaan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dilakukan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belum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banyak</a:t>
            </a:r>
            <a:r>
              <a:rPr lang="en-US" sz="2400" spc="-60" dirty="0" smtClean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91440" marR="0" indent="0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kemampuan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para </a:t>
            </a:r>
            <a:r>
              <a:rPr lang="en-US" sz="2400" i="1" spc="-50" dirty="0" smtClean="0">
                <a:solidFill>
                  <a:srgbClr val="000000"/>
                </a:solidFill>
                <a:latin typeface="Arial" panose="22635452340000000000" pitchFamily="2"/>
              </a:rPr>
              <a:t>stakeholder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masih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besar</a:t>
            </a:r>
            <a:endParaRPr lang="en-US" sz="2400" spc="-50" dirty="0" smtClean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untuk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mempengaruhi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karakteristik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akhir</a:t>
            </a:r>
            <a:endParaRPr lang="en-US" sz="2400" spc="-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sekaligus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Kemampuan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menurun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karena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ongkos</a:t>
            </a:r>
            <a:endParaRPr lang="en-US" sz="2400" spc="-3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perubahan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koreksi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terhadap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eror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terjadi</a:t>
            </a:r>
            <a:endParaRPr lang="en-US" sz="2400" spc="-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dalam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pekerjaan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semakin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membesar</a:t>
            </a:r>
            <a:endParaRPr lang="en-US" sz="2400" spc="-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0"/>
              </a:spcBef>
              <a:spcAft>
                <a:spcPts val="72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jika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sudah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mendekati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akhir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siklusnya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Placeholder 106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09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0" name="Text Placeholder 109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584327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114" dirty="0" err="1" smtClean="0">
                <a:solidFill>
                  <a:srgbClr val="666633"/>
                </a:solidFill>
                <a:latin typeface="Times New Roman" panose="22635452340000000000" pitchFamily="1"/>
              </a:rPr>
              <a:t>Tahap</a:t>
            </a:r>
            <a:r>
              <a:rPr lang="en-US" sz="4400" i="1" spc="-114" dirty="0" smtClean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114" dirty="0" err="1">
                <a:solidFill>
                  <a:srgbClr val="666633"/>
                </a:solidFill>
                <a:latin typeface="Times New Roman" panose="22635452340000000000" pitchFamily="1"/>
              </a:rPr>
              <a:t>Konsepsi</a:t>
            </a:r>
            <a:endParaRPr lang="en-US" sz="4400" i="1" spc="-114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111" name="Text Placeholder 110"/>
          <p:cNvSpPr>
            <a:spLocks noGrp="1"/>
          </p:cNvSpPr>
          <p:nvPr>
            <p:ph type="body" idx="10"/>
          </p:nvPr>
        </p:nvSpPr>
        <p:spPr>
          <a:xfrm>
            <a:off x="807720" y="2245995"/>
            <a:ext cx="7504430" cy="37077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700"/>
              </a:lnSpc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1.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Inisiasi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0" marR="0" indent="-563563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10" dirty="0" err="1">
                <a:solidFill>
                  <a:srgbClr val="000000"/>
                </a:solidFill>
                <a:latin typeface="Arial" panose="22635452340000000000" pitchFamily="2"/>
              </a:rPr>
              <a:t>Ditemukannya</a:t>
            </a:r>
            <a:r>
              <a:rPr lang="en-US" sz="2200" spc="-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10" dirty="0" err="1" smtClean="0">
                <a:solidFill>
                  <a:srgbClr val="000000"/>
                </a:solidFill>
                <a:latin typeface="Arial" panose="22635452340000000000" pitchFamily="2"/>
              </a:rPr>
              <a:t>suatu</a:t>
            </a:r>
            <a:r>
              <a:rPr lang="en-US" sz="2200" spc="-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masalah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(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kesempatan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/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kebutuhan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user)</a:t>
            </a:r>
          </a:p>
          <a:p>
            <a:pPr marL="914400" marR="0" indent="-563563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Bila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user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menemukan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ide (</a:t>
            </a:r>
            <a:r>
              <a:rPr lang="en-US" sz="2200" i="1" spc="-50" dirty="0" err="1">
                <a:solidFill>
                  <a:srgbClr val="000000"/>
                </a:solidFill>
                <a:latin typeface="Arial" panose="22635452340000000000" pitchFamily="2"/>
              </a:rPr>
              <a:t>pemasaran</a:t>
            </a:r>
            <a:r>
              <a:rPr lang="en-US" sz="2200" i="1" spc="-5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200" i="1" spc="-50" dirty="0" smtClean="0">
                <a:solidFill>
                  <a:srgbClr val="000000"/>
                </a:solidFill>
                <a:latin typeface="Arial" panose="22635452340000000000" pitchFamily="2"/>
              </a:rPr>
              <a:t>engineering, </a:t>
            </a:r>
            <a:r>
              <a:rPr lang="en-US" sz="2200" i="1" spc="0" dirty="0" err="1" smtClean="0">
                <a:solidFill>
                  <a:srgbClr val="000000"/>
                </a:solidFill>
                <a:latin typeface="Arial" panose="22635452340000000000" pitchFamily="2"/>
              </a:rPr>
              <a:t>manufaktur</a:t>
            </a:r>
            <a:r>
              <a:rPr lang="en-US" sz="2200" i="1" spc="0" dirty="0" smtClean="0">
                <a:solidFill>
                  <a:srgbClr val="000000"/>
                </a:solidFill>
                <a:latin typeface="Arial" panose="22635452340000000000" pitchFamily="2"/>
              </a:rPr>
              <a:t>/R&amp;D</a:t>
            </a:r>
            <a:r>
              <a:rPr lang="en-US" sz="2200" spc="0" dirty="0">
                <a:solidFill>
                  <a:srgbClr val="000000"/>
                </a:solidFill>
                <a:latin typeface="Arial" panose="22635452340000000000" pitchFamily="2"/>
              </a:rPr>
              <a:t>)</a:t>
            </a:r>
          </a:p>
          <a:p>
            <a:pPr marL="914400" marR="0" indent="-563563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Inisiasi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merupakan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titik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dimana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suatu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ide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tentang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200" spc="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lahir</a:t>
            </a:r>
            <a:r>
              <a:rPr lang="en-US" sz="2200" spc="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914400" marR="0" indent="-563563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Klarifikasi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terhadap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masalah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pertimbangan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solusi</a:t>
            </a:r>
            <a:endParaRPr lang="en-US" sz="2200" spc="-7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0" marR="0" indent="-563563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Formulasi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masalah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dlm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pernyataan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jelas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2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tujuan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penyelesaian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masalah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mencari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alternatif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solusi</a:t>
            </a:r>
            <a:endParaRPr lang="en-US" sz="2200" spc="-5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Placeholder 114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11</a:t>
            </a:r>
          </a:p>
        </p:txBody>
      </p:sp>
      <p:sp>
        <p:nvSpPr>
          <p:cNvPr id="116" name="Text Placeholder 115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11</a:t>
            </a:r>
          </a:p>
        </p:txBody>
      </p:sp>
      <p:sp>
        <p:nvSpPr>
          <p:cNvPr id="117" name="Text Placeholder 116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19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9144000" cy="6858000"/>
          </a:xfrm>
          <a:prstGeom prst="rect">
            <a:avLst/>
          </a:prstGeom>
        </p:spPr>
      </p:pic>
      <p:sp>
        <p:nvSpPr>
          <p:cNvPr id="120" name="Text Placeholder 119"/>
          <p:cNvSpPr>
            <a:spLocks noGrp="1"/>
          </p:cNvSpPr>
          <p:nvPr>
            <p:ph type="body" idx="10"/>
          </p:nvPr>
        </p:nvSpPr>
        <p:spPr>
          <a:xfrm>
            <a:off x="786130" y="2245995"/>
            <a:ext cx="7553325" cy="36379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974725" marR="0" indent="-914400">
              <a:lnSpc>
                <a:spcPts val="2700"/>
              </a:lnSpc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2.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Kelayakan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74725" marR="0" indent="-623888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Kelayakan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adalah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proses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investigasi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terhadap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masalah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mengembangkan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solusi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secara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detail.</a:t>
            </a:r>
          </a:p>
          <a:p>
            <a:pPr marL="974725" marR="0" indent="-623888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Studi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kelayakan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oleh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user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mencari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>
                <a:solidFill>
                  <a:srgbClr val="000000"/>
                </a:solidFill>
                <a:latin typeface="Arial" panose="22635452340000000000" pitchFamily="2"/>
              </a:rPr>
              <a:t>solusi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dari</a:t>
            </a:r>
            <a:r>
              <a:rPr lang="en-US" sz="22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beberapa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kontraktor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/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konsultan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/ developer.</a:t>
            </a:r>
          </a:p>
          <a:p>
            <a:pPr marL="974725" marR="0" indent="-623888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75" dirty="0" err="1">
                <a:solidFill>
                  <a:srgbClr val="000000"/>
                </a:solidFill>
                <a:latin typeface="Arial" panose="22635452340000000000" pitchFamily="2"/>
              </a:rPr>
              <a:t>Kontraktor</a:t>
            </a:r>
            <a:r>
              <a:rPr lang="en-US" sz="22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5" dirty="0" err="1">
                <a:solidFill>
                  <a:srgbClr val="000000"/>
                </a:solidFill>
                <a:latin typeface="Arial" panose="22635452340000000000" pitchFamily="2"/>
              </a:rPr>
              <a:t>melakukan</a:t>
            </a:r>
            <a:r>
              <a:rPr lang="en-US" sz="22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5" dirty="0" err="1">
                <a:solidFill>
                  <a:srgbClr val="000000"/>
                </a:solidFill>
                <a:latin typeface="Arial" panose="22635452340000000000" pitchFamily="2"/>
              </a:rPr>
              <a:t>studi</a:t>
            </a:r>
            <a:r>
              <a:rPr lang="en-US" sz="22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5" dirty="0" err="1">
                <a:solidFill>
                  <a:srgbClr val="000000"/>
                </a:solidFill>
                <a:latin typeface="Arial" panose="22635452340000000000" pitchFamily="2"/>
              </a:rPr>
              <a:t>kelayakan</a:t>
            </a:r>
            <a:r>
              <a:rPr lang="en-US" sz="2200" spc="-75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200" spc="-75" dirty="0" err="1">
                <a:solidFill>
                  <a:srgbClr val="000000"/>
                </a:solidFill>
                <a:latin typeface="Arial" panose="22635452340000000000" pitchFamily="2"/>
              </a:rPr>
              <a:t>mencari</a:t>
            </a:r>
            <a:r>
              <a:rPr lang="en-US" sz="22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75" dirty="0" err="1" smtClean="0">
                <a:solidFill>
                  <a:srgbClr val="000000"/>
                </a:solidFill>
                <a:latin typeface="Arial" panose="22635452340000000000" pitchFamily="2"/>
              </a:rPr>
              <a:t>solusi</a:t>
            </a:r>
            <a:r>
              <a:rPr lang="en-US" sz="22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yg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diajukan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dlm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bentuk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proposal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penyelesaian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masalah</a:t>
            </a:r>
            <a:r>
              <a:rPr lang="en-US" sz="22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(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)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guna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memenangkan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kontrak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r>
              <a:rPr lang="en-US" sz="2200" spc="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0" dirty="0">
                <a:solidFill>
                  <a:srgbClr val="000000"/>
                </a:solidFill>
                <a:latin typeface="Arial" panose="22635452340000000000" pitchFamily="2"/>
              </a:rPr>
              <a:t>user.</a:t>
            </a:r>
          </a:p>
          <a:p>
            <a:pPr marL="974725" marR="0" indent="-623888">
              <a:lnSpc>
                <a:spcPts val="2600"/>
              </a:lnSpc>
              <a:spcBef>
                <a:spcPts val="540"/>
              </a:spcBef>
              <a:spcAft>
                <a:spcPts val="0"/>
              </a:spcAft>
              <a:buFont typeface="Symbol"/>
              <a:buChar char="·"/>
            </a:pPr>
            <a:r>
              <a:rPr lang="en-US" sz="2200" spc="-30" dirty="0">
                <a:solidFill>
                  <a:srgbClr val="000000"/>
                </a:solidFill>
                <a:latin typeface="Arial" panose="22635452340000000000" pitchFamily="2"/>
              </a:rPr>
              <a:t>User </a:t>
            </a:r>
            <a:r>
              <a:rPr lang="en-US" sz="2200" spc="-30" dirty="0" err="1">
                <a:solidFill>
                  <a:srgbClr val="000000"/>
                </a:solidFill>
                <a:latin typeface="Arial" panose="22635452340000000000" pitchFamily="2"/>
              </a:rPr>
              <a:t>membuat</a:t>
            </a:r>
            <a:r>
              <a:rPr lang="en-US" sz="22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30" dirty="0" err="1">
                <a:solidFill>
                  <a:srgbClr val="000000"/>
                </a:solidFill>
                <a:latin typeface="Arial" panose="22635452340000000000" pitchFamily="2"/>
              </a:rPr>
              <a:t>permintaan</a:t>
            </a:r>
            <a:r>
              <a:rPr lang="en-US" sz="2200" spc="-30" dirty="0">
                <a:solidFill>
                  <a:srgbClr val="000000"/>
                </a:solidFill>
                <a:latin typeface="Arial" panose="22635452340000000000" pitchFamily="2"/>
              </a:rPr>
              <a:t> proposal/ RFP.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Placeholder 122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12</a:t>
            </a:r>
          </a:p>
        </p:txBody>
      </p:sp>
      <p:sp>
        <p:nvSpPr>
          <p:cNvPr id="124" name="Text Placeholder 123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26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7" name="Text Placeholder 126"/>
          <p:cNvSpPr>
            <a:spLocks noGrp="1"/>
          </p:cNvSpPr>
          <p:nvPr>
            <p:ph type="body" idx="10"/>
          </p:nvPr>
        </p:nvSpPr>
        <p:spPr>
          <a:xfrm>
            <a:off x="323214" y="1293495"/>
            <a:ext cx="519366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ctr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15" dirty="0" err="1">
                <a:solidFill>
                  <a:srgbClr val="666633"/>
                </a:solidFill>
                <a:latin typeface="Times New Roman" panose="22635452340000000000" pitchFamily="1"/>
              </a:rPr>
              <a:t>Permintaan</a:t>
            </a:r>
            <a:r>
              <a:rPr lang="en-US" sz="4400" i="1" spc="-15" dirty="0">
                <a:solidFill>
                  <a:srgbClr val="666633"/>
                </a:solidFill>
                <a:latin typeface="Times New Roman" panose="22635452340000000000" pitchFamily="1"/>
              </a:rPr>
              <a:t> proposal</a:t>
            </a:r>
          </a:p>
        </p:txBody>
      </p:sp>
      <p:sp>
        <p:nvSpPr>
          <p:cNvPr id="128" name="Text Placeholder 127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7199630" cy="30676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Dikirim kepada pihak-pihak yg masuk dlm daftar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peserta lelang(bidders list) yang dimiliki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0">
                <a:solidFill>
                  <a:srgbClr val="000000"/>
                </a:solidFill>
                <a:latin typeface="Arial" panose="22635452340000000000" pitchFamily="2"/>
              </a:rPr>
              <a:t>perusahaan/pihak yg berminat.</a:t>
            </a:r>
          </a:p>
          <a:p>
            <a:pPr marL="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Tujuan proyek, lingkup proyek, spesifikasi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performansi, batasan ongkos dan jadwal, kebutuhan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data, jenis kontrak yang diinginkan.</a:t>
            </a:r>
          </a:p>
          <a:p>
            <a:pPr marL="0" marR="0" indent="0" algn="ctr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400" spc="-75">
                <a:solidFill>
                  <a:srgbClr val="000000"/>
                </a:solidFill>
                <a:latin typeface="Arial" panose="22635452340000000000" pitchFamily="2"/>
              </a:rPr>
              <a:t>Kontraktor mengirim proposal dan user memilih salah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540"/>
              </a:spcAft>
            </a:pPr>
            <a:r>
              <a:rPr lang="en-US" sz="2400" spc="-50">
                <a:solidFill>
                  <a:srgbClr val="000000"/>
                </a:solidFill>
                <a:latin typeface="Arial" panose="22635452340000000000" pitchFamily="2"/>
              </a:rPr>
              <a:t>satu sebagai pelaksana utama(partner).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 Placeholder 13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13</a:t>
            </a:r>
          </a:p>
        </p:txBody>
      </p:sp>
      <p:sp>
        <p:nvSpPr>
          <p:cNvPr id="133" name="Text Placeholder 132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35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9144000" cy="6858000"/>
          </a:xfrm>
          <a:prstGeom prst="rect">
            <a:avLst/>
          </a:prstGeom>
        </p:spPr>
      </p:pic>
      <p:sp>
        <p:nvSpPr>
          <p:cNvPr id="136" name="Text Placeholder 135"/>
          <p:cNvSpPr>
            <a:spLocks noGrp="1"/>
          </p:cNvSpPr>
          <p:nvPr>
            <p:ph type="body" idx="10"/>
          </p:nvPr>
        </p:nvSpPr>
        <p:spPr>
          <a:xfrm>
            <a:off x="323215" y="1293495"/>
            <a:ext cx="514794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5" dirty="0">
                <a:solidFill>
                  <a:srgbClr val="666633"/>
                </a:solidFill>
                <a:latin typeface="Times New Roman" panose="22635452340000000000" pitchFamily="1"/>
              </a:rPr>
              <a:t>Proposal </a:t>
            </a:r>
            <a:r>
              <a:rPr lang="en-US" sz="4400" i="1" spc="-5" dirty="0" err="1">
                <a:solidFill>
                  <a:srgbClr val="666633"/>
                </a:solidFill>
                <a:latin typeface="Times New Roman" panose="22635452340000000000" pitchFamily="1"/>
              </a:rPr>
              <a:t>Proyek</a:t>
            </a:r>
            <a:endParaRPr lang="en-US" sz="4400" i="1" spc="-5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137" name="Text Placeholder 136"/>
          <p:cNvSpPr>
            <a:spLocks noGrp="1"/>
          </p:cNvSpPr>
          <p:nvPr>
            <p:ph type="body" idx="10"/>
          </p:nvPr>
        </p:nvSpPr>
        <p:spPr>
          <a:xfrm>
            <a:off x="1139825" y="2249170"/>
            <a:ext cx="5675630" cy="40093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700"/>
              </a:lnSpc>
              <a:spcAft>
                <a:spcPts val="0"/>
              </a:spcAft>
              <a:buNone/>
            </a:pP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Ditangani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oleh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manajemen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puncak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l">
              <a:lnSpc>
                <a:spcPts val="2700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Beberapa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pokok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isi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proposal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91440" marR="0" indent="502920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Surat</a:t>
            </a:r>
            <a:r>
              <a:rPr lang="en-US" sz="2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Pengantar</a:t>
            </a:r>
            <a:endParaRPr lang="en-US" sz="22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Ringkasan</a:t>
            </a:r>
            <a:r>
              <a:rPr lang="en-US" sz="22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50" dirty="0" err="1">
                <a:solidFill>
                  <a:srgbClr val="000000"/>
                </a:solidFill>
                <a:latin typeface="Arial" panose="22635452340000000000" pitchFamily="2"/>
              </a:rPr>
              <a:t>Eksekutif</a:t>
            </a:r>
            <a:endParaRPr lang="en-US" sz="2200" spc="-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Bagian</a:t>
            </a:r>
            <a:r>
              <a:rPr lang="en-US" sz="2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Teknis</a:t>
            </a:r>
            <a:endParaRPr lang="en-US" sz="22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500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-85" dirty="0" err="1">
                <a:solidFill>
                  <a:srgbClr val="000000"/>
                </a:solidFill>
                <a:latin typeface="Arial" panose="22635452340000000000" pitchFamily="2"/>
              </a:rPr>
              <a:t>Manfaat</a:t>
            </a:r>
            <a:r>
              <a:rPr lang="en-US" sz="2200" spc="-85" dirty="0">
                <a:solidFill>
                  <a:srgbClr val="000000"/>
                </a:solidFill>
                <a:latin typeface="Arial" panose="22635452340000000000" pitchFamily="2"/>
              </a:rPr>
              <a:t>/</a:t>
            </a:r>
            <a:r>
              <a:rPr lang="en-US" sz="2200" spc="-85" dirty="0" err="1">
                <a:solidFill>
                  <a:srgbClr val="000000"/>
                </a:solidFill>
                <a:latin typeface="Arial" panose="22635452340000000000" pitchFamily="2"/>
              </a:rPr>
              <a:t>keuntungan</a:t>
            </a:r>
            <a:r>
              <a:rPr lang="en-US" sz="2200" spc="-85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200" spc="-85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200" spc="-8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85" dirty="0" err="1">
                <a:solidFill>
                  <a:srgbClr val="000000"/>
                </a:solidFill>
                <a:latin typeface="Arial" panose="22635452340000000000" pitchFamily="2"/>
              </a:rPr>
              <a:t>diperoleh</a:t>
            </a:r>
            <a:endParaRPr lang="en-US" sz="2200" spc="-85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1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Jadwal</a:t>
            </a:r>
            <a:endParaRPr lang="en-US" sz="22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500"/>
              </a:lnSpc>
              <a:spcBef>
                <a:spcPts val="90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Bagian</a:t>
            </a:r>
            <a:r>
              <a:rPr lang="en-US" sz="22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Keuangan</a:t>
            </a:r>
            <a:endParaRPr lang="en-US" sz="22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91440" marR="0" indent="502920" algn="l">
              <a:lnSpc>
                <a:spcPts val="2500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0" dirty="0" err="1">
                <a:solidFill>
                  <a:srgbClr val="000000"/>
                </a:solidFill>
                <a:latin typeface="Arial" panose="22635452340000000000" pitchFamily="2"/>
              </a:rPr>
              <a:t>Bagian</a:t>
            </a:r>
            <a:r>
              <a:rPr lang="en-US" sz="2200" spc="0" dirty="0">
                <a:solidFill>
                  <a:srgbClr val="000000"/>
                </a:solidFill>
                <a:latin typeface="Arial" panose="22635452340000000000" pitchFamily="2"/>
              </a:rPr>
              <a:t> Legal</a:t>
            </a:r>
          </a:p>
          <a:p>
            <a:pPr marL="91440" marR="0" indent="502920" algn="l">
              <a:lnSpc>
                <a:spcPct val="97919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2200" spc="-10" dirty="0" err="1">
                <a:solidFill>
                  <a:srgbClr val="000000"/>
                </a:solidFill>
                <a:latin typeface="Arial" panose="22635452340000000000" pitchFamily="2"/>
              </a:rPr>
              <a:t>Kualifikasi</a:t>
            </a:r>
            <a:r>
              <a:rPr lang="en-US" sz="2200" spc="-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200" spc="-10" dirty="0" err="1">
                <a:solidFill>
                  <a:srgbClr val="000000"/>
                </a:solidFill>
                <a:latin typeface="Arial" panose="22635452340000000000" pitchFamily="2"/>
              </a:rPr>
              <a:t>Manajemen</a:t>
            </a:r>
            <a:endParaRPr lang="en-US" sz="2200" spc="-1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 Placeholder 139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14</a:t>
            </a:r>
          </a:p>
        </p:txBody>
      </p:sp>
      <p:sp>
        <p:nvSpPr>
          <p:cNvPr id="141" name="Text Placeholder 140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43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4" name="Text Placeholder 143"/>
          <p:cNvSpPr>
            <a:spLocks noGrp="1"/>
          </p:cNvSpPr>
          <p:nvPr>
            <p:ph type="body" idx="10"/>
          </p:nvPr>
        </p:nvSpPr>
        <p:spPr>
          <a:xfrm>
            <a:off x="323215" y="1293495"/>
            <a:ext cx="5376545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70" dirty="0" err="1" smtClean="0">
                <a:solidFill>
                  <a:srgbClr val="666633"/>
                </a:solidFill>
                <a:latin typeface="Times New Roman" panose="22635452340000000000" pitchFamily="1"/>
              </a:rPr>
              <a:t>Pemilihan</a:t>
            </a:r>
            <a:r>
              <a:rPr lang="en-US" sz="4400" i="1" spc="-70" dirty="0" smtClean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70" dirty="0">
                <a:solidFill>
                  <a:srgbClr val="666633"/>
                </a:solidFill>
                <a:latin typeface="Times New Roman" panose="22635452340000000000" pitchFamily="1"/>
              </a:rPr>
              <a:t>Proposal</a:t>
            </a:r>
          </a:p>
        </p:txBody>
      </p:sp>
      <p:sp>
        <p:nvSpPr>
          <p:cNvPr id="145" name="Text Placeholder 144"/>
          <p:cNvSpPr>
            <a:spLocks noGrp="1"/>
          </p:cNvSpPr>
          <p:nvPr>
            <p:ph type="body" idx="10"/>
          </p:nvPr>
        </p:nvSpPr>
        <p:spPr>
          <a:xfrm>
            <a:off x="1130935" y="2249170"/>
            <a:ext cx="6696075" cy="30645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Proposal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dievaluasi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berdasarkan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syarat-syarat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yg</a:t>
            </a:r>
            <a:endParaRPr lang="en-US" sz="2400" spc="-7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l">
              <a:lnSpc>
                <a:spcPct val="806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ditentukan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 di RFP.</a:t>
            </a:r>
          </a:p>
          <a:p>
            <a:pPr marL="0" marR="0" indent="0" algn="l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Syarat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administrasi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meliputi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:</a:t>
            </a:r>
          </a:p>
          <a:p>
            <a:pPr marL="365760" marR="0" indent="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</a:pP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Aspek</a:t>
            </a:r>
            <a:r>
              <a:rPr lang="en-US" sz="20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hukum</a:t>
            </a:r>
            <a:endParaRPr lang="en-US" sz="20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365760" marR="0" indent="0" algn="l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</a:pP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Bidang</a:t>
            </a:r>
            <a:r>
              <a:rPr lang="en-US" sz="20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pekerjaan</a:t>
            </a:r>
            <a:endParaRPr lang="en-US" sz="20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365760" marR="0" indent="0" algn="l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</a:pPr>
            <a:r>
              <a:rPr lang="en-US" sz="2000" spc="0" dirty="0" err="1">
                <a:solidFill>
                  <a:srgbClr val="000000"/>
                </a:solidFill>
                <a:latin typeface="Arial" panose="22635452340000000000" pitchFamily="2"/>
              </a:rPr>
              <a:t>Aspek</a:t>
            </a:r>
            <a:r>
              <a:rPr lang="en-US" sz="2000" spc="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0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finansial</a:t>
            </a:r>
            <a:endParaRPr lang="en-US" sz="2000" spc="0" dirty="0" smtClean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Personel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metodologi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/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teknis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performansi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/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kualitas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,</a:t>
            </a:r>
          </a:p>
          <a:p>
            <a:pPr marL="0" marR="0" indent="0" algn="l">
              <a:lnSpc>
                <a:spcPct val="95999"/>
              </a:lnSpc>
              <a:spcBef>
                <a:spcPts val="0"/>
              </a:spcBef>
              <a:spcAft>
                <a:spcPts val="360"/>
              </a:spcAft>
              <a:buNone/>
            </a:pPr>
            <a:r>
              <a:rPr lang="en-US" sz="2400" spc="-10" dirty="0" err="1" smtClean="0">
                <a:solidFill>
                  <a:srgbClr val="000000"/>
                </a:solidFill>
                <a:latin typeface="Arial" panose="22635452340000000000" pitchFamily="2"/>
              </a:rPr>
              <a:t>harga</a:t>
            </a:r>
            <a:r>
              <a:rPr lang="en-US" sz="2400" spc="-1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jadwal</a:t>
            </a:r>
            <a:r>
              <a:rPr lang="en-US" sz="2400" spc="-1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 Placeholder 17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16</a:t>
            </a:r>
          </a:p>
        </p:txBody>
      </p:sp>
      <p:sp>
        <p:nvSpPr>
          <p:cNvPr id="173" name="Text Placeholder 172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75" name="Image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6" name="Text Placeholder 175"/>
          <p:cNvSpPr>
            <a:spLocks noGrp="1"/>
          </p:cNvSpPr>
          <p:nvPr>
            <p:ph type="body" idx="10"/>
          </p:nvPr>
        </p:nvSpPr>
        <p:spPr>
          <a:xfrm>
            <a:off x="320040" y="1293495"/>
            <a:ext cx="559308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5" dirty="0" err="1">
                <a:solidFill>
                  <a:srgbClr val="666633"/>
                </a:solidFill>
                <a:latin typeface="Times New Roman" panose="22635452340000000000" pitchFamily="1"/>
              </a:rPr>
              <a:t>Negosiasi</a:t>
            </a:r>
            <a:r>
              <a:rPr lang="en-US" sz="4400" i="1" spc="-5" dirty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5" dirty="0" err="1">
                <a:solidFill>
                  <a:srgbClr val="666633"/>
                </a:solidFill>
                <a:latin typeface="Times New Roman" panose="22635452340000000000" pitchFamily="1"/>
              </a:rPr>
              <a:t>Kontrak</a:t>
            </a:r>
            <a:endParaRPr lang="en-US" sz="4400" i="1" spc="-5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177" name="Text Placeholder 176"/>
          <p:cNvSpPr>
            <a:spLocks noGrp="1"/>
          </p:cNvSpPr>
          <p:nvPr>
            <p:ph type="body" idx="10"/>
          </p:nvPr>
        </p:nvSpPr>
        <p:spPr>
          <a:xfrm>
            <a:off x="1118869" y="2249170"/>
            <a:ext cx="7496493" cy="3789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just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Merupakan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suatu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usaha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30" dirty="0" err="1" smtClean="0">
                <a:solidFill>
                  <a:srgbClr val="000000"/>
                </a:solidFill>
                <a:latin typeface="Arial" panose="22635452340000000000" pitchFamily="2"/>
              </a:rPr>
              <a:t>dilaksanakan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beberapa</a:t>
            </a:r>
            <a:r>
              <a:rPr lang="en-US" sz="2400" spc="-6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pihak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melakukan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transaksi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kompleks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sangat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berharga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memakan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waktu</a:t>
            </a:r>
            <a:r>
              <a:rPr lang="en-US" sz="2400" spc="-60" dirty="0" smtClean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Antara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 user (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persyaratan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yg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 paling 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menguntungkan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penekanan</a:t>
            </a:r>
            <a:r>
              <a:rPr lang="en-US" sz="2400" spc="-6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harga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batasan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ruang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gerak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) </a:t>
            </a:r>
            <a:r>
              <a:rPr lang="en-US" sz="2400" spc="-60" dirty="0" smtClean="0">
                <a:solidFill>
                  <a:srgbClr val="000000"/>
                </a:solidFill>
                <a:latin typeface="Arial" panose="22635452340000000000" pitchFamily="2"/>
              </a:rPr>
              <a:t>dg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calon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kontraktor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yg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terpilih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(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mengurangi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risiko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menekan</a:t>
            </a:r>
            <a:r>
              <a:rPr lang="en-US" sz="2400" spc="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).</a:t>
            </a: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User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memberikan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sanksi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bila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molor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kontraktor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menuntut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insentif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bila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selesai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lebih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cepat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 Placeholder 180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17</a:t>
            </a:r>
          </a:p>
        </p:txBody>
      </p:sp>
      <p:sp>
        <p:nvSpPr>
          <p:cNvPr id="182" name="Text Placeholder 181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84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4288"/>
            <a:ext cx="9144000" cy="6858000"/>
          </a:xfrm>
          <a:prstGeom prst="rect">
            <a:avLst/>
          </a:prstGeom>
        </p:spPr>
      </p:pic>
      <p:sp>
        <p:nvSpPr>
          <p:cNvPr id="185" name="Text Placeholder 184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7533640" cy="3140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just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80" dirty="0">
                <a:solidFill>
                  <a:srgbClr val="000000"/>
                </a:solidFill>
                <a:latin typeface="Arial" panose="22635452340000000000" pitchFamily="2"/>
              </a:rPr>
              <a:t>User </a:t>
            </a:r>
            <a:r>
              <a:rPr lang="en-US" sz="2400" spc="-80" dirty="0" err="1">
                <a:solidFill>
                  <a:srgbClr val="000000"/>
                </a:solidFill>
                <a:latin typeface="Arial" panose="22635452340000000000" pitchFamily="2"/>
              </a:rPr>
              <a:t>perlu</a:t>
            </a:r>
            <a:r>
              <a:rPr lang="en-US" sz="2400" spc="-8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80" dirty="0" err="1">
                <a:solidFill>
                  <a:srgbClr val="000000"/>
                </a:solidFill>
                <a:latin typeface="Arial" panose="22635452340000000000" pitchFamily="2"/>
              </a:rPr>
              <a:t>mengetahui</a:t>
            </a:r>
            <a:r>
              <a:rPr lang="en-US" sz="2400" spc="-8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80" dirty="0" err="1">
                <a:solidFill>
                  <a:srgbClr val="000000"/>
                </a:solidFill>
                <a:latin typeface="Arial" panose="22635452340000000000" pitchFamily="2"/>
              </a:rPr>
              <a:t>informasi</a:t>
            </a:r>
            <a:r>
              <a:rPr lang="en-US" sz="2400" spc="-8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80" dirty="0" err="1">
                <a:solidFill>
                  <a:srgbClr val="000000"/>
                </a:solidFill>
                <a:latin typeface="Arial" panose="22635452340000000000" pitchFamily="2"/>
              </a:rPr>
              <a:t>tentang</a:t>
            </a:r>
            <a:r>
              <a:rPr lang="en-US" sz="2400" spc="-8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80" dirty="0" err="1" smtClean="0">
                <a:solidFill>
                  <a:srgbClr val="000000"/>
                </a:solidFill>
                <a:latin typeface="Arial" panose="22635452340000000000" pitchFamily="2"/>
              </a:rPr>
              <a:t>calon</a:t>
            </a:r>
            <a:r>
              <a:rPr lang="en-US" sz="2400" spc="-8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kontraktor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(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sejarah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pengalaman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kondisi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strategi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yg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digunakan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).</a:t>
            </a: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negosiasi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dalam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bentuk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kontrak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Penandatanganan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kontrak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>
                <a:solidFill>
                  <a:srgbClr val="000000"/>
                </a:solidFill>
                <a:latin typeface="Arial" panose="22635452340000000000" pitchFamily="2"/>
              </a:rPr>
              <a:t>mengakhiri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30" dirty="0" err="1" smtClean="0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konsepsi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konsepsi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adalah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dimana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tingkat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ketidakpastian</a:t>
            </a:r>
            <a:r>
              <a:rPr lang="en-US" sz="24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sangat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besar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 Placeholder 187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18</a:t>
            </a:r>
          </a:p>
        </p:txBody>
      </p:sp>
      <p:sp>
        <p:nvSpPr>
          <p:cNvPr id="189" name="Text Placeholder 188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191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4288"/>
            <a:ext cx="9144000" cy="6858000"/>
          </a:xfrm>
          <a:prstGeom prst="rect">
            <a:avLst/>
          </a:prstGeom>
        </p:spPr>
      </p:pic>
      <p:sp>
        <p:nvSpPr>
          <p:cNvPr id="192" name="Text Placeholder 191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587375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105" dirty="0" err="1" smtClean="0">
                <a:solidFill>
                  <a:srgbClr val="666633"/>
                </a:solidFill>
                <a:latin typeface="Times New Roman" panose="22635452340000000000" pitchFamily="1"/>
              </a:rPr>
              <a:t>Tahap</a:t>
            </a:r>
            <a:r>
              <a:rPr lang="en-US" sz="4400" i="1" spc="-105" dirty="0" smtClean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105" dirty="0" err="1">
                <a:solidFill>
                  <a:srgbClr val="666633"/>
                </a:solidFill>
                <a:latin typeface="Times New Roman" panose="22635452340000000000" pitchFamily="1"/>
              </a:rPr>
              <a:t>Perencanaan</a:t>
            </a:r>
            <a:endParaRPr lang="en-US" sz="4400" i="1" spc="-105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193" name="Text Placeholder 192"/>
          <p:cNvSpPr>
            <a:spLocks noGrp="1"/>
          </p:cNvSpPr>
          <p:nvPr>
            <p:ph type="body" idx="10"/>
          </p:nvPr>
        </p:nvSpPr>
        <p:spPr>
          <a:xfrm>
            <a:off x="1139825" y="2249170"/>
            <a:ext cx="7181215" cy="40182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just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Meliputi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: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penyiapan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secara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detail </a:t>
            </a:r>
            <a:r>
              <a:rPr lang="en-US" sz="2400" spc="-75" dirty="0" err="1" smtClean="0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penentuan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spesifikasi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secara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rinci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terdiri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dari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:</a:t>
            </a:r>
          </a:p>
          <a:p>
            <a:pPr marL="594360" marR="0" indent="457200" algn="just">
              <a:lnSpc>
                <a:spcPct val="95999"/>
              </a:lnSpc>
              <a:spcBef>
                <a:spcPts val="36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Jadwal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pekerjaan</a:t>
            </a:r>
            <a:endParaRPr lang="en-US" sz="1600" spc="-4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1036638" marR="0" indent="-457200" algn="just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Anggaran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sistem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pengendalian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biaya</a:t>
            </a:r>
            <a:endParaRPr lang="en-US" sz="1600" spc="-4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1036638" marR="0" indent="-457200" algn="just">
              <a:lnSpc>
                <a:spcPct val="815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30" dirty="0">
                <a:solidFill>
                  <a:srgbClr val="000000"/>
                </a:solidFill>
                <a:latin typeface="Arial" panose="22635452340000000000" pitchFamily="2"/>
              </a:rPr>
              <a:t>Work breakdown structure </a:t>
            </a:r>
            <a:r>
              <a:rPr lang="en-US" sz="1600" spc="-30" dirty="0" err="1">
                <a:solidFill>
                  <a:srgbClr val="000000"/>
                </a:solidFill>
                <a:latin typeface="Arial" panose="22635452340000000000" pitchFamily="2"/>
              </a:rPr>
              <a:t>secara</a:t>
            </a:r>
            <a:r>
              <a:rPr lang="en-US" sz="1600" spc="-3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30" dirty="0" err="1">
                <a:solidFill>
                  <a:srgbClr val="000000"/>
                </a:solidFill>
                <a:latin typeface="Arial" panose="22635452340000000000" pitchFamily="2"/>
              </a:rPr>
              <a:t>rinci</a:t>
            </a:r>
            <a:endParaRPr lang="en-US" sz="1600" spc="-3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1036638" marR="731520" indent="-45720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65" dirty="0" err="1">
                <a:solidFill>
                  <a:srgbClr val="000000"/>
                </a:solidFill>
                <a:latin typeface="Arial" panose="22635452340000000000" pitchFamily="2"/>
              </a:rPr>
              <a:t>Bagian-bagian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65" dirty="0" err="1">
                <a:solidFill>
                  <a:srgbClr val="000000"/>
                </a:solidFill>
                <a:latin typeface="Arial" panose="22635452340000000000" pitchFamily="2"/>
              </a:rPr>
              <a:t>yg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65" dirty="0" err="1">
                <a:solidFill>
                  <a:srgbClr val="000000"/>
                </a:solidFill>
                <a:latin typeface="Arial" panose="22635452340000000000" pitchFamily="2"/>
              </a:rPr>
              <a:t>berisiko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65" dirty="0" err="1">
                <a:solidFill>
                  <a:srgbClr val="000000"/>
                </a:solidFill>
                <a:latin typeface="Arial" panose="22635452340000000000" pitchFamily="2"/>
              </a:rPr>
              <a:t>tinggi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65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65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65" dirty="0" err="1">
                <a:solidFill>
                  <a:srgbClr val="000000"/>
                </a:solidFill>
                <a:latin typeface="Arial" panose="22635452340000000000" pitchFamily="2"/>
              </a:rPr>
              <a:t>tentang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65" dirty="0" err="1" smtClean="0">
                <a:solidFill>
                  <a:srgbClr val="000000"/>
                </a:solidFill>
                <a:latin typeface="Arial" panose="22635452340000000000" pitchFamily="2"/>
              </a:rPr>
              <a:t>pengatasan</a:t>
            </a:r>
            <a:r>
              <a:rPr lang="en-US" sz="1600" spc="-6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 smtClean="0">
                <a:solidFill>
                  <a:srgbClr val="000000"/>
                </a:solidFill>
                <a:latin typeface="Arial" panose="22635452340000000000" pitchFamily="2"/>
              </a:rPr>
              <a:t>kemungkinan-kemungkinan</a:t>
            </a:r>
            <a:r>
              <a:rPr lang="en-US" sz="1600" spc="-4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yang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muncul</a:t>
            </a:r>
            <a:endParaRPr lang="en-US" sz="1600" spc="-4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594360" marR="0" indent="457200" algn="just">
              <a:lnSpc>
                <a:spcPct val="95999"/>
              </a:lnSpc>
              <a:spcBef>
                <a:spcPts val="36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sumberdaya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manusia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pemakaian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sumberdaya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lain</a:t>
            </a:r>
          </a:p>
          <a:p>
            <a:pPr marL="594360" marR="0" indent="457200" algn="just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pengujian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endParaRPr lang="en-US" sz="1600" spc="-4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594360" marR="0" indent="457200" algn="just">
              <a:lnSpc>
                <a:spcPct val="8255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50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16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50" dirty="0" err="1">
                <a:solidFill>
                  <a:srgbClr val="000000"/>
                </a:solidFill>
                <a:latin typeface="Arial" panose="22635452340000000000" pitchFamily="2"/>
              </a:rPr>
              <a:t>dokumentasi</a:t>
            </a:r>
            <a:endParaRPr lang="en-US" sz="1600" spc="-5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594360" marR="0" indent="457200" algn="just">
              <a:lnSpc>
                <a:spcPct val="95999"/>
              </a:lnSpc>
              <a:spcBef>
                <a:spcPts val="540"/>
              </a:spcBef>
              <a:spcAft>
                <a:spcPts val="0"/>
              </a:spcAft>
              <a:buFont typeface="Arial"/>
              <a:buAutoNum type="arabicPeriod"/>
            </a:pP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peninjauan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pekerjaan</a:t>
            </a:r>
            <a:endParaRPr lang="en-US" sz="1600" spc="-4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594360" marR="0" indent="457200" algn="just">
              <a:lnSpc>
                <a:spcPct val="95999"/>
              </a:lnSpc>
              <a:spcBef>
                <a:spcPts val="540"/>
              </a:spcBef>
              <a:spcAft>
                <a:spcPts val="180"/>
              </a:spcAft>
              <a:buFont typeface="Arial"/>
              <a:buAutoNum type="arabicPeriod"/>
            </a:pP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Rencana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pelaksanaan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16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600" spc="-4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endParaRPr lang="en-US" sz="1600" spc="-4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194" name="Text Placeholder 193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4209415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buNone/>
              <a:tabLst>
                <a:tab pos="5056505" algn="r"/>
              </a:tabLst>
            </a:pPr>
            <a:r>
              <a:rPr lang="en-US" sz="1400" spc="-50" dirty="0" err="1" smtClean="0">
                <a:solidFill>
                  <a:srgbClr val="000000"/>
                </a:solidFill>
                <a:latin typeface="Times New Roman" panose="22635452340000000000" pitchFamily="1"/>
              </a:rPr>
              <a:t>Manajemen</a:t>
            </a:r>
            <a:r>
              <a:rPr lang="en-US" sz="1400" spc="-50" dirty="0" smtClean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1400" spc="-50" dirty="0" err="1">
                <a:solidFill>
                  <a:srgbClr val="000000"/>
                </a:solidFill>
                <a:latin typeface="Times New Roman" panose="22635452340000000000" pitchFamily="1"/>
              </a:rPr>
              <a:t>Proyek</a:t>
            </a:r>
            <a:r>
              <a:rPr lang="en-US" sz="1400" spc="-50" dirty="0">
                <a:solidFill>
                  <a:srgbClr val="000000"/>
                </a:solidFill>
                <a:latin typeface="Times New Roman" panose="22635452340000000000" pitchFamily="1"/>
              </a:rPr>
              <a:t>	</a:t>
            </a:r>
            <a:r>
              <a:rPr lang="en-US" sz="1400" spc="0" dirty="0">
                <a:solidFill>
                  <a:srgbClr val="000000"/>
                </a:solidFill>
                <a:latin typeface="Times New Roman" panose="22635452340000000000" pitchFamily="1"/>
              </a:rPr>
              <a:t>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 Placeholder 196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19</a:t>
            </a:r>
          </a:p>
        </p:txBody>
      </p:sp>
      <p:sp>
        <p:nvSpPr>
          <p:cNvPr id="198" name="Text Placeholder 197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200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1" name="Text Placeholder 200"/>
          <p:cNvSpPr>
            <a:spLocks noGrp="1"/>
          </p:cNvSpPr>
          <p:nvPr>
            <p:ph type="body" idx="10"/>
          </p:nvPr>
        </p:nvSpPr>
        <p:spPr>
          <a:xfrm>
            <a:off x="1134110" y="2245995"/>
            <a:ext cx="6934200" cy="2262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just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Dikerjakan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oleh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tim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di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bawah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koordinasi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 smtClean="0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10" dirty="0" err="1" smtClean="0">
                <a:solidFill>
                  <a:srgbClr val="000000"/>
                </a:solidFill>
                <a:latin typeface="Arial" panose="22635452340000000000" pitchFamily="2"/>
              </a:rPr>
              <a:t>pengawasan</a:t>
            </a:r>
            <a:r>
              <a:rPr lang="en-US" sz="2400" spc="-1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manajer</a:t>
            </a:r>
            <a:r>
              <a:rPr lang="en-US" sz="2400" spc="-1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endParaRPr lang="en-US" sz="2400" spc="-1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Spesisfikasi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meliputi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: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kebutuhan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user (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diterima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atau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tidak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)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kebutuhan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(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teknis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dari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kebutuhan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user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berupa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ukuran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70" dirty="0" err="1" smtClean="0">
                <a:solidFill>
                  <a:srgbClr val="000000"/>
                </a:solidFill>
                <a:latin typeface="Arial" panose="22635452340000000000" pitchFamily="2"/>
              </a:rPr>
              <a:t>bentuk</a:t>
            </a:r>
            <a:r>
              <a:rPr lang="en-US" sz="2400" spc="-70" dirty="0" smtClean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kapasitas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kecepatan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,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dll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 Placeholder 20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20</a:t>
            </a:r>
          </a:p>
        </p:txBody>
      </p:sp>
      <p:sp>
        <p:nvSpPr>
          <p:cNvPr id="205" name="Text Placeholder 204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207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8" name="Text Placeholder 207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470027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114" dirty="0" err="1" smtClean="0">
                <a:solidFill>
                  <a:srgbClr val="666633"/>
                </a:solidFill>
                <a:latin typeface="Times New Roman" panose="22635452340000000000" pitchFamily="1"/>
              </a:rPr>
              <a:t>Tahap</a:t>
            </a:r>
            <a:r>
              <a:rPr lang="en-US" sz="4400" i="1" spc="-114" dirty="0" smtClean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114" dirty="0" err="1">
                <a:solidFill>
                  <a:srgbClr val="666633"/>
                </a:solidFill>
                <a:latin typeface="Times New Roman" panose="22635452340000000000" pitchFamily="1"/>
              </a:rPr>
              <a:t>Eksekusi</a:t>
            </a:r>
            <a:endParaRPr lang="en-US" sz="4400" i="1" spc="-114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209" name="Text Placeholder 208"/>
          <p:cNvSpPr>
            <a:spLocks noGrp="1"/>
          </p:cNvSpPr>
          <p:nvPr>
            <p:ph type="body" idx="10"/>
          </p:nvPr>
        </p:nvSpPr>
        <p:spPr>
          <a:xfrm>
            <a:off x="807720" y="2245995"/>
            <a:ext cx="1420495" cy="2413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300"/>
              </a:lnSpc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1.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Desain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210" name="Text Placeholder 209"/>
          <p:cNvSpPr>
            <a:spLocks noGrp="1"/>
          </p:cNvSpPr>
          <p:nvPr>
            <p:ph type="body" idx="10"/>
          </p:nvPr>
        </p:nvSpPr>
        <p:spPr>
          <a:xfrm>
            <a:off x="1185545" y="2654935"/>
            <a:ext cx="6955790" cy="2190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P</a:t>
            </a:r>
            <a:r>
              <a:rPr lang="en-US" sz="1800" spc="-40" dirty="0" err="1" smtClean="0">
                <a:solidFill>
                  <a:srgbClr val="000000"/>
                </a:solidFill>
                <a:latin typeface="Arial" panose="22635452340000000000" pitchFamily="2"/>
              </a:rPr>
              <a:t>ekerjaan</a:t>
            </a:r>
            <a:r>
              <a:rPr lang="en-US" sz="1800" spc="-4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dibagi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dalam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sub-sub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pekerjaan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yg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lebih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kecil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.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Dalam</a:t>
            </a:r>
            <a:endParaRPr lang="en-US" sz="1800" spc="-4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211" name="Text Placeholder 210"/>
          <p:cNvSpPr>
            <a:spLocks noGrp="1"/>
          </p:cNvSpPr>
          <p:nvPr>
            <p:ph type="body" idx="10"/>
          </p:nvPr>
        </p:nvSpPr>
        <p:spPr>
          <a:xfrm>
            <a:off x="1185545" y="2874010"/>
            <a:ext cx="4276725" cy="2565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en-US" sz="1800" spc="-75" dirty="0" err="1">
                <a:solidFill>
                  <a:srgbClr val="000000"/>
                </a:solidFill>
                <a:latin typeface="Arial" panose="22635452340000000000" pitchFamily="2"/>
              </a:rPr>
              <a:t>bentuk</a:t>
            </a:r>
            <a:r>
              <a:rPr lang="en-US" sz="18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75" dirty="0" err="1">
                <a:solidFill>
                  <a:srgbClr val="000000"/>
                </a:solidFill>
                <a:latin typeface="Arial" panose="22635452340000000000" pitchFamily="2"/>
              </a:rPr>
              <a:t>gambar</a:t>
            </a:r>
            <a:r>
              <a:rPr lang="en-US" sz="1800" spc="-75" dirty="0">
                <a:solidFill>
                  <a:srgbClr val="000000"/>
                </a:solidFill>
                <a:latin typeface="Arial" panose="22635452340000000000" pitchFamily="2"/>
              </a:rPr>
              <a:t>, diagram </a:t>
            </a:r>
            <a:r>
              <a:rPr lang="en-US" sz="1800" spc="-75" dirty="0" err="1">
                <a:solidFill>
                  <a:srgbClr val="000000"/>
                </a:solidFill>
                <a:latin typeface="Arial" panose="22635452340000000000" pitchFamily="2"/>
              </a:rPr>
              <a:t>atau</a:t>
            </a:r>
            <a:r>
              <a:rPr lang="en-US" sz="18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75" dirty="0" err="1">
                <a:solidFill>
                  <a:srgbClr val="000000"/>
                </a:solidFill>
                <a:latin typeface="Arial" panose="22635452340000000000" pitchFamily="2"/>
              </a:rPr>
              <a:t>skema</a:t>
            </a:r>
            <a:r>
              <a:rPr lang="en-US" sz="1800" spc="-75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  <p:sp>
        <p:nvSpPr>
          <p:cNvPr id="212" name="Text Placeholder 211"/>
          <p:cNvSpPr>
            <a:spLocks noGrp="1"/>
          </p:cNvSpPr>
          <p:nvPr>
            <p:ph type="body" idx="10"/>
          </p:nvPr>
        </p:nvSpPr>
        <p:spPr>
          <a:xfrm>
            <a:off x="786130" y="3298190"/>
            <a:ext cx="1871980" cy="2921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700"/>
              </a:lnSpc>
              <a:spcAft>
                <a:spcPts val="540"/>
              </a:spcAft>
              <a:buNone/>
            </a:pPr>
            <a:r>
              <a:rPr lang="en-US" sz="2400" spc="-100" dirty="0">
                <a:solidFill>
                  <a:srgbClr val="000000"/>
                </a:solidFill>
                <a:latin typeface="Arial" panose="22635452340000000000" pitchFamily="2"/>
              </a:rPr>
              <a:t>2. </a:t>
            </a:r>
            <a:r>
              <a:rPr lang="en-US" sz="2400" spc="-100" dirty="0" err="1">
                <a:solidFill>
                  <a:srgbClr val="000000"/>
                </a:solidFill>
                <a:latin typeface="Arial" panose="22635452340000000000" pitchFamily="2"/>
              </a:rPr>
              <a:t>Pengadaan</a:t>
            </a:r>
            <a:endParaRPr lang="en-US" sz="2400" spc="-10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213" name="Text Placeholder 212"/>
          <p:cNvSpPr>
            <a:spLocks noGrp="1"/>
          </p:cNvSpPr>
          <p:nvPr>
            <p:ph type="body" idx="10"/>
          </p:nvPr>
        </p:nvSpPr>
        <p:spPr>
          <a:xfrm>
            <a:off x="1185545" y="3696970"/>
            <a:ext cx="6285230" cy="2228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Pengadaan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fasilitas-fasilitas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pendukung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maupun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material</a:t>
            </a:r>
          </a:p>
        </p:txBody>
      </p:sp>
      <p:sp>
        <p:nvSpPr>
          <p:cNvPr id="214" name="Text Placeholder 213"/>
          <p:cNvSpPr>
            <a:spLocks noGrp="1"/>
          </p:cNvSpPr>
          <p:nvPr>
            <p:ph type="body" idx="10"/>
          </p:nvPr>
        </p:nvSpPr>
        <p:spPr>
          <a:xfrm>
            <a:off x="789305" y="4065905"/>
            <a:ext cx="1673225" cy="2317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ts val="2300"/>
              </a:lnSpc>
              <a:spcAft>
                <a:spcPts val="900"/>
              </a:spcAft>
              <a:buNone/>
            </a:pPr>
            <a:r>
              <a:rPr lang="en-US" sz="2400" spc="25" dirty="0">
                <a:solidFill>
                  <a:srgbClr val="000000"/>
                </a:solidFill>
                <a:latin typeface="Arial" panose="22635452340000000000" pitchFamily="2"/>
              </a:rPr>
              <a:t>3. </a:t>
            </a:r>
            <a:r>
              <a:rPr lang="en-US" sz="2400" spc="25" dirty="0" err="1">
                <a:solidFill>
                  <a:srgbClr val="000000"/>
                </a:solidFill>
                <a:latin typeface="Arial" panose="22635452340000000000" pitchFamily="2"/>
              </a:rPr>
              <a:t>Produksi</a:t>
            </a:r>
            <a:endParaRPr lang="en-US" sz="2400" spc="25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215" name="Text Placeholder 214"/>
          <p:cNvSpPr>
            <a:spLocks noGrp="1"/>
          </p:cNvSpPr>
          <p:nvPr>
            <p:ph type="body" idx="10"/>
          </p:nvPr>
        </p:nvSpPr>
        <p:spPr>
          <a:xfrm>
            <a:off x="1185545" y="4465320"/>
            <a:ext cx="6720840" cy="219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en-US" sz="1800" spc="-50" dirty="0" err="1">
                <a:solidFill>
                  <a:srgbClr val="000000"/>
                </a:solidFill>
                <a:latin typeface="Arial" panose="22635452340000000000" pitchFamily="2"/>
              </a:rPr>
              <a:t>Manajer</a:t>
            </a:r>
            <a:r>
              <a:rPr lang="en-US" sz="18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18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0" dirty="0" err="1">
                <a:solidFill>
                  <a:srgbClr val="000000"/>
                </a:solidFill>
                <a:latin typeface="Arial" panose="22635452340000000000" pitchFamily="2"/>
              </a:rPr>
              <a:t>mengawasi</a:t>
            </a:r>
            <a:r>
              <a:rPr lang="en-US" sz="18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18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0" dirty="0" err="1">
                <a:solidFill>
                  <a:srgbClr val="000000"/>
                </a:solidFill>
                <a:latin typeface="Arial" panose="22635452340000000000" pitchFamily="2"/>
              </a:rPr>
              <a:t>mengendalikan</a:t>
            </a:r>
            <a:r>
              <a:rPr lang="en-US" sz="18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0" dirty="0" err="1">
                <a:solidFill>
                  <a:srgbClr val="000000"/>
                </a:solidFill>
                <a:latin typeface="Arial" panose="22635452340000000000" pitchFamily="2"/>
              </a:rPr>
              <a:t>sumberdaya</a:t>
            </a:r>
            <a:r>
              <a:rPr lang="en-US" sz="1800" spc="-50" dirty="0">
                <a:solidFill>
                  <a:srgbClr val="000000"/>
                </a:solidFill>
                <a:latin typeface="Arial" panose="22635452340000000000" pitchFamily="2"/>
              </a:rPr>
              <a:t>,</a:t>
            </a:r>
          </a:p>
        </p:txBody>
      </p:sp>
      <p:sp>
        <p:nvSpPr>
          <p:cNvPr id="216" name="Text Placeholder 215"/>
          <p:cNvSpPr>
            <a:spLocks noGrp="1"/>
          </p:cNvSpPr>
          <p:nvPr>
            <p:ph type="body" idx="10"/>
          </p:nvPr>
        </p:nvSpPr>
        <p:spPr>
          <a:xfrm>
            <a:off x="1185546" y="4685029"/>
            <a:ext cx="7025640" cy="3105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en-US" sz="1800" spc="-60" dirty="0" err="1">
                <a:solidFill>
                  <a:srgbClr val="000000"/>
                </a:solidFill>
                <a:latin typeface="Arial" panose="22635452340000000000" pitchFamily="2"/>
              </a:rPr>
              <a:t>memotivasi</a:t>
            </a:r>
            <a:r>
              <a:rPr lang="en-US" sz="1800" spc="-60" dirty="0">
                <a:solidFill>
                  <a:srgbClr val="000000"/>
                </a:solidFill>
                <a:latin typeface="Arial" panose="22635452340000000000" pitchFamily="2"/>
              </a:rPr>
              <a:t> para </a:t>
            </a:r>
            <a:r>
              <a:rPr lang="en-US" sz="1800" spc="-60" dirty="0" err="1">
                <a:solidFill>
                  <a:srgbClr val="000000"/>
                </a:solidFill>
                <a:latin typeface="Arial" panose="22635452340000000000" pitchFamily="2"/>
              </a:rPr>
              <a:t>pekerja</a:t>
            </a:r>
            <a:r>
              <a:rPr lang="en-US" sz="18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6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18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60" dirty="0" err="1">
                <a:solidFill>
                  <a:srgbClr val="000000"/>
                </a:solidFill>
                <a:latin typeface="Arial" panose="22635452340000000000" pitchFamily="2"/>
              </a:rPr>
              <a:t>melakukan</a:t>
            </a:r>
            <a:r>
              <a:rPr lang="en-US" sz="18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60" dirty="0" err="1">
                <a:solidFill>
                  <a:srgbClr val="000000"/>
                </a:solidFill>
                <a:latin typeface="Arial" panose="22635452340000000000" pitchFamily="2"/>
              </a:rPr>
              <a:t>kemajuan</a:t>
            </a:r>
            <a:r>
              <a:rPr lang="en-US" sz="18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60" dirty="0" err="1">
                <a:solidFill>
                  <a:srgbClr val="000000"/>
                </a:solidFill>
                <a:latin typeface="Arial" panose="22635452340000000000" pitchFamily="2"/>
              </a:rPr>
              <a:t>kepada</a:t>
            </a:r>
            <a:r>
              <a:rPr lang="en-US" sz="1800" spc="-60" dirty="0">
                <a:solidFill>
                  <a:srgbClr val="000000"/>
                </a:solidFill>
                <a:latin typeface="Arial" panose="22635452340000000000" pitchFamily="2"/>
              </a:rPr>
              <a:t> user.</a:t>
            </a:r>
          </a:p>
        </p:txBody>
      </p:sp>
      <p:sp>
        <p:nvSpPr>
          <p:cNvPr id="217" name="Text Placeholder 216"/>
          <p:cNvSpPr>
            <a:spLocks noGrp="1"/>
          </p:cNvSpPr>
          <p:nvPr>
            <p:ph type="body" idx="10"/>
          </p:nvPr>
        </p:nvSpPr>
        <p:spPr>
          <a:xfrm>
            <a:off x="780415" y="5108575"/>
            <a:ext cx="2310130" cy="2863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3175" rIns="0" bIns="0" anchor="t"/>
          <a:lstStyle/>
          <a:p>
            <a:pPr marL="0" marR="0" indent="0" algn="l">
              <a:lnSpc>
                <a:spcPts val="2600"/>
              </a:lnSpc>
              <a:spcAft>
                <a:spcPts val="540"/>
              </a:spcAft>
              <a:buNone/>
            </a:pP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4.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Implementasi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218" name="Text Placeholder 217"/>
          <p:cNvSpPr>
            <a:spLocks noGrp="1"/>
          </p:cNvSpPr>
          <p:nvPr>
            <p:ph type="body" idx="10"/>
          </p:nvPr>
        </p:nvSpPr>
        <p:spPr>
          <a:xfrm>
            <a:off x="1185545" y="5507990"/>
            <a:ext cx="7147560" cy="2190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diserahkan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kepada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user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untuk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diuji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memastikan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apakah</a:t>
            </a:r>
            <a:endParaRPr lang="en-US" sz="1800" spc="-4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219" name="Text Placeholder 218"/>
          <p:cNvSpPr>
            <a:spLocks noGrp="1"/>
          </p:cNvSpPr>
          <p:nvPr>
            <p:ph type="body" idx="10"/>
          </p:nvPr>
        </p:nvSpPr>
        <p:spPr>
          <a:xfrm>
            <a:off x="1185545" y="5727065"/>
            <a:ext cx="6663055" cy="3873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540"/>
              </a:spcAft>
              <a:buNone/>
            </a:pPr>
            <a:r>
              <a:rPr lang="en-US" sz="1800" spc="-55" dirty="0" err="1">
                <a:solidFill>
                  <a:srgbClr val="000000"/>
                </a:solidFill>
                <a:latin typeface="Arial" panose="22635452340000000000" pitchFamily="2"/>
              </a:rPr>
              <a:t>sesuai</a:t>
            </a:r>
            <a:r>
              <a:rPr lang="en-US" sz="18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5" dirty="0" err="1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r>
              <a:rPr lang="en-US" sz="18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5" dirty="0" err="1">
                <a:solidFill>
                  <a:srgbClr val="000000"/>
                </a:solidFill>
                <a:latin typeface="Arial" panose="22635452340000000000" pitchFamily="2"/>
              </a:rPr>
              <a:t>kebutuhan</a:t>
            </a:r>
            <a:r>
              <a:rPr lang="en-US" sz="1800" spc="-55" dirty="0">
                <a:solidFill>
                  <a:srgbClr val="000000"/>
                </a:solidFill>
                <a:latin typeface="Arial" panose="22635452340000000000" pitchFamily="2"/>
              </a:rPr>
              <a:t>. </a:t>
            </a:r>
            <a:r>
              <a:rPr lang="en-US" sz="1800" spc="-55" dirty="0" err="1">
                <a:solidFill>
                  <a:srgbClr val="000000"/>
                </a:solidFill>
                <a:latin typeface="Arial" panose="22635452340000000000" pitchFamily="2"/>
              </a:rPr>
              <a:t>Pengujian</a:t>
            </a:r>
            <a:r>
              <a:rPr lang="en-US" sz="18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5" dirty="0" err="1">
                <a:solidFill>
                  <a:srgbClr val="000000"/>
                </a:solidFill>
                <a:latin typeface="Arial" panose="22635452340000000000" pitchFamily="2"/>
              </a:rPr>
              <a:t>dibantu</a:t>
            </a:r>
            <a:r>
              <a:rPr lang="en-US" sz="18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5" dirty="0" err="1">
                <a:solidFill>
                  <a:srgbClr val="000000"/>
                </a:solidFill>
                <a:latin typeface="Arial" panose="22635452340000000000" pitchFamily="2"/>
              </a:rPr>
              <a:t>oleh</a:t>
            </a:r>
            <a:r>
              <a:rPr lang="en-US" sz="1800" spc="-5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55" dirty="0" err="1">
                <a:solidFill>
                  <a:srgbClr val="000000"/>
                </a:solidFill>
                <a:latin typeface="Arial" panose="22635452340000000000" pitchFamily="2"/>
              </a:rPr>
              <a:t>kontraktor</a:t>
            </a:r>
            <a:endParaRPr lang="en-US" sz="1800" spc="-55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  <p:sp>
        <p:nvSpPr>
          <p:cNvPr id="220" name="Text Placeholder 219"/>
          <p:cNvSpPr>
            <a:spLocks noGrp="1"/>
          </p:cNvSpPr>
          <p:nvPr>
            <p:ph type="body" idx="10"/>
          </p:nvPr>
        </p:nvSpPr>
        <p:spPr>
          <a:xfrm>
            <a:off x="1185545" y="6114415"/>
            <a:ext cx="6379845" cy="2616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ts val="2200"/>
              </a:lnSpc>
              <a:spcAft>
                <a:spcPts val="0"/>
              </a:spcAft>
              <a:buNone/>
            </a:pP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Penyerahan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kepada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user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disertai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training </a:t>
            </a:r>
            <a:r>
              <a:rPr lang="en-US" sz="1800" spc="-40" dirty="0" err="1">
                <a:solidFill>
                  <a:srgbClr val="000000"/>
                </a:solidFill>
                <a:latin typeface="Arial" panose="22635452340000000000" pitchFamily="2"/>
              </a:rPr>
              <a:t>untuk</a:t>
            </a:r>
            <a:r>
              <a:rPr lang="en-US" sz="1800" spc="-40" dirty="0">
                <a:solidFill>
                  <a:srgbClr val="000000"/>
                </a:solidFill>
                <a:latin typeface="Arial" panose="22635452340000000000" pitchFamily="2"/>
              </a:rPr>
              <a:t> user.</a:t>
            </a:r>
          </a:p>
        </p:txBody>
      </p:sp>
      <p:sp>
        <p:nvSpPr>
          <p:cNvPr id="221" name="Text Placeholder 220"/>
          <p:cNvSpPr>
            <a:spLocks noGrp="1"/>
          </p:cNvSpPr>
          <p:nvPr>
            <p:ph type="body" idx="10"/>
          </p:nvPr>
        </p:nvSpPr>
        <p:spPr>
          <a:xfrm>
            <a:off x="3303905" y="6564630"/>
            <a:ext cx="5059680" cy="2095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l">
              <a:lnSpc>
                <a:spcPct val="95999"/>
              </a:lnSpc>
              <a:spcAft>
                <a:spcPts val="0"/>
              </a:spcAft>
              <a:buNone/>
              <a:tabLst>
                <a:tab pos="5056505" algn="r"/>
              </a:tabLst>
            </a:pPr>
            <a:r>
              <a:rPr lang="en-US" sz="1400" spc="-50" dirty="0" err="1" smtClean="0">
                <a:solidFill>
                  <a:srgbClr val="000000"/>
                </a:solidFill>
                <a:latin typeface="Times New Roman" panose="22635452340000000000" pitchFamily="1"/>
              </a:rPr>
              <a:t>Manajemen</a:t>
            </a:r>
            <a:r>
              <a:rPr lang="en-US" sz="1400" spc="-50" dirty="0" smtClean="0">
                <a:solidFill>
                  <a:srgbClr val="000000"/>
                </a:solidFill>
                <a:latin typeface="Times New Roman" panose="22635452340000000000" pitchFamily="1"/>
              </a:rPr>
              <a:t> </a:t>
            </a:r>
            <a:r>
              <a:rPr lang="en-US" sz="1400" spc="-50" dirty="0" err="1">
                <a:solidFill>
                  <a:srgbClr val="000000"/>
                </a:solidFill>
                <a:latin typeface="Times New Roman" panose="22635452340000000000" pitchFamily="1"/>
              </a:rPr>
              <a:t>Proyek</a:t>
            </a:r>
            <a:r>
              <a:rPr lang="en-US" sz="1400" spc="-50" dirty="0">
                <a:solidFill>
                  <a:srgbClr val="000000"/>
                </a:solidFill>
                <a:latin typeface="Times New Roman" panose="22635452340000000000" pitchFamily="1"/>
              </a:rPr>
              <a:t>	</a:t>
            </a:r>
            <a:r>
              <a:rPr lang="en-US" sz="1400" spc="0" dirty="0">
                <a:solidFill>
                  <a:srgbClr val="000000"/>
                </a:solidFill>
                <a:latin typeface="Times New Roman" panose="22635452340000000000" pitchFamily="1"/>
              </a:rPr>
              <a:t>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 Placeholder 223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21</a:t>
            </a:r>
          </a:p>
        </p:txBody>
      </p:sp>
      <p:sp>
        <p:nvSpPr>
          <p:cNvPr id="225" name="Text Placeholder 224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56463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227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8" name="Text Placeholder 227"/>
          <p:cNvSpPr>
            <a:spLocks noGrp="1"/>
          </p:cNvSpPr>
          <p:nvPr>
            <p:ph type="body" idx="10"/>
          </p:nvPr>
        </p:nvSpPr>
        <p:spPr>
          <a:xfrm>
            <a:off x="374650" y="1293495"/>
            <a:ext cx="4898390" cy="6534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4400" i="1" spc="-120" dirty="0" err="1" smtClean="0">
                <a:solidFill>
                  <a:srgbClr val="666633"/>
                </a:solidFill>
                <a:latin typeface="Times New Roman" panose="22635452340000000000" pitchFamily="1"/>
              </a:rPr>
              <a:t>Tahap</a:t>
            </a:r>
            <a:r>
              <a:rPr lang="en-US" sz="4400" i="1" spc="-120" dirty="0" smtClean="0">
                <a:solidFill>
                  <a:srgbClr val="666633"/>
                </a:solidFill>
                <a:latin typeface="Times New Roman" panose="22635452340000000000" pitchFamily="1"/>
              </a:rPr>
              <a:t> </a:t>
            </a:r>
            <a:r>
              <a:rPr lang="en-US" sz="4400" i="1" spc="-120" dirty="0" err="1">
                <a:solidFill>
                  <a:srgbClr val="666633"/>
                </a:solidFill>
                <a:latin typeface="Times New Roman" panose="22635452340000000000" pitchFamily="1"/>
              </a:rPr>
              <a:t>Operasi</a:t>
            </a:r>
            <a:endParaRPr lang="en-US" sz="4400" i="1" spc="-120" dirty="0">
              <a:solidFill>
                <a:srgbClr val="666633"/>
              </a:solidFill>
              <a:latin typeface="Times New Roman" panose="22635452340000000000" pitchFamily="1"/>
            </a:endParaRPr>
          </a:p>
        </p:txBody>
      </p:sp>
      <p:sp>
        <p:nvSpPr>
          <p:cNvPr id="229" name="Text Placeholder 228"/>
          <p:cNvSpPr>
            <a:spLocks noGrp="1"/>
          </p:cNvSpPr>
          <p:nvPr>
            <p:ph type="body" idx="10"/>
          </p:nvPr>
        </p:nvSpPr>
        <p:spPr>
          <a:xfrm>
            <a:off x="1124585" y="2245995"/>
            <a:ext cx="6885305" cy="42379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just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hasil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akhir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berupa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err="1">
                <a:solidFill>
                  <a:srgbClr val="000000"/>
                </a:solidFill>
                <a:latin typeface="Arial" panose="22635452340000000000" pitchFamily="2"/>
              </a:rPr>
              <a:t>fisik</a:t>
            </a:r>
            <a:r>
              <a:rPr lang="en-US" sz="2400" spc="-75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5" dirty="0" smtClean="0">
                <a:solidFill>
                  <a:srgbClr val="000000"/>
                </a:solidFill>
                <a:latin typeface="Arial" panose="22635452340000000000" pitchFamily="2"/>
              </a:rPr>
              <a:t>yang </a:t>
            </a:r>
            <a:r>
              <a:rPr lang="en-US" sz="2400" spc="-20" dirty="0" err="1" smtClean="0">
                <a:solidFill>
                  <a:srgbClr val="000000"/>
                </a:solidFill>
                <a:latin typeface="Arial" panose="22635452340000000000" pitchFamily="2"/>
              </a:rPr>
              <a:t>mempunyai</a:t>
            </a:r>
            <a:r>
              <a:rPr lang="en-US" sz="2400" spc="-2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latin typeface="Arial" panose="22635452340000000000" pitchFamily="2"/>
              </a:rPr>
              <a:t>operasi</a:t>
            </a:r>
            <a:r>
              <a:rPr lang="en-US" sz="2400" spc="-2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eksibisi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pertandingan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sepak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bola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atau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pertunjukan</a:t>
            </a:r>
            <a:r>
              <a:rPr lang="en-US" sz="2400" spc="-6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wayang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kulit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tentu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>
                <a:solidFill>
                  <a:srgbClr val="000000"/>
                </a:solidFill>
                <a:latin typeface="Arial" panose="22635452340000000000" pitchFamily="2"/>
              </a:rPr>
              <a:t>tidak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60" dirty="0" err="1" smtClean="0">
                <a:solidFill>
                  <a:srgbClr val="000000"/>
                </a:solidFill>
                <a:latin typeface="Arial" panose="22635452340000000000" pitchFamily="2"/>
              </a:rPr>
              <a:t>mempunyai</a:t>
            </a:r>
            <a:r>
              <a:rPr lang="en-US" sz="2400" spc="-6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tahap</a:t>
            </a:r>
            <a:r>
              <a:rPr lang="en-US" sz="2400" spc="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operasi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Keterlibatan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kontraktor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masih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berlangsung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dalam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rangka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evaluasi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sistem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/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produk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dibuat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dan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pemeliharaannya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just">
              <a:lnSpc>
                <a:spcPct val="9599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Jika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terjadi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perubahan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perbaikan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sistem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menjadi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baru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yang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akan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mengikuti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siklus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mulai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dari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 smtClean="0">
                <a:solidFill>
                  <a:srgbClr val="000000"/>
                </a:solidFill>
                <a:latin typeface="Arial" panose="22635452340000000000" pitchFamily="2"/>
              </a:rPr>
              <a:t>awal</a:t>
            </a:r>
            <a:r>
              <a:rPr lang="en-US" sz="2400" spc="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lagi</a:t>
            </a:r>
            <a:endParaRPr lang="en-US" sz="2400" spc="0" dirty="0">
              <a:solidFill>
                <a:srgbClr val="000000"/>
              </a:solidFill>
              <a:latin typeface="Arial" panose="22635452340000000000" pitchFamily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 Placeholder 231"/>
          <p:cNvSpPr>
            <a:spLocks noGrp="1"/>
          </p:cNvSpPr>
          <p:nvPr>
            <p:ph type="body" idx="10"/>
          </p:nvPr>
        </p:nvSpPr>
        <p:spPr>
          <a:xfrm>
            <a:off x="0" y="6564630"/>
            <a:ext cx="9144000" cy="209550"/>
          </a:xfrm>
          <a:prstGeom prst="rect">
            <a:avLst/>
          </a:prstGeom>
          <a:noFill/>
          <a:ln w="12700" cmpd="sng">
            <a:solidFill>
              <a:srgbClr val="C8D3AB"/>
            </a:solidFill>
            <a:prstDash val="solid"/>
          </a:ln>
        </p:spPr>
        <p:txBody>
          <a:bodyPr lIns="0" tIns="0" rIns="0" bIns="0" anchor="t"/>
          <a:lstStyle/>
          <a:p>
            <a:pPr marL="3291840" marR="0" indent="0" algn="l">
              <a:lnSpc>
                <a:spcPct val="95999"/>
              </a:lnSpc>
              <a:spcAft>
                <a:spcPts val="0"/>
              </a:spcAft>
              <a:tabLst>
                <a:tab pos="8351520" algn="r"/>
              </a:tabLst>
            </a:pPr>
            <a:r>
              <a:rPr lang="en-US" sz="1400" spc="-50">
                <a:solidFill>
                  <a:srgbClr val="000000"/>
                </a:solidFill>
                <a:latin typeface="Times New Roman" panose="22635452340000000000" pitchFamily="1"/>
              </a:rPr>
              <a:t>Minggu 2/ALG/Manajemen Proyek	</a:t>
            </a:r>
            <a:r>
              <a:rPr lang="en-US" sz="1400" spc="0">
                <a:solidFill>
                  <a:srgbClr val="000000"/>
                </a:solidFill>
                <a:latin typeface="Times New Roman" panose="22635452340000000000" pitchFamily="1"/>
              </a:rPr>
              <a:t>22</a:t>
            </a:r>
          </a:p>
        </p:txBody>
      </p:sp>
      <p:sp>
        <p:nvSpPr>
          <p:cNvPr id="233" name="Text Placeholder 232"/>
          <p:cNvSpPr>
            <a:spLocks noGrp="1"/>
          </p:cNvSpPr>
          <p:nvPr>
            <p:ph type="body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3CDB3"/>
          </a:solidFill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algn="l"/>
            <a:r>
              <a:rPr lang="en-US" sz="100"/>
              <a:t> </a:t>
            </a:r>
          </a:p>
        </p:txBody>
      </p:sp>
      <p:pic>
        <p:nvPicPr>
          <p:cNvPr id="235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9144000" cy="6858000"/>
          </a:xfrm>
          <a:prstGeom prst="rect">
            <a:avLst/>
          </a:prstGeom>
        </p:spPr>
      </p:pic>
      <p:sp>
        <p:nvSpPr>
          <p:cNvPr id="236" name="Text Placeholder 235"/>
          <p:cNvSpPr>
            <a:spLocks noGrp="1"/>
          </p:cNvSpPr>
          <p:nvPr>
            <p:ph type="body" idx="10"/>
          </p:nvPr>
        </p:nvSpPr>
        <p:spPr>
          <a:xfrm>
            <a:off x="1124585" y="2249170"/>
            <a:ext cx="7120255" cy="31375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lIns="0" tIns="0" rIns="0" bIns="0" anchor="t"/>
          <a:lstStyle/>
          <a:p>
            <a:pPr marL="0" marR="0" indent="0" algn="just">
              <a:lnSpc>
                <a:spcPct val="95999"/>
              </a:lnSpc>
              <a:spcAft>
                <a:spcPts val="0"/>
              </a:spcAft>
              <a:buNone/>
            </a:pP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Tidak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semua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melewati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semua</a:t>
            </a:r>
            <a:r>
              <a:rPr lang="en-US" sz="2400" spc="-7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70" dirty="0" err="1">
                <a:solidFill>
                  <a:srgbClr val="000000"/>
                </a:solidFill>
                <a:latin typeface="Arial" panose="22635452340000000000" pitchFamily="2"/>
              </a:rPr>
              <a:t>tahap-tahap</a:t>
            </a:r>
            <a:endParaRPr lang="en-US" sz="2400" spc="-70" dirty="0">
              <a:solidFill>
                <a:srgbClr val="000000"/>
              </a:solidFill>
              <a:latin typeface="Arial" panose="22635452340000000000" pitchFamily="2"/>
            </a:endParaRPr>
          </a:p>
          <a:p>
            <a:pPr marL="0" marR="0" indent="0" algn="just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4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4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0" marR="0" indent="0" algn="just">
              <a:lnSpc>
                <a:spcPct val="82559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400" spc="0" dirty="0" err="1">
                <a:solidFill>
                  <a:srgbClr val="000000"/>
                </a:solidFill>
                <a:latin typeface="Arial" panose="22635452340000000000" pitchFamily="2"/>
              </a:rPr>
              <a:t>Contoh</a:t>
            </a:r>
            <a:r>
              <a:rPr lang="en-US" sz="2400" spc="0" dirty="0">
                <a:solidFill>
                  <a:srgbClr val="000000"/>
                </a:solidFill>
                <a:latin typeface="Arial" panose="22635452340000000000" pitchFamily="2"/>
              </a:rPr>
              <a:t>:</a:t>
            </a:r>
          </a:p>
          <a:p>
            <a:pPr marL="396875" marR="0" indent="-396875" algn="just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  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royek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bisa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berasal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dari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instansi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karena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kita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punya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hubungan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baik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dengan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instansi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tersebut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  <a:p>
            <a:pPr marL="350838" marR="0" indent="-350838" algn="just">
              <a:lnSpc>
                <a:spcPct val="95999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  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Untuk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nilai-nilai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proyek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di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bawah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harga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tertentu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suatu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instansi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tidak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melakukan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lelang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 smtClean="0">
                <a:solidFill>
                  <a:srgbClr val="000000"/>
                </a:solidFill>
                <a:latin typeface="Arial" panose="22635452340000000000" pitchFamily="2"/>
              </a:rPr>
              <a:t>terbuka,tetapi</a:t>
            </a:r>
            <a:r>
              <a:rPr lang="en-US" sz="2400" spc="-50" dirty="0" smtClean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langsung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menunjuk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 </a:t>
            </a:r>
            <a:r>
              <a:rPr lang="en-US" sz="2400" spc="-50" dirty="0" err="1">
                <a:solidFill>
                  <a:srgbClr val="000000"/>
                </a:solidFill>
                <a:latin typeface="Arial" panose="22635452340000000000" pitchFamily="2"/>
              </a:rPr>
              <a:t>konsultan</a:t>
            </a:r>
            <a:r>
              <a:rPr lang="en-US" sz="2400" spc="-50" dirty="0">
                <a:solidFill>
                  <a:srgbClr val="000000"/>
                </a:solidFill>
                <a:latin typeface="Arial" panose="22635452340000000000" pitchFamily="2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Arab" typeface="Arial"/>
      </a:majorFont>
      <a:minorFont>
        <a:latin typeface="Calibri"/>
        <a:ea typeface=""/>
        <a:cs typeface=""/>
        <a:font script="Arab" typeface="Arial"/>
      </a:minorFont>
    </a:fontScheme>
    <a:fmtScheme name="Office">
      <a:fillStyleLst>
        <a:solidFill>
          <a:schemeClr val="bg1">
            <a:alpha val="0"/>
          </a:schemeClr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  <a:scene3d>
            <a:camera prst="orthographicFront"/>
            <a:lightRig rig="threePt" dir="t"/>
          </a:scene3d>
        </a:effectStyle>
      </a:effectStyleLst>
      <a:bgFillStyleLst>
        <a:solidFill>
          <a:schemeClr val="bg1">
            <a:alpha val="0"/>
          </a:schemeClr>
        </a:solidFill>
        <a:gradFill/>
        <a:gradFill/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1125</Words>
  <Application>Microsoft Office PowerPoint</Application>
  <PresentationFormat>On-screen Show (4:3)</PresentationFormat>
  <Paragraphs>223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Symbol</vt:lpstr>
      <vt:lpstr>Times New Roman</vt:lpstr>
      <vt:lpstr/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manajemen_2</dc:creator>
  <cp:lastModifiedBy>manajemen_2</cp:lastModifiedBy>
  <cp:revision>9</cp:revision>
  <dcterms:modified xsi:type="dcterms:W3CDTF">2019-04-05T01:28:53Z</dcterms:modified>
</cp:coreProperties>
</file>