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10693400" cy="7556500"/>
  <p:notesSz cx="10693400" cy="755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37" autoAdjust="0"/>
  </p:normalViewPr>
  <p:slideViewPr>
    <p:cSldViewPr>
      <p:cViewPr varScale="1">
        <p:scale>
          <a:sx n="60" d="100"/>
          <a:sy n="60" d="100"/>
        </p:scale>
        <p:origin x="129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2279904" y="2549398"/>
            <a:ext cx="6519213" cy="65905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530" b="1" spc="10" dirty="0">
                <a:latin typeface="Arial"/>
                <a:cs typeface="Arial"/>
              </a:rPr>
              <a:t>TEORI PERDAGANGAN</a:t>
            </a:r>
            <a:endParaRPr sz="450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3118104" y="3372358"/>
            <a:ext cx="4842434" cy="65905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590" b="1" spc="10" dirty="0">
                <a:latin typeface="Arial"/>
                <a:cs typeface="Arial"/>
              </a:rPr>
              <a:t>INTERNASIONAL</a:t>
            </a:r>
            <a:endParaRPr sz="4500">
              <a:latin typeface="Arial"/>
              <a:cs typeface="Aria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2599944" y="4596130"/>
            <a:ext cx="5612434" cy="55553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3610" b="1" spc="10" dirty="0" smtClean="0">
                <a:latin typeface="Arial"/>
                <a:cs typeface="Arial"/>
              </a:rPr>
              <a:t>Dian </a:t>
            </a:r>
            <a:r>
              <a:rPr lang="en-US" sz="3610" b="1" spc="10" dirty="0" err="1" smtClean="0">
                <a:latin typeface="Arial"/>
                <a:cs typeface="Arial"/>
              </a:rPr>
              <a:t>Kurniawan</a:t>
            </a:r>
            <a:r>
              <a:rPr lang="en-US" sz="3610" b="1" spc="10" dirty="0" smtClean="0">
                <a:latin typeface="Arial"/>
                <a:cs typeface="Arial"/>
              </a:rPr>
              <a:t>, SE., </a:t>
            </a:r>
            <a:r>
              <a:rPr lang="en-US" sz="3610" b="1" spc="10" dirty="0" err="1" smtClean="0">
                <a:latin typeface="Arial"/>
                <a:cs typeface="Arial"/>
              </a:rPr>
              <a:t>MSi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70" y="50165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210056" y="679450"/>
            <a:ext cx="787044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550" spc="10" dirty="0">
                <a:latin typeface="Calibri"/>
                <a:cs typeface="Calibri"/>
              </a:rPr>
              <a:t>TEORI </a:t>
            </a:r>
            <a:r>
              <a:rPr sz="3550" spc="10" dirty="0" smtClean="0">
                <a:latin typeface="Calibri"/>
                <a:cs typeface="Calibri"/>
              </a:rPr>
              <a:t>PERDAGANGAN</a:t>
            </a:r>
            <a:r>
              <a:rPr lang="en-US" sz="3500" dirty="0">
                <a:latin typeface="Calibri"/>
                <a:cs typeface="Calibri"/>
              </a:rPr>
              <a:t> </a:t>
            </a:r>
            <a:r>
              <a:rPr sz="3600" spc="10" dirty="0" smtClean="0">
                <a:latin typeface="Calibri"/>
                <a:cs typeface="Calibri"/>
              </a:rPr>
              <a:t>INTERNASIONAL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865633" y="1951990"/>
            <a:ext cx="8748268" cy="498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/>
            <a:r>
              <a:rPr sz="3600" spc="10" dirty="0" err="1" smtClean="0">
                <a:latin typeface="Calibri"/>
                <a:cs typeface="Calibri"/>
              </a:rPr>
              <a:t>Membantu</a:t>
            </a:r>
            <a:r>
              <a:rPr sz="3600" spc="10" dirty="0" smtClean="0">
                <a:latin typeface="Calibri"/>
                <a:cs typeface="Calibri"/>
              </a:rPr>
              <a:t> </a:t>
            </a:r>
            <a:r>
              <a:rPr sz="3600" spc="10" dirty="0">
                <a:latin typeface="Calibri"/>
                <a:cs typeface="Calibri"/>
              </a:rPr>
              <a:t>menjelaskan </a:t>
            </a:r>
            <a:r>
              <a:rPr sz="3600" spc="10" dirty="0" err="1">
                <a:solidFill>
                  <a:srgbClr val="FF0000"/>
                </a:solidFill>
                <a:latin typeface="Calibri"/>
                <a:cs typeface="Calibri"/>
              </a:rPr>
              <a:t>arah</a:t>
            </a:r>
            <a:r>
              <a:rPr sz="36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spc="10" dirty="0" err="1" smtClean="0">
                <a:latin typeface="Calibri"/>
                <a:cs typeface="Calibri"/>
              </a:rPr>
              <a:t>serta</a:t>
            </a:r>
            <a:r>
              <a:rPr lang="en-US" sz="3600" spc="10" dirty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solidFill>
                  <a:srgbClr val="FF0000"/>
                </a:solidFill>
                <a:cs typeface="Calibri"/>
              </a:rPr>
              <a:t>komposisi</a:t>
            </a:r>
            <a:r>
              <a:rPr lang="en-US" sz="3600" spc="10" dirty="0" smtClean="0">
                <a:solidFill>
                  <a:srgbClr val="FF0000"/>
                </a:solidFill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perdagangan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antara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beberapa</a:t>
            </a:r>
            <a:r>
              <a:rPr lang="en-US" sz="3600" dirty="0" smtClean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negara</a:t>
            </a:r>
            <a:r>
              <a:rPr lang="en-US" sz="3600" spc="10" dirty="0" smtClean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serta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bagaimana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 smtClean="0">
                <a:solidFill>
                  <a:srgbClr val="FF0000"/>
                </a:solidFill>
                <a:cs typeface="Calibri"/>
              </a:rPr>
              <a:t>efek</a:t>
            </a:r>
            <a:r>
              <a:rPr lang="en-US" sz="3600" spc="10" dirty="0" err="1" smtClean="0">
                <a:cs typeface="Calibri"/>
              </a:rPr>
              <a:t>nya</a:t>
            </a:r>
            <a:r>
              <a:rPr lang="en-US" sz="3600" dirty="0" smtClean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terhadap</a:t>
            </a:r>
            <a:r>
              <a:rPr lang="en-US" sz="3600" spc="10" dirty="0" smtClean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struktur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perekonomian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suatu</a:t>
            </a:r>
            <a:r>
              <a:rPr lang="en-US" sz="3600" dirty="0" smtClean="0">
                <a:cs typeface="Calibri"/>
              </a:rPr>
              <a:t> N</a:t>
            </a:r>
            <a:r>
              <a:rPr lang="en-US" sz="3600" spc="10" dirty="0" smtClean="0">
                <a:cs typeface="Calibri"/>
              </a:rPr>
              <a:t>egara</a:t>
            </a:r>
          </a:p>
          <a:p>
            <a:pPr algn="just"/>
            <a:endParaRPr lang="en-US" sz="3600" spc="10" dirty="0" smtClean="0">
              <a:cs typeface="Calibri"/>
            </a:endParaRPr>
          </a:p>
          <a:p>
            <a:pPr algn="just"/>
            <a:r>
              <a:rPr lang="en-US" sz="3600" spc="10" dirty="0" err="1">
                <a:cs typeface="Calibri"/>
              </a:rPr>
              <a:t>Menunjukkan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>
                <a:solidFill>
                  <a:srgbClr val="FF0000"/>
                </a:solidFill>
                <a:cs typeface="Calibri"/>
              </a:rPr>
              <a:t>keuntungan</a:t>
            </a:r>
            <a:r>
              <a:rPr lang="en-US" sz="3600" spc="10" dirty="0">
                <a:solidFill>
                  <a:srgbClr val="FF0000"/>
                </a:solidFill>
                <a:cs typeface="Calibri"/>
              </a:rPr>
              <a:t> </a:t>
            </a:r>
            <a:r>
              <a:rPr lang="en-US" sz="3600" spc="10" dirty="0">
                <a:cs typeface="Calibri"/>
              </a:rPr>
              <a:t>yang </a:t>
            </a:r>
            <a:r>
              <a:rPr lang="en-US" sz="3600" spc="10" dirty="0" err="1" smtClean="0">
                <a:cs typeface="Calibri"/>
              </a:rPr>
              <a:t>timbul</a:t>
            </a:r>
            <a:r>
              <a:rPr lang="en-US" sz="3600" spc="10" dirty="0" smtClean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dari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adanya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perdagangan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internasional</a:t>
            </a:r>
            <a:r>
              <a:rPr lang="en-US" sz="3600" spc="10" dirty="0" smtClean="0">
                <a:cs typeface="Calibri"/>
              </a:rPr>
              <a:t>(gain </a:t>
            </a:r>
            <a:r>
              <a:rPr lang="en-US" sz="3600" spc="10" dirty="0">
                <a:cs typeface="Calibri"/>
              </a:rPr>
              <a:t>from trade)</a:t>
            </a:r>
            <a:endParaRPr lang="en-US" sz="3600" dirty="0">
              <a:cs typeface="Calibri"/>
            </a:endParaRPr>
          </a:p>
          <a:p>
            <a:pPr algn="just"/>
            <a:endParaRPr lang="en-US" sz="3600" dirty="0"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3035808" y="679450"/>
            <a:ext cx="4732324" cy="111861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550" spc="10" dirty="0">
                <a:latin typeface="Calibri"/>
                <a:cs typeface="Calibri"/>
              </a:rPr>
              <a:t>TEORI PERDAGANGAN</a:t>
            </a:r>
            <a:endParaRPr sz="3500" dirty="0">
              <a:latin typeface="Calibri"/>
              <a:cs typeface="Calibri"/>
            </a:endParaRPr>
          </a:p>
          <a:p>
            <a:pPr marL="612648">
              <a:lnSpc>
                <a:spcPct val="100000"/>
              </a:lnSpc>
            </a:pPr>
            <a:r>
              <a:rPr sz="4000" spc="10" dirty="0">
                <a:latin typeface="Calibri"/>
                <a:cs typeface="Calibri"/>
              </a:rPr>
              <a:t>INTERNASIONAL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322832" y="2233884"/>
            <a:ext cx="216298" cy="38437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Arial"/>
                <a:cs typeface="Arial"/>
              </a:rPr>
              <a:t>•</a:t>
            </a:r>
            <a:endParaRPr sz="270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667256" y="2287270"/>
            <a:ext cx="3130323" cy="75590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TEORI KLASIK:</a:t>
            </a:r>
            <a:endParaRPr sz="2700" dirty="0">
              <a:latin typeface="Calibri"/>
              <a:cs typeface="Calibri"/>
            </a:endParaRPr>
          </a:p>
          <a:p>
            <a:pPr marL="170688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Absolute advantage/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322832" y="2698750"/>
            <a:ext cx="338568" cy="344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1.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4718304" y="2691517"/>
            <a:ext cx="3160609" cy="41549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kemanfaatan </a:t>
            </a:r>
            <a:r>
              <a:rPr sz="2700" spc="10" dirty="0" err="1">
                <a:latin typeface="Calibri"/>
                <a:cs typeface="Calibri"/>
              </a:rPr>
              <a:t>absolut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lang="en-US" sz="2700" spc="10" dirty="0">
                <a:latin typeface="Arial"/>
                <a:cs typeface="Arial"/>
              </a:rPr>
              <a:t>-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8068056" y="2698750"/>
            <a:ext cx="895501" cy="344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Adam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1837944" y="3027934"/>
            <a:ext cx="3499003" cy="75590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Smith</a:t>
            </a:r>
            <a:endParaRPr sz="2700" dirty="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Comparative advantage/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1322832" y="3439414"/>
            <a:ext cx="338568" cy="344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2.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5257800" y="3432181"/>
            <a:ext cx="2835841" cy="41549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kemanfaatan </a:t>
            </a:r>
            <a:r>
              <a:rPr sz="2700" spc="10" dirty="0" err="1">
                <a:latin typeface="Calibri"/>
                <a:cs typeface="Calibri"/>
              </a:rPr>
              <a:t>relatif</a:t>
            </a:r>
            <a:r>
              <a:rPr sz="2700" spc="10" dirty="0">
                <a:latin typeface="Calibri"/>
                <a:cs typeface="Calibri"/>
              </a:rPr>
              <a:t> 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8476488" y="3439414"/>
            <a:ext cx="730523" cy="344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John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1837944" y="3768598"/>
            <a:ext cx="2668252" cy="75590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Stuart Mill</a:t>
            </a:r>
            <a:endParaRPr sz="2700" dirty="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Comparative Cost/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14" name="text 1"/>
          <p:cNvSpPr txBox="1"/>
          <p:nvPr/>
        </p:nvSpPr>
        <p:spPr>
          <a:xfrm>
            <a:off x="1322832" y="4180077"/>
            <a:ext cx="338568" cy="344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3.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5" name="text 1"/>
          <p:cNvSpPr txBox="1"/>
          <p:nvPr/>
        </p:nvSpPr>
        <p:spPr>
          <a:xfrm>
            <a:off x="4428744" y="4172845"/>
            <a:ext cx="1742593" cy="41549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biaya </a:t>
            </a:r>
            <a:r>
              <a:rPr sz="2700" spc="10" dirty="0" err="1">
                <a:latin typeface="Calibri"/>
                <a:cs typeface="Calibri"/>
              </a:rPr>
              <a:t>relatif</a:t>
            </a:r>
            <a:r>
              <a:rPr sz="2700" spc="10" dirty="0">
                <a:latin typeface="Calibri"/>
                <a:cs typeface="Calibri"/>
              </a:rPr>
              <a:t> 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16" name="text 1"/>
          <p:cNvSpPr txBox="1"/>
          <p:nvPr/>
        </p:nvSpPr>
        <p:spPr>
          <a:xfrm>
            <a:off x="6574536" y="4180077"/>
            <a:ext cx="1985948" cy="344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David Ricardo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7" name="text 1"/>
          <p:cNvSpPr txBox="1"/>
          <p:nvPr/>
        </p:nvSpPr>
        <p:spPr>
          <a:xfrm>
            <a:off x="1322832" y="4538172"/>
            <a:ext cx="2638288" cy="39781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Arial"/>
                <a:cs typeface="Arial"/>
              </a:rPr>
              <a:t>•  </a:t>
            </a:r>
            <a:r>
              <a:rPr sz="2700" spc="10" dirty="0">
                <a:latin typeface="Calibri"/>
                <a:cs typeface="Calibri"/>
              </a:rPr>
              <a:t>TEORI MODERN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8" name="text 1"/>
          <p:cNvSpPr txBox="1"/>
          <p:nvPr/>
        </p:nvSpPr>
        <p:spPr>
          <a:xfrm>
            <a:off x="1322832" y="5003038"/>
            <a:ext cx="338568" cy="19903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1.</a:t>
            </a:r>
            <a:endParaRPr sz="27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2.</a:t>
            </a:r>
            <a:endParaRPr sz="27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3.</a:t>
            </a:r>
            <a:endParaRPr sz="27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4.</a:t>
            </a:r>
            <a:endParaRPr sz="27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5.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9" name="text 1"/>
          <p:cNvSpPr txBox="1"/>
          <p:nvPr/>
        </p:nvSpPr>
        <p:spPr>
          <a:xfrm>
            <a:off x="1837944" y="4995805"/>
            <a:ext cx="2728177" cy="35165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Faktor Proporsi </a:t>
            </a:r>
            <a:r>
              <a:rPr sz="2700" spc="10" dirty="0">
                <a:latin typeface="Arial"/>
                <a:cs typeface="Arial"/>
              </a:rPr>
              <a:t></a:t>
            </a:r>
            <a:endParaRPr sz="2700">
              <a:latin typeface="Arial"/>
              <a:cs typeface="Arial"/>
            </a:endParaRPr>
          </a:p>
        </p:txBody>
      </p:sp>
      <p:sp>
        <p:nvSpPr>
          <p:cNvPr id="20" name="text 1"/>
          <p:cNvSpPr txBox="1"/>
          <p:nvPr/>
        </p:nvSpPr>
        <p:spPr>
          <a:xfrm>
            <a:off x="1837944" y="5003038"/>
            <a:ext cx="6498830" cy="166199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2557271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Hecksher &amp; </a:t>
            </a:r>
            <a:r>
              <a:rPr sz="2700" spc="10" dirty="0" smtClean="0">
                <a:latin typeface="Calibri"/>
                <a:cs typeface="Calibri"/>
              </a:rPr>
              <a:t>Ohlin</a:t>
            </a:r>
            <a:endParaRPr sz="2700" dirty="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Kesamaan harga faktor </a:t>
            </a:r>
            <a:r>
              <a:rPr sz="2700" spc="10" dirty="0" err="1">
                <a:latin typeface="Calibri"/>
                <a:cs typeface="Calibri"/>
              </a:rPr>
              <a:t>produksi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lang="en-US" sz="2700" spc="10" dirty="0">
                <a:latin typeface="Arial"/>
                <a:cs typeface="Arial"/>
              </a:rPr>
              <a:t>-</a:t>
            </a:r>
            <a:r>
              <a:rPr sz="2700" spc="10" dirty="0">
                <a:latin typeface="Arial"/>
                <a:cs typeface="Arial"/>
              </a:rPr>
              <a:t>  </a:t>
            </a:r>
            <a:r>
              <a:rPr sz="2700" spc="10" dirty="0">
                <a:latin typeface="Calibri"/>
                <a:cs typeface="Calibri"/>
              </a:rPr>
              <a:t>Samuelson</a:t>
            </a:r>
            <a:endParaRPr sz="2700" dirty="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Permintaan &amp; Penawaran (Teori Parsial)</a:t>
            </a:r>
            <a:endParaRPr sz="2700" dirty="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Kurva Kemungkinan Produksi dan Indifference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21" name="text 1"/>
          <p:cNvSpPr txBox="1"/>
          <p:nvPr/>
        </p:nvSpPr>
        <p:spPr>
          <a:xfrm>
            <a:off x="1837944" y="6648958"/>
            <a:ext cx="1677000" cy="344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00" spc="10" dirty="0">
                <a:latin typeface="Calibri"/>
                <a:cs typeface="Calibri"/>
              </a:rPr>
              <a:t>Offer Curve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3227832" y="2897632"/>
            <a:ext cx="4407409" cy="73228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890" b="1" spc="10" dirty="0">
                <a:latin typeface="Arial"/>
                <a:cs typeface="Arial"/>
              </a:rPr>
              <a:t>TEORI KLASIK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2279904" y="1167130"/>
            <a:ext cx="6244380" cy="111861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910" spc="10" dirty="0">
                <a:latin typeface="Calibri"/>
                <a:cs typeface="Calibri"/>
              </a:rPr>
              <a:t>TEORI-TEORI KLASIK DISUSUN</a:t>
            </a:r>
            <a:endParaRPr sz="3900">
              <a:latin typeface="Calibri"/>
              <a:cs typeface="Calibri"/>
            </a:endParaRPr>
          </a:p>
          <a:p>
            <a:pPr marL="195072">
              <a:lnSpc>
                <a:spcPct val="100000"/>
              </a:lnSpc>
            </a:pPr>
            <a:r>
              <a:rPr sz="4000" spc="10" dirty="0">
                <a:latin typeface="Calibri"/>
                <a:cs typeface="Calibri"/>
              </a:rPr>
              <a:t>BERDASARKAN ANGGAPAN: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774192" y="2540254"/>
            <a:ext cx="8687309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2607" algn="just">
              <a:lnSpc>
                <a:spcPct val="100000"/>
              </a:lnSpc>
            </a:pPr>
            <a:r>
              <a:rPr sz="3600" spc="10" dirty="0" err="1" smtClean="0">
                <a:latin typeface="Calibri"/>
                <a:cs typeface="Calibri"/>
              </a:rPr>
              <a:t>Hanya</a:t>
            </a:r>
            <a:r>
              <a:rPr sz="3600" spc="10" dirty="0" smtClean="0">
                <a:latin typeface="Calibri"/>
                <a:cs typeface="Calibri"/>
              </a:rPr>
              <a:t> </a:t>
            </a:r>
            <a:r>
              <a:rPr sz="3600" spc="10" dirty="0">
                <a:latin typeface="Calibri"/>
                <a:cs typeface="Calibri"/>
              </a:rPr>
              <a:t>ada dua negara, 2 </a:t>
            </a:r>
            <a:r>
              <a:rPr sz="3600" spc="10" dirty="0" err="1">
                <a:latin typeface="Calibri"/>
                <a:cs typeface="Calibri"/>
              </a:rPr>
              <a:t>barang</a:t>
            </a:r>
            <a:r>
              <a:rPr sz="3600" spc="10" dirty="0" smtClean="0">
                <a:latin typeface="Calibri"/>
                <a:cs typeface="Calibri"/>
              </a:rPr>
              <a:t>,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keadaan</a:t>
            </a:r>
            <a:r>
              <a:rPr lang="en-US" sz="3600" spc="10" dirty="0" smtClean="0">
                <a:cs typeface="Calibri"/>
              </a:rPr>
              <a:t> full </a:t>
            </a:r>
            <a:r>
              <a:rPr lang="en-US" sz="3600" spc="10" dirty="0">
                <a:cs typeface="Calibri"/>
              </a:rPr>
              <a:t>employment, </a:t>
            </a:r>
            <a:r>
              <a:rPr lang="en-US" sz="3600" spc="10" dirty="0" err="1" smtClean="0">
                <a:cs typeface="Calibri"/>
              </a:rPr>
              <a:t>persaingan</a:t>
            </a:r>
            <a:r>
              <a:rPr lang="en-US" sz="3600" dirty="0" smtClean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sempurna</a:t>
            </a:r>
            <a:r>
              <a:rPr lang="en-US" sz="3600" spc="10" dirty="0">
                <a:cs typeface="Calibri"/>
              </a:rPr>
              <a:t>, </a:t>
            </a:r>
            <a:r>
              <a:rPr lang="en-US" sz="3600" spc="10" dirty="0" err="1">
                <a:cs typeface="Calibri"/>
              </a:rPr>
              <a:t>mobilitas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dalam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negara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tinggi</a:t>
            </a:r>
            <a:r>
              <a:rPr lang="en-US" sz="3600" dirty="0" smtClean="0">
                <a:cs typeface="Calibri"/>
              </a:rPr>
              <a:t> </a:t>
            </a:r>
            <a:r>
              <a:rPr lang="en-US" sz="3390" spc="10" dirty="0" err="1" smtClean="0">
                <a:cs typeface="Calibri"/>
              </a:rPr>
              <a:t>dari</a:t>
            </a:r>
            <a:r>
              <a:rPr lang="en-US" sz="3390" spc="10" dirty="0" smtClean="0">
                <a:cs typeface="Calibri"/>
              </a:rPr>
              <a:t> </a:t>
            </a:r>
            <a:r>
              <a:rPr lang="en-US" sz="3390" spc="10" dirty="0" err="1">
                <a:cs typeface="Calibri"/>
              </a:rPr>
              <a:t>faktor-faktor</a:t>
            </a:r>
            <a:r>
              <a:rPr lang="en-US" sz="3390" spc="10" dirty="0">
                <a:cs typeface="Calibri"/>
              </a:rPr>
              <a:t> </a:t>
            </a:r>
            <a:r>
              <a:rPr lang="en-US" sz="3390" spc="10" dirty="0" err="1">
                <a:cs typeface="Calibri"/>
              </a:rPr>
              <a:t>produksi</a:t>
            </a:r>
            <a:r>
              <a:rPr lang="en-US" sz="3390" spc="10" dirty="0">
                <a:cs typeface="Calibri"/>
              </a:rPr>
              <a:t> (</a:t>
            </a:r>
            <a:r>
              <a:rPr lang="en-US" sz="3390" spc="10" dirty="0" err="1">
                <a:cs typeface="Calibri"/>
              </a:rPr>
              <a:t>tenaga</a:t>
            </a:r>
            <a:r>
              <a:rPr lang="en-US" sz="3390" spc="10" dirty="0">
                <a:cs typeface="Calibri"/>
              </a:rPr>
              <a:t> </a:t>
            </a:r>
            <a:r>
              <a:rPr lang="en-US" sz="3390" spc="10" dirty="0" err="1" smtClean="0">
                <a:cs typeface="Calibri"/>
              </a:rPr>
              <a:t>kerja</a:t>
            </a:r>
            <a:r>
              <a:rPr lang="en-US" sz="3300" dirty="0" smtClean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dan</a:t>
            </a:r>
            <a:r>
              <a:rPr lang="en-US" sz="3600" spc="10" dirty="0" smtClean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kapital</a:t>
            </a:r>
            <a:r>
              <a:rPr lang="en-US" sz="3600" spc="10" dirty="0" smtClean="0">
                <a:cs typeface="Calibri"/>
              </a:rPr>
              <a:t>) </a:t>
            </a:r>
            <a:r>
              <a:rPr lang="en-US" sz="3600" spc="10" dirty="0" err="1" smtClean="0">
                <a:cs typeface="Calibri"/>
              </a:rPr>
              <a:t>tetapi</a:t>
            </a:r>
            <a:r>
              <a:rPr lang="en-US" sz="3600" spc="10" dirty="0" smtClean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immobil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secara</a:t>
            </a:r>
            <a:r>
              <a:rPr lang="en-US" sz="3600" spc="10" dirty="0" smtClean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internasional</a:t>
            </a:r>
            <a:endParaRPr lang="en-US" sz="3600" dirty="0">
              <a:cs typeface="Calibri"/>
            </a:endParaRPr>
          </a:p>
          <a:p>
            <a:pPr marL="0">
              <a:lnSpc>
                <a:spcPct val="100000"/>
              </a:lnSpc>
            </a:pPr>
            <a:endParaRPr sz="36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633728" y="965962"/>
            <a:ext cx="7547858" cy="5577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400" spc="10" dirty="0">
                <a:latin typeface="Calibri"/>
                <a:cs typeface="Calibri"/>
              </a:rPr>
              <a:t>Absolute advantage-Adam Smith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322832" y="2006854"/>
            <a:ext cx="7726988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just">
              <a:lnSpc>
                <a:spcPct val="100000"/>
              </a:lnSpc>
            </a:pPr>
            <a:r>
              <a:rPr sz="3600" spc="10" dirty="0">
                <a:latin typeface="Arial"/>
                <a:cs typeface="Arial"/>
              </a:rPr>
              <a:t>• </a:t>
            </a:r>
            <a:r>
              <a:rPr lang="en-US" sz="3600" spc="10" dirty="0" smtClean="0">
                <a:latin typeface="Arial"/>
                <a:cs typeface="Arial"/>
              </a:rPr>
              <a:t> </a:t>
            </a:r>
            <a:r>
              <a:rPr sz="3600" spc="10" dirty="0" err="1" smtClean="0">
                <a:latin typeface="Calibri"/>
                <a:cs typeface="Calibri"/>
              </a:rPr>
              <a:t>Mendasarkan</a:t>
            </a:r>
            <a:r>
              <a:rPr sz="3600" spc="10" dirty="0" smtClean="0">
                <a:latin typeface="Calibri"/>
                <a:cs typeface="Calibri"/>
              </a:rPr>
              <a:t> </a:t>
            </a:r>
            <a:r>
              <a:rPr sz="3600" spc="10" dirty="0">
                <a:latin typeface="Calibri"/>
                <a:cs typeface="Calibri"/>
              </a:rPr>
              <a:t>pada </a:t>
            </a:r>
            <a:r>
              <a:rPr sz="3600" spc="10" dirty="0">
                <a:solidFill>
                  <a:srgbClr val="FF0000"/>
                </a:solidFill>
                <a:latin typeface="Calibri"/>
                <a:cs typeface="Calibri"/>
              </a:rPr>
              <a:t>variabel riil </a:t>
            </a:r>
            <a:r>
              <a:rPr sz="3600" spc="10" dirty="0">
                <a:latin typeface="Calibri"/>
                <a:cs typeface="Calibri"/>
              </a:rPr>
              <a:t>bukan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658947" y="2626360"/>
            <a:ext cx="7516225" cy="110799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algn="just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moneter sehingga dikenal dengan nama</a:t>
            </a:r>
            <a:endParaRPr sz="3600" dirty="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3600" spc="10" dirty="0">
                <a:solidFill>
                  <a:srgbClr val="FF0000"/>
                </a:solidFill>
                <a:latin typeface="Calibri"/>
                <a:cs typeface="Calibri"/>
              </a:rPr>
              <a:t>teori murni </a:t>
            </a:r>
            <a:r>
              <a:rPr sz="3600" spc="10" dirty="0">
                <a:latin typeface="Calibri"/>
                <a:cs typeface="Calibri"/>
              </a:rPr>
              <a:t>perdagangan internasional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322832" y="3762502"/>
            <a:ext cx="7776669" cy="528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00" spc="10" dirty="0">
                <a:latin typeface="Arial"/>
                <a:cs typeface="Arial"/>
              </a:rPr>
              <a:t>• </a:t>
            </a:r>
            <a:r>
              <a:rPr sz="3600" spc="10" dirty="0">
                <a:latin typeface="Calibri"/>
                <a:cs typeface="Calibri"/>
              </a:rPr>
              <a:t>Murni: memusatkan perhatiannya pada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667256" y="4382008"/>
            <a:ext cx="7382564" cy="45720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variabel riil, misalnya nilai suatu barang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1667256" y="4930648"/>
            <a:ext cx="7454039" cy="155448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diukur dengan banyaknya tenaga kerja</a:t>
            </a:r>
            <a:endParaRPr sz="3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yang dipergunakan untuk menghasilkan</a:t>
            </a:r>
            <a:endParaRPr sz="3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barang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0" name="text 1"/>
          <p:cNvSpPr txBox="1"/>
          <p:nvPr/>
        </p:nvSpPr>
        <p:spPr>
          <a:xfrm>
            <a:off x="1633728" y="965962"/>
            <a:ext cx="7547858" cy="5577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400" spc="10" dirty="0">
                <a:latin typeface="Calibri"/>
                <a:cs typeface="Calibri"/>
              </a:rPr>
              <a:t>Absolute advantage-Adam Smith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21" name="object 1"/>
          <p:cNvSpPr/>
          <p:nvPr/>
        </p:nvSpPr>
        <p:spPr>
          <a:xfrm>
            <a:off x="1231390" y="1948180"/>
            <a:ext cx="8229600" cy="1164336"/>
          </a:xfrm>
          <a:custGeom>
            <a:avLst/>
            <a:gdLst/>
            <a:ahLst/>
            <a:cxnLst/>
            <a:rect l="l" t="t" r="r" b="b"/>
            <a:pathLst>
              <a:path w="8229600" h="1164336">
                <a:moveTo>
                  <a:pt x="0" y="1164336"/>
                </a:moveTo>
                <a:lnTo>
                  <a:pt x="0" y="0"/>
                </a:lnTo>
                <a:lnTo>
                  <a:pt x="8229601" y="0"/>
                </a:lnTo>
                <a:lnTo>
                  <a:pt x="8229601" y="1164336"/>
                </a:lnTo>
                <a:lnTo>
                  <a:pt x="0" y="1164336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231390" y="3112516"/>
            <a:ext cx="2743200" cy="1161288"/>
          </a:xfrm>
          <a:custGeom>
            <a:avLst/>
            <a:gdLst/>
            <a:ahLst/>
            <a:cxnLst/>
            <a:rect l="l" t="t" r="r" b="b"/>
            <a:pathLst>
              <a:path w="2743200" h="1161288">
                <a:moveTo>
                  <a:pt x="0" y="116128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161288"/>
                </a:lnTo>
                <a:lnTo>
                  <a:pt x="0" y="1161288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74592" y="3112516"/>
            <a:ext cx="2743199" cy="1161288"/>
          </a:xfrm>
          <a:custGeom>
            <a:avLst/>
            <a:gdLst/>
            <a:ahLst/>
            <a:cxnLst/>
            <a:rect l="l" t="t" r="r" b="b"/>
            <a:pathLst>
              <a:path w="2743199" h="1161288">
                <a:moveTo>
                  <a:pt x="0" y="1161288"/>
                </a:moveTo>
                <a:lnTo>
                  <a:pt x="0" y="0"/>
                </a:lnTo>
                <a:lnTo>
                  <a:pt x="2743199" y="0"/>
                </a:lnTo>
                <a:lnTo>
                  <a:pt x="2743199" y="1161288"/>
                </a:lnTo>
                <a:lnTo>
                  <a:pt x="0" y="1161288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17792" y="3112516"/>
            <a:ext cx="2743199" cy="1161288"/>
          </a:xfrm>
          <a:custGeom>
            <a:avLst/>
            <a:gdLst/>
            <a:ahLst/>
            <a:cxnLst/>
            <a:rect l="l" t="t" r="r" b="b"/>
            <a:pathLst>
              <a:path w="2743199" h="1161288">
                <a:moveTo>
                  <a:pt x="0" y="116128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161288"/>
                </a:lnTo>
                <a:lnTo>
                  <a:pt x="0" y="1161288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31390" y="4273804"/>
            <a:ext cx="2743200" cy="1161288"/>
          </a:xfrm>
          <a:custGeom>
            <a:avLst/>
            <a:gdLst/>
            <a:ahLst/>
            <a:cxnLst/>
            <a:rect l="l" t="t" r="r" b="b"/>
            <a:pathLst>
              <a:path w="2743200" h="1161288">
                <a:moveTo>
                  <a:pt x="0" y="116128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161288"/>
                </a:lnTo>
                <a:lnTo>
                  <a:pt x="0" y="1161288"/>
                </a:lnTo>
                <a:close/>
              </a:path>
            </a:pathLst>
          </a:custGeom>
          <a:solidFill>
            <a:srgbClr val="E9ED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74592" y="4273804"/>
            <a:ext cx="2743199" cy="1161288"/>
          </a:xfrm>
          <a:custGeom>
            <a:avLst/>
            <a:gdLst/>
            <a:ahLst/>
            <a:cxnLst/>
            <a:rect l="l" t="t" r="r" b="b"/>
            <a:pathLst>
              <a:path w="2743199" h="1161288">
                <a:moveTo>
                  <a:pt x="0" y="1161288"/>
                </a:moveTo>
                <a:lnTo>
                  <a:pt x="0" y="0"/>
                </a:lnTo>
                <a:lnTo>
                  <a:pt x="2743199" y="0"/>
                </a:lnTo>
                <a:lnTo>
                  <a:pt x="2743199" y="1161288"/>
                </a:lnTo>
                <a:lnTo>
                  <a:pt x="0" y="1161288"/>
                </a:lnTo>
                <a:close/>
              </a:path>
            </a:pathLst>
          </a:custGeom>
          <a:solidFill>
            <a:srgbClr val="E9ED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17792" y="4273804"/>
            <a:ext cx="2743199" cy="1161288"/>
          </a:xfrm>
          <a:custGeom>
            <a:avLst/>
            <a:gdLst/>
            <a:ahLst/>
            <a:cxnLst/>
            <a:rect l="l" t="t" r="r" b="b"/>
            <a:pathLst>
              <a:path w="2743199" h="1161288">
                <a:moveTo>
                  <a:pt x="0" y="116128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161288"/>
                </a:lnTo>
                <a:lnTo>
                  <a:pt x="0" y="1161288"/>
                </a:lnTo>
                <a:close/>
              </a:path>
            </a:pathLst>
          </a:custGeom>
          <a:solidFill>
            <a:srgbClr val="E9ED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1390" y="5435092"/>
            <a:ext cx="2743200" cy="1161288"/>
          </a:xfrm>
          <a:custGeom>
            <a:avLst/>
            <a:gdLst/>
            <a:ahLst/>
            <a:cxnLst/>
            <a:rect l="l" t="t" r="r" b="b"/>
            <a:pathLst>
              <a:path w="2743200" h="1161288">
                <a:moveTo>
                  <a:pt x="0" y="116128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161288"/>
                </a:lnTo>
                <a:lnTo>
                  <a:pt x="0" y="1161288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9"/>
          <p:cNvSpPr/>
          <p:nvPr/>
        </p:nvSpPr>
        <p:spPr>
          <a:xfrm>
            <a:off x="3974592" y="5435092"/>
            <a:ext cx="2743199" cy="1161288"/>
          </a:xfrm>
          <a:custGeom>
            <a:avLst/>
            <a:gdLst/>
            <a:ahLst/>
            <a:cxnLst/>
            <a:rect l="l" t="t" r="r" b="b"/>
            <a:pathLst>
              <a:path w="2743199" h="1161288">
                <a:moveTo>
                  <a:pt x="0" y="1161288"/>
                </a:moveTo>
                <a:lnTo>
                  <a:pt x="0" y="0"/>
                </a:lnTo>
                <a:lnTo>
                  <a:pt x="2743199" y="0"/>
                </a:lnTo>
                <a:lnTo>
                  <a:pt x="2743199" y="1161288"/>
                </a:lnTo>
                <a:lnTo>
                  <a:pt x="0" y="1161288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17792" y="5435092"/>
            <a:ext cx="2743199" cy="1161288"/>
          </a:xfrm>
          <a:custGeom>
            <a:avLst/>
            <a:gdLst/>
            <a:ahLst/>
            <a:cxnLst/>
            <a:rect l="l" t="t" r="r" b="b"/>
            <a:pathLst>
              <a:path w="2743199" h="1161288">
                <a:moveTo>
                  <a:pt x="0" y="116128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161288"/>
                </a:lnTo>
                <a:lnTo>
                  <a:pt x="0" y="1161288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68496" y="3091180"/>
            <a:ext cx="15239" cy="3514344"/>
          </a:xfrm>
          <a:custGeom>
            <a:avLst/>
            <a:gdLst/>
            <a:ahLst/>
            <a:cxnLst/>
            <a:rect l="l" t="t" r="r" b="b"/>
            <a:pathLst>
              <a:path w="15239" h="3514344">
                <a:moveTo>
                  <a:pt x="15240" y="0"/>
                </a:moveTo>
                <a:lnTo>
                  <a:pt x="15240" y="3514344"/>
                </a:lnTo>
                <a:lnTo>
                  <a:pt x="0" y="351434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11696" y="3091180"/>
            <a:ext cx="15240" cy="3514344"/>
          </a:xfrm>
          <a:custGeom>
            <a:avLst/>
            <a:gdLst/>
            <a:ahLst/>
            <a:cxnLst/>
            <a:rect l="l" t="t" r="r" b="b"/>
            <a:pathLst>
              <a:path w="15240" h="3514344">
                <a:moveTo>
                  <a:pt x="15240" y="0"/>
                </a:moveTo>
                <a:lnTo>
                  <a:pt x="15240" y="3514344"/>
                </a:lnTo>
                <a:lnTo>
                  <a:pt x="0" y="351434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25296" y="3091180"/>
            <a:ext cx="8244840" cy="39624"/>
          </a:xfrm>
          <a:custGeom>
            <a:avLst/>
            <a:gdLst/>
            <a:ahLst/>
            <a:cxnLst/>
            <a:rect l="l" t="t" r="r" b="b"/>
            <a:pathLst>
              <a:path w="8244840" h="39624">
                <a:moveTo>
                  <a:pt x="0" y="0"/>
                </a:moveTo>
                <a:lnTo>
                  <a:pt x="8244840" y="0"/>
                </a:lnTo>
                <a:lnTo>
                  <a:pt x="8244840" y="39624"/>
                </a:lnTo>
                <a:lnTo>
                  <a:pt x="0" y="396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25296" y="4267708"/>
            <a:ext cx="8244840" cy="12192"/>
          </a:xfrm>
          <a:custGeom>
            <a:avLst/>
            <a:gdLst/>
            <a:ahLst/>
            <a:cxnLst/>
            <a:rect l="l" t="t" r="r" b="b"/>
            <a:pathLst>
              <a:path w="8244840" h="12192">
                <a:moveTo>
                  <a:pt x="0" y="0"/>
                </a:moveTo>
                <a:lnTo>
                  <a:pt x="8244840" y="0"/>
                </a:lnTo>
                <a:lnTo>
                  <a:pt x="8244840" y="12192"/>
                </a:lnTo>
                <a:lnTo>
                  <a:pt x="0" y="121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25296" y="5428996"/>
            <a:ext cx="8244840" cy="12192"/>
          </a:xfrm>
          <a:custGeom>
            <a:avLst/>
            <a:gdLst/>
            <a:ahLst/>
            <a:cxnLst/>
            <a:rect l="l" t="t" r="r" b="b"/>
            <a:pathLst>
              <a:path w="8244840" h="12192">
                <a:moveTo>
                  <a:pt x="0" y="0"/>
                </a:moveTo>
                <a:lnTo>
                  <a:pt x="8244840" y="0"/>
                </a:lnTo>
                <a:lnTo>
                  <a:pt x="8244840" y="12192"/>
                </a:lnTo>
                <a:lnTo>
                  <a:pt x="0" y="121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25296" y="1942084"/>
            <a:ext cx="15240" cy="4663440"/>
          </a:xfrm>
          <a:custGeom>
            <a:avLst/>
            <a:gdLst/>
            <a:ahLst/>
            <a:cxnLst/>
            <a:rect l="l" t="t" r="r" b="b"/>
            <a:pathLst>
              <a:path w="15240" h="4663440">
                <a:moveTo>
                  <a:pt x="15240" y="0"/>
                </a:moveTo>
                <a:lnTo>
                  <a:pt x="15240" y="4663440"/>
                </a:lnTo>
                <a:lnTo>
                  <a:pt x="0" y="466344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454896" y="1942084"/>
            <a:ext cx="15240" cy="4663440"/>
          </a:xfrm>
          <a:custGeom>
            <a:avLst/>
            <a:gdLst/>
            <a:ahLst/>
            <a:cxnLst/>
            <a:rect l="l" t="t" r="r" b="b"/>
            <a:pathLst>
              <a:path w="15240" h="4663440">
                <a:moveTo>
                  <a:pt x="15240" y="0"/>
                </a:moveTo>
                <a:lnTo>
                  <a:pt x="15240" y="4663440"/>
                </a:lnTo>
                <a:lnTo>
                  <a:pt x="0" y="466344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25296" y="1942084"/>
            <a:ext cx="8244840" cy="15240"/>
          </a:xfrm>
          <a:custGeom>
            <a:avLst/>
            <a:gdLst/>
            <a:ahLst/>
            <a:cxnLst/>
            <a:rect l="l" t="t" r="r" b="b"/>
            <a:pathLst>
              <a:path w="8244840" h="15240">
                <a:moveTo>
                  <a:pt x="0" y="0"/>
                </a:moveTo>
                <a:lnTo>
                  <a:pt x="8244840" y="0"/>
                </a:lnTo>
                <a:lnTo>
                  <a:pt x="8244840" y="15240"/>
                </a:lnTo>
                <a:lnTo>
                  <a:pt x="0" y="152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25296" y="6590284"/>
            <a:ext cx="8244840" cy="15240"/>
          </a:xfrm>
          <a:custGeom>
            <a:avLst/>
            <a:gdLst/>
            <a:ahLst/>
            <a:cxnLst/>
            <a:rect l="l" t="t" r="r" b="b"/>
            <a:pathLst>
              <a:path w="8244840" h="15240">
                <a:moveTo>
                  <a:pt x="0" y="0"/>
                </a:moveTo>
                <a:lnTo>
                  <a:pt x="8244840" y="0"/>
                </a:lnTo>
                <a:lnTo>
                  <a:pt x="8244840" y="15240"/>
                </a:lnTo>
                <a:lnTo>
                  <a:pt x="0" y="152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text 1"/>
          <p:cNvSpPr txBox="1"/>
          <p:nvPr/>
        </p:nvSpPr>
        <p:spPr>
          <a:xfrm>
            <a:off x="1591056" y="2070862"/>
            <a:ext cx="7600721" cy="3895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20" b="1" spc="10" dirty="0">
                <a:solidFill>
                  <a:srgbClr val="FFFFFF"/>
                </a:solidFill>
                <a:latin typeface="Arial"/>
                <a:cs typeface="Arial"/>
              </a:rPr>
              <a:t>Kebutuhan tenaga kerja untuk menghasilkan</a:t>
            </a:r>
            <a:endParaRPr sz="2700">
              <a:latin typeface="Arial"/>
              <a:cs typeface="Arial"/>
            </a:endParaRPr>
          </a:p>
        </p:txBody>
      </p:sp>
      <p:sp>
        <p:nvSpPr>
          <p:cNvPr id="24" name="text 1"/>
          <p:cNvSpPr txBox="1"/>
          <p:nvPr/>
        </p:nvSpPr>
        <p:spPr>
          <a:xfrm>
            <a:off x="4032503" y="2558542"/>
            <a:ext cx="2719513" cy="3895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70" b="1" spc="10" dirty="0">
                <a:solidFill>
                  <a:srgbClr val="FFFFFF"/>
                </a:solidFill>
                <a:latin typeface="Arial"/>
                <a:cs typeface="Arial"/>
              </a:rPr>
              <a:t>produk per unit</a:t>
            </a:r>
            <a:endParaRPr sz="2800">
              <a:latin typeface="Arial"/>
              <a:cs typeface="Arial"/>
            </a:endParaRPr>
          </a:p>
        </p:txBody>
      </p:sp>
      <p:sp>
        <p:nvSpPr>
          <p:cNvPr id="25" name="text 1"/>
          <p:cNvSpPr txBox="1"/>
          <p:nvPr/>
        </p:nvSpPr>
        <p:spPr>
          <a:xfrm>
            <a:off x="4663440" y="3232150"/>
            <a:ext cx="1456950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Amerika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6" name="text 1"/>
          <p:cNvSpPr txBox="1"/>
          <p:nvPr/>
        </p:nvSpPr>
        <p:spPr>
          <a:xfrm>
            <a:off x="7540752" y="3232150"/>
            <a:ext cx="1188180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Inggris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7" name="text 1"/>
          <p:cNvSpPr txBox="1"/>
          <p:nvPr/>
        </p:nvSpPr>
        <p:spPr>
          <a:xfrm>
            <a:off x="1895856" y="4396486"/>
            <a:ext cx="1506001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Gandum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8" name="text 1"/>
          <p:cNvSpPr txBox="1"/>
          <p:nvPr/>
        </p:nvSpPr>
        <p:spPr>
          <a:xfrm>
            <a:off x="5242560" y="4396486"/>
            <a:ext cx="297146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8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9" name="text 1"/>
          <p:cNvSpPr txBox="1"/>
          <p:nvPr/>
        </p:nvSpPr>
        <p:spPr>
          <a:xfrm>
            <a:off x="7885176" y="4396486"/>
            <a:ext cx="501460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10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0" name="text 1"/>
          <p:cNvSpPr txBox="1"/>
          <p:nvPr/>
        </p:nvSpPr>
        <p:spPr>
          <a:xfrm>
            <a:off x="1965960" y="5557774"/>
            <a:ext cx="1362496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Pakaian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1" name="text 1"/>
          <p:cNvSpPr txBox="1"/>
          <p:nvPr/>
        </p:nvSpPr>
        <p:spPr>
          <a:xfrm>
            <a:off x="5242560" y="5557774"/>
            <a:ext cx="297146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4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2" name="text 1"/>
          <p:cNvSpPr txBox="1"/>
          <p:nvPr/>
        </p:nvSpPr>
        <p:spPr>
          <a:xfrm>
            <a:off x="7985760" y="5557774"/>
            <a:ext cx="297146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2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322832" y="1169827"/>
            <a:ext cx="7362935" cy="46821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Arial"/>
                <a:cs typeface="Arial"/>
              </a:rPr>
              <a:t>• </a:t>
            </a:r>
            <a:r>
              <a:rPr sz="3200" spc="10" dirty="0">
                <a:latin typeface="Calibri"/>
                <a:cs typeface="Calibri"/>
              </a:rPr>
              <a:t>Amerika lebih efisien dalam memproduksi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667256" y="1720342"/>
            <a:ext cx="7421639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gandum: tenaga kerja yang dibutuhkan lebih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667256" y="2208022"/>
            <a:ext cx="7369154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rendah dibanding Inggris (Amerika memiliki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667256" y="2695702"/>
            <a:ext cx="6789910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absolute advantage dalam memproduksi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667256" y="3183382"/>
            <a:ext cx="1557805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gandum)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1322832" y="3705763"/>
            <a:ext cx="7091663" cy="46821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Arial"/>
                <a:cs typeface="Arial"/>
              </a:rPr>
              <a:t>• </a:t>
            </a:r>
            <a:r>
              <a:rPr sz="3200" spc="10" dirty="0">
                <a:latin typeface="Calibri"/>
                <a:cs typeface="Calibri"/>
              </a:rPr>
              <a:t>Inggris lebih efisien dalam memproduksi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1667256" y="4256278"/>
            <a:ext cx="7449070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pakaian : tenaga kerja yang dibutuhkan lebih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1667256" y="4743958"/>
            <a:ext cx="7277715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rendah dibanding Amerika (Inggris memiliki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1667256" y="5231638"/>
            <a:ext cx="6789910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absolute advantage dalam memproduksi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1667256" y="5719318"/>
            <a:ext cx="1497656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pakaian)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338073" y="1856328"/>
            <a:ext cx="8047228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just">
              <a:lnSpc>
                <a:spcPct val="100000"/>
              </a:lnSpc>
            </a:pPr>
            <a:r>
              <a:rPr sz="4000" spc="10" dirty="0" err="1" smtClean="0">
                <a:latin typeface="Calibri"/>
                <a:cs typeface="Calibri"/>
              </a:rPr>
              <a:t>Dikatakan</a:t>
            </a:r>
            <a:r>
              <a:rPr sz="4000" spc="10" dirty="0" smtClean="0">
                <a:latin typeface="Calibri"/>
                <a:cs typeface="Calibri"/>
              </a:rPr>
              <a:t> </a:t>
            </a:r>
            <a:r>
              <a:rPr sz="4000" spc="10" dirty="0">
                <a:latin typeface="Calibri"/>
                <a:cs typeface="Calibri"/>
              </a:rPr>
              <a:t>absolute advantage </a:t>
            </a:r>
            <a:r>
              <a:rPr sz="4000" spc="10" dirty="0" err="1" smtClean="0">
                <a:latin typeface="Calibri"/>
                <a:cs typeface="Calibri"/>
              </a:rPr>
              <a:t>karena</a:t>
            </a:r>
            <a:r>
              <a:rPr lang="en-US" sz="4000" spc="10" dirty="0">
                <a:latin typeface="Calibri"/>
                <a:cs typeface="Calibri"/>
              </a:rPr>
              <a:t> </a:t>
            </a:r>
            <a:r>
              <a:rPr lang="en-US" sz="4000" spc="10" dirty="0" err="1" smtClean="0">
                <a:cs typeface="Calibri"/>
              </a:rPr>
              <a:t>masing-masing</a:t>
            </a:r>
            <a:r>
              <a:rPr lang="en-US" sz="4000" spc="10" dirty="0" smtClean="0">
                <a:cs typeface="Calibri"/>
              </a:rPr>
              <a:t> </a:t>
            </a:r>
            <a:r>
              <a:rPr lang="en-US" sz="4000" spc="10" dirty="0" err="1">
                <a:cs typeface="Calibri"/>
              </a:rPr>
              <a:t>negara</a:t>
            </a:r>
            <a:r>
              <a:rPr lang="en-US" sz="4000" spc="10" dirty="0">
                <a:cs typeface="Calibri"/>
              </a:rPr>
              <a:t> </a:t>
            </a:r>
            <a:r>
              <a:rPr lang="en-US" sz="4000" spc="10" dirty="0" err="1" smtClean="0">
                <a:cs typeface="Calibri"/>
              </a:rPr>
              <a:t>dalam</a:t>
            </a:r>
            <a:r>
              <a:rPr lang="en-US" sz="4000" dirty="0" smtClean="0">
                <a:cs typeface="Calibri"/>
              </a:rPr>
              <a:t> </a:t>
            </a:r>
            <a:r>
              <a:rPr lang="en-US" sz="4000" spc="10" dirty="0" err="1" smtClean="0">
                <a:cs typeface="Calibri"/>
              </a:rPr>
              <a:t>menghasilkan</a:t>
            </a:r>
            <a:r>
              <a:rPr lang="en-US" sz="4000" spc="10" dirty="0" smtClean="0">
                <a:cs typeface="Calibri"/>
              </a:rPr>
              <a:t> </a:t>
            </a:r>
            <a:r>
              <a:rPr lang="en-US" sz="4000" spc="10" dirty="0" err="1">
                <a:cs typeface="Calibri"/>
              </a:rPr>
              <a:t>satu</a:t>
            </a:r>
            <a:r>
              <a:rPr lang="en-US" sz="4000" spc="10" dirty="0">
                <a:cs typeface="Calibri"/>
              </a:rPr>
              <a:t> </a:t>
            </a:r>
            <a:r>
              <a:rPr lang="en-US" sz="4000" spc="10" dirty="0" err="1">
                <a:cs typeface="Calibri"/>
              </a:rPr>
              <a:t>macam</a:t>
            </a:r>
            <a:r>
              <a:rPr lang="en-US" sz="4000" spc="10" dirty="0">
                <a:cs typeface="Calibri"/>
              </a:rPr>
              <a:t> </a:t>
            </a:r>
            <a:r>
              <a:rPr lang="en-US" sz="4000" spc="10" dirty="0" err="1" smtClean="0">
                <a:cs typeface="Calibri"/>
              </a:rPr>
              <a:t>barang</a:t>
            </a:r>
            <a:r>
              <a:rPr lang="en-US" sz="4000" dirty="0" smtClean="0">
                <a:cs typeface="Calibri"/>
              </a:rPr>
              <a:t> </a:t>
            </a:r>
            <a:r>
              <a:rPr lang="en-US" sz="4000" spc="10" dirty="0" err="1" smtClean="0">
                <a:cs typeface="Calibri"/>
              </a:rPr>
              <a:t>dengan</a:t>
            </a:r>
            <a:r>
              <a:rPr lang="en-US" sz="4000" spc="10" dirty="0" smtClean="0">
                <a:cs typeface="Calibri"/>
              </a:rPr>
              <a:t> </a:t>
            </a:r>
            <a:r>
              <a:rPr lang="en-US" sz="4000" spc="10" dirty="0" err="1">
                <a:cs typeface="Calibri"/>
              </a:rPr>
              <a:t>biaya</a:t>
            </a:r>
            <a:r>
              <a:rPr lang="en-US" sz="4000" spc="10" dirty="0">
                <a:cs typeface="Calibri"/>
              </a:rPr>
              <a:t> (</a:t>
            </a:r>
            <a:r>
              <a:rPr lang="en-US" sz="4000" spc="10" dirty="0" err="1">
                <a:cs typeface="Calibri"/>
              </a:rPr>
              <a:t>diukur</a:t>
            </a:r>
            <a:r>
              <a:rPr lang="en-US" sz="4000" spc="10" dirty="0">
                <a:cs typeface="Calibri"/>
              </a:rPr>
              <a:t> </a:t>
            </a:r>
            <a:r>
              <a:rPr lang="en-US" sz="4000" spc="10" dirty="0" err="1">
                <a:cs typeface="Calibri"/>
              </a:rPr>
              <a:t>dengan</a:t>
            </a:r>
            <a:r>
              <a:rPr lang="en-US" sz="4000" spc="10" dirty="0">
                <a:cs typeface="Calibri"/>
              </a:rPr>
              <a:t> </a:t>
            </a:r>
            <a:r>
              <a:rPr lang="en-US" sz="4000" spc="10" dirty="0" smtClean="0">
                <a:cs typeface="Calibri"/>
              </a:rPr>
              <a:t>unit</a:t>
            </a:r>
            <a:r>
              <a:rPr lang="en-US" sz="4000" dirty="0" smtClean="0">
                <a:cs typeface="Calibri"/>
              </a:rPr>
              <a:t> </a:t>
            </a:r>
            <a:r>
              <a:rPr lang="en-US" sz="4000" spc="10" dirty="0" err="1" smtClean="0">
                <a:cs typeface="Calibri"/>
              </a:rPr>
              <a:t>tenaga</a:t>
            </a:r>
            <a:r>
              <a:rPr lang="en-US" sz="4000" spc="10" dirty="0" smtClean="0">
                <a:cs typeface="Calibri"/>
              </a:rPr>
              <a:t> </a:t>
            </a:r>
            <a:r>
              <a:rPr lang="en-US" sz="4000" spc="10" dirty="0" err="1">
                <a:cs typeface="Calibri"/>
              </a:rPr>
              <a:t>kerja</a:t>
            </a:r>
            <a:r>
              <a:rPr lang="en-US" sz="4000" spc="10" dirty="0">
                <a:cs typeface="Calibri"/>
              </a:rPr>
              <a:t>) yang </a:t>
            </a:r>
            <a:r>
              <a:rPr lang="en-US" sz="4000" spc="10" dirty="0" err="1">
                <a:cs typeface="Calibri"/>
              </a:rPr>
              <a:t>secara</a:t>
            </a:r>
            <a:r>
              <a:rPr lang="en-US" sz="4000" spc="10" dirty="0">
                <a:cs typeface="Calibri"/>
              </a:rPr>
              <a:t> </a:t>
            </a:r>
            <a:r>
              <a:rPr lang="en-US" sz="4000" spc="10" dirty="0" err="1" smtClean="0">
                <a:cs typeface="Calibri"/>
              </a:rPr>
              <a:t>absolut</a:t>
            </a:r>
            <a:r>
              <a:rPr lang="en-US" sz="4000" dirty="0" smtClean="0">
                <a:cs typeface="Calibri"/>
              </a:rPr>
              <a:t> </a:t>
            </a:r>
            <a:r>
              <a:rPr lang="en-US" sz="4000" spc="10" dirty="0" err="1" smtClean="0">
                <a:cs typeface="Calibri"/>
              </a:rPr>
              <a:t>lebih</a:t>
            </a:r>
            <a:r>
              <a:rPr lang="en-US" sz="4000" spc="10" dirty="0" smtClean="0">
                <a:cs typeface="Calibri"/>
              </a:rPr>
              <a:t> </a:t>
            </a:r>
            <a:r>
              <a:rPr lang="en-US" sz="4000" spc="10" dirty="0" err="1">
                <a:cs typeface="Calibri"/>
              </a:rPr>
              <a:t>rendah</a:t>
            </a:r>
            <a:r>
              <a:rPr lang="en-US" sz="4000" spc="10" dirty="0">
                <a:cs typeface="Calibri"/>
              </a:rPr>
              <a:t> </a:t>
            </a:r>
            <a:r>
              <a:rPr lang="en-US" sz="4000" spc="10" dirty="0" err="1">
                <a:cs typeface="Calibri"/>
              </a:rPr>
              <a:t>dari</a:t>
            </a:r>
            <a:r>
              <a:rPr lang="en-US" sz="4000" spc="10" dirty="0">
                <a:cs typeface="Calibri"/>
              </a:rPr>
              <a:t> </a:t>
            </a:r>
            <a:r>
              <a:rPr lang="en-US" sz="4000" spc="10" dirty="0" err="1">
                <a:cs typeface="Calibri"/>
              </a:rPr>
              <a:t>negara</a:t>
            </a:r>
            <a:r>
              <a:rPr lang="en-US" sz="4000" spc="10" dirty="0">
                <a:cs typeface="Calibri"/>
              </a:rPr>
              <a:t> lain</a:t>
            </a:r>
            <a:endParaRPr lang="en-US" sz="4000" dirty="0">
              <a:cs typeface="Calibri"/>
            </a:endParaRPr>
          </a:p>
          <a:p>
            <a:pPr marL="0" algn="just">
              <a:lnSpc>
                <a:spcPct val="100000"/>
              </a:lnSpc>
            </a:pP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231900" y="679450"/>
            <a:ext cx="80010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310" spc="10" dirty="0">
                <a:latin typeface="Calibri"/>
                <a:cs typeface="Calibri"/>
              </a:rPr>
              <a:t>Comparative </a:t>
            </a:r>
            <a:r>
              <a:rPr sz="3310" spc="10" dirty="0" smtClean="0">
                <a:latin typeface="Calibri"/>
                <a:cs typeface="Calibri"/>
              </a:rPr>
              <a:t>advantage-</a:t>
            </a:r>
            <a:r>
              <a:rPr lang="en-US" sz="3300" dirty="0">
                <a:latin typeface="Calibri"/>
                <a:cs typeface="Calibri"/>
              </a:rPr>
              <a:t> </a:t>
            </a:r>
            <a:r>
              <a:rPr sz="4000" spc="10" dirty="0" smtClean="0">
                <a:latin typeface="Calibri"/>
                <a:cs typeface="Calibri"/>
              </a:rPr>
              <a:t>John </a:t>
            </a:r>
            <a:r>
              <a:rPr sz="4000" spc="10" dirty="0">
                <a:latin typeface="Calibri"/>
                <a:cs typeface="Calibri"/>
              </a:rPr>
              <a:t>Stuart Mill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774192" y="1929084"/>
            <a:ext cx="8915908" cy="5816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4423" algn="just">
              <a:lnSpc>
                <a:spcPct val="100000"/>
              </a:lnSpc>
            </a:pPr>
            <a:r>
              <a:rPr sz="2700" spc="10" dirty="0">
                <a:latin typeface="Arial"/>
                <a:cs typeface="Arial"/>
              </a:rPr>
              <a:t>•  </a:t>
            </a:r>
            <a:r>
              <a:rPr sz="2700" spc="10" dirty="0">
                <a:latin typeface="Calibri"/>
                <a:cs typeface="Calibri"/>
              </a:rPr>
              <a:t>Menyatakan bahwa suatu negara </a:t>
            </a:r>
            <a:r>
              <a:rPr sz="2700" spc="10" dirty="0" err="1">
                <a:latin typeface="Calibri"/>
                <a:cs typeface="Calibri"/>
              </a:rPr>
              <a:t>akan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10" dirty="0" err="1" smtClean="0">
                <a:latin typeface="Calibri"/>
                <a:cs typeface="Calibri"/>
              </a:rPr>
              <a:t>menghasilkan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dan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kemudian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mengekspor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suatu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barang</a:t>
            </a:r>
            <a:r>
              <a:rPr lang="en-US" sz="2700" spc="10" dirty="0">
                <a:cs typeface="Calibri"/>
              </a:rPr>
              <a:t> yang </a:t>
            </a:r>
            <a:r>
              <a:rPr lang="en-US" sz="2700" spc="10" dirty="0" err="1" smtClean="0">
                <a:cs typeface="Calibri"/>
              </a:rPr>
              <a:t>memiliki</a:t>
            </a:r>
            <a:r>
              <a:rPr lang="en-US" sz="2700" dirty="0" smtClean="0">
                <a:cs typeface="Calibri"/>
              </a:rPr>
              <a:t> </a:t>
            </a:r>
            <a:r>
              <a:rPr lang="en-US" sz="2700" spc="10" dirty="0" smtClean="0">
                <a:cs typeface="Calibri"/>
              </a:rPr>
              <a:t>comparative </a:t>
            </a:r>
            <a:r>
              <a:rPr lang="en-US" sz="2700" spc="10" dirty="0">
                <a:cs typeface="Calibri"/>
              </a:rPr>
              <a:t>advantage </a:t>
            </a:r>
            <a:r>
              <a:rPr lang="en-US" sz="2700" spc="10" dirty="0" err="1">
                <a:cs typeface="Calibri"/>
              </a:rPr>
              <a:t>terbesar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dan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 smtClean="0">
                <a:cs typeface="Calibri"/>
              </a:rPr>
              <a:t>mengimpor</a:t>
            </a:r>
            <a:r>
              <a:rPr lang="en-US" sz="2700" dirty="0" smtClean="0">
                <a:cs typeface="Calibri"/>
              </a:rPr>
              <a:t> </a:t>
            </a:r>
            <a:r>
              <a:rPr lang="en-US" sz="2700" spc="10" dirty="0" err="1" smtClean="0">
                <a:cs typeface="Calibri"/>
              </a:rPr>
              <a:t>barang</a:t>
            </a:r>
            <a:r>
              <a:rPr lang="en-US" sz="2700" spc="10" dirty="0" smtClean="0">
                <a:cs typeface="Calibri"/>
              </a:rPr>
              <a:t> </a:t>
            </a:r>
            <a:r>
              <a:rPr lang="en-US" sz="2700" spc="10" dirty="0">
                <a:cs typeface="Calibri"/>
              </a:rPr>
              <a:t>yang </a:t>
            </a:r>
            <a:r>
              <a:rPr lang="en-US" sz="2700" spc="10" dirty="0" err="1">
                <a:cs typeface="Calibri"/>
              </a:rPr>
              <a:t>memiliki</a:t>
            </a:r>
            <a:r>
              <a:rPr lang="en-US" sz="2700" spc="10" dirty="0">
                <a:cs typeface="Calibri"/>
              </a:rPr>
              <a:t> comparative disadvantage, </a:t>
            </a:r>
            <a:r>
              <a:rPr lang="en-US" sz="2700" spc="10" dirty="0" err="1" smtClean="0">
                <a:cs typeface="Calibri"/>
              </a:rPr>
              <a:t>yaitu</a:t>
            </a:r>
            <a:r>
              <a:rPr lang="en-US" sz="2700" dirty="0" smtClean="0">
                <a:cs typeface="Calibri"/>
              </a:rPr>
              <a:t> </a:t>
            </a:r>
            <a:r>
              <a:rPr lang="en-US" sz="2700" spc="10" dirty="0" err="1" smtClean="0">
                <a:solidFill>
                  <a:srgbClr val="0070C0"/>
                </a:solidFill>
                <a:cs typeface="Calibri"/>
              </a:rPr>
              <a:t>mengekspor</a:t>
            </a:r>
            <a:r>
              <a:rPr lang="en-US" sz="2700" spc="10" dirty="0" smtClean="0">
                <a:solidFill>
                  <a:srgbClr val="0070C0"/>
                </a:solidFill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suatu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solidFill>
                  <a:srgbClr val="0070C0"/>
                </a:solidFill>
                <a:cs typeface="Calibri"/>
              </a:rPr>
              <a:t>barang</a:t>
            </a:r>
            <a:r>
              <a:rPr lang="en-US" sz="2700" spc="10" dirty="0">
                <a:solidFill>
                  <a:srgbClr val="0070C0"/>
                </a:solidFill>
                <a:cs typeface="Calibri"/>
              </a:rPr>
              <a:t> </a:t>
            </a:r>
            <a:r>
              <a:rPr lang="en-US" sz="2700" spc="10" dirty="0">
                <a:cs typeface="Calibri"/>
              </a:rPr>
              <a:t>yang </a:t>
            </a:r>
            <a:r>
              <a:rPr lang="en-US" sz="2700" spc="10" dirty="0" err="1">
                <a:cs typeface="Calibri"/>
              </a:rPr>
              <a:t>dapat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 smtClean="0">
                <a:cs typeface="Calibri"/>
              </a:rPr>
              <a:t>dihasilkan</a:t>
            </a:r>
            <a:r>
              <a:rPr lang="en-US" sz="2700" dirty="0" smtClean="0">
                <a:cs typeface="Calibri"/>
              </a:rPr>
              <a:t> </a:t>
            </a:r>
            <a:r>
              <a:rPr lang="en-US" sz="2700" spc="10" dirty="0" err="1" smtClean="0">
                <a:cs typeface="Calibri"/>
              </a:rPr>
              <a:t>dengan</a:t>
            </a:r>
            <a:r>
              <a:rPr lang="en-US" sz="2700" spc="10" dirty="0" smtClean="0">
                <a:cs typeface="Calibri"/>
              </a:rPr>
              <a:t> </a:t>
            </a:r>
            <a:r>
              <a:rPr lang="en-US" sz="2700" spc="10" dirty="0" err="1">
                <a:solidFill>
                  <a:srgbClr val="0070C0"/>
                </a:solidFill>
                <a:cs typeface="Calibri"/>
              </a:rPr>
              <a:t>lebih</a:t>
            </a:r>
            <a:r>
              <a:rPr lang="en-US" sz="2700" spc="10" dirty="0">
                <a:solidFill>
                  <a:srgbClr val="0070C0"/>
                </a:solidFill>
                <a:cs typeface="Calibri"/>
              </a:rPr>
              <a:t> </a:t>
            </a:r>
            <a:r>
              <a:rPr lang="en-US" sz="2700" spc="10" dirty="0" err="1">
                <a:solidFill>
                  <a:srgbClr val="0070C0"/>
                </a:solidFill>
                <a:cs typeface="Calibri"/>
              </a:rPr>
              <a:t>murah</a:t>
            </a:r>
            <a:r>
              <a:rPr lang="en-US" sz="2700" spc="10" dirty="0">
                <a:solidFill>
                  <a:srgbClr val="0070C0"/>
                </a:solidFill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dan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solidFill>
                  <a:srgbClr val="0070C0"/>
                </a:solidFill>
                <a:cs typeface="Calibri"/>
              </a:rPr>
              <a:t>mengimpor</a:t>
            </a:r>
            <a:r>
              <a:rPr lang="en-US" sz="2700" spc="10" dirty="0">
                <a:solidFill>
                  <a:srgbClr val="0070C0"/>
                </a:solidFill>
                <a:cs typeface="Calibri"/>
              </a:rPr>
              <a:t> </a:t>
            </a:r>
            <a:r>
              <a:rPr lang="en-US" sz="2700" spc="10" dirty="0" err="1">
                <a:solidFill>
                  <a:srgbClr val="0070C0"/>
                </a:solidFill>
                <a:cs typeface="Calibri"/>
              </a:rPr>
              <a:t>barang</a:t>
            </a:r>
            <a:r>
              <a:rPr lang="en-US" sz="2700" spc="10" dirty="0">
                <a:solidFill>
                  <a:srgbClr val="0070C0"/>
                </a:solidFill>
                <a:cs typeface="Calibri"/>
              </a:rPr>
              <a:t> </a:t>
            </a:r>
            <a:r>
              <a:rPr lang="en-US" sz="2700" spc="10" dirty="0">
                <a:cs typeface="Calibri"/>
              </a:rPr>
              <a:t>yang </a:t>
            </a:r>
            <a:r>
              <a:rPr lang="en-US" sz="2700" spc="10" dirty="0" err="1" smtClean="0">
                <a:cs typeface="Calibri"/>
              </a:rPr>
              <a:t>kalau</a:t>
            </a:r>
            <a:r>
              <a:rPr lang="en-US" sz="2700" dirty="0" smtClean="0">
                <a:cs typeface="Calibri"/>
              </a:rPr>
              <a:t> </a:t>
            </a:r>
            <a:r>
              <a:rPr lang="en-US" sz="2700" spc="10" dirty="0" err="1" smtClean="0">
                <a:cs typeface="Calibri"/>
              </a:rPr>
              <a:t>dihasilkan</a:t>
            </a:r>
            <a:r>
              <a:rPr lang="en-US" sz="2700" spc="10" dirty="0" smtClean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sendiri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memakan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solidFill>
                  <a:srgbClr val="0070C0"/>
                </a:solidFill>
                <a:cs typeface="Calibri"/>
              </a:rPr>
              <a:t>biaya</a:t>
            </a:r>
            <a:r>
              <a:rPr lang="en-US" sz="2700" spc="10" dirty="0">
                <a:solidFill>
                  <a:srgbClr val="0070C0"/>
                </a:solidFill>
                <a:cs typeface="Calibri"/>
              </a:rPr>
              <a:t> </a:t>
            </a:r>
            <a:r>
              <a:rPr lang="en-US" sz="2700" spc="10" dirty="0">
                <a:cs typeface="Calibri"/>
              </a:rPr>
              <a:t>yang </a:t>
            </a:r>
            <a:r>
              <a:rPr lang="en-US" sz="2700" spc="10" dirty="0" err="1">
                <a:solidFill>
                  <a:srgbClr val="0070C0"/>
                </a:solidFill>
                <a:cs typeface="Calibri"/>
              </a:rPr>
              <a:t>besar</a:t>
            </a:r>
            <a:endParaRPr lang="en-US" sz="2700" dirty="0">
              <a:cs typeface="Calibri"/>
            </a:endParaRPr>
          </a:p>
          <a:p>
            <a:pPr marL="336550" algn="just"/>
            <a:r>
              <a:rPr lang="en-US" sz="2700" spc="10" dirty="0">
                <a:latin typeface="Arial"/>
                <a:cs typeface="Arial"/>
              </a:rPr>
              <a:t>•  </a:t>
            </a:r>
            <a:r>
              <a:rPr lang="en-US" sz="2700" spc="10" dirty="0" err="1">
                <a:cs typeface="Calibri"/>
              </a:rPr>
              <a:t>Menyatakan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bahwa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nilai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suatu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barang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ditentukan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 smtClean="0">
                <a:cs typeface="Calibri"/>
              </a:rPr>
              <a:t>oleh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 smtClean="0">
                <a:cs typeface="Calibri"/>
              </a:rPr>
              <a:t>banyaknya</a:t>
            </a:r>
            <a:r>
              <a:rPr lang="en-US" sz="2700" spc="10" dirty="0" smtClean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tenaga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kerja</a:t>
            </a:r>
            <a:r>
              <a:rPr lang="en-US" sz="2700" spc="10" dirty="0">
                <a:cs typeface="Calibri"/>
              </a:rPr>
              <a:t> yang </a:t>
            </a:r>
            <a:r>
              <a:rPr lang="en-US" sz="2700" spc="10" dirty="0" err="1">
                <a:cs typeface="Calibri"/>
              </a:rPr>
              <a:t>dicurahkan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 smtClean="0">
                <a:cs typeface="Calibri"/>
              </a:rPr>
              <a:t>untuk</a:t>
            </a:r>
            <a:r>
              <a:rPr lang="en-US" sz="2700" dirty="0" smtClean="0">
                <a:cs typeface="Calibri"/>
              </a:rPr>
              <a:t> </a:t>
            </a:r>
            <a:r>
              <a:rPr lang="en-US" sz="2700" spc="10" dirty="0" err="1" smtClean="0">
                <a:cs typeface="Calibri"/>
              </a:rPr>
              <a:t>memproduksi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 smtClean="0">
                <a:cs typeface="Calibri"/>
              </a:rPr>
              <a:t>barang</a:t>
            </a:r>
            <a:r>
              <a:rPr lang="en-US" sz="2700" spc="10" dirty="0" smtClean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tersebut</a:t>
            </a:r>
            <a:r>
              <a:rPr lang="en-US" sz="2700" spc="10" dirty="0">
                <a:cs typeface="Calibri"/>
              </a:rPr>
              <a:t>. </a:t>
            </a:r>
            <a:r>
              <a:rPr lang="en-US" sz="2700" spc="10" dirty="0">
                <a:solidFill>
                  <a:srgbClr val="0070C0"/>
                </a:solidFill>
                <a:cs typeface="Calibri"/>
              </a:rPr>
              <a:t>Makin </a:t>
            </a:r>
            <a:r>
              <a:rPr lang="en-US" sz="2700" spc="10" dirty="0" err="1">
                <a:solidFill>
                  <a:srgbClr val="0070C0"/>
                </a:solidFill>
                <a:cs typeface="Calibri"/>
              </a:rPr>
              <a:t>banyak</a:t>
            </a:r>
            <a:r>
              <a:rPr lang="en-US" sz="2700" spc="10" dirty="0">
                <a:solidFill>
                  <a:srgbClr val="0070C0"/>
                </a:solidFill>
                <a:cs typeface="Calibri"/>
              </a:rPr>
              <a:t> </a:t>
            </a:r>
            <a:r>
              <a:rPr lang="en-US" sz="2700" spc="10" dirty="0" err="1" smtClean="0">
                <a:solidFill>
                  <a:srgbClr val="0070C0"/>
                </a:solidFill>
                <a:cs typeface="Calibri"/>
              </a:rPr>
              <a:t>tenaga</a:t>
            </a:r>
            <a:r>
              <a:rPr lang="en-US" sz="2700" dirty="0" smtClean="0">
                <a:cs typeface="Calibri"/>
              </a:rPr>
              <a:t> </a:t>
            </a:r>
            <a:r>
              <a:rPr lang="en-US" sz="2700" spc="10" dirty="0" smtClean="0">
                <a:solidFill>
                  <a:srgbClr val="0070C0"/>
                </a:solidFill>
                <a:cs typeface="Calibri"/>
              </a:rPr>
              <a:t>yang </a:t>
            </a:r>
            <a:r>
              <a:rPr lang="en-US" sz="2700" spc="10" dirty="0" err="1">
                <a:solidFill>
                  <a:srgbClr val="0070C0"/>
                </a:solidFill>
                <a:cs typeface="Calibri"/>
              </a:rPr>
              <a:t>dicurahkan</a:t>
            </a:r>
            <a:r>
              <a:rPr lang="en-US" sz="2700" spc="10" dirty="0">
                <a:solidFill>
                  <a:srgbClr val="0070C0"/>
                </a:solidFill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untuk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memproduksi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suatu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 smtClean="0">
                <a:cs typeface="Calibri"/>
              </a:rPr>
              <a:t>barang</a:t>
            </a:r>
            <a:r>
              <a:rPr lang="en-US" sz="2700" spc="10" dirty="0" smtClean="0">
                <a:cs typeface="Calibri"/>
              </a:rPr>
              <a:t>,</a:t>
            </a:r>
            <a:r>
              <a:rPr lang="en-US" sz="2700" dirty="0" smtClean="0">
                <a:cs typeface="Calibri"/>
              </a:rPr>
              <a:t> </a:t>
            </a:r>
            <a:r>
              <a:rPr lang="en-US" sz="2700" spc="10" dirty="0" err="1" smtClean="0">
                <a:solidFill>
                  <a:srgbClr val="0070C0"/>
                </a:solidFill>
                <a:cs typeface="Calibri"/>
              </a:rPr>
              <a:t>makin</a:t>
            </a:r>
            <a:r>
              <a:rPr lang="en-US" sz="2700" spc="10" dirty="0" smtClean="0">
                <a:solidFill>
                  <a:srgbClr val="0070C0"/>
                </a:solidFill>
                <a:cs typeface="Calibri"/>
              </a:rPr>
              <a:t> </a:t>
            </a:r>
            <a:r>
              <a:rPr lang="en-US" sz="2700" spc="10" dirty="0" err="1">
                <a:solidFill>
                  <a:srgbClr val="0070C0"/>
                </a:solidFill>
                <a:cs typeface="Calibri"/>
              </a:rPr>
              <a:t>mahal</a:t>
            </a:r>
            <a:r>
              <a:rPr lang="en-US" sz="2700" spc="10" dirty="0">
                <a:solidFill>
                  <a:srgbClr val="0070C0"/>
                </a:solidFill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barang</a:t>
            </a:r>
            <a:r>
              <a:rPr lang="en-US" sz="2700" spc="10" dirty="0">
                <a:cs typeface="Calibri"/>
              </a:rPr>
              <a:t> </a:t>
            </a:r>
            <a:r>
              <a:rPr lang="en-US" sz="2700" spc="10" dirty="0" err="1">
                <a:cs typeface="Calibri"/>
              </a:rPr>
              <a:t>tersebut</a:t>
            </a:r>
            <a:endParaRPr lang="en-US" sz="2700" dirty="0">
              <a:cs typeface="Calibri"/>
            </a:endParaRPr>
          </a:p>
          <a:p>
            <a:pPr algn="just"/>
            <a:endParaRPr lang="en-US" sz="2700" dirty="0">
              <a:cs typeface="Calibri"/>
            </a:endParaRPr>
          </a:p>
          <a:p>
            <a:pPr marL="0" algn="just">
              <a:lnSpc>
                <a:spcPct val="100000"/>
              </a:lnSpc>
            </a:pPr>
            <a:endParaRPr sz="27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990344" y="679450"/>
            <a:ext cx="6824713" cy="111861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650" spc="10" dirty="0">
                <a:latin typeface="Calibri"/>
                <a:cs typeface="Calibri"/>
              </a:rPr>
              <a:t>Contoh produksi 10 orang dalam</a:t>
            </a:r>
            <a:endParaRPr sz="2600">
              <a:latin typeface="Calibri"/>
              <a:cs typeface="Calibri"/>
            </a:endParaRPr>
          </a:p>
          <a:p>
            <a:pPr marL="2398776">
              <a:lnSpc>
                <a:spcPct val="100000"/>
              </a:lnSpc>
            </a:pPr>
            <a:r>
              <a:rPr sz="4000" spc="10" dirty="0">
                <a:latin typeface="Calibri"/>
                <a:cs typeface="Calibri"/>
              </a:rPr>
              <a:t>1 minggu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231390" y="2176780"/>
            <a:ext cx="2743200" cy="1423415"/>
          </a:xfrm>
          <a:custGeom>
            <a:avLst/>
            <a:gdLst/>
            <a:ahLst/>
            <a:cxnLst/>
            <a:rect l="l" t="t" r="r" b="b"/>
            <a:pathLst>
              <a:path w="2743200" h="1423415">
                <a:moveTo>
                  <a:pt x="0" y="1423416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423416"/>
                </a:lnTo>
                <a:lnTo>
                  <a:pt x="0" y="1423416"/>
                </a:lnTo>
                <a:close/>
              </a:path>
            </a:pathLst>
          </a:custGeom>
          <a:solidFill>
            <a:srgbClr val="8064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974592" y="2176780"/>
            <a:ext cx="2743199" cy="1423415"/>
          </a:xfrm>
          <a:custGeom>
            <a:avLst/>
            <a:gdLst/>
            <a:ahLst/>
            <a:cxnLst/>
            <a:rect l="l" t="t" r="r" b="b"/>
            <a:pathLst>
              <a:path w="2743199" h="1423415">
                <a:moveTo>
                  <a:pt x="0" y="1423416"/>
                </a:moveTo>
                <a:lnTo>
                  <a:pt x="0" y="0"/>
                </a:lnTo>
                <a:lnTo>
                  <a:pt x="2743199" y="0"/>
                </a:lnTo>
                <a:lnTo>
                  <a:pt x="2743199" y="1423416"/>
                </a:lnTo>
                <a:lnTo>
                  <a:pt x="0" y="1423416"/>
                </a:lnTo>
                <a:close/>
              </a:path>
            </a:pathLst>
          </a:custGeom>
          <a:solidFill>
            <a:srgbClr val="8064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17792" y="2176780"/>
            <a:ext cx="2743199" cy="1423415"/>
          </a:xfrm>
          <a:custGeom>
            <a:avLst/>
            <a:gdLst/>
            <a:ahLst/>
            <a:cxnLst/>
            <a:rect l="l" t="t" r="r" b="b"/>
            <a:pathLst>
              <a:path w="2743199" h="1423415">
                <a:moveTo>
                  <a:pt x="0" y="1423416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423416"/>
                </a:lnTo>
                <a:lnTo>
                  <a:pt x="0" y="1423416"/>
                </a:lnTo>
                <a:close/>
              </a:path>
            </a:pathLst>
          </a:custGeom>
          <a:solidFill>
            <a:srgbClr val="8064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31390" y="3600195"/>
            <a:ext cx="2743200" cy="1423416"/>
          </a:xfrm>
          <a:custGeom>
            <a:avLst/>
            <a:gdLst/>
            <a:ahLst/>
            <a:cxnLst/>
            <a:rect l="l" t="t" r="r" b="b"/>
            <a:pathLst>
              <a:path w="2743200" h="1423416">
                <a:moveTo>
                  <a:pt x="0" y="1423417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423417"/>
                </a:lnTo>
                <a:lnTo>
                  <a:pt x="0" y="1423417"/>
                </a:lnTo>
                <a:close/>
              </a:path>
            </a:pathLst>
          </a:custGeom>
          <a:solidFill>
            <a:srgbClr val="D8D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74592" y="3600195"/>
            <a:ext cx="2743199" cy="1423416"/>
          </a:xfrm>
          <a:custGeom>
            <a:avLst/>
            <a:gdLst/>
            <a:ahLst/>
            <a:cxnLst/>
            <a:rect l="l" t="t" r="r" b="b"/>
            <a:pathLst>
              <a:path w="2743199" h="1423416">
                <a:moveTo>
                  <a:pt x="0" y="1423417"/>
                </a:moveTo>
                <a:lnTo>
                  <a:pt x="0" y="0"/>
                </a:lnTo>
                <a:lnTo>
                  <a:pt x="2743199" y="0"/>
                </a:lnTo>
                <a:lnTo>
                  <a:pt x="2743199" y="1423417"/>
                </a:lnTo>
                <a:lnTo>
                  <a:pt x="0" y="1423417"/>
                </a:lnTo>
                <a:close/>
              </a:path>
            </a:pathLst>
          </a:custGeom>
          <a:solidFill>
            <a:srgbClr val="D8D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717792" y="3600195"/>
            <a:ext cx="2743199" cy="1423416"/>
          </a:xfrm>
          <a:custGeom>
            <a:avLst/>
            <a:gdLst/>
            <a:ahLst/>
            <a:cxnLst/>
            <a:rect l="l" t="t" r="r" b="b"/>
            <a:pathLst>
              <a:path w="2743199" h="1423416">
                <a:moveTo>
                  <a:pt x="0" y="1423417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423417"/>
                </a:lnTo>
                <a:lnTo>
                  <a:pt x="0" y="1423417"/>
                </a:lnTo>
                <a:close/>
              </a:path>
            </a:pathLst>
          </a:custGeom>
          <a:solidFill>
            <a:srgbClr val="D8D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31390" y="5023612"/>
            <a:ext cx="2743200" cy="1420368"/>
          </a:xfrm>
          <a:custGeom>
            <a:avLst/>
            <a:gdLst/>
            <a:ahLst/>
            <a:cxnLst/>
            <a:rect l="l" t="t" r="r" b="b"/>
            <a:pathLst>
              <a:path w="2743200" h="1420368">
                <a:moveTo>
                  <a:pt x="0" y="142036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420368"/>
                </a:lnTo>
                <a:lnTo>
                  <a:pt x="0" y="1420368"/>
                </a:lnTo>
                <a:close/>
              </a:path>
            </a:pathLst>
          </a:custGeom>
          <a:solidFill>
            <a:srgbClr val="EDEA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974592" y="5023612"/>
            <a:ext cx="2743199" cy="1420368"/>
          </a:xfrm>
          <a:custGeom>
            <a:avLst/>
            <a:gdLst/>
            <a:ahLst/>
            <a:cxnLst/>
            <a:rect l="l" t="t" r="r" b="b"/>
            <a:pathLst>
              <a:path w="2743199" h="1420368">
                <a:moveTo>
                  <a:pt x="0" y="1420368"/>
                </a:moveTo>
                <a:lnTo>
                  <a:pt x="0" y="0"/>
                </a:lnTo>
                <a:lnTo>
                  <a:pt x="2743199" y="0"/>
                </a:lnTo>
                <a:lnTo>
                  <a:pt x="2743199" y="1420368"/>
                </a:lnTo>
                <a:lnTo>
                  <a:pt x="0" y="1420368"/>
                </a:lnTo>
                <a:close/>
              </a:path>
            </a:pathLst>
          </a:custGeom>
          <a:solidFill>
            <a:srgbClr val="EDEA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17792" y="5023612"/>
            <a:ext cx="2743199" cy="1420368"/>
          </a:xfrm>
          <a:custGeom>
            <a:avLst/>
            <a:gdLst/>
            <a:ahLst/>
            <a:cxnLst/>
            <a:rect l="l" t="t" r="r" b="b"/>
            <a:pathLst>
              <a:path w="2743199" h="1420368">
                <a:moveTo>
                  <a:pt x="0" y="142036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420368"/>
                </a:lnTo>
                <a:lnTo>
                  <a:pt x="0" y="1420368"/>
                </a:lnTo>
                <a:close/>
              </a:path>
            </a:pathLst>
          </a:custGeom>
          <a:solidFill>
            <a:srgbClr val="EDEA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968496" y="2170684"/>
            <a:ext cx="15239" cy="4282440"/>
          </a:xfrm>
          <a:custGeom>
            <a:avLst/>
            <a:gdLst/>
            <a:ahLst/>
            <a:cxnLst/>
            <a:rect l="l" t="t" r="r" b="b"/>
            <a:pathLst>
              <a:path w="15239" h="4282440">
                <a:moveTo>
                  <a:pt x="15240" y="0"/>
                </a:moveTo>
                <a:lnTo>
                  <a:pt x="15240" y="4282440"/>
                </a:lnTo>
                <a:lnTo>
                  <a:pt x="0" y="428244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11696" y="2170684"/>
            <a:ext cx="15240" cy="4282440"/>
          </a:xfrm>
          <a:custGeom>
            <a:avLst/>
            <a:gdLst/>
            <a:ahLst/>
            <a:cxnLst/>
            <a:rect l="l" t="t" r="r" b="b"/>
            <a:pathLst>
              <a:path w="15240" h="4282440">
                <a:moveTo>
                  <a:pt x="15240" y="0"/>
                </a:moveTo>
                <a:lnTo>
                  <a:pt x="15240" y="4282440"/>
                </a:lnTo>
                <a:lnTo>
                  <a:pt x="0" y="428244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25296" y="3581908"/>
            <a:ext cx="8244840" cy="36576"/>
          </a:xfrm>
          <a:custGeom>
            <a:avLst/>
            <a:gdLst/>
            <a:ahLst/>
            <a:cxnLst/>
            <a:rect l="l" t="t" r="r" b="b"/>
            <a:pathLst>
              <a:path w="8244840" h="36576">
                <a:moveTo>
                  <a:pt x="0" y="0"/>
                </a:moveTo>
                <a:lnTo>
                  <a:pt x="8244840" y="0"/>
                </a:lnTo>
                <a:lnTo>
                  <a:pt x="8244840" y="36576"/>
                </a:lnTo>
                <a:lnTo>
                  <a:pt x="0" y="365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25296" y="5017516"/>
            <a:ext cx="8244840" cy="12192"/>
          </a:xfrm>
          <a:custGeom>
            <a:avLst/>
            <a:gdLst/>
            <a:ahLst/>
            <a:cxnLst/>
            <a:rect l="l" t="t" r="r" b="b"/>
            <a:pathLst>
              <a:path w="8244840" h="12192">
                <a:moveTo>
                  <a:pt x="0" y="0"/>
                </a:moveTo>
                <a:lnTo>
                  <a:pt x="8244840" y="0"/>
                </a:lnTo>
                <a:lnTo>
                  <a:pt x="8244840" y="12192"/>
                </a:lnTo>
                <a:lnTo>
                  <a:pt x="0" y="121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25296" y="2170684"/>
            <a:ext cx="15240" cy="4282440"/>
          </a:xfrm>
          <a:custGeom>
            <a:avLst/>
            <a:gdLst/>
            <a:ahLst/>
            <a:cxnLst/>
            <a:rect l="l" t="t" r="r" b="b"/>
            <a:pathLst>
              <a:path w="15240" h="4282440">
                <a:moveTo>
                  <a:pt x="15240" y="0"/>
                </a:moveTo>
                <a:lnTo>
                  <a:pt x="15240" y="4282440"/>
                </a:lnTo>
                <a:lnTo>
                  <a:pt x="0" y="428244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454896" y="2170684"/>
            <a:ext cx="15240" cy="4282440"/>
          </a:xfrm>
          <a:custGeom>
            <a:avLst/>
            <a:gdLst/>
            <a:ahLst/>
            <a:cxnLst/>
            <a:rect l="l" t="t" r="r" b="b"/>
            <a:pathLst>
              <a:path w="15240" h="4282440">
                <a:moveTo>
                  <a:pt x="15240" y="0"/>
                </a:moveTo>
                <a:lnTo>
                  <a:pt x="15240" y="4282440"/>
                </a:lnTo>
                <a:lnTo>
                  <a:pt x="0" y="428244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25296" y="2170684"/>
            <a:ext cx="8244840" cy="15240"/>
          </a:xfrm>
          <a:custGeom>
            <a:avLst/>
            <a:gdLst/>
            <a:ahLst/>
            <a:cxnLst/>
            <a:rect l="l" t="t" r="r" b="b"/>
            <a:pathLst>
              <a:path w="8244840" h="15240">
                <a:moveTo>
                  <a:pt x="0" y="0"/>
                </a:moveTo>
                <a:lnTo>
                  <a:pt x="8244840" y="0"/>
                </a:lnTo>
                <a:lnTo>
                  <a:pt x="8244840" y="15240"/>
                </a:lnTo>
                <a:lnTo>
                  <a:pt x="0" y="152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25296" y="6437884"/>
            <a:ext cx="8244840" cy="15240"/>
          </a:xfrm>
          <a:custGeom>
            <a:avLst/>
            <a:gdLst/>
            <a:ahLst/>
            <a:cxnLst/>
            <a:rect l="l" t="t" r="r" b="b"/>
            <a:pathLst>
              <a:path w="8244840" h="15240">
                <a:moveTo>
                  <a:pt x="0" y="0"/>
                </a:moveTo>
                <a:lnTo>
                  <a:pt x="8244840" y="0"/>
                </a:lnTo>
                <a:lnTo>
                  <a:pt x="8244840" y="15240"/>
                </a:lnTo>
                <a:lnTo>
                  <a:pt x="0" y="152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text 1"/>
          <p:cNvSpPr txBox="1"/>
          <p:nvPr/>
        </p:nvSpPr>
        <p:spPr>
          <a:xfrm>
            <a:off x="4639056" y="2299462"/>
            <a:ext cx="1505597" cy="3895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020" b="1" spc="10" dirty="0">
                <a:solidFill>
                  <a:srgbClr val="FFFFFF"/>
                </a:solidFill>
                <a:latin typeface="Arial"/>
                <a:cs typeface="Arial"/>
              </a:rPr>
              <a:t>Amerika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7531607" y="2299462"/>
            <a:ext cx="1208044" cy="3895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10" b="1" spc="10" dirty="0">
                <a:solidFill>
                  <a:srgbClr val="FFFFFF"/>
                </a:solidFill>
                <a:latin typeface="Arial"/>
                <a:cs typeface="Arial"/>
              </a:rPr>
              <a:t>Inggris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322832" y="3722877"/>
            <a:ext cx="1506002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Gandum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4066032" y="3722877"/>
            <a:ext cx="1278712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6 bakul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6809231" y="3722877"/>
            <a:ext cx="1278713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2 bakul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1322832" y="5143246"/>
            <a:ext cx="1362496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Pakaian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4066032" y="5143246"/>
            <a:ext cx="1472760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10 yards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6809231" y="5143246"/>
            <a:ext cx="1265608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6 yards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322832" y="2006854"/>
            <a:ext cx="8116979" cy="528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00" spc="10" dirty="0">
                <a:latin typeface="Arial"/>
                <a:cs typeface="Arial"/>
              </a:rPr>
              <a:t>• </a:t>
            </a:r>
            <a:r>
              <a:rPr sz="3600" spc="10" dirty="0">
                <a:latin typeface="Calibri"/>
                <a:cs typeface="Calibri"/>
              </a:rPr>
              <a:t>Menurut teori absolute advantages, tidak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667256" y="2626360"/>
            <a:ext cx="7735216" cy="155448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akan terjadi perdagangan antara Amerika</a:t>
            </a:r>
            <a:endParaRPr sz="3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dan Inggris karena Amerika memiliki</a:t>
            </a:r>
            <a:endParaRPr sz="3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absolute advantage pada semua produk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322832" y="4311142"/>
            <a:ext cx="7695898" cy="528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00" spc="10" dirty="0">
                <a:latin typeface="Arial"/>
                <a:cs typeface="Arial"/>
              </a:rPr>
              <a:t>• </a:t>
            </a:r>
            <a:r>
              <a:rPr sz="3600" spc="10" dirty="0">
                <a:latin typeface="Calibri"/>
                <a:cs typeface="Calibri"/>
              </a:rPr>
              <a:t>Menurut comparative advantage dapat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667256" y="4930648"/>
            <a:ext cx="7317640" cy="100584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dilakukan perdagangan antara Amerika</a:t>
            </a:r>
            <a:endParaRPr sz="3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dan Inggris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4404360" y="844042"/>
            <a:ext cx="2005792" cy="55778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400" spc="10" dirty="0">
                <a:latin typeface="Calibri"/>
                <a:cs typeface="Calibri"/>
              </a:rPr>
              <a:t>Amerika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322832" y="1703227"/>
            <a:ext cx="5731839" cy="46821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Arial"/>
                <a:cs typeface="Arial"/>
              </a:rPr>
              <a:t>• </a:t>
            </a:r>
            <a:r>
              <a:rPr sz="3200" spc="10" dirty="0">
                <a:latin typeface="Calibri"/>
                <a:cs typeface="Calibri"/>
              </a:rPr>
              <a:t>Dalam produksi gandum 6 bakul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667256" y="2253742"/>
            <a:ext cx="5856795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dibanding 2 bakul dari Inggris = 3:1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322832" y="2776123"/>
            <a:ext cx="5861880" cy="4682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Arial"/>
                <a:cs typeface="Arial"/>
              </a:rPr>
              <a:t>• </a:t>
            </a:r>
            <a:r>
              <a:rPr sz="3200" spc="10" dirty="0">
                <a:latin typeface="Calibri"/>
                <a:cs typeface="Calibri"/>
              </a:rPr>
              <a:t>Dalam produksi pakaian 10 yards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667256" y="3326638"/>
            <a:ext cx="6201539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dibanding 6 yards dari Inggris = 5/3:1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1322832" y="4434235"/>
            <a:ext cx="7253086" cy="4682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Arial"/>
                <a:cs typeface="Arial"/>
              </a:rPr>
              <a:t>• </a:t>
            </a:r>
            <a:r>
              <a:rPr sz="3200" spc="10" dirty="0">
                <a:latin typeface="Calibri"/>
                <a:cs typeface="Calibri"/>
              </a:rPr>
              <a:t>Amerika memiliki comparative advantage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1667256" y="4984750"/>
            <a:ext cx="6813694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pada gandum yakni (3:1) lebih besar dari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1667256" y="5472430"/>
            <a:ext cx="970894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5/3:1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4593336" y="965962"/>
            <a:ext cx="1629845" cy="5577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400" spc="10" dirty="0">
                <a:latin typeface="Calibri"/>
                <a:cs typeface="Calibri"/>
              </a:rPr>
              <a:t>Inggris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780032" y="1923415"/>
            <a:ext cx="7288911" cy="44005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000" spc="10" dirty="0">
                <a:latin typeface="Arial"/>
                <a:cs typeface="Arial"/>
              </a:rPr>
              <a:t>• </a:t>
            </a:r>
            <a:r>
              <a:rPr sz="3000" spc="10" dirty="0">
                <a:latin typeface="Calibri"/>
                <a:cs typeface="Calibri"/>
              </a:rPr>
              <a:t>Dalam produksi gandum 2 bakul dibanding 6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780032" y="2348230"/>
            <a:ext cx="7414262" cy="83820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344423">
              <a:lnSpc>
                <a:spcPct val="100000"/>
              </a:lnSpc>
            </a:pPr>
            <a:r>
              <a:rPr sz="3000" spc="10" dirty="0">
                <a:latin typeface="Calibri"/>
                <a:cs typeface="Calibri"/>
              </a:rPr>
              <a:t>bakul dari amerika = 1/3:1</a:t>
            </a:r>
            <a:endParaRPr sz="30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3000" spc="10" dirty="0">
                <a:latin typeface="Arial"/>
                <a:cs typeface="Arial"/>
              </a:rPr>
              <a:t>• </a:t>
            </a:r>
            <a:r>
              <a:rPr sz="3000" spc="10" dirty="0">
                <a:latin typeface="Calibri"/>
                <a:cs typeface="Calibri"/>
              </a:rPr>
              <a:t>Dalam produksi pakaian 6 yards dibanding 10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2124456" y="3171190"/>
            <a:ext cx="4117467" cy="38100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000" spc="10" dirty="0">
                <a:latin typeface="Calibri"/>
                <a:cs typeface="Calibri"/>
              </a:rPr>
              <a:t>yards dari amerika = 3/5:1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780032" y="4026534"/>
            <a:ext cx="7406641" cy="44005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000" spc="10" dirty="0">
                <a:latin typeface="Arial"/>
                <a:cs typeface="Arial"/>
              </a:rPr>
              <a:t>• </a:t>
            </a:r>
            <a:r>
              <a:rPr sz="3000" spc="10" dirty="0">
                <a:latin typeface="Calibri"/>
                <a:cs typeface="Calibri"/>
              </a:rPr>
              <a:t>Inggris memiliki comparative advantage pada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1780032" y="4451350"/>
            <a:ext cx="7475982" cy="120396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344423">
              <a:lnSpc>
                <a:spcPct val="100000"/>
              </a:lnSpc>
            </a:pPr>
            <a:r>
              <a:rPr sz="3000" spc="10" dirty="0">
                <a:latin typeface="Calibri"/>
                <a:cs typeface="Calibri"/>
              </a:rPr>
              <a:t>produksi pakaian yakni (3/5:1) lebih besar</a:t>
            </a:r>
            <a:endParaRPr sz="3000">
              <a:latin typeface="Calibri"/>
              <a:cs typeface="Calibri"/>
            </a:endParaRPr>
          </a:p>
          <a:p>
            <a:pPr marL="344423">
              <a:lnSpc>
                <a:spcPct val="100000"/>
              </a:lnSpc>
            </a:pPr>
            <a:r>
              <a:rPr sz="3000" spc="10" dirty="0">
                <a:latin typeface="Calibri"/>
                <a:cs typeface="Calibri"/>
              </a:rPr>
              <a:t>daripada (1/3:1)</a:t>
            </a:r>
            <a:endParaRPr sz="30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3000" spc="10" dirty="0">
                <a:latin typeface="Arial"/>
                <a:cs typeface="Arial"/>
              </a:rPr>
              <a:t>• </a:t>
            </a:r>
            <a:r>
              <a:rPr sz="3000" spc="10" dirty="0">
                <a:latin typeface="Calibri"/>
                <a:cs typeface="Calibri"/>
              </a:rPr>
              <a:t>Amerika spesialisasi produksi gandum, Inggris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2124456" y="5640070"/>
            <a:ext cx="4439411" cy="38100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000" spc="10" dirty="0">
                <a:latin typeface="Calibri"/>
                <a:cs typeface="Calibri"/>
              </a:rPr>
              <a:t>berspesialisasi pada pakaian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508760" y="984250"/>
            <a:ext cx="7783822" cy="50901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000" spc="10" dirty="0">
                <a:latin typeface="Calibri"/>
                <a:cs typeface="Calibri"/>
              </a:rPr>
              <a:t>COMPARATIVE COST-DAVID RICARDO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322832" y="2008027"/>
            <a:ext cx="7160987" cy="46821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Arial"/>
                <a:cs typeface="Arial"/>
              </a:rPr>
              <a:t>• </a:t>
            </a:r>
            <a:r>
              <a:rPr sz="3200" spc="10" dirty="0">
                <a:latin typeface="Calibri"/>
                <a:cs typeface="Calibri"/>
              </a:rPr>
              <a:t>Titik pangkal teorinya tentang nilai/value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322832" y="2593243"/>
            <a:ext cx="7516225" cy="49244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 smtClean="0">
                <a:latin typeface="Arial"/>
                <a:cs typeface="Arial"/>
              </a:rPr>
              <a:t>• </a:t>
            </a:r>
            <a:r>
              <a:rPr sz="3200" spc="10" dirty="0" err="1" smtClean="0">
                <a:latin typeface="Calibri"/>
                <a:cs typeface="Calibri"/>
              </a:rPr>
              <a:t>Nilai</a:t>
            </a:r>
            <a:r>
              <a:rPr sz="3200" spc="10" dirty="0" smtClean="0">
                <a:latin typeface="Calibri"/>
                <a:cs typeface="Calibri"/>
              </a:rPr>
              <a:t>/value </a:t>
            </a:r>
            <a:r>
              <a:rPr sz="3200" spc="10" dirty="0" err="1" smtClean="0">
                <a:latin typeface="Calibri"/>
                <a:cs typeface="Calibri"/>
              </a:rPr>
              <a:t>suatu</a:t>
            </a:r>
            <a:r>
              <a:rPr sz="3200" spc="10" dirty="0" smtClean="0">
                <a:latin typeface="Calibri"/>
                <a:cs typeface="Calibri"/>
              </a:rPr>
              <a:t> </a:t>
            </a:r>
            <a:r>
              <a:rPr sz="3200" spc="10" dirty="0" err="1" smtClean="0">
                <a:latin typeface="Calibri"/>
                <a:cs typeface="Calibri"/>
              </a:rPr>
              <a:t>barang</a:t>
            </a:r>
            <a:r>
              <a:rPr sz="3200" spc="10" dirty="0" smtClean="0">
                <a:latin typeface="Calibri"/>
                <a:cs typeface="Calibri"/>
              </a:rPr>
              <a:t> </a:t>
            </a:r>
            <a:r>
              <a:rPr sz="3200" spc="10" dirty="0" err="1" smtClean="0">
                <a:latin typeface="Calibri"/>
                <a:cs typeface="Calibri"/>
              </a:rPr>
              <a:t>tergantung</a:t>
            </a:r>
            <a:r>
              <a:rPr sz="3200" spc="10" dirty="0" smtClean="0">
                <a:latin typeface="Calibri"/>
                <a:cs typeface="Calibri"/>
              </a:rPr>
              <a:t> </a:t>
            </a:r>
            <a:r>
              <a:rPr sz="3200" spc="10" dirty="0" err="1" smtClean="0">
                <a:latin typeface="Calibri"/>
                <a:cs typeface="Calibri"/>
              </a:rPr>
              <a:t>dari</a:t>
            </a:r>
            <a:r>
              <a:rPr lang="en-US" sz="3200" spc="10" dirty="0" smtClean="0">
                <a:latin typeface="Calibri"/>
                <a:cs typeface="Calibri"/>
              </a:rPr>
              <a:t>     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667256" y="3143758"/>
            <a:ext cx="6827615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banyaknya tenaga kerja yang dicurahkan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667256" y="3631438"/>
            <a:ext cx="6138001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untuk memproduksi barang tersebut</a:t>
            </a:r>
            <a:endParaRPr sz="3100" dirty="0">
              <a:latin typeface="Calibri"/>
              <a:cs typeface="Calibri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1667256" y="4216654"/>
            <a:ext cx="4120323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(labor cost value theory)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1322832" y="4739035"/>
            <a:ext cx="8088189" cy="4682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solidFill>
                  <a:srgbClr val="FF0000"/>
                </a:solidFill>
                <a:latin typeface="Arial"/>
                <a:cs typeface="Arial"/>
              </a:rPr>
              <a:t>• </a:t>
            </a:r>
            <a:r>
              <a:rPr sz="3200" spc="10" dirty="0">
                <a:solidFill>
                  <a:srgbClr val="FF0000"/>
                </a:solidFill>
                <a:latin typeface="Calibri"/>
                <a:cs typeface="Calibri"/>
              </a:rPr>
              <a:t>Perdagangan antar negara akan timbul apabila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1667256" y="5289550"/>
            <a:ext cx="7432160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solidFill>
                  <a:srgbClr val="FF0000"/>
                </a:solidFill>
                <a:latin typeface="Calibri"/>
                <a:cs typeface="Calibri"/>
              </a:rPr>
              <a:t>masing-masing negara memiliki comparative</a:t>
            </a:r>
            <a:endParaRPr sz="3100" dirty="0">
              <a:latin typeface="Calibri"/>
              <a:cs typeface="Calibri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1667256" y="5777230"/>
            <a:ext cx="2932173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solidFill>
                  <a:srgbClr val="FF0000"/>
                </a:solidFill>
                <a:latin typeface="Calibri"/>
                <a:cs typeface="Calibri"/>
              </a:rPr>
              <a:t>cost yang terkecil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322832" y="679450"/>
            <a:ext cx="8132064" cy="10310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00" spc="10" dirty="0">
                <a:latin typeface="Calibri"/>
                <a:cs typeface="Calibri"/>
              </a:rPr>
              <a:t>Banyaknya hari kerja yang </a:t>
            </a:r>
            <a:r>
              <a:rPr sz="3100" spc="10" dirty="0" err="1" smtClean="0">
                <a:latin typeface="Calibri"/>
                <a:cs typeface="Calibri"/>
              </a:rPr>
              <a:t>dibutuhkan</a:t>
            </a:r>
            <a:r>
              <a:rPr lang="en-US" sz="3100" dirty="0">
                <a:latin typeface="Calibri"/>
                <a:cs typeface="Calibri"/>
              </a:rPr>
              <a:t> </a:t>
            </a:r>
            <a:endParaRPr lang="en-US" sz="3100" dirty="0" smtClean="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3600" spc="10" dirty="0" err="1" smtClean="0">
                <a:latin typeface="Calibri"/>
                <a:cs typeface="Calibri"/>
              </a:rPr>
              <a:t>untuk</a:t>
            </a:r>
            <a:r>
              <a:rPr sz="3600" spc="10" dirty="0" smtClean="0">
                <a:latin typeface="Calibri"/>
                <a:cs typeface="Calibri"/>
              </a:rPr>
              <a:t> </a:t>
            </a:r>
            <a:r>
              <a:rPr sz="3600" spc="10" dirty="0">
                <a:latin typeface="Calibri"/>
                <a:cs typeface="Calibri"/>
              </a:rPr>
              <a:t>memproduksi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231390" y="2100580"/>
            <a:ext cx="2743200" cy="1551432"/>
          </a:xfrm>
          <a:custGeom>
            <a:avLst/>
            <a:gdLst/>
            <a:ahLst/>
            <a:cxnLst/>
            <a:rect l="l" t="t" r="r" b="b"/>
            <a:pathLst>
              <a:path w="2743200" h="1551432">
                <a:moveTo>
                  <a:pt x="0" y="1551432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551432"/>
                </a:lnTo>
                <a:lnTo>
                  <a:pt x="0" y="155143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974592" y="2100580"/>
            <a:ext cx="2743199" cy="1551432"/>
          </a:xfrm>
          <a:custGeom>
            <a:avLst/>
            <a:gdLst/>
            <a:ahLst/>
            <a:cxnLst/>
            <a:rect l="l" t="t" r="r" b="b"/>
            <a:pathLst>
              <a:path w="2743199" h="1551432">
                <a:moveTo>
                  <a:pt x="0" y="1551432"/>
                </a:moveTo>
                <a:lnTo>
                  <a:pt x="0" y="0"/>
                </a:lnTo>
                <a:lnTo>
                  <a:pt x="2743199" y="0"/>
                </a:lnTo>
                <a:lnTo>
                  <a:pt x="2743199" y="1551432"/>
                </a:lnTo>
                <a:lnTo>
                  <a:pt x="0" y="155143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17792" y="2100580"/>
            <a:ext cx="2743199" cy="1551432"/>
          </a:xfrm>
          <a:custGeom>
            <a:avLst/>
            <a:gdLst/>
            <a:ahLst/>
            <a:cxnLst/>
            <a:rect l="l" t="t" r="r" b="b"/>
            <a:pathLst>
              <a:path w="2743199" h="1551432">
                <a:moveTo>
                  <a:pt x="0" y="1551432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551432"/>
                </a:lnTo>
                <a:lnTo>
                  <a:pt x="0" y="155143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31390" y="3652012"/>
            <a:ext cx="2743200" cy="1548384"/>
          </a:xfrm>
          <a:custGeom>
            <a:avLst/>
            <a:gdLst/>
            <a:ahLst/>
            <a:cxnLst/>
            <a:rect l="l" t="t" r="r" b="b"/>
            <a:pathLst>
              <a:path w="2743200" h="1548384">
                <a:moveTo>
                  <a:pt x="0" y="1548384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548384"/>
                </a:lnTo>
                <a:lnTo>
                  <a:pt x="0" y="1548384"/>
                </a:lnTo>
                <a:close/>
              </a:path>
            </a:pathLst>
          </a:custGeom>
          <a:solidFill>
            <a:srgbClr val="E8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974592" y="3652012"/>
            <a:ext cx="2743199" cy="1548384"/>
          </a:xfrm>
          <a:custGeom>
            <a:avLst/>
            <a:gdLst/>
            <a:ahLst/>
            <a:cxnLst/>
            <a:rect l="l" t="t" r="r" b="b"/>
            <a:pathLst>
              <a:path w="2743199" h="1548384">
                <a:moveTo>
                  <a:pt x="0" y="1548384"/>
                </a:moveTo>
                <a:lnTo>
                  <a:pt x="0" y="0"/>
                </a:lnTo>
                <a:lnTo>
                  <a:pt x="2743199" y="0"/>
                </a:lnTo>
                <a:lnTo>
                  <a:pt x="2743199" y="1548384"/>
                </a:lnTo>
                <a:lnTo>
                  <a:pt x="0" y="1548384"/>
                </a:lnTo>
                <a:close/>
              </a:path>
            </a:pathLst>
          </a:custGeom>
          <a:solidFill>
            <a:srgbClr val="E8D0D0"/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endParaRPr dirty="0"/>
          </a:p>
        </p:txBody>
      </p:sp>
      <p:sp>
        <p:nvSpPr>
          <p:cNvPr id="42" name="object 42"/>
          <p:cNvSpPr/>
          <p:nvPr/>
        </p:nvSpPr>
        <p:spPr>
          <a:xfrm>
            <a:off x="6717792" y="3652012"/>
            <a:ext cx="2743199" cy="1548384"/>
          </a:xfrm>
          <a:custGeom>
            <a:avLst/>
            <a:gdLst/>
            <a:ahLst/>
            <a:cxnLst/>
            <a:rect l="l" t="t" r="r" b="b"/>
            <a:pathLst>
              <a:path w="2743199" h="1548384">
                <a:moveTo>
                  <a:pt x="0" y="1548384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548384"/>
                </a:lnTo>
                <a:lnTo>
                  <a:pt x="0" y="1548384"/>
                </a:lnTo>
                <a:close/>
              </a:path>
            </a:pathLst>
          </a:custGeom>
          <a:solidFill>
            <a:srgbClr val="E8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31390" y="5200396"/>
            <a:ext cx="2743200" cy="1548384"/>
          </a:xfrm>
          <a:custGeom>
            <a:avLst/>
            <a:gdLst/>
            <a:ahLst/>
            <a:cxnLst/>
            <a:rect l="l" t="t" r="r" b="b"/>
            <a:pathLst>
              <a:path w="2743200" h="1548384">
                <a:moveTo>
                  <a:pt x="0" y="1548384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548384"/>
                </a:lnTo>
                <a:lnTo>
                  <a:pt x="0" y="1548384"/>
                </a:lnTo>
                <a:close/>
              </a:path>
            </a:pathLst>
          </a:custGeom>
          <a:solidFill>
            <a:srgbClr val="F4E9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74592" y="5200396"/>
            <a:ext cx="2743199" cy="1548384"/>
          </a:xfrm>
          <a:custGeom>
            <a:avLst/>
            <a:gdLst/>
            <a:ahLst/>
            <a:cxnLst/>
            <a:rect l="l" t="t" r="r" b="b"/>
            <a:pathLst>
              <a:path w="2743199" h="1548384">
                <a:moveTo>
                  <a:pt x="0" y="1548384"/>
                </a:moveTo>
                <a:lnTo>
                  <a:pt x="0" y="0"/>
                </a:lnTo>
                <a:lnTo>
                  <a:pt x="2743199" y="0"/>
                </a:lnTo>
                <a:lnTo>
                  <a:pt x="2743199" y="1548384"/>
                </a:lnTo>
                <a:lnTo>
                  <a:pt x="0" y="1548384"/>
                </a:lnTo>
                <a:close/>
              </a:path>
            </a:pathLst>
          </a:custGeom>
          <a:solidFill>
            <a:srgbClr val="F4E9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717792" y="5200396"/>
            <a:ext cx="2743199" cy="1548384"/>
          </a:xfrm>
          <a:custGeom>
            <a:avLst/>
            <a:gdLst/>
            <a:ahLst/>
            <a:cxnLst/>
            <a:rect l="l" t="t" r="r" b="b"/>
            <a:pathLst>
              <a:path w="2743199" h="1548384">
                <a:moveTo>
                  <a:pt x="0" y="1548384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548384"/>
                </a:lnTo>
                <a:lnTo>
                  <a:pt x="0" y="1548384"/>
                </a:lnTo>
                <a:close/>
              </a:path>
            </a:pathLst>
          </a:custGeom>
          <a:solidFill>
            <a:srgbClr val="F4E9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968496" y="2094484"/>
            <a:ext cx="15239" cy="4663440"/>
          </a:xfrm>
          <a:custGeom>
            <a:avLst/>
            <a:gdLst/>
            <a:ahLst/>
            <a:cxnLst/>
            <a:rect l="l" t="t" r="r" b="b"/>
            <a:pathLst>
              <a:path w="15239" h="4663440">
                <a:moveTo>
                  <a:pt x="15240" y="0"/>
                </a:moveTo>
                <a:lnTo>
                  <a:pt x="15240" y="4663440"/>
                </a:lnTo>
                <a:lnTo>
                  <a:pt x="0" y="466344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711696" y="2094484"/>
            <a:ext cx="15240" cy="4663440"/>
          </a:xfrm>
          <a:custGeom>
            <a:avLst/>
            <a:gdLst/>
            <a:ahLst/>
            <a:cxnLst/>
            <a:rect l="l" t="t" r="r" b="b"/>
            <a:pathLst>
              <a:path w="15240" h="4663440">
                <a:moveTo>
                  <a:pt x="15240" y="0"/>
                </a:moveTo>
                <a:lnTo>
                  <a:pt x="15240" y="4663440"/>
                </a:lnTo>
                <a:lnTo>
                  <a:pt x="0" y="466344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225296" y="3633724"/>
            <a:ext cx="8244840" cy="36576"/>
          </a:xfrm>
          <a:custGeom>
            <a:avLst/>
            <a:gdLst/>
            <a:ahLst/>
            <a:cxnLst/>
            <a:rect l="l" t="t" r="r" b="b"/>
            <a:pathLst>
              <a:path w="8244840" h="36576">
                <a:moveTo>
                  <a:pt x="0" y="0"/>
                </a:moveTo>
                <a:lnTo>
                  <a:pt x="8244840" y="0"/>
                </a:lnTo>
                <a:lnTo>
                  <a:pt x="8244840" y="36576"/>
                </a:lnTo>
                <a:lnTo>
                  <a:pt x="0" y="365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225296" y="5194300"/>
            <a:ext cx="8244840" cy="12192"/>
          </a:xfrm>
          <a:custGeom>
            <a:avLst/>
            <a:gdLst/>
            <a:ahLst/>
            <a:cxnLst/>
            <a:rect l="l" t="t" r="r" b="b"/>
            <a:pathLst>
              <a:path w="8244840" h="12192">
                <a:moveTo>
                  <a:pt x="0" y="0"/>
                </a:moveTo>
                <a:lnTo>
                  <a:pt x="8244840" y="0"/>
                </a:lnTo>
                <a:lnTo>
                  <a:pt x="8244840" y="12192"/>
                </a:lnTo>
                <a:lnTo>
                  <a:pt x="0" y="121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225296" y="2094484"/>
            <a:ext cx="15240" cy="4663440"/>
          </a:xfrm>
          <a:custGeom>
            <a:avLst/>
            <a:gdLst/>
            <a:ahLst/>
            <a:cxnLst/>
            <a:rect l="l" t="t" r="r" b="b"/>
            <a:pathLst>
              <a:path w="15240" h="4663440">
                <a:moveTo>
                  <a:pt x="15240" y="0"/>
                </a:moveTo>
                <a:lnTo>
                  <a:pt x="15240" y="4663440"/>
                </a:lnTo>
                <a:lnTo>
                  <a:pt x="0" y="466344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454896" y="2094484"/>
            <a:ext cx="15240" cy="4663440"/>
          </a:xfrm>
          <a:custGeom>
            <a:avLst/>
            <a:gdLst/>
            <a:ahLst/>
            <a:cxnLst/>
            <a:rect l="l" t="t" r="r" b="b"/>
            <a:pathLst>
              <a:path w="15240" h="4663440">
                <a:moveTo>
                  <a:pt x="15240" y="0"/>
                </a:moveTo>
                <a:lnTo>
                  <a:pt x="15240" y="4663440"/>
                </a:lnTo>
                <a:lnTo>
                  <a:pt x="0" y="466344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225296" y="2094484"/>
            <a:ext cx="8244840" cy="15240"/>
          </a:xfrm>
          <a:custGeom>
            <a:avLst/>
            <a:gdLst/>
            <a:ahLst/>
            <a:cxnLst/>
            <a:rect l="l" t="t" r="r" b="b"/>
            <a:pathLst>
              <a:path w="8244840" h="15240">
                <a:moveTo>
                  <a:pt x="0" y="0"/>
                </a:moveTo>
                <a:lnTo>
                  <a:pt x="8244840" y="0"/>
                </a:lnTo>
                <a:lnTo>
                  <a:pt x="8244840" y="15240"/>
                </a:lnTo>
                <a:lnTo>
                  <a:pt x="0" y="152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225296" y="6742684"/>
            <a:ext cx="8244840" cy="15240"/>
          </a:xfrm>
          <a:custGeom>
            <a:avLst/>
            <a:gdLst/>
            <a:ahLst/>
            <a:cxnLst/>
            <a:rect l="l" t="t" r="r" b="b"/>
            <a:pathLst>
              <a:path w="8244840" h="15240">
                <a:moveTo>
                  <a:pt x="0" y="0"/>
                </a:moveTo>
                <a:lnTo>
                  <a:pt x="8244840" y="0"/>
                </a:lnTo>
                <a:lnTo>
                  <a:pt x="8244840" y="15240"/>
                </a:lnTo>
                <a:lnTo>
                  <a:pt x="0" y="152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text 1"/>
          <p:cNvSpPr txBox="1"/>
          <p:nvPr/>
        </p:nvSpPr>
        <p:spPr>
          <a:xfrm>
            <a:off x="4739640" y="2223262"/>
            <a:ext cx="1302499" cy="3895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70" b="1" spc="10" dirty="0">
                <a:solidFill>
                  <a:srgbClr val="FFFFFF"/>
                </a:solidFill>
                <a:latin typeface="Arial"/>
                <a:cs typeface="Arial"/>
              </a:rPr>
              <a:t>Anggur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4623816" y="2710942"/>
            <a:ext cx="1534833" cy="3895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020" b="1" spc="10" dirty="0">
                <a:solidFill>
                  <a:srgbClr val="FFFFFF"/>
                </a:solidFill>
                <a:latin typeface="Arial"/>
                <a:cs typeface="Arial"/>
              </a:rPr>
              <a:t>(1 botol)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7431024" y="2223262"/>
            <a:ext cx="1409926" cy="3895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70" b="1" spc="10" dirty="0">
                <a:solidFill>
                  <a:srgbClr val="FFFFFF"/>
                </a:solidFill>
                <a:latin typeface="Arial"/>
                <a:cs typeface="Arial"/>
              </a:rPr>
              <a:t>Pakaian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322832" y="3771646"/>
            <a:ext cx="1441951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Portugis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4066032" y="3771646"/>
            <a:ext cx="1028590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3 hari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6809231" y="3771646"/>
            <a:ext cx="1028591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4 hari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1322832" y="5323078"/>
            <a:ext cx="1188180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Inggris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4066032" y="5323078"/>
            <a:ext cx="1028590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6 hari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6809231" y="5323078"/>
            <a:ext cx="1028591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5 hari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841500" y="1208278"/>
            <a:ext cx="7087617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00" spc="10" dirty="0">
                <a:latin typeface="Arial"/>
                <a:cs typeface="Arial"/>
              </a:rPr>
              <a:t>• </a:t>
            </a:r>
            <a:r>
              <a:rPr sz="3600" spc="10" dirty="0">
                <a:latin typeface="Calibri"/>
                <a:cs typeface="Calibri"/>
              </a:rPr>
              <a:t>Besarnya comparative </a:t>
            </a:r>
            <a:r>
              <a:rPr sz="3600" spc="10" dirty="0" smtClean="0">
                <a:latin typeface="Calibri"/>
                <a:cs typeface="Calibri"/>
              </a:rPr>
              <a:t>cost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adalah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841500" y="2415286"/>
            <a:ext cx="804560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00" spc="10" dirty="0">
                <a:latin typeface="Arial"/>
                <a:cs typeface="Arial"/>
              </a:rPr>
              <a:t>• </a:t>
            </a:r>
            <a:r>
              <a:rPr sz="3600" spc="10" dirty="0">
                <a:latin typeface="Calibri"/>
                <a:cs typeface="Calibri"/>
              </a:rPr>
              <a:t>Portugis untuk anggur 3/6 &lt; </a:t>
            </a:r>
            <a:r>
              <a:rPr sz="3600" spc="10" dirty="0" smtClean="0">
                <a:latin typeface="Calibri"/>
                <a:cs typeface="Calibri"/>
              </a:rPr>
              <a:t>4/5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2146300" y="3034792"/>
            <a:ext cx="4135323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atau ¾ &lt; 6/5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841500" y="4280662"/>
            <a:ext cx="7400192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6538" indent="-236538" algn="just">
              <a:lnSpc>
                <a:spcPct val="100000"/>
              </a:lnSpc>
            </a:pPr>
            <a:r>
              <a:rPr sz="3600" spc="10" dirty="0" smtClean="0">
                <a:latin typeface="Arial"/>
                <a:cs typeface="Arial"/>
              </a:rPr>
              <a:t>•</a:t>
            </a:r>
            <a:r>
              <a:rPr sz="3600" spc="10" dirty="0" err="1" smtClean="0">
                <a:latin typeface="Calibri"/>
                <a:cs typeface="Calibri"/>
              </a:rPr>
              <a:t>Portugis</a:t>
            </a:r>
            <a:r>
              <a:rPr sz="3600" spc="10" dirty="0" smtClean="0">
                <a:latin typeface="Calibri"/>
                <a:cs typeface="Calibri"/>
              </a:rPr>
              <a:t> </a:t>
            </a:r>
            <a:r>
              <a:rPr sz="3600" spc="10" dirty="0" err="1">
                <a:latin typeface="Calibri"/>
                <a:cs typeface="Calibri"/>
              </a:rPr>
              <a:t>akan</a:t>
            </a:r>
            <a:r>
              <a:rPr sz="3600" spc="10" dirty="0">
                <a:latin typeface="Calibri"/>
                <a:cs typeface="Calibri"/>
              </a:rPr>
              <a:t> </a:t>
            </a:r>
            <a:r>
              <a:rPr sz="3600" spc="10" dirty="0" err="1" smtClean="0">
                <a:latin typeface="Calibri"/>
                <a:cs typeface="Calibri"/>
              </a:rPr>
              <a:t>berspesialisasi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pada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produksi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anggur</a:t>
            </a:r>
            <a:r>
              <a:rPr lang="en-US" sz="3600" spc="10" dirty="0" smtClean="0">
                <a:latin typeface="Calibri"/>
                <a:cs typeface="Calibri"/>
              </a:rPr>
              <a:t>, </a:t>
            </a:r>
            <a:r>
              <a:rPr lang="en-US" sz="3600" spc="10" dirty="0" err="1" smtClean="0">
                <a:latin typeface="Calibri"/>
                <a:cs typeface="Calibri"/>
              </a:rPr>
              <a:t>sedangkan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inggris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pada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produksi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pakaian</a:t>
            </a:r>
            <a:endParaRPr sz="36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402080" y="938529"/>
            <a:ext cx="7999186" cy="111861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460" spc="10" dirty="0">
                <a:latin typeface="Calibri"/>
                <a:cs typeface="Calibri"/>
              </a:rPr>
              <a:t>PERBEDAAN COMPARATIVE COST DAN</a:t>
            </a:r>
            <a:endParaRPr sz="3400">
              <a:latin typeface="Calibri"/>
              <a:cs typeface="Calibri"/>
            </a:endParaRPr>
          </a:p>
          <a:p>
            <a:pPr marL="1106424">
              <a:lnSpc>
                <a:spcPct val="100000"/>
              </a:lnSpc>
            </a:pPr>
            <a:r>
              <a:rPr sz="4000" spc="10" dirty="0">
                <a:latin typeface="Calibri"/>
                <a:cs typeface="Calibri"/>
              </a:rPr>
              <a:t>COMPARATIVE ADVANTAGE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322832" y="2281174"/>
            <a:ext cx="7794499" cy="528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00" spc="10" dirty="0">
                <a:latin typeface="Arial"/>
                <a:cs typeface="Arial"/>
              </a:rPr>
              <a:t>• </a:t>
            </a:r>
            <a:r>
              <a:rPr sz="3600" spc="10" dirty="0">
                <a:latin typeface="Calibri"/>
                <a:cs typeface="Calibri"/>
              </a:rPr>
              <a:t>Comparative advantage untuk sejumlah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667256" y="2900680"/>
            <a:ext cx="7349186" cy="100584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tertentu tenaga kerja di masing-masing</a:t>
            </a:r>
            <a:endParaRPr sz="3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negara outputnya berbeda,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322832" y="4036821"/>
            <a:ext cx="8003593" cy="528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00" spc="10" dirty="0">
                <a:latin typeface="Arial"/>
                <a:cs typeface="Arial"/>
              </a:rPr>
              <a:t>• </a:t>
            </a:r>
            <a:r>
              <a:rPr sz="3600" spc="10" dirty="0">
                <a:latin typeface="Calibri"/>
                <a:cs typeface="Calibri"/>
              </a:rPr>
              <a:t>Comparative cost untuk sejumlah output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667256" y="4656328"/>
            <a:ext cx="6676342" cy="100584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tertentu, waktu yang dibutuhkan</a:t>
            </a:r>
            <a:endParaRPr sz="3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berbeda antara satu negara dengan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1667256" y="5753608"/>
            <a:ext cx="2248509" cy="45720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negara lain.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758696" y="965962"/>
            <a:ext cx="7301949" cy="5577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400" spc="10" dirty="0">
                <a:latin typeface="Calibri"/>
                <a:cs typeface="Calibri"/>
              </a:rPr>
              <a:t>KRITIK TERHADAP TEORI KLASIK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322832" y="1959259"/>
            <a:ext cx="8595360" cy="4924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just">
              <a:lnSpc>
                <a:spcPct val="100000"/>
              </a:lnSpc>
            </a:pPr>
            <a:r>
              <a:rPr sz="3200" spc="10" dirty="0">
                <a:latin typeface="Arial"/>
                <a:cs typeface="Arial"/>
              </a:rPr>
              <a:t>• </a:t>
            </a:r>
            <a:r>
              <a:rPr sz="3200" spc="10" dirty="0">
                <a:latin typeface="Calibri"/>
                <a:cs typeface="Calibri"/>
              </a:rPr>
              <a:t>Tenaga kerja nyatanya </a:t>
            </a:r>
            <a:r>
              <a:rPr sz="3200" spc="10" dirty="0" err="1">
                <a:latin typeface="Calibri"/>
                <a:cs typeface="Calibri"/>
              </a:rPr>
              <a:t>tidak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10" dirty="0" err="1" smtClean="0">
                <a:latin typeface="Calibri"/>
                <a:cs typeface="Calibri"/>
              </a:rPr>
              <a:t>homogen</a:t>
            </a:r>
            <a:endParaRPr lang="en-US" sz="3200" spc="10" dirty="0" smtClean="0">
              <a:latin typeface="Calibri"/>
              <a:cs typeface="Calibri"/>
            </a:endParaRPr>
          </a:p>
          <a:p>
            <a:pPr marL="346075" indent="-346075" algn="just"/>
            <a:r>
              <a:rPr sz="3200" spc="10" dirty="0" smtClean="0">
                <a:latin typeface="Arial"/>
                <a:cs typeface="Arial"/>
              </a:rPr>
              <a:t>• </a:t>
            </a:r>
            <a:r>
              <a:rPr sz="3200" spc="10" dirty="0">
                <a:latin typeface="Calibri"/>
                <a:cs typeface="Calibri"/>
              </a:rPr>
              <a:t>Mobilitas tenaga kerja di </a:t>
            </a:r>
            <a:r>
              <a:rPr sz="3200" spc="10" dirty="0" err="1">
                <a:latin typeface="Calibri"/>
                <a:cs typeface="Calibri"/>
              </a:rPr>
              <a:t>dalam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10" dirty="0" err="1" smtClean="0">
                <a:latin typeface="Calibri"/>
                <a:cs typeface="Calibri"/>
              </a:rPr>
              <a:t>negeri</a:t>
            </a:r>
            <a:r>
              <a:rPr lang="en-US" sz="3200" spc="10" dirty="0">
                <a:latin typeface="Calibri"/>
                <a:cs typeface="Calibri"/>
              </a:rPr>
              <a:t> </a:t>
            </a:r>
            <a:r>
              <a:rPr lang="sv-SE" sz="3170" spc="10" dirty="0" smtClean="0">
                <a:cs typeface="Calibri"/>
              </a:rPr>
              <a:t>mungkin </a:t>
            </a:r>
            <a:r>
              <a:rPr lang="sv-SE" sz="3170" spc="10" dirty="0">
                <a:cs typeface="Calibri"/>
              </a:rPr>
              <a:t>tidak sebebas seperti anggapan </a:t>
            </a:r>
            <a:r>
              <a:rPr lang="sv-SE" sz="3170" spc="10" dirty="0" smtClean="0">
                <a:cs typeface="Calibri"/>
              </a:rPr>
              <a:t>teori</a:t>
            </a:r>
            <a:r>
              <a:rPr lang="sv-SE" sz="3100" dirty="0" smtClean="0">
                <a:cs typeface="Calibri"/>
              </a:rPr>
              <a:t> </a:t>
            </a:r>
            <a:r>
              <a:rPr lang="sv-SE" sz="3200" spc="10" dirty="0" smtClean="0">
                <a:cs typeface="Calibri"/>
              </a:rPr>
              <a:t>klasik </a:t>
            </a:r>
            <a:r>
              <a:rPr lang="sv-SE" sz="3200" spc="10" dirty="0">
                <a:cs typeface="Calibri"/>
              </a:rPr>
              <a:t>karena ikatan keluarga, </a:t>
            </a:r>
            <a:r>
              <a:rPr lang="sv-SE" sz="3200" spc="10" dirty="0" smtClean="0">
                <a:cs typeface="Calibri"/>
              </a:rPr>
              <a:t>ketidaktentuan</a:t>
            </a:r>
            <a:r>
              <a:rPr lang="sv-SE" sz="3200" dirty="0" smtClean="0">
                <a:cs typeface="Calibri"/>
              </a:rPr>
              <a:t> </a:t>
            </a:r>
            <a:r>
              <a:rPr lang="sv-SE" sz="3200" spc="10" dirty="0" smtClean="0">
                <a:cs typeface="Calibri"/>
              </a:rPr>
              <a:t>tentang </a:t>
            </a:r>
            <a:r>
              <a:rPr lang="sv-SE" sz="3200" spc="10" dirty="0">
                <a:cs typeface="Calibri"/>
              </a:rPr>
              <a:t>pekerjaan di tempat yang baru dsb</a:t>
            </a:r>
            <a:r>
              <a:rPr lang="sv-SE" sz="3200" spc="10" dirty="0" smtClean="0">
                <a:cs typeface="Calibri"/>
              </a:rPr>
              <a:t>. </a:t>
            </a:r>
          </a:p>
          <a:p>
            <a:pPr algn="just"/>
            <a:endParaRPr lang="sv-SE" sz="3200" spc="10" dirty="0">
              <a:cs typeface="Calibri"/>
            </a:endParaRPr>
          </a:p>
          <a:p>
            <a:pPr algn="just"/>
            <a:r>
              <a:rPr lang="en-US" sz="3200" spc="10" dirty="0" err="1" smtClean="0">
                <a:cs typeface="Calibri"/>
              </a:rPr>
              <a:t>Dengan</a:t>
            </a:r>
            <a:r>
              <a:rPr lang="en-US" sz="3200" spc="10" dirty="0" smtClean="0">
                <a:cs typeface="Calibri"/>
              </a:rPr>
              <a:t> </a:t>
            </a:r>
            <a:r>
              <a:rPr lang="en-US" sz="3200" spc="10" dirty="0" err="1">
                <a:cs typeface="Calibri"/>
              </a:rPr>
              <a:t>adanya</a:t>
            </a:r>
            <a:r>
              <a:rPr lang="en-US" sz="3200" spc="10" dirty="0">
                <a:cs typeface="Calibri"/>
              </a:rPr>
              <a:t> noncompeting group </a:t>
            </a:r>
            <a:r>
              <a:rPr lang="en-US" sz="3200" spc="10" dirty="0" err="1" smtClean="0">
                <a:cs typeface="Calibri"/>
              </a:rPr>
              <a:t>dari</a:t>
            </a:r>
            <a:r>
              <a:rPr lang="en-US" sz="3200" spc="10" dirty="0">
                <a:cs typeface="Calibri"/>
              </a:rPr>
              <a:t> </a:t>
            </a:r>
            <a:r>
              <a:rPr lang="en-US" sz="3170" spc="10" dirty="0" err="1" smtClean="0">
                <a:cs typeface="Calibri"/>
              </a:rPr>
              <a:t>tenaga</a:t>
            </a:r>
            <a:r>
              <a:rPr lang="en-US" sz="3170" spc="10" dirty="0" smtClean="0">
                <a:cs typeface="Calibri"/>
              </a:rPr>
              <a:t> </a:t>
            </a:r>
            <a:r>
              <a:rPr lang="en-US" sz="3170" spc="10" dirty="0" err="1">
                <a:cs typeface="Calibri"/>
              </a:rPr>
              <a:t>kerja</a:t>
            </a:r>
            <a:r>
              <a:rPr lang="en-US" sz="3170" spc="10" dirty="0">
                <a:cs typeface="Calibri"/>
              </a:rPr>
              <a:t> </a:t>
            </a:r>
            <a:r>
              <a:rPr lang="en-US" sz="3170" spc="10" dirty="0" err="1">
                <a:cs typeface="Calibri"/>
              </a:rPr>
              <a:t>menyebabkan</a:t>
            </a:r>
            <a:r>
              <a:rPr lang="en-US" sz="3170" spc="10" dirty="0">
                <a:cs typeface="Calibri"/>
              </a:rPr>
              <a:t> </a:t>
            </a:r>
            <a:r>
              <a:rPr lang="en-US" sz="3170" spc="10" dirty="0" err="1">
                <a:cs typeface="Calibri"/>
              </a:rPr>
              <a:t>tidak</a:t>
            </a:r>
            <a:r>
              <a:rPr lang="en-US" sz="3170" spc="10" dirty="0">
                <a:cs typeface="Calibri"/>
              </a:rPr>
              <a:t> </a:t>
            </a:r>
            <a:r>
              <a:rPr lang="en-US" sz="3170" spc="10" dirty="0" err="1">
                <a:cs typeface="Calibri"/>
              </a:rPr>
              <a:t>mungkin</a:t>
            </a:r>
            <a:r>
              <a:rPr lang="en-US" sz="3170" spc="10" dirty="0">
                <a:cs typeface="Calibri"/>
              </a:rPr>
              <a:t> </a:t>
            </a:r>
            <a:r>
              <a:rPr lang="en-US" sz="3170" spc="10" dirty="0" err="1" smtClean="0">
                <a:cs typeface="Calibri"/>
              </a:rPr>
              <a:t>nilai</a:t>
            </a:r>
            <a:r>
              <a:rPr lang="en-US" sz="3100" dirty="0" smtClean="0">
                <a:cs typeface="Calibri"/>
              </a:rPr>
              <a:t> </a:t>
            </a:r>
            <a:r>
              <a:rPr lang="en-US" sz="3200" spc="10" dirty="0" err="1" smtClean="0">
                <a:cs typeface="Calibri"/>
              </a:rPr>
              <a:t>suatu</a:t>
            </a:r>
            <a:r>
              <a:rPr lang="en-US" sz="3200" spc="10" dirty="0" smtClean="0">
                <a:cs typeface="Calibri"/>
              </a:rPr>
              <a:t> </a:t>
            </a:r>
            <a:r>
              <a:rPr lang="en-US" sz="3200" spc="10" dirty="0" err="1">
                <a:cs typeface="Calibri"/>
              </a:rPr>
              <a:t>barang</a:t>
            </a:r>
            <a:r>
              <a:rPr lang="en-US" sz="3200" spc="10" dirty="0">
                <a:cs typeface="Calibri"/>
              </a:rPr>
              <a:t> </a:t>
            </a:r>
            <a:r>
              <a:rPr lang="en-US" sz="3200" spc="10" dirty="0" err="1">
                <a:cs typeface="Calibri"/>
              </a:rPr>
              <a:t>dinyatakan</a:t>
            </a:r>
            <a:r>
              <a:rPr lang="en-US" sz="3200" spc="10" dirty="0">
                <a:cs typeface="Calibri"/>
              </a:rPr>
              <a:t> </a:t>
            </a:r>
            <a:r>
              <a:rPr lang="en-US" sz="3200" spc="10" dirty="0" err="1">
                <a:cs typeface="Calibri"/>
              </a:rPr>
              <a:t>dengan</a:t>
            </a:r>
            <a:r>
              <a:rPr lang="en-US" sz="3200" spc="10" dirty="0">
                <a:cs typeface="Calibri"/>
              </a:rPr>
              <a:t> </a:t>
            </a:r>
            <a:r>
              <a:rPr lang="en-US" sz="3200" spc="10" dirty="0" err="1" smtClean="0">
                <a:cs typeface="Calibri"/>
              </a:rPr>
              <a:t>banyaknya</a:t>
            </a:r>
            <a:r>
              <a:rPr lang="en-US" sz="3200" dirty="0" smtClean="0">
                <a:cs typeface="Calibri"/>
              </a:rPr>
              <a:t> </a:t>
            </a:r>
            <a:r>
              <a:rPr lang="en-US" sz="3200" spc="10" dirty="0" err="1" smtClean="0">
                <a:cs typeface="Calibri"/>
              </a:rPr>
              <a:t>tenaga</a:t>
            </a:r>
            <a:r>
              <a:rPr lang="en-US" sz="3200" spc="10" dirty="0" smtClean="0">
                <a:cs typeface="Calibri"/>
              </a:rPr>
              <a:t> </a:t>
            </a:r>
            <a:r>
              <a:rPr lang="en-US" sz="3200" spc="10" dirty="0" err="1">
                <a:cs typeface="Calibri"/>
              </a:rPr>
              <a:t>kerja</a:t>
            </a:r>
            <a:r>
              <a:rPr lang="en-US" sz="3200" spc="10" dirty="0">
                <a:cs typeface="Calibri"/>
              </a:rPr>
              <a:t> yang </a:t>
            </a:r>
            <a:r>
              <a:rPr lang="en-US" sz="3200" spc="10" dirty="0" err="1" smtClean="0">
                <a:cs typeface="Calibri"/>
              </a:rPr>
              <a:t>dibutuhkan</a:t>
            </a:r>
            <a:r>
              <a:rPr lang="en-US" sz="3200" spc="10" dirty="0" smtClean="0">
                <a:latin typeface="Calibri"/>
                <a:cs typeface="Calibri"/>
              </a:rPr>
              <a:t> 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2325624" y="1758442"/>
            <a:ext cx="6169649" cy="5577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400" spc="10" dirty="0">
                <a:latin typeface="Calibri"/>
                <a:cs typeface="Calibri"/>
              </a:rPr>
              <a:t>KELEMAHAN TEORI KLASIK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003300" y="3126994"/>
            <a:ext cx="8610600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just">
              <a:lnSpc>
                <a:spcPct val="100000"/>
              </a:lnSpc>
            </a:pPr>
            <a:r>
              <a:rPr sz="3600" spc="10" dirty="0">
                <a:latin typeface="Calibri"/>
                <a:cs typeface="Calibri"/>
              </a:rPr>
              <a:t>Teori klasik </a:t>
            </a:r>
            <a:r>
              <a:rPr sz="3600" spc="10" dirty="0" err="1">
                <a:latin typeface="Calibri"/>
                <a:cs typeface="Calibri"/>
              </a:rPr>
              <a:t>tidak</a:t>
            </a:r>
            <a:r>
              <a:rPr sz="3600" spc="10" dirty="0">
                <a:latin typeface="Calibri"/>
                <a:cs typeface="Calibri"/>
              </a:rPr>
              <a:t> </a:t>
            </a:r>
            <a:r>
              <a:rPr sz="3600" spc="10" dirty="0" err="1" smtClean="0">
                <a:latin typeface="Calibri"/>
                <a:cs typeface="Calibri"/>
              </a:rPr>
              <a:t>dapat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menjelaskan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mengapa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terdapat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perbedaan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fungsi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produksi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antara</a:t>
            </a:r>
            <a:r>
              <a:rPr lang="en-US" sz="3600" spc="10" dirty="0" smtClean="0">
                <a:latin typeface="Calibri"/>
                <a:cs typeface="Calibri"/>
              </a:rPr>
              <a:t> 2 </a:t>
            </a:r>
            <a:r>
              <a:rPr lang="en-US" sz="3600" spc="10" dirty="0" err="1" smtClean="0">
                <a:latin typeface="Calibri"/>
                <a:cs typeface="Calibri"/>
              </a:rPr>
              <a:t>negara</a:t>
            </a:r>
            <a:endParaRPr sz="36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2886456" y="2897632"/>
            <a:ext cx="5087873" cy="76200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000" spc="10" dirty="0">
                <a:latin typeface="Calibri"/>
                <a:cs typeface="Calibri"/>
              </a:rPr>
              <a:t>TEORI MODERN</a:t>
            </a:r>
            <a:endParaRPr sz="60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3066288" y="679450"/>
            <a:ext cx="4670240" cy="111861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365759">
              <a:lnSpc>
                <a:spcPct val="100000"/>
              </a:lnSpc>
            </a:pPr>
            <a:r>
              <a:rPr sz="4000" spc="10" dirty="0">
                <a:latin typeface="Calibri"/>
                <a:cs typeface="Calibri"/>
              </a:rPr>
              <a:t>FAKTOR PROPORSI</a:t>
            </a:r>
            <a:endParaRPr sz="40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4000" spc="10" dirty="0">
                <a:latin typeface="Calibri"/>
                <a:cs typeface="Calibri"/>
              </a:rPr>
              <a:t>HECKSER-OHLIN (H-O)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322832" y="1950667"/>
            <a:ext cx="440935" cy="309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00" spc="10" dirty="0">
                <a:latin typeface="Arial"/>
                <a:cs typeface="Arial"/>
              </a:rPr>
              <a:t>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317500" y="1957324"/>
            <a:ext cx="8814931" cy="5001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9600" algn="just">
              <a:lnSpc>
                <a:spcPct val="100000"/>
              </a:lnSpc>
            </a:pPr>
            <a:r>
              <a:rPr sz="2500" spc="10" dirty="0">
                <a:latin typeface="Calibri"/>
                <a:cs typeface="Calibri"/>
              </a:rPr>
              <a:t>Teori ini menyatakan bahwa suatu </a:t>
            </a:r>
            <a:r>
              <a:rPr sz="2500" spc="10" dirty="0" err="1">
                <a:latin typeface="Calibri"/>
                <a:cs typeface="Calibri"/>
              </a:rPr>
              <a:t>negara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akan</a:t>
            </a:r>
            <a:r>
              <a:rPr lang="en-US" sz="2500" dirty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melakukan</a:t>
            </a:r>
            <a:r>
              <a:rPr sz="2500" spc="10" dirty="0" smtClean="0">
                <a:latin typeface="Calibri"/>
                <a:cs typeface="Calibri"/>
              </a:rPr>
              <a:t> </a:t>
            </a:r>
            <a:r>
              <a:rPr sz="2500" spc="10" dirty="0">
                <a:latin typeface="Calibri"/>
                <a:cs typeface="Calibri"/>
              </a:rPr>
              <a:t>perdagangan dengan negara lain </a:t>
            </a:r>
            <a:r>
              <a:rPr sz="2500" spc="10" dirty="0" err="1" smtClean="0">
                <a:latin typeface="Calibri"/>
                <a:cs typeface="Calibri"/>
              </a:rPr>
              <a:t>disebabkan</a:t>
            </a:r>
            <a:r>
              <a:rPr lang="en-US" sz="2500" dirty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negara</a:t>
            </a:r>
            <a:r>
              <a:rPr sz="2500" spc="10" dirty="0" smtClean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tersebut</a:t>
            </a:r>
            <a:r>
              <a:rPr lang="en-US" sz="2500" spc="10" dirty="0" smtClean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memiliki</a:t>
            </a:r>
            <a:r>
              <a:rPr sz="2500" spc="10" dirty="0" smtClean="0">
                <a:latin typeface="Calibri"/>
                <a:cs typeface="Calibri"/>
              </a:rPr>
              <a:t> </a:t>
            </a:r>
            <a:r>
              <a:rPr sz="2500" spc="10" dirty="0">
                <a:latin typeface="Calibri"/>
                <a:cs typeface="Calibri"/>
              </a:rPr>
              <a:t>keunggulan </a:t>
            </a:r>
            <a:r>
              <a:rPr sz="2500" spc="10" dirty="0" err="1">
                <a:latin typeface="Calibri"/>
                <a:cs typeface="Calibri"/>
              </a:rPr>
              <a:t>komparatif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yaitu</a:t>
            </a:r>
            <a:r>
              <a:rPr lang="en-US" sz="2500" dirty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keunggulan</a:t>
            </a:r>
            <a:r>
              <a:rPr sz="2500" spc="10" dirty="0" smtClean="0">
                <a:latin typeface="Calibri"/>
                <a:cs typeface="Calibri"/>
              </a:rPr>
              <a:t> </a:t>
            </a:r>
            <a:r>
              <a:rPr sz="2500" spc="10" dirty="0">
                <a:latin typeface="Calibri"/>
                <a:cs typeface="Calibri"/>
              </a:rPr>
              <a:t>dalam teknologi dan </a:t>
            </a:r>
            <a:r>
              <a:rPr sz="2500" spc="10" dirty="0" err="1">
                <a:latin typeface="Calibri"/>
                <a:cs typeface="Calibri"/>
              </a:rPr>
              <a:t>keunggulan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fa</a:t>
            </a:r>
            <a:r>
              <a:rPr lang="en-US" sz="2500" spc="10" dirty="0" err="1">
                <a:latin typeface="Calibri"/>
                <a:cs typeface="Calibri"/>
              </a:rPr>
              <a:t>k</a:t>
            </a:r>
            <a:r>
              <a:rPr sz="2500" spc="10" dirty="0" err="1" smtClean="0">
                <a:latin typeface="Calibri"/>
                <a:cs typeface="Calibri"/>
              </a:rPr>
              <a:t>tor</a:t>
            </a:r>
            <a:r>
              <a:rPr lang="en-US" sz="2500" dirty="0" smtClean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produksi</a:t>
            </a:r>
            <a:endParaRPr sz="2500" dirty="0">
              <a:latin typeface="Calibri"/>
              <a:cs typeface="Calibri"/>
            </a:endParaRPr>
          </a:p>
          <a:p>
            <a:pPr marL="0" algn="just">
              <a:lnSpc>
                <a:spcPct val="100000"/>
              </a:lnSpc>
            </a:pPr>
            <a:r>
              <a:rPr sz="2500" spc="10" dirty="0">
                <a:latin typeface="Arial"/>
                <a:cs typeface="Arial"/>
              </a:rPr>
              <a:t>   </a:t>
            </a:r>
            <a:r>
              <a:rPr lang="en-US" sz="2500" spc="10" dirty="0" smtClean="0">
                <a:latin typeface="Arial"/>
                <a:cs typeface="Arial"/>
              </a:rPr>
              <a:t> </a:t>
            </a:r>
            <a:r>
              <a:rPr sz="2500" spc="10" dirty="0" smtClean="0">
                <a:latin typeface="Calibri"/>
                <a:cs typeface="Calibri"/>
              </a:rPr>
              <a:t>Basis </a:t>
            </a:r>
            <a:r>
              <a:rPr sz="2500" spc="10" dirty="0">
                <a:latin typeface="Calibri"/>
                <a:cs typeface="Calibri"/>
              </a:rPr>
              <a:t>dari keunggulan komparatif adalah:</a:t>
            </a:r>
            <a:endParaRPr sz="2500" dirty="0">
              <a:latin typeface="Calibri"/>
              <a:cs typeface="Calibri"/>
            </a:endParaRPr>
          </a:p>
          <a:p>
            <a:pPr marL="914400" indent="-304800" algn="just">
              <a:lnSpc>
                <a:spcPct val="100000"/>
              </a:lnSpc>
            </a:pPr>
            <a:r>
              <a:rPr sz="2500" spc="10" dirty="0">
                <a:latin typeface="Calibri"/>
                <a:cs typeface="Calibri"/>
              </a:rPr>
              <a:t>1. </a:t>
            </a:r>
            <a:r>
              <a:rPr sz="2500" spc="10" dirty="0">
                <a:solidFill>
                  <a:srgbClr val="FF0000"/>
                </a:solidFill>
                <a:latin typeface="Calibri"/>
                <a:cs typeface="Calibri"/>
              </a:rPr>
              <a:t>Faktor endowment</a:t>
            </a:r>
            <a:r>
              <a:rPr sz="2500" spc="10" dirty="0">
                <a:latin typeface="Calibri"/>
                <a:cs typeface="Calibri"/>
              </a:rPr>
              <a:t>, yaitu </a:t>
            </a:r>
            <a:r>
              <a:rPr sz="2500" spc="10" dirty="0" err="1">
                <a:latin typeface="Calibri"/>
                <a:cs typeface="Calibri"/>
              </a:rPr>
              <a:t>kepemilikan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faktor</a:t>
            </a:r>
            <a:r>
              <a:rPr sz="2500" spc="10" dirty="0" smtClean="0">
                <a:latin typeface="Calibri"/>
                <a:cs typeface="Calibri"/>
              </a:rPr>
              <a:t>-fa</a:t>
            </a:r>
            <a:r>
              <a:rPr lang="en-US" sz="2500" spc="10" dirty="0" smtClean="0">
                <a:latin typeface="Calibri"/>
                <a:cs typeface="Calibri"/>
              </a:rPr>
              <a:t>c</a:t>
            </a:r>
            <a:r>
              <a:rPr sz="2500" spc="10" dirty="0" smtClean="0">
                <a:latin typeface="Calibri"/>
                <a:cs typeface="Calibri"/>
              </a:rPr>
              <a:t>tor</a:t>
            </a:r>
            <a:r>
              <a:rPr lang="en-US" sz="2500" dirty="0" smtClean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produksi</a:t>
            </a:r>
            <a:r>
              <a:rPr sz="2500" spc="10" dirty="0" smtClean="0">
                <a:latin typeface="Calibri"/>
                <a:cs typeface="Calibri"/>
              </a:rPr>
              <a:t> </a:t>
            </a:r>
            <a:r>
              <a:rPr sz="2500" spc="10" dirty="0">
                <a:latin typeface="Calibri"/>
                <a:cs typeface="Calibri"/>
              </a:rPr>
              <a:t>didalam suatu negara.</a:t>
            </a:r>
            <a:endParaRPr sz="2500" dirty="0">
              <a:latin typeface="Calibri"/>
              <a:cs typeface="Calibri"/>
            </a:endParaRPr>
          </a:p>
          <a:p>
            <a:pPr marL="914400" indent="-304800" algn="just">
              <a:lnSpc>
                <a:spcPct val="100000"/>
              </a:lnSpc>
            </a:pPr>
            <a:r>
              <a:rPr sz="2500" spc="10" dirty="0">
                <a:latin typeface="Calibri"/>
                <a:cs typeface="Calibri"/>
              </a:rPr>
              <a:t>2. </a:t>
            </a:r>
            <a:r>
              <a:rPr sz="2500" spc="10" dirty="0">
                <a:solidFill>
                  <a:srgbClr val="FF0000"/>
                </a:solidFill>
                <a:latin typeface="Calibri"/>
                <a:cs typeface="Calibri"/>
              </a:rPr>
              <a:t>Faktor intensity</a:t>
            </a:r>
            <a:r>
              <a:rPr sz="2500" spc="10" dirty="0">
                <a:latin typeface="Calibri"/>
                <a:cs typeface="Calibri"/>
              </a:rPr>
              <a:t>, yaitu teknologi yang </a:t>
            </a:r>
            <a:r>
              <a:rPr sz="2500" spc="10" dirty="0" err="1" smtClean="0">
                <a:latin typeface="Calibri"/>
                <a:cs typeface="Calibri"/>
              </a:rPr>
              <a:t>digunakan</a:t>
            </a:r>
            <a:r>
              <a:rPr lang="en-US" sz="2500" dirty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didalam</a:t>
            </a:r>
            <a:r>
              <a:rPr sz="2500" spc="10" dirty="0" smtClean="0">
                <a:latin typeface="Calibri"/>
                <a:cs typeface="Calibri"/>
              </a:rPr>
              <a:t> </a:t>
            </a:r>
            <a:r>
              <a:rPr sz="2500" spc="10" dirty="0">
                <a:latin typeface="Calibri"/>
                <a:cs typeface="Calibri"/>
              </a:rPr>
              <a:t>proses produksi, apakah labor intensity </a:t>
            </a:r>
            <a:r>
              <a:rPr sz="2500" spc="10" dirty="0" err="1" smtClean="0">
                <a:latin typeface="Calibri"/>
                <a:cs typeface="Calibri"/>
              </a:rPr>
              <a:t>atau</a:t>
            </a:r>
            <a:r>
              <a:rPr lang="en-US" sz="2500" dirty="0">
                <a:latin typeface="Calibri"/>
                <a:cs typeface="Calibri"/>
              </a:rPr>
              <a:t> </a:t>
            </a:r>
            <a:r>
              <a:rPr sz="2500" spc="10" dirty="0" smtClean="0">
                <a:latin typeface="Calibri"/>
                <a:cs typeface="Calibri"/>
              </a:rPr>
              <a:t>capital </a:t>
            </a:r>
            <a:r>
              <a:rPr sz="2500" spc="10" dirty="0">
                <a:latin typeface="Calibri"/>
                <a:cs typeface="Calibri"/>
              </a:rPr>
              <a:t>intensity</a:t>
            </a:r>
            <a:r>
              <a:rPr sz="2500" spc="10" dirty="0" smtClean="0">
                <a:latin typeface="Calibri"/>
                <a:cs typeface="Calibri"/>
              </a:rPr>
              <a:t>.</a:t>
            </a:r>
            <a:endParaRPr lang="en-US" sz="2500" dirty="0">
              <a:latin typeface="Calibri"/>
              <a:cs typeface="Calibri"/>
            </a:endParaRPr>
          </a:p>
          <a:p>
            <a:pPr marL="609600" indent="-609600" algn="just">
              <a:lnSpc>
                <a:spcPct val="100000"/>
              </a:lnSpc>
            </a:pPr>
            <a:r>
              <a:rPr sz="2500" spc="10" dirty="0" smtClean="0">
                <a:latin typeface="Arial"/>
                <a:cs typeface="Arial"/>
              </a:rPr>
              <a:t></a:t>
            </a:r>
            <a:r>
              <a:rPr sz="2500" spc="10" dirty="0">
                <a:latin typeface="Arial"/>
                <a:cs typeface="Arial"/>
              </a:rPr>
              <a:t> </a:t>
            </a:r>
            <a:r>
              <a:rPr lang="en-US" sz="2500" spc="10" dirty="0" smtClean="0">
                <a:latin typeface="Arial"/>
                <a:cs typeface="Arial"/>
              </a:rPr>
              <a:t>  </a:t>
            </a:r>
            <a:r>
              <a:rPr sz="2500" spc="10" dirty="0" err="1" smtClean="0">
                <a:latin typeface="Calibri"/>
                <a:cs typeface="Calibri"/>
              </a:rPr>
              <a:t>Contoh</a:t>
            </a:r>
            <a:r>
              <a:rPr sz="2500" spc="10" dirty="0">
                <a:latin typeface="Calibri"/>
                <a:cs typeface="Calibri"/>
              </a:rPr>
              <a:t>: Negara A memiliki </a:t>
            </a:r>
            <a:r>
              <a:rPr sz="2500" spc="10" dirty="0" err="1">
                <a:latin typeface="Calibri"/>
                <a:cs typeface="Calibri"/>
              </a:rPr>
              <a:t>tenaga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kerja</a:t>
            </a:r>
            <a:r>
              <a:rPr lang="en-US" sz="2500" dirty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lebih</a:t>
            </a:r>
            <a:r>
              <a:rPr sz="2500" spc="10" dirty="0" smtClean="0">
                <a:latin typeface="Calibri"/>
                <a:cs typeface="Calibri"/>
              </a:rPr>
              <a:t> </a:t>
            </a:r>
            <a:r>
              <a:rPr sz="2500" spc="10" dirty="0">
                <a:latin typeface="Calibri"/>
                <a:cs typeface="Calibri"/>
              </a:rPr>
              <a:t>banyak dari negara </a:t>
            </a:r>
            <a:r>
              <a:rPr sz="2500" spc="10" dirty="0" err="1">
                <a:latin typeface="Calibri"/>
                <a:cs typeface="Calibri"/>
              </a:rPr>
              <a:t>lainnya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dannegara</a:t>
            </a:r>
            <a:r>
              <a:rPr sz="2500" spc="10" dirty="0" smtClean="0">
                <a:latin typeface="Calibri"/>
                <a:cs typeface="Calibri"/>
              </a:rPr>
              <a:t> </a:t>
            </a:r>
            <a:r>
              <a:rPr sz="2500" spc="10" dirty="0">
                <a:latin typeface="Calibri"/>
                <a:cs typeface="Calibri"/>
              </a:rPr>
              <a:t>lainnya memiliki </a:t>
            </a:r>
            <a:r>
              <a:rPr sz="2500" spc="10" dirty="0" err="1">
                <a:latin typeface="Calibri"/>
                <a:cs typeface="Calibri"/>
              </a:rPr>
              <a:t>kapital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10" dirty="0" err="1" smtClean="0">
                <a:latin typeface="Calibri"/>
                <a:cs typeface="Calibri"/>
              </a:rPr>
              <a:t>lebihbanyak</a:t>
            </a:r>
            <a:r>
              <a:rPr sz="2500" spc="10" dirty="0" smtClean="0">
                <a:latin typeface="Calibri"/>
                <a:cs typeface="Calibri"/>
              </a:rPr>
              <a:t> </a:t>
            </a:r>
            <a:r>
              <a:rPr sz="2500" spc="10" dirty="0">
                <a:latin typeface="Calibri"/>
                <a:cs typeface="Calibri"/>
              </a:rPr>
              <a:t>dari negara A.</a:t>
            </a:r>
            <a:endParaRPr sz="25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" y="397509"/>
            <a:ext cx="9144000" cy="6857999"/>
          </a:xfrm>
          <a:prstGeom prst="rect">
            <a:avLst/>
          </a:prstGeom>
        </p:spPr>
      </p:pic>
      <p:sp>
        <p:nvSpPr>
          <p:cNvPr id="54" name="object 54"/>
          <p:cNvSpPr/>
          <p:nvPr/>
        </p:nvSpPr>
        <p:spPr>
          <a:xfrm>
            <a:off x="1536192" y="576580"/>
            <a:ext cx="8229600" cy="1447799"/>
          </a:xfrm>
          <a:custGeom>
            <a:avLst/>
            <a:gdLst/>
            <a:ahLst/>
            <a:cxnLst/>
            <a:rect l="l" t="t" r="r" b="b"/>
            <a:pathLst>
              <a:path w="8229600" h="1447799">
                <a:moveTo>
                  <a:pt x="0" y="144780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1447800"/>
                </a:lnTo>
                <a:lnTo>
                  <a:pt x="0" y="1447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text 1"/>
          <p:cNvSpPr txBox="1"/>
          <p:nvPr/>
        </p:nvSpPr>
        <p:spPr>
          <a:xfrm>
            <a:off x="1804416" y="737362"/>
            <a:ext cx="7819231" cy="5577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400" spc="10" dirty="0">
                <a:latin typeface="Calibri"/>
                <a:cs typeface="Calibri"/>
              </a:rPr>
              <a:t>Kurva yang digunakan dalam teori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205984" y="1407922"/>
            <a:ext cx="1013472" cy="55778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400" spc="10" dirty="0">
                <a:latin typeface="Calibri"/>
                <a:cs typeface="Calibri"/>
              </a:rPr>
              <a:t>H-O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1078992" y="2137155"/>
            <a:ext cx="8686800" cy="41549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/>
            <a:r>
              <a:rPr lang="sv-SE" sz="2700" spc="10" dirty="0">
                <a:solidFill>
                  <a:srgbClr val="FF0000"/>
                </a:solidFill>
                <a:cs typeface="Calibri"/>
              </a:rPr>
              <a:t>kurva isocost </a:t>
            </a:r>
            <a:r>
              <a:rPr lang="sv-SE" sz="2700" spc="10" dirty="0">
                <a:cs typeface="Calibri"/>
              </a:rPr>
              <a:t>yaitu kurva yang </a:t>
            </a:r>
            <a:r>
              <a:rPr lang="sv-SE" sz="2700" spc="10" dirty="0" smtClean="0">
                <a:cs typeface="Calibri"/>
              </a:rPr>
              <a:t>menggambarkan</a:t>
            </a:r>
            <a:r>
              <a:rPr lang="sv-SE" sz="2700" dirty="0" smtClean="0">
                <a:cs typeface="Calibri"/>
              </a:rPr>
              <a:t> </a:t>
            </a:r>
            <a:r>
              <a:rPr lang="sv-SE" sz="2700" spc="10" dirty="0" smtClean="0">
                <a:cs typeface="Calibri"/>
              </a:rPr>
              <a:t>total </a:t>
            </a:r>
            <a:r>
              <a:rPr lang="sv-SE" sz="2700" spc="10" dirty="0">
                <a:cs typeface="Calibri"/>
              </a:rPr>
              <a:t>biaya produksi yang sama.</a:t>
            </a:r>
            <a:endParaRPr lang="sv-SE" sz="2700" dirty="0">
              <a:cs typeface="Calibri"/>
            </a:endParaRPr>
          </a:p>
          <a:p>
            <a:pPr algn="just"/>
            <a:r>
              <a:rPr lang="sv-SE" sz="2700" spc="10" dirty="0" smtClean="0">
                <a:solidFill>
                  <a:srgbClr val="FF0000"/>
                </a:solidFill>
                <a:cs typeface="Calibri"/>
              </a:rPr>
              <a:t>kurva </a:t>
            </a:r>
            <a:r>
              <a:rPr lang="sv-SE" sz="2700" spc="10" dirty="0">
                <a:solidFill>
                  <a:srgbClr val="FF0000"/>
                </a:solidFill>
                <a:cs typeface="Calibri"/>
              </a:rPr>
              <a:t>isoquant </a:t>
            </a:r>
            <a:r>
              <a:rPr lang="sv-SE" sz="2700" spc="10" dirty="0">
                <a:cs typeface="Calibri"/>
              </a:rPr>
              <a:t>yaitu kurva yang </a:t>
            </a:r>
            <a:r>
              <a:rPr lang="sv-SE" sz="2700" spc="10" dirty="0" smtClean="0">
                <a:cs typeface="Calibri"/>
              </a:rPr>
              <a:t>menggambarkan</a:t>
            </a:r>
            <a:r>
              <a:rPr lang="sv-SE" sz="2700" dirty="0" smtClean="0">
                <a:cs typeface="Calibri"/>
              </a:rPr>
              <a:t> </a:t>
            </a:r>
            <a:r>
              <a:rPr lang="sv-SE" sz="2700" spc="10" dirty="0" smtClean="0">
                <a:cs typeface="Calibri"/>
              </a:rPr>
              <a:t>total </a:t>
            </a:r>
            <a:r>
              <a:rPr lang="sv-SE" sz="2700" spc="10" dirty="0">
                <a:cs typeface="Calibri"/>
              </a:rPr>
              <a:t>kuantitas produk yang sama.</a:t>
            </a:r>
            <a:endParaRPr lang="sv-SE" sz="2700" dirty="0">
              <a:cs typeface="Calibri"/>
            </a:endParaRPr>
          </a:p>
          <a:p>
            <a:pPr marL="0" algn="just">
              <a:lnSpc>
                <a:spcPct val="100000"/>
              </a:lnSpc>
            </a:pPr>
            <a:endParaRPr lang="en-US" sz="2700" spc="10" dirty="0" smtClean="0">
              <a:latin typeface="Calibri"/>
              <a:cs typeface="Calibri"/>
            </a:endParaRPr>
          </a:p>
          <a:p>
            <a:pPr marL="0" algn="just">
              <a:lnSpc>
                <a:spcPct val="100000"/>
              </a:lnSpc>
            </a:pPr>
            <a:r>
              <a:rPr sz="2700" spc="10" dirty="0" err="1" smtClean="0">
                <a:latin typeface="Calibri"/>
                <a:cs typeface="Calibri"/>
              </a:rPr>
              <a:t>Menurut</a:t>
            </a:r>
            <a:r>
              <a:rPr sz="2700" spc="10" dirty="0" smtClean="0">
                <a:latin typeface="Calibri"/>
                <a:cs typeface="Calibri"/>
              </a:rPr>
              <a:t> </a:t>
            </a:r>
            <a:r>
              <a:rPr sz="2700" spc="10" dirty="0">
                <a:latin typeface="Calibri"/>
                <a:cs typeface="Calibri"/>
              </a:rPr>
              <a:t>teori ekonomi mikro kurva </a:t>
            </a:r>
            <a:r>
              <a:rPr sz="2700" spc="10" dirty="0" err="1">
                <a:latin typeface="Calibri"/>
                <a:cs typeface="Calibri"/>
              </a:rPr>
              <a:t>isocost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10" dirty="0" err="1" smtClean="0">
                <a:latin typeface="Calibri"/>
                <a:cs typeface="Calibri"/>
              </a:rPr>
              <a:t>akan</a:t>
            </a:r>
            <a:r>
              <a:rPr lang="en-US" sz="2700" dirty="0">
                <a:latin typeface="Calibri"/>
                <a:cs typeface="Calibri"/>
              </a:rPr>
              <a:t> </a:t>
            </a:r>
            <a:r>
              <a:rPr sz="2700" spc="10" dirty="0" err="1" smtClean="0">
                <a:latin typeface="Calibri"/>
                <a:cs typeface="Calibri"/>
              </a:rPr>
              <a:t>bersinggungan</a:t>
            </a:r>
            <a:r>
              <a:rPr sz="2700" spc="10" dirty="0" smtClean="0">
                <a:latin typeface="Calibri"/>
                <a:cs typeface="Calibri"/>
              </a:rPr>
              <a:t> </a:t>
            </a:r>
            <a:r>
              <a:rPr sz="2700" spc="10" dirty="0">
                <a:latin typeface="Calibri"/>
                <a:cs typeface="Calibri"/>
              </a:rPr>
              <a:t>dengan kurva isoquant </a:t>
            </a:r>
            <a:r>
              <a:rPr sz="2700" spc="10" dirty="0" err="1">
                <a:latin typeface="Calibri"/>
                <a:cs typeface="Calibri"/>
              </a:rPr>
              <a:t>pada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10" dirty="0" err="1" smtClean="0">
                <a:latin typeface="Calibri"/>
                <a:cs typeface="Calibri"/>
              </a:rPr>
              <a:t>suatu</a:t>
            </a:r>
            <a:r>
              <a:rPr lang="en-US" sz="2700" dirty="0">
                <a:latin typeface="Calibri"/>
                <a:cs typeface="Calibri"/>
              </a:rPr>
              <a:t> </a:t>
            </a:r>
            <a:r>
              <a:rPr sz="2700" spc="10" dirty="0" err="1" smtClean="0">
                <a:latin typeface="Calibri"/>
                <a:cs typeface="Calibri"/>
              </a:rPr>
              <a:t>titik</a:t>
            </a:r>
            <a:r>
              <a:rPr sz="2700" spc="10" dirty="0" smtClean="0">
                <a:latin typeface="Calibri"/>
                <a:cs typeface="Calibri"/>
              </a:rPr>
              <a:t> </a:t>
            </a:r>
            <a:r>
              <a:rPr sz="2700" spc="10" dirty="0">
                <a:latin typeface="Calibri"/>
                <a:cs typeface="Calibri"/>
              </a:rPr>
              <a:t>optimal. Jadi dengan biaya </a:t>
            </a:r>
            <a:r>
              <a:rPr sz="2700" spc="10" dirty="0" err="1">
                <a:latin typeface="Calibri"/>
                <a:cs typeface="Calibri"/>
              </a:rPr>
              <a:t>tertentu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10" dirty="0" err="1" smtClean="0">
                <a:latin typeface="Calibri"/>
                <a:cs typeface="Calibri"/>
              </a:rPr>
              <a:t>akan</a:t>
            </a:r>
            <a:r>
              <a:rPr lang="en-US" sz="2700" dirty="0">
                <a:latin typeface="Calibri"/>
                <a:cs typeface="Calibri"/>
              </a:rPr>
              <a:t> </a:t>
            </a:r>
            <a:r>
              <a:rPr sz="2700" spc="10" dirty="0" err="1" smtClean="0">
                <a:latin typeface="Calibri"/>
                <a:cs typeface="Calibri"/>
              </a:rPr>
              <a:t>diperoleh</a:t>
            </a:r>
            <a:r>
              <a:rPr sz="2700" spc="10" dirty="0" smtClean="0">
                <a:latin typeface="Calibri"/>
                <a:cs typeface="Calibri"/>
              </a:rPr>
              <a:t> </a:t>
            </a:r>
            <a:r>
              <a:rPr sz="2700" spc="10" dirty="0">
                <a:latin typeface="Calibri"/>
                <a:cs typeface="Calibri"/>
              </a:rPr>
              <a:t>produk yang maksimal atau </a:t>
            </a:r>
            <a:r>
              <a:rPr sz="2700" spc="10" dirty="0" err="1">
                <a:latin typeface="Calibri"/>
                <a:cs typeface="Calibri"/>
              </a:rPr>
              <a:t>dengan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10" dirty="0" err="1" smtClean="0">
                <a:latin typeface="Calibri"/>
                <a:cs typeface="Calibri"/>
              </a:rPr>
              <a:t>biaya</a:t>
            </a:r>
            <a:r>
              <a:rPr lang="en-US" sz="2700" dirty="0">
                <a:latin typeface="Calibri"/>
                <a:cs typeface="Calibri"/>
              </a:rPr>
              <a:t> </a:t>
            </a:r>
            <a:r>
              <a:rPr sz="2700" spc="10" dirty="0" smtClean="0">
                <a:latin typeface="Calibri"/>
                <a:cs typeface="Calibri"/>
              </a:rPr>
              <a:t>minimal </a:t>
            </a:r>
            <a:r>
              <a:rPr sz="2700" spc="10" dirty="0">
                <a:latin typeface="Calibri"/>
                <a:cs typeface="Calibri"/>
              </a:rPr>
              <a:t>akan diperoleh sejumlah produk tertentu.</a:t>
            </a:r>
            <a:endParaRPr sz="27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19685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3243072" y="965962"/>
            <a:ext cx="4329546" cy="5577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400" spc="10" dirty="0">
                <a:latin typeface="Calibri"/>
                <a:cs typeface="Calibri"/>
              </a:rPr>
              <a:t>Analisis teori H-O :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774192" y="1949450"/>
            <a:ext cx="8839708" cy="66479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14350" indent="-514350" algn="just">
              <a:lnSpc>
                <a:spcPct val="100000"/>
              </a:lnSpc>
              <a:buAutoNum type="alphaLcPeriod"/>
            </a:pPr>
            <a:r>
              <a:rPr sz="2400" spc="10" dirty="0" err="1" smtClean="0">
                <a:latin typeface="Calibri"/>
                <a:cs typeface="Calibri"/>
              </a:rPr>
              <a:t>Harga</a:t>
            </a:r>
            <a:r>
              <a:rPr sz="2400" spc="10" dirty="0" smtClean="0">
                <a:latin typeface="Calibri"/>
                <a:cs typeface="Calibri"/>
              </a:rPr>
              <a:t> </a:t>
            </a:r>
            <a:r>
              <a:rPr sz="2400" spc="10" dirty="0">
                <a:latin typeface="Calibri"/>
                <a:cs typeface="Calibri"/>
              </a:rPr>
              <a:t>atau biaya produksi suatu </a:t>
            </a:r>
            <a:r>
              <a:rPr sz="2400" spc="10" dirty="0" err="1">
                <a:latin typeface="Calibri"/>
                <a:cs typeface="Calibri"/>
              </a:rPr>
              <a:t>barang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10" dirty="0" err="1" smtClean="0">
                <a:latin typeface="Calibri"/>
                <a:cs typeface="Calibri"/>
              </a:rPr>
              <a:t>akan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sz="2400" spc="10" dirty="0" err="1" smtClean="0">
                <a:latin typeface="Calibri"/>
                <a:cs typeface="Calibri"/>
              </a:rPr>
              <a:t>ditentukan</a:t>
            </a:r>
            <a:r>
              <a:rPr sz="2400" spc="10" dirty="0" smtClean="0">
                <a:latin typeface="Calibri"/>
                <a:cs typeface="Calibri"/>
              </a:rPr>
              <a:t> </a:t>
            </a:r>
            <a:r>
              <a:rPr sz="2400" spc="10" dirty="0">
                <a:latin typeface="Calibri"/>
                <a:cs typeface="Calibri"/>
              </a:rPr>
              <a:t>oleh jumlah atau proporsi </a:t>
            </a:r>
            <a:r>
              <a:rPr sz="2400" spc="10" dirty="0" err="1">
                <a:latin typeface="Calibri"/>
                <a:cs typeface="Calibri"/>
              </a:rPr>
              <a:t>faktor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10" dirty="0" err="1" smtClean="0">
                <a:latin typeface="Calibri"/>
                <a:cs typeface="Calibri"/>
              </a:rPr>
              <a:t>produksi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sz="2400" spc="10" dirty="0" smtClean="0">
                <a:latin typeface="Calibri"/>
                <a:cs typeface="Calibri"/>
              </a:rPr>
              <a:t>yang </a:t>
            </a:r>
            <a:r>
              <a:rPr sz="2400" spc="10" dirty="0" err="1" smtClean="0">
                <a:latin typeface="Calibri"/>
                <a:cs typeface="Calibri"/>
              </a:rPr>
              <a:t>dimiliki</a:t>
            </a:r>
            <a:r>
              <a:rPr sz="2400" spc="10" dirty="0" smtClean="0">
                <a:latin typeface="Calibri"/>
                <a:cs typeface="Calibri"/>
              </a:rPr>
              <a:t> </a:t>
            </a:r>
            <a:r>
              <a:rPr sz="2400" spc="10" dirty="0" err="1" smtClean="0">
                <a:latin typeface="Calibri"/>
                <a:cs typeface="Calibri"/>
              </a:rPr>
              <a:t>masing-masing</a:t>
            </a:r>
            <a:r>
              <a:rPr sz="2400" spc="10" dirty="0" smtClean="0">
                <a:latin typeface="Calibri"/>
                <a:cs typeface="Calibri"/>
              </a:rPr>
              <a:t> Negara</a:t>
            </a:r>
            <a:endParaRPr lang="en-US" sz="2400" spc="10" dirty="0">
              <a:latin typeface="Calibri"/>
              <a:cs typeface="Calibri"/>
            </a:endParaRPr>
          </a:p>
          <a:p>
            <a:pPr marL="514350" indent="-514350" algn="just">
              <a:lnSpc>
                <a:spcPct val="100000"/>
              </a:lnSpc>
              <a:buAutoNum type="alphaLcPeriod"/>
            </a:pPr>
            <a:r>
              <a:rPr lang="en-US" sz="2400" spc="10" dirty="0" smtClean="0">
                <a:cs typeface="Calibri"/>
              </a:rPr>
              <a:t>Comparative </a:t>
            </a:r>
            <a:r>
              <a:rPr lang="en-US" sz="2400" spc="10" dirty="0">
                <a:cs typeface="Calibri"/>
              </a:rPr>
              <a:t>Advantage </a:t>
            </a:r>
            <a:r>
              <a:rPr lang="en-US" sz="2400" spc="10" dirty="0" err="1">
                <a:cs typeface="Calibri"/>
              </a:rPr>
              <a:t>dari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suatu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jenis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produk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smtClean="0">
                <a:cs typeface="Calibri"/>
              </a:rPr>
              <a:t>yang</a:t>
            </a:r>
            <a:r>
              <a:rPr lang="en-US" sz="2400" dirty="0" smtClean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dimiliki</a:t>
            </a:r>
            <a:r>
              <a:rPr lang="en-US" sz="2400" spc="10" dirty="0" smtClean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masing-masing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negara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akan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ditentukan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oleh</a:t>
            </a:r>
            <a:r>
              <a:rPr lang="en-US" sz="2400" dirty="0" smtClean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struktur</a:t>
            </a:r>
            <a:r>
              <a:rPr lang="en-US" sz="2400" spc="10" dirty="0" smtClean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dan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proporsi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faktor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produksi</a:t>
            </a:r>
            <a:r>
              <a:rPr lang="en-US" sz="2400" spc="10" dirty="0">
                <a:cs typeface="Calibri"/>
              </a:rPr>
              <a:t> yang </a:t>
            </a:r>
            <a:r>
              <a:rPr lang="en-US" sz="2400" spc="10" dirty="0" err="1">
                <a:cs typeface="Calibri"/>
              </a:rPr>
              <a:t>dimilkinya</a:t>
            </a:r>
            <a:r>
              <a:rPr lang="en-US" sz="2400" spc="10" dirty="0" smtClean="0">
                <a:cs typeface="Calibri"/>
              </a:rPr>
              <a:t>.</a:t>
            </a:r>
            <a:r>
              <a:rPr lang="en-US" sz="2400" spc="10" dirty="0">
                <a:cs typeface="Calibri"/>
              </a:rPr>
              <a:t> </a:t>
            </a:r>
          </a:p>
          <a:p>
            <a:pPr marL="514350" indent="-514350" algn="just">
              <a:lnSpc>
                <a:spcPct val="100000"/>
              </a:lnSpc>
              <a:buAutoNum type="alphaLcPeriod"/>
            </a:pPr>
            <a:r>
              <a:rPr lang="en-US" sz="2400" spc="10" dirty="0" err="1" smtClean="0">
                <a:cs typeface="Calibri"/>
              </a:rPr>
              <a:t>Masing-masing</a:t>
            </a:r>
            <a:r>
              <a:rPr lang="en-US" sz="2400" spc="10" dirty="0" smtClean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negara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akan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cenderung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melakukan</a:t>
            </a:r>
            <a:r>
              <a:rPr lang="en-US" sz="2400" dirty="0" smtClean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spesialisasi</a:t>
            </a:r>
            <a:r>
              <a:rPr lang="en-US" sz="2400" spc="10" dirty="0" smtClean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produksi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dan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mengekspor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barang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tertentu</a:t>
            </a:r>
            <a:r>
              <a:rPr lang="en-US" sz="2400" dirty="0" smtClean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karena</a:t>
            </a:r>
            <a:r>
              <a:rPr lang="en-US" sz="2400" spc="10" dirty="0" smtClean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negara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tersebut</a:t>
            </a:r>
            <a:r>
              <a:rPr lang="en-US" sz="2400" spc="10" dirty="0" smtClean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memilki</a:t>
            </a:r>
            <a:r>
              <a:rPr lang="en-US" sz="2400" spc="10" dirty="0" smtClean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faktor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produksi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smtClean="0">
                <a:cs typeface="Calibri"/>
              </a:rPr>
              <a:t>yang</a:t>
            </a:r>
            <a:r>
              <a:rPr lang="en-US" sz="2400" dirty="0" smtClean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relatif</a:t>
            </a:r>
            <a:r>
              <a:rPr lang="en-US" sz="2400" spc="10" dirty="0" smtClean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banyak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dan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murah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untuk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memproduksinya</a:t>
            </a:r>
            <a:r>
              <a:rPr lang="en-US" sz="2400" spc="10" dirty="0" smtClean="0">
                <a:cs typeface="Calibri"/>
              </a:rPr>
              <a:t>. </a:t>
            </a:r>
          </a:p>
          <a:p>
            <a:pPr marL="514350" indent="-514350" algn="just">
              <a:lnSpc>
                <a:spcPct val="100000"/>
              </a:lnSpc>
              <a:buAutoNum type="alphaLcPeriod"/>
            </a:pPr>
            <a:r>
              <a:rPr lang="en-US" sz="2400" spc="10" dirty="0" err="1" smtClean="0">
                <a:cs typeface="Calibri"/>
              </a:rPr>
              <a:t>Sebaliknya</a:t>
            </a:r>
            <a:r>
              <a:rPr lang="en-US" sz="2400" spc="10" dirty="0" smtClean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masing-masing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negara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akan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mengimpor</a:t>
            </a:r>
            <a:r>
              <a:rPr lang="en-US" sz="2400" dirty="0" smtClean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barang-barang</a:t>
            </a:r>
            <a:r>
              <a:rPr lang="en-US" sz="2400" spc="10" dirty="0" smtClean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tertentu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karena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negara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tersebut</a:t>
            </a:r>
            <a:r>
              <a:rPr lang="en-US" sz="2400" dirty="0" smtClean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memilki</a:t>
            </a:r>
            <a:r>
              <a:rPr lang="en-US" sz="2400" spc="10" dirty="0" smtClean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faktor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produksi</a:t>
            </a:r>
            <a:r>
              <a:rPr lang="en-US" sz="2400" spc="10" dirty="0">
                <a:cs typeface="Calibri"/>
              </a:rPr>
              <a:t> yang </a:t>
            </a:r>
            <a:r>
              <a:rPr lang="en-US" sz="2400" spc="10" dirty="0" err="1">
                <a:cs typeface="Calibri"/>
              </a:rPr>
              <a:t>relatif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sedikit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dan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mahal</a:t>
            </a:r>
            <a:r>
              <a:rPr lang="en-US" sz="2400" dirty="0" smtClean="0">
                <a:cs typeface="Calibri"/>
              </a:rPr>
              <a:t> </a:t>
            </a:r>
            <a:r>
              <a:rPr lang="en-US" sz="2400" spc="10" dirty="0" err="1" smtClean="0">
                <a:cs typeface="Calibri"/>
              </a:rPr>
              <a:t>untuk</a:t>
            </a:r>
            <a:r>
              <a:rPr lang="en-US" sz="2400" spc="10" dirty="0" smtClean="0">
                <a:cs typeface="Calibri"/>
              </a:rPr>
              <a:t> </a:t>
            </a:r>
            <a:r>
              <a:rPr lang="en-US" sz="2400" spc="10" dirty="0" err="1">
                <a:cs typeface="Calibri"/>
              </a:rPr>
              <a:t>memproduksinya</a:t>
            </a:r>
            <a:endParaRPr lang="en-US" sz="2400" dirty="0">
              <a:cs typeface="Calibri"/>
            </a:endParaRPr>
          </a:p>
          <a:p>
            <a:pPr algn="just"/>
            <a:endParaRPr lang="en-US" sz="2400" dirty="0">
              <a:cs typeface="Calibri"/>
            </a:endParaRPr>
          </a:p>
          <a:p>
            <a:pPr algn="just"/>
            <a:endParaRPr lang="en-US" sz="2400" spc="10" dirty="0" smtClean="0">
              <a:cs typeface="Calibri"/>
            </a:endParaRPr>
          </a:p>
          <a:p>
            <a:pPr algn="just"/>
            <a:endParaRPr lang="en-US" sz="2400" dirty="0">
              <a:cs typeface="Calibri"/>
            </a:endParaRPr>
          </a:p>
          <a:p>
            <a:pPr marL="0" algn="just">
              <a:lnSpc>
                <a:spcPct val="100000"/>
              </a:lnSpc>
            </a:pPr>
            <a:endParaRPr lang="en-US" sz="2400" spc="10" dirty="0" smtClean="0">
              <a:latin typeface="Calibri"/>
              <a:cs typeface="Calibri"/>
            </a:endParaRPr>
          </a:p>
          <a:p>
            <a:pPr marL="0" algn="just"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837944" y="3052318"/>
            <a:ext cx="65" cy="41549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endParaRPr sz="27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2462784" y="1987042"/>
            <a:ext cx="5890271" cy="5577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400" spc="10" dirty="0">
                <a:latin typeface="Calibri"/>
                <a:cs typeface="Calibri"/>
              </a:rPr>
              <a:t>Kelemahan dari teori H-O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322832" y="2922427"/>
            <a:ext cx="254581" cy="45240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Arial"/>
                <a:cs typeface="Arial"/>
              </a:rPr>
              <a:t>•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667256" y="2985262"/>
            <a:ext cx="7639057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jika jumlah atau proporsi faktor produksi yang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667256" y="3472942"/>
            <a:ext cx="7104931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dimiliki masing-masing negara relatif sama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667256" y="3960621"/>
            <a:ext cx="7162730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maka harga barang yang sejenis akan sama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1667256" y="4448302"/>
            <a:ext cx="7763512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pula sehingga perdagangan internasional tidak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1667256" y="4935982"/>
            <a:ext cx="2141644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akan terjadi.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27305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639824" y="956818"/>
            <a:ext cx="7536155" cy="55778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400" spc="10" dirty="0">
                <a:latin typeface="Calibri"/>
                <a:cs typeface="Calibri"/>
              </a:rPr>
              <a:t>Kesamaan Harga Faktor Produksi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2923032" y="1627378"/>
            <a:ext cx="6014026" cy="53603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920" i="1" spc="10" dirty="0">
                <a:latin typeface="Arial"/>
                <a:cs typeface="Arial"/>
              </a:rPr>
              <a:t>(Factor Price Equalization)</a:t>
            </a:r>
            <a:endParaRPr sz="390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3901440" y="2297938"/>
            <a:ext cx="3015938" cy="53603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770" i="1" spc="10" dirty="0">
                <a:latin typeface="Arial"/>
                <a:cs typeface="Arial"/>
              </a:rPr>
              <a:t>SAMUELSON</a:t>
            </a:r>
            <a:endParaRPr sz="3700">
              <a:latin typeface="Arial"/>
              <a:cs typeface="Aria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977090" y="3358615"/>
            <a:ext cx="8229600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just">
              <a:lnSpc>
                <a:spcPct val="100000"/>
              </a:lnSpc>
            </a:pPr>
            <a:r>
              <a:rPr sz="3600" spc="10" dirty="0" err="1" smtClean="0">
                <a:latin typeface="Calibri"/>
                <a:cs typeface="Calibri"/>
              </a:rPr>
              <a:t>Perdagangan</a:t>
            </a:r>
            <a:r>
              <a:rPr sz="3600" spc="10" dirty="0" smtClean="0">
                <a:latin typeface="Calibri"/>
                <a:cs typeface="Calibri"/>
              </a:rPr>
              <a:t> </a:t>
            </a:r>
            <a:r>
              <a:rPr sz="3600" spc="10" dirty="0" err="1" smtClean="0">
                <a:latin typeface="Calibri"/>
                <a:cs typeface="Calibri"/>
              </a:rPr>
              <a:t>internasional</a:t>
            </a:r>
            <a:r>
              <a:rPr lang="en-US" sz="3600" dirty="0">
                <a:latin typeface="Calibri"/>
                <a:cs typeface="Calibri"/>
              </a:rPr>
              <a:t> </a:t>
            </a:r>
            <a:r>
              <a:rPr sz="3600" spc="10" dirty="0" err="1" smtClean="0">
                <a:latin typeface="Calibri"/>
                <a:cs typeface="Calibri"/>
              </a:rPr>
              <a:t>mengakibatkan</a:t>
            </a:r>
            <a:r>
              <a:rPr sz="3600" spc="10" dirty="0" smtClean="0">
                <a:latin typeface="Calibri"/>
                <a:cs typeface="Calibri"/>
              </a:rPr>
              <a:t> </a:t>
            </a:r>
            <a:r>
              <a:rPr sz="3600" spc="10" dirty="0" err="1">
                <a:latin typeface="Calibri"/>
                <a:cs typeface="Calibri"/>
              </a:rPr>
              <a:t>harga</a:t>
            </a:r>
            <a:r>
              <a:rPr sz="3600" spc="10" dirty="0">
                <a:latin typeface="Calibri"/>
                <a:cs typeface="Calibri"/>
              </a:rPr>
              <a:t> </a:t>
            </a:r>
            <a:r>
              <a:rPr sz="3600" spc="10" dirty="0" err="1" smtClean="0">
                <a:latin typeface="Calibri"/>
                <a:cs typeface="Calibri"/>
              </a:rPr>
              <a:t>faktor</a:t>
            </a:r>
            <a:r>
              <a:rPr sz="3600" spc="10" dirty="0" smtClean="0">
                <a:latin typeface="Calibri"/>
                <a:cs typeface="Calibri"/>
              </a:rPr>
              <a:t>-</a:t>
            </a:r>
            <a:r>
              <a:rPr lang="en-US" sz="3600" spc="10" dirty="0" smtClean="0">
                <a:latin typeface="Calibri"/>
                <a:cs typeface="Calibri"/>
              </a:rPr>
              <a:t>factor </a:t>
            </a:r>
            <a:r>
              <a:rPr lang="en-US" sz="3600" spc="10" dirty="0" err="1" smtClean="0">
                <a:latin typeface="Calibri"/>
                <a:cs typeface="Calibri"/>
              </a:rPr>
              <a:t>produksi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sama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dibeberapa</a:t>
            </a:r>
            <a:r>
              <a:rPr lang="en-US" sz="3600" spc="10" dirty="0" smtClean="0">
                <a:latin typeface="Calibri"/>
                <a:cs typeface="Calibri"/>
              </a:rPr>
              <a:t> </a:t>
            </a:r>
            <a:r>
              <a:rPr lang="en-US" sz="3600" spc="10" dirty="0" err="1" smtClean="0">
                <a:latin typeface="Calibri"/>
                <a:cs typeface="Calibri"/>
              </a:rPr>
              <a:t>negara</a:t>
            </a:r>
            <a:endParaRPr sz="36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34" y="584189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613703" y="1361191"/>
            <a:ext cx="7087261" cy="6740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380" spc="10" dirty="0">
                <a:latin typeface="Calibri"/>
                <a:cs typeface="Calibri"/>
              </a:rPr>
              <a:t>Teori </a:t>
            </a:r>
            <a:r>
              <a:rPr sz="4380" spc="10" dirty="0" err="1">
                <a:latin typeface="Calibri"/>
                <a:cs typeface="Calibri"/>
              </a:rPr>
              <a:t>Permintaan</a:t>
            </a:r>
            <a:r>
              <a:rPr sz="4380" spc="10" dirty="0">
                <a:latin typeface="Calibri"/>
                <a:cs typeface="Calibri"/>
              </a:rPr>
              <a:t> </a:t>
            </a:r>
            <a:r>
              <a:rPr sz="4380" spc="10" dirty="0" smtClean="0">
                <a:latin typeface="Calibri"/>
                <a:cs typeface="Calibri"/>
              </a:rPr>
              <a:t>&amp;</a:t>
            </a:r>
            <a:r>
              <a:rPr lang="en-US" sz="4380" spc="10" dirty="0" smtClean="0">
                <a:latin typeface="Calibri"/>
                <a:cs typeface="Calibri"/>
              </a:rPr>
              <a:t> </a:t>
            </a:r>
            <a:r>
              <a:rPr lang="en-US" sz="4380" spc="10" dirty="0" err="1" smtClean="0">
                <a:latin typeface="Calibri"/>
                <a:cs typeface="Calibri"/>
              </a:rPr>
              <a:t>Penawaran</a:t>
            </a:r>
            <a:endParaRPr sz="4300" dirty="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384300" y="2838937"/>
            <a:ext cx="7696200" cy="2215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just">
              <a:lnSpc>
                <a:spcPct val="100000"/>
              </a:lnSpc>
            </a:pPr>
            <a:r>
              <a:rPr sz="3600" spc="10" dirty="0" err="1" smtClean="0">
                <a:latin typeface="Calibri"/>
                <a:cs typeface="Calibri"/>
              </a:rPr>
              <a:t>Perdagangan</a:t>
            </a:r>
            <a:r>
              <a:rPr sz="3600" spc="10" dirty="0" smtClean="0">
                <a:latin typeface="Calibri"/>
                <a:cs typeface="Calibri"/>
              </a:rPr>
              <a:t> </a:t>
            </a:r>
            <a:r>
              <a:rPr sz="3600" spc="10" dirty="0" err="1">
                <a:latin typeface="Calibri"/>
                <a:cs typeface="Calibri"/>
              </a:rPr>
              <a:t>internasional</a:t>
            </a:r>
            <a:r>
              <a:rPr sz="3600" spc="10" dirty="0">
                <a:latin typeface="Calibri"/>
                <a:cs typeface="Calibri"/>
              </a:rPr>
              <a:t> </a:t>
            </a:r>
            <a:r>
              <a:rPr sz="3600" spc="10" dirty="0" err="1" smtClean="0">
                <a:latin typeface="Calibri"/>
                <a:cs typeface="Calibri"/>
              </a:rPr>
              <a:t>akan</a:t>
            </a:r>
            <a:r>
              <a:rPr lang="en-US" sz="3600" dirty="0">
                <a:latin typeface="Calibri"/>
                <a:cs typeface="Calibri"/>
              </a:rPr>
              <a:t> </a:t>
            </a:r>
            <a:r>
              <a:rPr sz="3600" spc="10" dirty="0" err="1" smtClean="0">
                <a:latin typeface="Calibri"/>
                <a:cs typeface="Calibri"/>
              </a:rPr>
              <a:t>terjadi</a:t>
            </a:r>
            <a:r>
              <a:rPr sz="3600" spc="10" dirty="0" smtClean="0">
                <a:latin typeface="Calibri"/>
                <a:cs typeface="Calibri"/>
              </a:rPr>
              <a:t> </a:t>
            </a:r>
            <a:r>
              <a:rPr sz="3600" spc="10" dirty="0">
                <a:latin typeface="Calibri"/>
                <a:cs typeface="Calibri"/>
              </a:rPr>
              <a:t>jika ada </a:t>
            </a:r>
            <a:r>
              <a:rPr sz="3600" spc="10" dirty="0" err="1">
                <a:latin typeface="Calibri"/>
                <a:cs typeface="Calibri"/>
              </a:rPr>
              <a:t>permintaan</a:t>
            </a:r>
            <a:r>
              <a:rPr sz="3600" spc="10" dirty="0">
                <a:latin typeface="Calibri"/>
                <a:cs typeface="Calibri"/>
              </a:rPr>
              <a:t> </a:t>
            </a:r>
            <a:r>
              <a:rPr sz="3600" spc="10" dirty="0" err="1" smtClean="0">
                <a:latin typeface="Calibri"/>
                <a:cs typeface="Calibri"/>
              </a:rPr>
              <a:t>dan</a:t>
            </a:r>
            <a:r>
              <a:rPr lang="en-US" sz="3600" dirty="0">
                <a:latin typeface="Calibri"/>
                <a:cs typeface="Calibri"/>
              </a:rPr>
              <a:t> </a:t>
            </a:r>
            <a:r>
              <a:rPr sz="3600" spc="10" dirty="0" err="1" smtClean="0">
                <a:latin typeface="Calibri"/>
                <a:cs typeface="Calibri"/>
              </a:rPr>
              <a:t>penawaran</a:t>
            </a:r>
            <a:r>
              <a:rPr sz="3600" spc="10" dirty="0" smtClean="0">
                <a:latin typeface="Calibri"/>
                <a:cs typeface="Calibri"/>
              </a:rPr>
              <a:t> </a:t>
            </a:r>
            <a:r>
              <a:rPr sz="3600" spc="10" dirty="0" err="1">
                <a:latin typeface="Calibri"/>
                <a:cs typeface="Calibri"/>
              </a:rPr>
              <a:t>terhadap</a:t>
            </a:r>
            <a:r>
              <a:rPr sz="3600" spc="10" dirty="0">
                <a:latin typeface="Calibri"/>
                <a:cs typeface="Calibri"/>
              </a:rPr>
              <a:t> </a:t>
            </a:r>
            <a:r>
              <a:rPr sz="3600" spc="10" dirty="0" err="1" smtClean="0">
                <a:latin typeface="Calibri"/>
                <a:cs typeface="Calibri"/>
              </a:rPr>
              <a:t>produk</a:t>
            </a:r>
            <a:r>
              <a:rPr lang="en-US" sz="3600" dirty="0">
                <a:latin typeface="Calibri"/>
                <a:cs typeface="Calibri"/>
              </a:rPr>
              <a:t> </a:t>
            </a:r>
            <a:r>
              <a:rPr sz="3600" spc="10" dirty="0" err="1" smtClean="0">
                <a:latin typeface="Calibri"/>
                <a:cs typeface="Calibri"/>
              </a:rPr>
              <a:t>barang</a:t>
            </a:r>
            <a:r>
              <a:rPr sz="3600" spc="10" dirty="0" smtClean="0">
                <a:latin typeface="Calibri"/>
                <a:cs typeface="Calibri"/>
              </a:rPr>
              <a:t>/</a:t>
            </a:r>
            <a:r>
              <a:rPr sz="3600" spc="10" dirty="0" err="1" smtClean="0">
                <a:latin typeface="Calibri"/>
                <a:cs typeface="Calibri"/>
              </a:rPr>
              <a:t>jasa</a:t>
            </a:r>
            <a:r>
              <a:rPr sz="3600" spc="10" dirty="0" smtClean="0">
                <a:latin typeface="Calibri"/>
                <a:cs typeface="Calibri"/>
              </a:rPr>
              <a:t> </a:t>
            </a:r>
            <a:r>
              <a:rPr sz="3600" spc="10" dirty="0">
                <a:latin typeface="Calibri"/>
                <a:cs typeface="Calibri"/>
              </a:rPr>
              <a:t>di antara negara.</a:t>
            </a:r>
            <a:endParaRPr sz="36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362456" y="984250"/>
            <a:ext cx="8084702" cy="50901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000" spc="10" dirty="0">
                <a:latin typeface="Calibri"/>
                <a:cs typeface="Calibri"/>
              </a:rPr>
              <a:t>Asumsi teori permintaan &amp; penawaran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322832" y="2070862"/>
            <a:ext cx="388763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a.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932432" y="2070862"/>
            <a:ext cx="3632490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Persaingan sempurna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322832" y="2656078"/>
            <a:ext cx="407005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b.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932432" y="2656078"/>
            <a:ext cx="3611904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Faktor produksi tetap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1322832" y="3241294"/>
            <a:ext cx="364845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c.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1932432" y="3241294"/>
            <a:ext cx="4146901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Tidak ada ongkos angkut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1322832" y="3826509"/>
            <a:ext cx="407005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d.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1932432" y="3826509"/>
            <a:ext cx="4172280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Kesempatan kerja penuh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1322832" y="4411726"/>
            <a:ext cx="395249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e.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1932432" y="4411726"/>
            <a:ext cx="5199257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Tidak ada perubahan teknologi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1322832" y="4996942"/>
            <a:ext cx="318632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f.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4" name="text 1"/>
          <p:cNvSpPr txBox="1"/>
          <p:nvPr/>
        </p:nvSpPr>
        <p:spPr>
          <a:xfrm>
            <a:off x="1932432" y="4996942"/>
            <a:ext cx="6256311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Produksi dengan ongkos yang menaik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5" name="text 1"/>
          <p:cNvSpPr txBox="1"/>
          <p:nvPr/>
        </p:nvSpPr>
        <p:spPr>
          <a:xfrm>
            <a:off x="1322832" y="5582158"/>
            <a:ext cx="385520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200" spc="10" dirty="0">
                <a:latin typeface="Calibri"/>
                <a:cs typeface="Calibri"/>
              </a:rPr>
              <a:t>g.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6" name="text 1"/>
          <p:cNvSpPr txBox="1"/>
          <p:nvPr/>
        </p:nvSpPr>
        <p:spPr>
          <a:xfrm>
            <a:off x="1932432" y="5582158"/>
            <a:ext cx="3831812" cy="4053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70" spc="10" dirty="0">
                <a:latin typeface="Calibri"/>
                <a:cs typeface="Calibri"/>
              </a:rPr>
              <a:t>Tidak ada </a:t>
            </a:r>
            <a:r>
              <a:rPr sz="3170" i="1" spc="10" dirty="0">
                <a:latin typeface="Arial"/>
                <a:cs typeface="Arial"/>
              </a:rPr>
              <a:t>capital flight</a:t>
            </a:r>
            <a:endParaRPr sz="3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27305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2374392" y="1548130"/>
            <a:ext cx="6059144" cy="111861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850" spc="10" dirty="0">
                <a:latin typeface="Calibri"/>
                <a:cs typeface="Calibri"/>
              </a:rPr>
              <a:t>Kurva kemungkinan produksi</a:t>
            </a:r>
            <a:endParaRPr sz="3800">
              <a:latin typeface="Calibri"/>
              <a:cs typeface="Calibri"/>
            </a:endParaRPr>
          </a:p>
          <a:p>
            <a:pPr marL="268223">
              <a:lnSpc>
                <a:spcPct val="100000"/>
              </a:lnSpc>
            </a:pPr>
            <a:r>
              <a:rPr sz="4000" spc="10" dirty="0">
                <a:latin typeface="Calibri"/>
                <a:cs typeface="Calibri"/>
              </a:rPr>
              <a:t>production possibility cost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314958" y="3321050"/>
            <a:ext cx="8062468" cy="2154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just">
              <a:lnSpc>
                <a:spcPct val="100000"/>
              </a:lnSpc>
            </a:pPr>
            <a:r>
              <a:rPr sz="2800" spc="10" dirty="0" err="1" smtClean="0">
                <a:latin typeface="Calibri"/>
                <a:cs typeface="Calibri"/>
              </a:rPr>
              <a:t>Ekonomi</a:t>
            </a:r>
            <a:r>
              <a:rPr sz="2800" spc="10" dirty="0" smtClean="0">
                <a:latin typeface="Calibri"/>
                <a:cs typeface="Calibri"/>
              </a:rPr>
              <a:t> </a:t>
            </a:r>
            <a:r>
              <a:rPr sz="2800" spc="10" dirty="0">
                <a:latin typeface="Calibri"/>
                <a:cs typeface="Calibri"/>
              </a:rPr>
              <a:t>internasional </a:t>
            </a:r>
            <a:r>
              <a:rPr sz="2800" spc="10" dirty="0" err="1">
                <a:latin typeface="Calibri"/>
                <a:cs typeface="Calibri"/>
              </a:rPr>
              <a:t>terjadi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10" dirty="0" err="1" smtClean="0">
                <a:latin typeface="Calibri"/>
                <a:cs typeface="Calibri"/>
              </a:rPr>
              <a:t>tergantung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sz="2800" spc="10" dirty="0" err="1" smtClean="0">
                <a:latin typeface="Calibri"/>
                <a:cs typeface="Calibri"/>
              </a:rPr>
              <a:t>anggapan</a:t>
            </a:r>
            <a:r>
              <a:rPr sz="2800" spc="10" dirty="0" smtClean="0">
                <a:latin typeface="Calibri"/>
                <a:cs typeface="Calibri"/>
              </a:rPr>
              <a:t> </a:t>
            </a:r>
            <a:r>
              <a:rPr sz="2800" spc="10" dirty="0">
                <a:latin typeface="Calibri"/>
                <a:cs typeface="Calibri"/>
              </a:rPr>
              <a:t>tentang ongkos </a:t>
            </a:r>
            <a:r>
              <a:rPr sz="2800" spc="10" dirty="0" err="1">
                <a:latin typeface="Calibri"/>
                <a:cs typeface="Calibri"/>
              </a:rPr>
              <a:t>alternatif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10" dirty="0" smtClean="0">
                <a:latin typeface="Calibri"/>
                <a:cs typeface="Calibri"/>
              </a:rPr>
              <a:t>yang</a:t>
            </a:r>
            <a:r>
              <a:rPr lang="en-US" sz="2800" spc="10" dirty="0" smtClean="0">
                <a:latin typeface="Calibri"/>
                <a:cs typeface="Calibri"/>
              </a:rPr>
              <a:t> </a:t>
            </a:r>
            <a:r>
              <a:rPr lang="en-US" sz="2800" spc="10" dirty="0" err="1" smtClean="0">
                <a:latin typeface="Calibri"/>
                <a:cs typeface="Calibri"/>
              </a:rPr>
              <a:t>digunakan</a:t>
            </a:r>
            <a:r>
              <a:rPr lang="en-US" sz="2800" spc="10" dirty="0" smtClean="0">
                <a:latin typeface="Calibri"/>
                <a:cs typeface="Calibri"/>
              </a:rPr>
              <a:t>. </a:t>
            </a:r>
          </a:p>
          <a:p>
            <a:pPr marL="0" algn="just">
              <a:lnSpc>
                <a:spcPct val="100000"/>
              </a:lnSpc>
            </a:pPr>
            <a:r>
              <a:rPr lang="en-US" sz="2800" spc="10" dirty="0" smtClean="0">
                <a:latin typeface="Calibri"/>
                <a:cs typeface="Calibri"/>
              </a:rPr>
              <a:t>2 </a:t>
            </a:r>
            <a:r>
              <a:rPr lang="en-US" sz="2800" spc="10" dirty="0" err="1" smtClean="0">
                <a:latin typeface="Calibri"/>
                <a:cs typeface="Calibri"/>
              </a:rPr>
              <a:t>kondisi</a:t>
            </a:r>
            <a:r>
              <a:rPr lang="en-US" sz="2800" spc="10" dirty="0" smtClean="0">
                <a:latin typeface="Calibri"/>
                <a:cs typeface="Calibri"/>
              </a:rPr>
              <a:t> yang </a:t>
            </a:r>
            <a:r>
              <a:rPr lang="en-US" sz="2800" spc="10" dirty="0" err="1" smtClean="0">
                <a:latin typeface="Calibri"/>
                <a:cs typeface="Calibri"/>
              </a:rPr>
              <a:t>perlu</a:t>
            </a:r>
            <a:r>
              <a:rPr lang="en-US" sz="2800" spc="10" dirty="0" smtClean="0">
                <a:latin typeface="Calibri"/>
                <a:cs typeface="Calibri"/>
              </a:rPr>
              <a:t> </a:t>
            </a:r>
            <a:r>
              <a:rPr lang="en-US" sz="2800" spc="10" dirty="0" err="1" smtClean="0">
                <a:latin typeface="Calibri"/>
                <a:cs typeface="Calibri"/>
              </a:rPr>
              <a:t>diperhatikan</a:t>
            </a:r>
            <a:r>
              <a:rPr lang="en-US" sz="2800" spc="10" dirty="0" smtClean="0">
                <a:latin typeface="Calibri"/>
                <a:cs typeface="Calibri"/>
              </a:rPr>
              <a:t> </a:t>
            </a:r>
            <a:r>
              <a:rPr lang="en-US" sz="2800" spc="10" dirty="0" err="1" smtClean="0">
                <a:latin typeface="Calibri"/>
                <a:cs typeface="Calibri"/>
              </a:rPr>
              <a:t>adalah</a:t>
            </a:r>
            <a:r>
              <a:rPr lang="en-US" sz="2800" spc="10" dirty="0" smtClean="0">
                <a:latin typeface="Calibri"/>
                <a:cs typeface="Calibri"/>
              </a:rPr>
              <a:t> </a:t>
            </a:r>
          </a:p>
          <a:p>
            <a:pPr marL="801623" indent="-457200" algn="just">
              <a:lnSpc>
                <a:spcPct val="100000"/>
              </a:lnSpc>
              <a:buFontTx/>
              <a:buChar char="-"/>
            </a:pPr>
            <a:r>
              <a:rPr lang="en-US" sz="2800" spc="10" dirty="0" err="1" smtClean="0">
                <a:latin typeface="Calibri"/>
                <a:cs typeface="Calibri"/>
              </a:rPr>
              <a:t>Constan</a:t>
            </a:r>
            <a:r>
              <a:rPr lang="en-US" sz="2800" spc="10" dirty="0" smtClean="0">
                <a:latin typeface="Calibri"/>
                <a:cs typeface="Calibri"/>
              </a:rPr>
              <a:t> Cost</a:t>
            </a:r>
          </a:p>
          <a:p>
            <a:pPr marL="801623" indent="-457200" algn="just">
              <a:lnSpc>
                <a:spcPct val="100000"/>
              </a:lnSpc>
              <a:buFontTx/>
              <a:buChar char="-"/>
            </a:pPr>
            <a:r>
              <a:rPr lang="en-US" sz="2800" spc="10" dirty="0" smtClean="0">
                <a:latin typeface="Calibri"/>
                <a:cs typeface="Calibri"/>
              </a:rPr>
              <a:t>Increasing cost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67" y="34925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048767" y="1416050"/>
            <a:ext cx="8686800" cy="5539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just">
              <a:lnSpc>
                <a:spcPct val="100000"/>
              </a:lnSpc>
            </a:pPr>
            <a:r>
              <a:rPr lang="en-US" sz="4000" spc="10" dirty="0">
                <a:latin typeface="Calibri"/>
                <a:cs typeface="Calibri"/>
              </a:rPr>
              <a:t>P</a:t>
            </a:r>
            <a:r>
              <a:rPr sz="4000" spc="10" dirty="0" smtClean="0">
                <a:latin typeface="Calibri"/>
                <a:cs typeface="Calibri"/>
              </a:rPr>
              <a:t>roduction </a:t>
            </a:r>
            <a:r>
              <a:rPr sz="4000" spc="10" dirty="0">
                <a:latin typeface="Calibri"/>
                <a:cs typeface="Calibri"/>
              </a:rPr>
              <a:t>possibility curve ( PPC </a:t>
            </a:r>
            <a:r>
              <a:rPr sz="4000" spc="10" dirty="0" smtClean="0">
                <a:latin typeface="Calibri"/>
                <a:cs typeface="Calibri"/>
              </a:rPr>
              <a:t>)</a:t>
            </a:r>
            <a:r>
              <a:rPr lang="en-US" sz="4000" spc="10" dirty="0">
                <a:latin typeface="Calibri"/>
                <a:cs typeface="Calibri"/>
              </a:rPr>
              <a:t> </a:t>
            </a:r>
            <a:r>
              <a:rPr lang="en-US" sz="4000" spc="10" dirty="0" err="1" smtClean="0">
                <a:cs typeface="Calibri"/>
              </a:rPr>
              <a:t>menunjukkan</a:t>
            </a:r>
            <a:r>
              <a:rPr lang="en-US" sz="4000" spc="10" dirty="0" smtClean="0">
                <a:cs typeface="Calibri"/>
              </a:rPr>
              <a:t> </a:t>
            </a:r>
            <a:r>
              <a:rPr lang="en-US" sz="4000" spc="10" dirty="0" err="1" smtClean="0">
                <a:cs typeface="Calibri"/>
              </a:rPr>
              <a:t>kemungkinan</a:t>
            </a:r>
            <a:r>
              <a:rPr lang="en-US" sz="4000" dirty="0" smtClean="0">
                <a:cs typeface="Calibri"/>
              </a:rPr>
              <a:t> </a:t>
            </a:r>
            <a:r>
              <a:rPr lang="en-US" sz="4000" spc="10" dirty="0" err="1" smtClean="0">
                <a:cs typeface="Calibri"/>
              </a:rPr>
              <a:t>kombinasi</a:t>
            </a:r>
            <a:r>
              <a:rPr lang="en-US" sz="4000" spc="10" dirty="0" smtClean="0">
                <a:cs typeface="Calibri"/>
              </a:rPr>
              <a:t> </a:t>
            </a:r>
            <a:r>
              <a:rPr lang="en-US" sz="4000" spc="10" dirty="0">
                <a:cs typeface="Calibri"/>
              </a:rPr>
              <a:t>output yang </a:t>
            </a:r>
            <a:r>
              <a:rPr lang="en-US" sz="4000" spc="10" dirty="0" err="1" smtClean="0">
                <a:cs typeface="Calibri"/>
              </a:rPr>
              <a:t>dihasilkan</a:t>
            </a:r>
            <a:r>
              <a:rPr lang="en-US" sz="4000" dirty="0" smtClean="0">
                <a:cs typeface="Calibri"/>
              </a:rPr>
              <a:t> </a:t>
            </a:r>
            <a:r>
              <a:rPr lang="en-US" sz="4000" spc="10" dirty="0" err="1" smtClean="0">
                <a:cs typeface="Calibri"/>
              </a:rPr>
              <a:t>suatu</a:t>
            </a:r>
            <a:r>
              <a:rPr lang="en-US" sz="4000" spc="10" dirty="0" smtClean="0">
                <a:cs typeface="Calibri"/>
              </a:rPr>
              <a:t> </a:t>
            </a:r>
            <a:r>
              <a:rPr lang="en-US" sz="4000" spc="10" dirty="0">
                <a:cs typeface="Calibri"/>
              </a:rPr>
              <a:t>Negara </a:t>
            </a:r>
            <a:r>
              <a:rPr lang="en-US" sz="4000" spc="10" dirty="0" err="1">
                <a:cs typeface="Calibri"/>
              </a:rPr>
              <a:t>dengan</a:t>
            </a:r>
            <a:r>
              <a:rPr lang="en-US" sz="4000" spc="10" dirty="0">
                <a:cs typeface="Calibri"/>
              </a:rPr>
              <a:t> </a:t>
            </a:r>
            <a:r>
              <a:rPr lang="en-US" sz="4000" spc="10" dirty="0" err="1">
                <a:cs typeface="Calibri"/>
              </a:rPr>
              <a:t>sejumlah</a:t>
            </a:r>
            <a:r>
              <a:rPr lang="en-US" sz="4000" spc="10" dirty="0">
                <a:cs typeface="Calibri"/>
              </a:rPr>
              <a:t> </a:t>
            </a:r>
            <a:r>
              <a:rPr lang="en-US" sz="4000" spc="10" dirty="0" smtClean="0">
                <a:cs typeface="Calibri"/>
              </a:rPr>
              <a:t>factor</a:t>
            </a:r>
            <a:r>
              <a:rPr lang="en-US" sz="4000" dirty="0" smtClean="0">
                <a:cs typeface="Calibri"/>
              </a:rPr>
              <a:t> </a:t>
            </a:r>
            <a:r>
              <a:rPr lang="en-US" sz="4000" spc="10" dirty="0" err="1" smtClean="0">
                <a:cs typeface="Calibri"/>
              </a:rPr>
              <a:t>produksi</a:t>
            </a:r>
            <a:r>
              <a:rPr lang="en-US" sz="4000" spc="10" dirty="0" smtClean="0">
                <a:cs typeface="Calibri"/>
              </a:rPr>
              <a:t> </a:t>
            </a:r>
            <a:r>
              <a:rPr lang="en-US" sz="4000" spc="10" dirty="0" err="1">
                <a:cs typeface="Calibri"/>
              </a:rPr>
              <a:t>secara</a:t>
            </a:r>
            <a:r>
              <a:rPr lang="en-US" sz="4000" spc="10" dirty="0">
                <a:cs typeface="Calibri"/>
              </a:rPr>
              <a:t> full </a:t>
            </a:r>
            <a:r>
              <a:rPr lang="en-US" sz="4000" spc="10" dirty="0" smtClean="0">
                <a:cs typeface="Calibri"/>
              </a:rPr>
              <a:t>employment</a:t>
            </a:r>
          </a:p>
          <a:p>
            <a:pPr algn="just"/>
            <a:endParaRPr lang="en-US" sz="4000" spc="10" dirty="0" smtClean="0">
              <a:cs typeface="Calibri"/>
            </a:endParaRPr>
          </a:p>
          <a:p>
            <a:pPr algn="just"/>
            <a:r>
              <a:rPr lang="en-US" sz="4000" spc="10" dirty="0" err="1" smtClean="0">
                <a:cs typeface="Calibri"/>
              </a:rPr>
              <a:t>Bentuk</a:t>
            </a:r>
            <a:r>
              <a:rPr lang="en-US" sz="4000" spc="10" dirty="0" smtClean="0">
                <a:cs typeface="Calibri"/>
              </a:rPr>
              <a:t> </a:t>
            </a:r>
            <a:r>
              <a:rPr lang="en-US" sz="4000" spc="10" dirty="0">
                <a:cs typeface="Calibri"/>
              </a:rPr>
              <a:t>PPC </a:t>
            </a:r>
            <a:r>
              <a:rPr lang="en-US" sz="4000" spc="10" dirty="0" err="1">
                <a:cs typeface="Calibri"/>
              </a:rPr>
              <a:t>akan</a:t>
            </a:r>
            <a:r>
              <a:rPr lang="en-US" sz="4000" spc="10" dirty="0">
                <a:cs typeface="Calibri"/>
              </a:rPr>
              <a:t> </a:t>
            </a:r>
            <a:r>
              <a:rPr lang="en-US" sz="4000" spc="10" dirty="0" err="1">
                <a:cs typeface="Calibri"/>
              </a:rPr>
              <a:t>tergantung</a:t>
            </a:r>
            <a:r>
              <a:rPr lang="en-US" sz="4000" spc="10" dirty="0">
                <a:cs typeface="Calibri"/>
              </a:rPr>
              <a:t> </a:t>
            </a:r>
            <a:r>
              <a:rPr lang="en-US" sz="4000" spc="10" dirty="0" err="1" smtClean="0">
                <a:cs typeface="Calibri"/>
              </a:rPr>
              <a:t>pada</a:t>
            </a:r>
            <a:r>
              <a:rPr lang="en-US" sz="4000" spc="10" dirty="0" smtClean="0">
                <a:cs typeface="Calibri"/>
              </a:rPr>
              <a:t> </a:t>
            </a:r>
            <a:r>
              <a:rPr lang="en-US" sz="4000" spc="10" dirty="0" err="1">
                <a:cs typeface="Calibri"/>
              </a:rPr>
              <a:t>asumsi</a:t>
            </a:r>
            <a:r>
              <a:rPr lang="en-US" sz="4000" spc="10" dirty="0">
                <a:cs typeface="Calibri"/>
              </a:rPr>
              <a:t> </a:t>
            </a:r>
            <a:r>
              <a:rPr lang="en-US" sz="4000" spc="10" dirty="0" err="1">
                <a:cs typeface="Calibri"/>
              </a:rPr>
              <a:t>tentang</a:t>
            </a:r>
            <a:r>
              <a:rPr lang="en-US" sz="4000" spc="10" dirty="0">
                <a:cs typeface="Calibri"/>
              </a:rPr>
              <a:t> Opportunity Cost</a:t>
            </a:r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2310384" y="996442"/>
            <a:ext cx="7114424" cy="55778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400" spc="10" dirty="0">
                <a:latin typeface="Calibri"/>
                <a:cs typeface="Calibri"/>
              </a:rPr>
              <a:t>Kurva permintaan (offer curve)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146455" y="2406650"/>
            <a:ext cx="8771737" cy="2940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just">
              <a:lnSpc>
                <a:spcPct val="100000"/>
              </a:lnSpc>
            </a:pPr>
            <a:r>
              <a:rPr lang="en-US" sz="3200" spc="10" dirty="0" err="1" smtClean="0">
                <a:latin typeface="Calibri"/>
                <a:cs typeface="Calibri"/>
              </a:rPr>
              <a:t>D</a:t>
            </a:r>
            <a:r>
              <a:rPr sz="3200" spc="10" dirty="0" err="1" smtClean="0">
                <a:latin typeface="Calibri"/>
                <a:cs typeface="Calibri"/>
              </a:rPr>
              <a:t>iperkenalkan</a:t>
            </a:r>
            <a:r>
              <a:rPr sz="3200" spc="10" dirty="0" smtClean="0">
                <a:latin typeface="Calibri"/>
                <a:cs typeface="Calibri"/>
              </a:rPr>
              <a:t> </a:t>
            </a:r>
            <a:r>
              <a:rPr sz="3200" spc="10" dirty="0">
                <a:latin typeface="Calibri"/>
                <a:cs typeface="Calibri"/>
              </a:rPr>
              <a:t>oleh </a:t>
            </a:r>
            <a:r>
              <a:rPr sz="3200" spc="10" dirty="0" err="1">
                <a:latin typeface="Calibri"/>
                <a:cs typeface="Calibri"/>
              </a:rPr>
              <a:t>dua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10" dirty="0" err="1" smtClean="0">
                <a:latin typeface="Calibri"/>
                <a:cs typeface="Calibri"/>
              </a:rPr>
              <a:t>ekonom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sz="3170" spc="10" dirty="0" err="1" smtClean="0">
                <a:latin typeface="Calibri"/>
                <a:cs typeface="Calibri"/>
              </a:rPr>
              <a:t>inggris</a:t>
            </a:r>
            <a:r>
              <a:rPr sz="3170" spc="10" dirty="0" smtClean="0">
                <a:latin typeface="Calibri"/>
                <a:cs typeface="Calibri"/>
              </a:rPr>
              <a:t> </a:t>
            </a:r>
            <a:r>
              <a:rPr sz="3170" spc="10" dirty="0" err="1" smtClean="0">
                <a:latin typeface="Calibri"/>
                <a:cs typeface="Calibri"/>
              </a:rPr>
              <a:t>yaitu</a:t>
            </a:r>
            <a:r>
              <a:rPr lang="en-US" sz="3170" spc="10" dirty="0" smtClean="0">
                <a:latin typeface="Calibri"/>
                <a:cs typeface="Calibri"/>
              </a:rPr>
              <a:t> </a:t>
            </a:r>
            <a:r>
              <a:rPr sz="3170" spc="10" dirty="0" smtClean="0">
                <a:latin typeface="Calibri"/>
                <a:cs typeface="Calibri"/>
              </a:rPr>
              <a:t>Marshall </a:t>
            </a:r>
            <a:r>
              <a:rPr sz="3170" spc="10" dirty="0" err="1">
                <a:latin typeface="Calibri"/>
                <a:cs typeface="Calibri"/>
              </a:rPr>
              <a:t>dan</a:t>
            </a:r>
            <a:r>
              <a:rPr sz="3170" spc="10" dirty="0">
                <a:latin typeface="Calibri"/>
                <a:cs typeface="Calibri"/>
              </a:rPr>
              <a:t> </a:t>
            </a:r>
            <a:r>
              <a:rPr sz="3170" spc="10" dirty="0" err="1" smtClean="0">
                <a:latin typeface="Calibri"/>
                <a:cs typeface="Calibri"/>
              </a:rPr>
              <a:t>Edgeworth</a:t>
            </a:r>
            <a:r>
              <a:rPr lang="en-US" sz="3170" spc="10" dirty="0" smtClean="0">
                <a:latin typeface="Calibri"/>
                <a:cs typeface="Calibri"/>
              </a:rPr>
              <a:t> </a:t>
            </a:r>
            <a:r>
              <a:rPr lang="en-US" sz="3200" spc="10" dirty="0" err="1">
                <a:cs typeface="Calibri"/>
              </a:rPr>
              <a:t>menggambarkan</a:t>
            </a:r>
            <a:r>
              <a:rPr lang="en-US" sz="3200" spc="10" dirty="0">
                <a:cs typeface="Calibri"/>
              </a:rPr>
              <a:t> </a:t>
            </a:r>
            <a:r>
              <a:rPr lang="en-US" sz="3200" spc="10" dirty="0" err="1">
                <a:cs typeface="Calibri"/>
              </a:rPr>
              <a:t>kurva</a:t>
            </a:r>
            <a:r>
              <a:rPr lang="en-US" sz="3200" spc="10" dirty="0">
                <a:cs typeface="Calibri"/>
              </a:rPr>
              <a:t> </a:t>
            </a:r>
            <a:r>
              <a:rPr lang="en-US" sz="3200" spc="10" dirty="0" smtClean="0">
                <a:cs typeface="Calibri"/>
              </a:rPr>
              <a:t>yang</a:t>
            </a:r>
            <a:r>
              <a:rPr lang="en-US" sz="3200" dirty="0" smtClean="0">
                <a:cs typeface="Calibri"/>
              </a:rPr>
              <a:t> </a:t>
            </a:r>
            <a:r>
              <a:rPr lang="en-US" sz="3170" spc="10" dirty="0" err="1" smtClean="0">
                <a:cs typeface="Calibri"/>
              </a:rPr>
              <a:t>menunjukkan</a:t>
            </a:r>
            <a:r>
              <a:rPr lang="en-US" sz="3170" spc="10" dirty="0" smtClean="0">
                <a:cs typeface="Calibri"/>
              </a:rPr>
              <a:t> </a:t>
            </a:r>
            <a:r>
              <a:rPr lang="en-US" sz="3170" spc="10" dirty="0" err="1">
                <a:cs typeface="Calibri"/>
              </a:rPr>
              <a:t>kesediaan</a:t>
            </a:r>
            <a:r>
              <a:rPr lang="en-US" sz="3170" spc="10" dirty="0">
                <a:cs typeface="Calibri"/>
              </a:rPr>
              <a:t> </a:t>
            </a:r>
            <a:r>
              <a:rPr lang="en-US" sz="3170" spc="10" dirty="0" err="1" smtClean="0">
                <a:cs typeface="Calibri"/>
              </a:rPr>
              <a:t>suatu</a:t>
            </a:r>
            <a:r>
              <a:rPr lang="en-US" sz="3170" spc="10" dirty="0" smtClean="0">
                <a:cs typeface="Calibri"/>
              </a:rPr>
              <a:t> Negara </a:t>
            </a:r>
            <a:r>
              <a:rPr lang="en-US" sz="3170" spc="10" dirty="0" err="1" smtClean="0">
                <a:cs typeface="Calibri"/>
              </a:rPr>
              <a:t>untuk</a:t>
            </a:r>
            <a:r>
              <a:rPr lang="en-US" sz="3170" spc="10" dirty="0" smtClean="0">
                <a:cs typeface="Calibri"/>
              </a:rPr>
              <a:t> </a:t>
            </a:r>
            <a:r>
              <a:rPr lang="en-US" sz="3170" spc="10" dirty="0" err="1" smtClean="0">
                <a:cs typeface="Calibri"/>
              </a:rPr>
              <a:t>menawarkan</a:t>
            </a:r>
            <a:r>
              <a:rPr lang="en-US" sz="3170" spc="10" dirty="0" smtClean="0">
                <a:cs typeface="Calibri"/>
              </a:rPr>
              <a:t>/</a:t>
            </a:r>
            <a:r>
              <a:rPr lang="en-US" sz="3170" spc="10" dirty="0" err="1" smtClean="0">
                <a:cs typeface="Calibri"/>
              </a:rPr>
              <a:t>menukar</a:t>
            </a:r>
            <a:r>
              <a:rPr lang="en-US" sz="3170" spc="10" dirty="0" smtClean="0">
                <a:cs typeface="Calibri"/>
              </a:rPr>
              <a:t> </a:t>
            </a:r>
            <a:r>
              <a:rPr lang="en-US" sz="3170" spc="10" dirty="0" err="1" smtClean="0">
                <a:cs typeface="Calibri"/>
              </a:rPr>
              <a:t>suatu</a:t>
            </a:r>
            <a:r>
              <a:rPr lang="en-US" sz="3170" spc="10" dirty="0" smtClean="0">
                <a:cs typeface="Calibri"/>
              </a:rPr>
              <a:t> </a:t>
            </a:r>
            <a:r>
              <a:rPr lang="en-US" sz="3170" spc="10" dirty="0" err="1" smtClean="0">
                <a:cs typeface="Calibri"/>
              </a:rPr>
              <a:t>barang</a:t>
            </a:r>
            <a:r>
              <a:rPr lang="en-US" sz="3170" spc="10" dirty="0" smtClean="0">
                <a:cs typeface="Calibri"/>
              </a:rPr>
              <a:t> </a:t>
            </a:r>
            <a:r>
              <a:rPr lang="en-US" sz="3170" spc="10" dirty="0" err="1" smtClean="0">
                <a:cs typeface="Calibri"/>
              </a:rPr>
              <a:t>lainnya</a:t>
            </a:r>
            <a:r>
              <a:rPr lang="en-US" sz="3170" spc="10" dirty="0" smtClean="0">
                <a:cs typeface="Calibri"/>
              </a:rPr>
              <a:t> </a:t>
            </a:r>
            <a:r>
              <a:rPr lang="en-US" sz="3170" spc="10" dirty="0" err="1" smtClean="0">
                <a:cs typeface="Calibri"/>
              </a:rPr>
              <a:t>pada</a:t>
            </a:r>
            <a:r>
              <a:rPr lang="en-US" sz="3170" spc="10" dirty="0" smtClean="0">
                <a:cs typeface="Calibri"/>
              </a:rPr>
              <a:t> </a:t>
            </a:r>
            <a:r>
              <a:rPr lang="en-US" sz="3170" spc="10" dirty="0" err="1" smtClean="0">
                <a:cs typeface="Calibri"/>
              </a:rPr>
              <a:t>berbagai</a:t>
            </a:r>
            <a:r>
              <a:rPr lang="en-US" sz="3170" spc="10" dirty="0" smtClean="0">
                <a:cs typeface="Calibri"/>
              </a:rPr>
              <a:t> </a:t>
            </a:r>
            <a:r>
              <a:rPr lang="en-US" sz="3170" spc="10" dirty="0" err="1" smtClean="0">
                <a:cs typeface="Calibri"/>
              </a:rPr>
              <a:t>kemungkinan</a:t>
            </a:r>
            <a:r>
              <a:rPr lang="en-US" sz="3170" spc="10" dirty="0" smtClean="0">
                <a:cs typeface="Calibri"/>
              </a:rPr>
              <a:t> </a:t>
            </a:r>
            <a:r>
              <a:rPr lang="en-US" sz="3170" spc="10" dirty="0" err="1" smtClean="0">
                <a:cs typeface="Calibri"/>
              </a:rPr>
              <a:t>harga</a:t>
            </a:r>
            <a:endParaRPr lang="en-US" sz="3100" dirty="0">
              <a:cs typeface="Calibri"/>
            </a:endParaRPr>
          </a:p>
          <a:p>
            <a:pPr marL="344423" algn="just">
              <a:lnSpc>
                <a:spcPct val="100000"/>
              </a:lnSpc>
            </a:pPr>
            <a:r>
              <a:rPr lang="en-US" sz="3170" spc="10" dirty="0" smtClean="0">
                <a:latin typeface="Calibri"/>
                <a:cs typeface="Calibri"/>
              </a:rPr>
              <a:t> </a:t>
            </a:r>
            <a:endParaRPr sz="3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347980"/>
            <a:ext cx="9144000" cy="6857999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853184" y="965962"/>
            <a:ext cx="7114424" cy="55778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4400" spc="10" dirty="0">
                <a:latin typeface="Calibri"/>
                <a:cs typeface="Calibri"/>
              </a:rPr>
              <a:t>Kurva permintaan (offer curve)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774192" y="2330450"/>
            <a:ext cx="8611108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0417" algn="just">
              <a:lnSpc>
                <a:spcPct val="100000"/>
              </a:lnSpc>
            </a:pPr>
            <a:r>
              <a:rPr sz="3600" spc="10" dirty="0" err="1" smtClean="0">
                <a:latin typeface="Calibri"/>
                <a:cs typeface="Calibri"/>
              </a:rPr>
              <a:t>Kelebihan</a:t>
            </a:r>
            <a:r>
              <a:rPr sz="3600" spc="10" dirty="0" smtClean="0">
                <a:latin typeface="Calibri"/>
                <a:cs typeface="Calibri"/>
              </a:rPr>
              <a:t> </a:t>
            </a:r>
            <a:r>
              <a:rPr sz="3600" spc="10" dirty="0">
                <a:latin typeface="Calibri"/>
                <a:cs typeface="Calibri"/>
              </a:rPr>
              <a:t>dari offer curve </a:t>
            </a:r>
            <a:r>
              <a:rPr sz="3600" spc="10" dirty="0" err="1" smtClean="0">
                <a:latin typeface="Calibri"/>
                <a:cs typeface="Calibri"/>
              </a:rPr>
              <a:t>yaitu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masing-masing</a:t>
            </a:r>
            <a:r>
              <a:rPr lang="en-US" sz="3600" spc="10" dirty="0">
                <a:cs typeface="Calibri"/>
              </a:rPr>
              <a:t> Negara </a:t>
            </a:r>
            <a:r>
              <a:rPr lang="en-US" sz="3600" spc="10" dirty="0" err="1" smtClean="0">
                <a:cs typeface="Calibri"/>
              </a:rPr>
              <a:t>akan</a:t>
            </a:r>
            <a:r>
              <a:rPr lang="en-US" sz="3600" dirty="0" smtClean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memperoleh</a:t>
            </a:r>
            <a:r>
              <a:rPr lang="en-US" sz="3600" spc="10" dirty="0" smtClean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manfaat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dari</a:t>
            </a:r>
            <a:r>
              <a:rPr lang="en-US" sz="3600" dirty="0" smtClean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perdagangan</a:t>
            </a:r>
            <a:r>
              <a:rPr lang="en-US" sz="3600" spc="10" dirty="0" smtClean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internasional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yaitu</a:t>
            </a:r>
            <a:r>
              <a:rPr lang="en-US" sz="3600" dirty="0" smtClean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mencapai</a:t>
            </a:r>
            <a:r>
              <a:rPr lang="en-US" sz="3600" spc="10" dirty="0" smtClean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tingkat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kepuasan</a:t>
            </a:r>
            <a:r>
              <a:rPr lang="en-US" sz="3600" spc="10" dirty="0">
                <a:cs typeface="Calibri"/>
              </a:rPr>
              <a:t> </a:t>
            </a:r>
            <a:r>
              <a:rPr lang="en-US" sz="3600" spc="10" dirty="0" smtClean="0">
                <a:cs typeface="Calibri"/>
              </a:rPr>
              <a:t>yang</a:t>
            </a:r>
            <a:r>
              <a:rPr lang="en-US" sz="3600" dirty="0" smtClean="0">
                <a:cs typeface="Calibri"/>
              </a:rPr>
              <a:t> </a:t>
            </a:r>
            <a:r>
              <a:rPr lang="en-US" sz="3600" spc="10" dirty="0" err="1" smtClean="0">
                <a:cs typeface="Calibri"/>
              </a:rPr>
              <a:t>lebih</a:t>
            </a:r>
            <a:r>
              <a:rPr lang="en-US" sz="3600" spc="10" dirty="0" smtClean="0">
                <a:cs typeface="Calibri"/>
              </a:rPr>
              <a:t> </a:t>
            </a:r>
            <a:r>
              <a:rPr lang="en-US" sz="3600" spc="10" dirty="0" err="1">
                <a:cs typeface="Calibri"/>
              </a:rPr>
              <a:t>tinggi</a:t>
            </a:r>
            <a:r>
              <a:rPr lang="en-US" sz="3600" spc="10" dirty="0">
                <a:cs typeface="Calibri"/>
              </a:rPr>
              <a:t>.</a:t>
            </a:r>
            <a:endParaRPr lang="en-US" sz="3600" dirty="0">
              <a:cs typeface="Calibri"/>
            </a:endParaRPr>
          </a:p>
          <a:p>
            <a:pPr marL="0" algn="just">
              <a:lnSpc>
                <a:spcPct val="100000"/>
              </a:lnSpc>
            </a:pPr>
            <a:endParaRPr sz="36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86</TotalTime>
  <Words>1145</Words>
  <Application>Microsoft Office PowerPoint</Application>
  <PresentationFormat>Custom</PresentationFormat>
  <Paragraphs>215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manajemen_2</dc:creator>
  <cp:lastModifiedBy>manajemen_2</cp:lastModifiedBy>
  <cp:revision>10</cp:revision>
  <dcterms:created xsi:type="dcterms:W3CDTF">2019-04-03T02:51:32Z</dcterms:created>
  <dcterms:modified xsi:type="dcterms:W3CDTF">2019-04-04T01:04:59Z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2019-04-03T00:00:00Z</vt:filetime>
  </property>
  <property fmtid="{D5CDD505-2E9C-101B-9397-08002B2CF9AE}" pid="3" name="LastSaved">
    <vt:filetime>2019-04-03T00:00:00Z</vt:filetime>
  </property>
</Properties>
</file>