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4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8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662767" y="0"/>
            <a:ext cx="648123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6670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6858000"/>
                </a:moveTo>
                <a:lnTo>
                  <a:pt x="1" y="0"/>
                </a:lnTo>
              </a:path>
            </a:pathLst>
          </a:custGeom>
          <a:ln w="11430">
            <a:solidFill>
              <a:srgbClr val="F9F9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3799" y="1731433"/>
            <a:ext cx="7736400" cy="19735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149166" y="0"/>
            <a:ext cx="994832" cy="6858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1354667"/>
            <a:ext cx="2508250" cy="421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773767"/>
            <a:ext cx="7842884" cy="4381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2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1.png"/><Relationship Id="rId7" Type="http://schemas.openxmlformats.org/officeDocument/2006/relationships/image" Target="../media/image3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63.png"/><Relationship Id="rId3" Type="http://schemas.openxmlformats.org/officeDocument/2006/relationships/image" Target="../media/image25.png"/><Relationship Id="rId7" Type="http://schemas.openxmlformats.org/officeDocument/2006/relationships/image" Target="../media/image60.png"/><Relationship Id="rId12" Type="http://schemas.openxmlformats.org/officeDocument/2006/relationships/image" Target="../media/image17.png"/><Relationship Id="rId2" Type="http://schemas.openxmlformats.org/officeDocument/2006/relationships/image" Target="../media/image57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11" Type="http://schemas.openxmlformats.org/officeDocument/2006/relationships/image" Target="../media/image62.png"/><Relationship Id="rId5" Type="http://schemas.openxmlformats.org/officeDocument/2006/relationships/image" Target="../media/image7.png"/><Relationship Id="rId15" Type="http://schemas.openxmlformats.org/officeDocument/2006/relationships/image" Target="../media/image65.png"/><Relationship Id="rId10" Type="http://schemas.openxmlformats.org/officeDocument/2006/relationships/image" Target="../media/image61.png"/><Relationship Id="rId4" Type="http://schemas.openxmlformats.org/officeDocument/2006/relationships/image" Target="../media/image58.png"/><Relationship Id="rId9" Type="http://schemas.openxmlformats.org/officeDocument/2006/relationships/image" Target="../media/image51.png"/><Relationship Id="rId1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8.png"/><Relationship Id="rId7" Type="http://schemas.openxmlformats.org/officeDocument/2006/relationships/image" Target="../media/image3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69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819400" y="1752600"/>
            <a:ext cx="609600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0" algn="ctr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PERBEDAAN</a:t>
            </a:r>
            <a:r>
              <a:rPr sz="3200" b="1" spc="-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entury Gothic"/>
                <a:cs typeface="Century Gothic"/>
              </a:rPr>
              <a:t>POLITIK,  </a:t>
            </a:r>
            <a:r>
              <a:rPr sz="3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EKONOMI,</a:t>
            </a:r>
            <a:r>
              <a:rPr sz="3200" b="1" spc="-7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DAN </a:t>
            </a:r>
            <a:r>
              <a:rPr sz="3200" b="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HUKUM</a:t>
            </a:r>
            <a:r>
              <a:rPr sz="3200" b="1" spc="-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DALAM</a:t>
            </a:r>
            <a:r>
              <a:rPr sz="3200" b="1" spc="-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entury Gothic"/>
                <a:cs typeface="Century Gothic"/>
              </a:rPr>
              <a:t>BISNIS  I</a:t>
            </a:r>
            <a:r>
              <a:rPr sz="3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sz="3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3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sz="3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3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NAS</a:t>
            </a:r>
            <a:r>
              <a:rPr sz="3200" b="1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3200" b="1" spc="-5" dirty="0">
                <a:solidFill>
                  <a:srgbClr val="FFFFFF"/>
                </a:solidFill>
                <a:latin typeface="Century Gothic"/>
                <a:cs typeface="Century Gothic"/>
              </a:rPr>
              <a:t>ONA</a:t>
            </a:r>
            <a:r>
              <a:rPr sz="3200" b="1" dirty="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endParaRPr sz="32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46257" y="4627033"/>
            <a:ext cx="41662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dirty="0" smtClean="0">
                <a:solidFill>
                  <a:srgbClr val="FFFF00"/>
                </a:solidFill>
                <a:latin typeface="Trebuchet MS"/>
                <a:cs typeface="Trebuchet MS"/>
              </a:rPr>
              <a:t>Dian </a:t>
            </a:r>
            <a:r>
              <a:rPr lang="en-US" sz="2800" b="1" dirty="0" err="1" smtClean="0">
                <a:solidFill>
                  <a:srgbClr val="FFFF00"/>
                </a:solidFill>
                <a:latin typeface="Trebuchet MS"/>
                <a:cs typeface="Trebuchet MS"/>
              </a:rPr>
              <a:t>Kurniawan</a:t>
            </a:r>
            <a:r>
              <a:rPr lang="en-US" sz="2800" b="1" dirty="0" smtClean="0">
                <a:solidFill>
                  <a:srgbClr val="FFFF00"/>
                </a:solidFill>
                <a:latin typeface="Trebuchet MS"/>
                <a:cs typeface="Trebuchet MS"/>
              </a:rPr>
              <a:t>, SE., </a:t>
            </a:r>
            <a:r>
              <a:rPr lang="en-US" sz="2800" b="1" dirty="0" err="1" smtClean="0">
                <a:solidFill>
                  <a:srgbClr val="FFFF00"/>
                </a:solidFill>
                <a:latin typeface="Trebuchet MS"/>
                <a:cs typeface="Trebuchet MS"/>
              </a:rPr>
              <a:t>MSi</a:t>
            </a:r>
            <a:endParaRPr sz="2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2057400"/>
            <a:ext cx="7620000" cy="3877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2000" b="0" i="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2800" kern="0" dirty="0" err="1" smtClean="0"/>
              <a:t>Bisnis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Internasional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lebih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komplek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dibandingkan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dengan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bisnis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domestik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karena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perbedaan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karakteristik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antar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negara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diantaranya</a:t>
            </a:r>
            <a:r>
              <a:rPr lang="en-US" sz="2800" kern="0" dirty="0" smtClean="0"/>
              <a:t> :</a:t>
            </a:r>
          </a:p>
          <a:p>
            <a:pPr algn="just">
              <a:defRPr/>
            </a:pPr>
            <a:endParaRPr lang="en-US" sz="2800" kern="0" dirty="0" smtClean="0"/>
          </a:p>
          <a:p>
            <a:pPr algn="just">
              <a:defRPr/>
            </a:pPr>
            <a:r>
              <a:rPr lang="en-US" sz="2800" kern="0" dirty="0" smtClean="0"/>
              <a:t>1. </a:t>
            </a:r>
            <a:r>
              <a:rPr lang="en-US" sz="2800" kern="0" dirty="0" err="1" smtClean="0"/>
              <a:t>Sistem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Politik</a:t>
            </a:r>
            <a:endParaRPr lang="en-US" sz="2800" kern="0" dirty="0" smtClean="0"/>
          </a:p>
          <a:p>
            <a:pPr algn="just">
              <a:defRPr/>
            </a:pPr>
            <a:r>
              <a:rPr lang="en-US" sz="2800" kern="0" dirty="0" smtClean="0"/>
              <a:t>2. </a:t>
            </a:r>
            <a:r>
              <a:rPr lang="en-US" sz="2800" kern="0" dirty="0" err="1" smtClean="0"/>
              <a:t>Sistem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Ekonomi</a:t>
            </a:r>
            <a:endParaRPr lang="en-US" sz="2800" kern="0" dirty="0" smtClean="0"/>
          </a:p>
          <a:p>
            <a:pPr algn="just">
              <a:defRPr/>
            </a:pPr>
            <a:r>
              <a:rPr lang="en-US" sz="2800" kern="0" dirty="0" smtClean="0"/>
              <a:t>3. </a:t>
            </a:r>
            <a:r>
              <a:rPr lang="en-US" sz="2800" kern="0" dirty="0" err="1" smtClean="0"/>
              <a:t>Sistem</a:t>
            </a:r>
            <a:r>
              <a:rPr lang="en-US" sz="2800" kern="0" dirty="0" smtClean="0"/>
              <a:t> </a:t>
            </a:r>
            <a:r>
              <a:rPr lang="en-US" sz="2800" kern="0" dirty="0" err="1" smtClean="0"/>
              <a:t>Hukum</a:t>
            </a:r>
            <a:endParaRPr lang="en-US" sz="2800" kern="0" dirty="0" smtClean="0"/>
          </a:p>
          <a:p>
            <a:pPr algn="just">
              <a:defRPr/>
            </a:pPr>
            <a:endParaRPr lang="en-US" sz="2800" kern="0" dirty="0" smtClean="0"/>
          </a:p>
        </p:txBody>
      </p:sp>
    </p:spTree>
    <p:extLst>
      <p:ext uri="{BB962C8B-B14F-4D97-AF65-F5344CB8AC3E}">
        <p14:creationId xmlns:p14="http://schemas.microsoft.com/office/powerpoint/2010/main" val="4122430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304800"/>
            <a:ext cx="7239000" cy="563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28887" y="6045200"/>
            <a:ext cx="3935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Ilustrasi Dimensi Lingkungan Eksternal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4546" y="440229"/>
            <a:ext cx="2453752" cy="3194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57751" y="53573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14918" y="489767"/>
            <a:ext cx="93629" cy="92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7247" y="489978"/>
            <a:ext cx="98267" cy="1056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63332" y="44549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6" y="0"/>
                </a:lnTo>
                <a:lnTo>
                  <a:pt x="172257" y="186382"/>
                </a:lnTo>
                <a:lnTo>
                  <a:pt x="172257" y="0"/>
                </a:lnTo>
                <a:lnTo>
                  <a:pt x="224967" y="0"/>
                </a:lnTo>
                <a:lnTo>
                  <a:pt x="224967" y="313097"/>
                </a:lnTo>
                <a:lnTo>
                  <a:pt x="202618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70687" y="44549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4" h="309245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78698" y="445499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5" h="309245">
                <a:moveTo>
                  <a:pt x="0" y="0"/>
                </a:moveTo>
                <a:lnTo>
                  <a:pt x="255749" y="0"/>
                </a:lnTo>
                <a:lnTo>
                  <a:pt x="255749" y="48704"/>
                </a:lnTo>
                <a:lnTo>
                  <a:pt x="153070" y="48704"/>
                </a:lnTo>
                <a:lnTo>
                  <a:pt x="153070" y="308880"/>
                </a:lnTo>
                <a:lnTo>
                  <a:pt x="98252" y="308880"/>
                </a:lnTo>
                <a:lnTo>
                  <a:pt x="98252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14046" y="445499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5" h="309245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5" y="121022"/>
                </a:lnTo>
                <a:lnTo>
                  <a:pt x="156865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4608" y="44549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09" y="117648"/>
                </a:lnTo>
                <a:lnTo>
                  <a:pt x="52709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8546" y="445499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4" h="309245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4" y="121022"/>
                </a:lnTo>
                <a:lnTo>
                  <a:pt x="156864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4546" y="443391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4" h="311150">
                <a:moveTo>
                  <a:pt x="64095" y="0"/>
                </a:moveTo>
                <a:lnTo>
                  <a:pt x="127426" y="5613"/>
                </a:lnTo>
                <a:lnTo>
                  <a:pt x="171096" y="22454"/>
                </a:lnTo>
                <a:lnTo>
                  <a:pt x="196476" y="51207"/>
                </a:lnTo>
                <a:lnTo>
                  <a:pt x="204936" y="92558"/>
                </a:lnTo>
                <a:lnTo>
                  <a:pt x="197108" y="139048"/>
                </a:lnTo>
                <a:lnTo>
                  <a:pt x="173626" y="172256"/>
                </a:lnTo>
                <a:lnTo>
                  <a:pt x="134489" y="192180"/>
                </a:lnTo>
                <a:lnTo>
                  <a:pt x="79697" y="198822"/>
                </a:lnTo>
                <a:lnTo>
                  <a:pt x="73512" y="198822"/>
                </a:lnTo>
                <a:lnTo>
                  <a:pt x="65219" y="198330"/>
                </a:lnTo>
                <a:lnTo>
                  <a:pt x="54818" y="197346"/>
                </a:lnTo>
                <a:lnTo>
                  <a:pt x="54818" y="310988"/>
                </a:lnTo>
                <a:lnTo>
                  <a:pt x="0" y="310988"/>
                </a:lnTo>
                <a:lnTo>
                  <a:pt x="0" y="2319"/>
                </a:lnTo>
                <a:lnTo>
                  <a:pt x="24562" y="1304"/>
                </a:lnTo>
                <a:lnTo>
                  <a:pt x="43433" y="579"/>
                </a:lnTo>
                <a:lnTo>
                  <a:pt x="56610" y="144"/>
                </a:lnTo>
                <a:lnTo>
                  <a:pt x="6409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60108" y="442337"/>
            <a:ext cx="237490" cy="312420"/>
          </a:xfrm>
          <a:custGeom>
            <a:avLst/>
            <a:gdLst/>
            <a:ahLst/>
            <a:cxnLst/>
            <a:rect l="l" t="t" r="r" b="b"/>
            <a:pathLst>
              <a:path w="237489" h="312420">
                <a:moveTo>
                  <a:pt x="85601" y="0"/>
                </a:moveTo>
                <a:lnTo>
                  <a:pt x="137072" y="5692"/>
                </a:lnTo>
                <a:lnTo>
                  <a:pt x="173837" y="22770"/>
                </a:lnTo>
                <a:lnTo>
                  <a:pt x="195896" y="51234"/>
                </a:lnTo>
                <a:lnTo>
                  <a:pt x="203249" y="91082"/>
                </a:lnTo>
                <a:lnTo>
                  <a:pt x="202234" y="104484"/>
                </a:lnTo>
                <a:lnTo>
                  <a:pt x="187015" y="141051"/>
                </a:lnTo>
                <a:lnTo>
                  <a:pt x="157918" y="167420"/>
                </a:lnTo>
                <a:lnTo>
                  <a:pt x="146112" y="172888"/>
                </a:lnTo>
                <a:lnTo>
                  <a:pt x="237405" y="312043"/>
                </a:lnTo>
                <a:lnTo>
                  <a:pt x="174153" y="312043"/>
                </a:lnTo>
                <a:lnTo>
                  <a:pt x="91715" y="184484"/>
                </a:lnTo>
                <a:lnTo>
                  <a:pt x="84875" y="184313"/>
                </a:lnTo>
                <a:lnTo>
                  <a:pt x="76798" y="184010"/>
                </a:lnTo>
                <a:lnTo>
                  <a:pt x="67481" y="183575"/>
                </a:lnTo>
                <a:lnTo>
                  <a:pt x="56926" y="183009"/>
                </a:lnTo>
                <a:lnTo>
                  <a:pt x="56926" y="312043"/>
                </a:lnTo>
                <a:lnTo>
                  <a:pt x="0" y="312043"/>
                </a:lnTo>
                <a:lnTo>
                  <a:pt x="0" y="3162"/>
                </a:lnTo>
                <a:lnTo>
                  <a:pt x="3966" y="3063"/>
                </a:lnTo>
                <a:lnTo>
                  <a:pt x="11226" y="2767"/>
                </a:lnTo>
                <a:lnTo>
                  <a:pt x="21781" y="2273"/>
                </a:lnTo>
                <a:lnTo>
                  <a:pt x="35631" y="1581"/>
                </a:lnTo>
                <a:lnTo>
                  <a:pt x="50376" y="889"/>
                </a:lnTo>
                <a:lnTo>
                  <a:pt x="63620" y="395"/>
                </a:lnTo>
                <a:lnTo>
                  <a:pt x="75361" y="98"/>
                </a:lnTo>
                <a:lnTo>
                  <a:pt x="8560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59711" y="44128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08774" y="440228"/>
            <a:ext cx="256540" cy="320040"/>
          </a:xfrm>
          <a:custGeom>
            <a:avLst/>
            <a:gdLst/>
            <a:ahLst/>
            <a:cxnLst/>
            <a:rect l="l" t="t" r="r" b="b"/>
            <a:pathLst>
              <a:path w="256540" h="320040">
                <a:moveTo>
                  <a:pt x="156443" y="0"/>
                </a:moveTo>
                <a:lnTo>
                  <a:pt x="180900" y="1897"/>
                </a:lnTo>
                <a:lnTo>
                  <a:pt x="203460" y="7590"/>
                </a:lnTo>
                <a:lnTo>
                  <a:pt x="224122" y="17078"/>
                </a:lnTo>
                <a:lnTo>
                  <a:pt x="242887" y="30361"/>
                </a:lnTo>
                <a:lnTo>
                  <a:pt x="219906" y="74426"/>
                </a:lnTo>
                <a:lnTo>
                  <a:pt x="214397" y="70110"/>
                </a:lnTo>
                <a:lnTo>
                  <a:pt x="207571" y="65808"/>
                </a:lnTo>
                <a:lnTo>
                  <a:pt x="171149" y="50838"/>
                </a:lnTo>
                <a:lnTo>
                  <a:pt x="155178" y="48704"/>
                </a:lnTo>
                <a:lnTo>
                  <a:pt x="133606" y="50634"/>
                </a:lnTo>
                <a:lnTo>
                  <a:pt x="97658" y="66078"/>
                </a:lnTo>
                <a:lnTo>
                  <a:pt x="71751" y="96347"/>
                </a:lnTo>
                <a:lnTo>
                  <a:pt x="58573" y="137724"/>
                </a:lnTo>
                <a:lnTo>
                  <a:pt x="56926" y="162346"/>
                </a:lnTo>
                <a:lnTo>
                  <a:pt x="58541" y="185776"/>
                </a:lnTo>
                <a:lnTo>
                  <a:pt x="71454" y="225203"/>
                </a:lnTo>
                <a:lnTo>
                  <a:pt x="96834" y="254114"/>
                </a:lnTo>
                <a:lnTo>
                  <a:pt x="131992" y="268873"/>
                </a:lnTo>
                <a:lnTo>
                  <a:pt x="153070" y="270718"/>
                </a:lnTo>
                <a:lnTo>
                  <a:pt x="167077" y="269716"/>
                </a:lnTo>
                <a:lnTo>
                  <a:pt x="201352" y="193972"/>
                </a:lnTo>
                <a:lnTo>
                  <a:pt x="158551" y="193972"/>
                </a:lnTo>
                <a:lnTo>
                  <a:pt x="158551" y="147166"/>
                </a:lnTo>
                <a:lnTo>
                  <a:pt x="256170" y="147166"/>
                </a:lnTo>
                <a:lnTo>
                  <a:pt x="256170" y="285477"/>
                </a:lnTo>
                <a:lnTo>
                  <a:pt x="220413" y="305539"/>
                </a:lnTo>
                <a:lnTo>
                  <a:pt x="174865" y="317182"/>
                </a:lnTo>
                <a:lnTo>
                  <a:pt x="144214" y="319422"/>
                </a:lnTo>
                <a:lnTo>
                  <a:pt x="112726" y="316701"/>
                </a:lnTo>
                <a:lnTo>
                  <a:pt x="60069" y="294932"/>
                </a:lnTo>
                <a:lnTo>
                  <a:pt x="21881" y="252368"/>
                </a:lnTo>
                <a:lnTo>
                  <a:pt x="2431" y="194862"/>
                </a:lnTo>
                <a:lnTo>
                  <a:pt x="0" y="160870"/>
                </a:lnTo>
                <a:lnTo>
                  <a:pt x="2648" y="126807"/>
                </a:lnTo>
                <a:lnTo>
                  <a:pt x="23838" y="68720"/>
                </a:lnTo>
                <a:lnTo>
                  <a:pt x="65399" y="25142"/>
                </a:lnTo>
                <a:lnTo>
                  <a:pt x="122432" y="2793"/>
                </a:lnTo>
                <a:lnTo>
                  <a:pt x="156443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82432" y="440229"/>
            <a:ext cx="2574467" cy="3194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26352" y="53573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31933" y="44549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7" y="186382"/>
                </a:lnTo>
                <a:lnTo>
                  <a:pt x="172257" y="0"/>
                </a:lnTo>
                <a:lnTo>
                  <a:pt x="224967" y="0"/>
                </a:lnTo>
                <a:lnTo>
                  <a:pt x="224967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79446" y="44549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4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6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87344" y="44549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70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6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6" y="272378"/>
                </a:lnTo>
                <a:lnTo>
                  <a:pt x="180143" y="298970"/>
                </a:lnTo>
                <a:lnTo>
                  <a:pt x="137500" y="312464"/>
                </a:lnTo>
                <a:lnTo>
                  <a:pt x="112167" y="314151"/>
                </a:lnTo>
                <a:lnTo>
                  <a:pt x="86819" y="312504"/>
                </a:lnTo>
                <a:lnTo>
                  <a:pt x="45337" y="299326"/>
                </a:lnTo>
                <a:lnTo>
                  <a:pt x="16425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20644" y="44549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5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7" y="0"/>
                </a:lnTo>
                <a:lnTo>
                  <a:pt x="222226" y="0"/>
                </a:lnTo>
                <a:lnTo>
                  <a:pt x="125450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541207" y="44549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4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21612" y="44549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5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82432" y="445499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5" h="309245">
                <a:moveTo>
                  <a:pt x="0" y="0"/>
                </a:moveTo>
                <a:lnTo>
                  <a:pt x="54819" y="0"/>
                </a:lnTo>
                <a:lnTo>
                  <a:pt x="54819" y="260176"/>
                </a:lnTo>
                <a:lnTo>
                  <a:pt x="194395" y="260176"/>
                </a:lnTo>
                <a:lnTo>
                  <a:pt x="194395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28311" y="44128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1" y="0"/>
                </a:moveTo>
                <a:lnTo>
                  <a:pt x="147167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1" y="250477"/>
                </a:lnTo>
                <a:lnTo>
                  <a:pt x="82439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953611" y="440228"/>
            <a:ext cx="256540" cy="320040"/>
          </a:xfrm>
          <a:custGeom>
            <a:avLst/>
            <a:gdLst/>
            <a:ahLst/>
            <a:cxnLst/>
            <a:rect l="l" t="t" r="r" b="b"/>
            <a:pathLst>
              <a:path w="256539" h="320040">
                <a:moveTo>
                  <a:pt x="156443" y="0"/>
                </a:moveTo>
                <a:lnTo>
                  <a:pt x="180900" y="1897"/>
                </a:lnTo>
                <a:lnTo>
                  <a:pt x="203460" y="7590"/>
                </a:lnTo>
                <a:lnTo>
                  <a:pt x="224122" y="17078"/>
                </a:lnTo>
                <a:lnTo>
                  <a:pt x="242887" y="30361"/>
                </a:lnTo>
                <a:lnTo>
                  <a:pt x="219906" y="74426"/>
                </a:lnTo>
                <a:lnTo>
                  <a:pt x="214397" y="70110"/>
                </a:lnTo>
                <a:lnTo>
                  <a:pt x="207571" y="65808"/>
                </a:lnTo>
                <a:lnTo>
                  <a:pt x="171148" y="50838"/>
                </a:lnTo>
                <a:lnTo>
                  <a:pt x="155178" y="48704"/>
                </a:lnTo>
                <a:lnTo>
                  <a:pt x="133606" y="50634"/>
                </a:lnTo>
                <a:lnTo>
                  <a:pt x="97658" y="66078"/>
                </a:lnTo>
                <a:lnTo>
                  <a:pt x="71751" y="96347"/>
                </a:lnTo>
                <a:lnTo>
                  <a:pt x="58574" y="137724"/>
                </a:lnTo>
                <a:lnTo>
                  <a:pt x="56927" y="162346"/>
                </a:lnTo>
                <a:lnTo>
                  <a:pt x="58541" y="185776"/>
                </a:lnTo>
                <a:lnTo>
                  <a:pt x="71454" y="225203"/>
                </a:lnTo>
                <a:lnTo>
                  <a:pt x="96834" y="254114"/>
                </a:lnTo>
                <a:lnTo>
                  <a:pt x="131992" y="268873"/>
                </a:lnTo>
                <a:lnTo>
                  <a:pt x="153070" y="270718"/>
                </a:lnTo>
                <a:lnTo>
                  <a:pt x="167077" y="269716"/>
                </a:lnTo>
                <a:lnTo>
                  <a:pt x="201352" y="193972"/>
                </a:lnTo>
                <a:lnTo>
                  <a:pt x="158552" y="193972"/>
                </a:lnTo>
                <a:lnTo>
                  <a:pt x="158552" y="147166"/>
                </a:lnTo>
                <a:lnTo>
                  <a:pt x="256170" y="147166"/>
                </a:lnTo>
                <a:lnTo>
                  <a:pt x="256170" y="285477"/>
                </a:lnTo>
                <a:lnTo>
                  <a:pt x="220413" y="305539"/>
                </a:lnTo>
                <a:lnTo>
                  <a:pt x="174864" y="317182"/>
                </a:lnTo>
                <a:lnTo>
                  <a:pt x="144214" y="319422"/>
                </a:lnTo>
                <a:lnTo>
                  <a:pt x="112726" y="316701"/>
                </a:lnTo>
                <a:lnTo>
                  <a:pt x="60069" y="294932"/>
                </a:lnTo>
                <a:lnTo>
                  <a:pt x="21880" y="252368"/>
                </a:lnTo>
                <a:lnTo>
                  <a:pt x="2431" y="194862"/>
                </a:lnTo>
                <a:lnTo>
                  <a:pt x="0" y="160870"/>
                </a:lnTo>
                <a:lnTo>
                  <a:pt x="2648" y="126807"/>
                </a:lnTo>
                <a:lnTo>
                  <a:pt x="23837" y="68720"/>
                </a:lnTo>
                <a:lnTo>
                  <a:pt x="65399" y="25142"/>
                </a:lnTo>
                <a:lnTo>
                  <a:pt x="122432" y="2793"/>
                </a:lnTo>
                <a:lnTo>
                  <a:pt x="156443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15374" y="440228"/>
            <a:ext cx="256540" cy="320040"/>
          </a:xfrm>
          <a:custGeom>
            <a:avLst/>
            <a:gdLst/>
            <a:ahLst/>
            <a:cxnLst/>
            <a:rect l="l" t="t" r="r" b="b"/>
            <a:pathLst>
              <a:path w="256539" h="320040">
                <a:moveTo>
                  <a:pt x="156443" y="0"/>
                </a:moveTo>
                <a:lnTo>
                  <a:pt x="180900" y="1897"/>
                </a:lnTo>
                <a:lnTo>
                  <a:pt x="203460" y="7590"/>
                </a:lnTo>
                <a:lnTo>
                  <a:pt x="224122" y="17078"/>
                </a:lnTo>
                <a:lnTo>
                  <a:pt x="242887" y="30361"/>
                </a:lnTo>
                <a:lnTo>
                  <a:pt x="219906" y="74426"/>
                </a:lnTo>
                <a:lnTo>
                  <a:pt x="214397" y="70110"/>
                </a:lnTo>
                <a:lnTo>
                  <a:pt x="207571" y="65808"/>
                </a:lnTo>
                <a:lnTo>
                  <a:pt x="171148" y="50838"/>
                </a:lnTo>
                <a:lnTo>
                  <a:pt x="155178" y="48704"/>
                </a:lnTo>
                <a:lnTo>
                  <a:pt x="133606" y="50634"/>
                </a:lnTo>
                <a:lnTo>
                  <a:pt x="97658" y="66078"/>
                </a:lnTo>
                <a:lnTo>
                  <a:pt x="71751" y="96347"/>
                </a:lnTo>
                <a:lnTo>
                  <a:pt x="58573" y="137724"/>
                </a:lnTo>
                <a:lnTo>
                  <a:pt x="56926" y="162346"/>
                </a:lnTo>
                <a:lnTo>
                  <a:pt x="58540" y="185776"/>
                </a:lnTo>
                <a:lnTo>
                  <a:pt x="71454" y="225203"/>
                </a:lnTo>
                <a:lnTo>
                  <a:pt x="96834" y="254114"/>
                </a:lnTo>
                <a:lnTo>
                  <a:pt x="131992" y="268873"/>
                </a:lnTo>
                <a:lnTo>
                  <a:pt x="153070" y="270718"/>
                </a:lnTo>
                <a:lnTo>
                  <a:pt x="167077" y="269716"/>
                </a:lnTo>
                <a:lnTo>
                  <a:pt x="201352" y="193972"/>
                </a:lnTo>
                <a:lnTo>
                  <a:pt x="158552" y="193972"/>
                </a:lnTo>
                <a:lnTo>
                  <a:pt x="158552" y="147166"/>
                </a:lnTo>
                <a:lnTo>
                  <a:pt x="256170" y="147166"/>
                </a:lnTo>
                <a:lnTo>
                  <a:pt x="256170" y="285477"/>
                </a:lnTo>
                <a:lnTo>
                  <a:pt x="220413" y="305539"/>
                </a:lnTo>
                <a:lnTo>
                  <a:pt x="174865" y="317182"/>
                </a:lnTo>
                <a:lnTo>
                  <a:pt x="144214" y="319422"/>
                </a:lnTo>
                <a:lnTo>
                  <a:pt x="112726" y="316701"/>
                </a:lnTo>
                <a:lnTo>
                  <a:pt x="60069" y="294932"/>
                </a:lnTo>
                <a:lnTo>
                  <a:pt x="21880" y="252368"/>
                </a:lnTo>
                <a:lnTo>
                  <a:pt x="2431" y="194862"/>
                </a:lnTo>
                <a:lnTo>
                  <a:pt x="0" y="160870"/>
                </a:lnTo>
                <a:lnTo>
                  <a:pt x="2648" y="126807"/>
                </a:lnTo>
                <a:lnTo>
                  <a:pt x="23838" y="68720"/>
                </a:lnTo>
                <a:lnTo>
                  <a:pt x="65399" y="25142"/>
                </a:lnTo>
                <a:lnTo>
                  <a:pt x="122432" y="2793"/>
                </a:lnTo>
                <a:lnTo>
                  <a:pt x="156443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51032" y="440018"/>
            <a:ext cx="1540941" cy="3196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03734" y="489978"/>
            <a:ext cx="98268" cy="1056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45084" y="486605"/>
            <a:ext cx="160254" cy="2264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251195" y="44549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5">
                <a:moveTo>
                  <a:pt x="0" y="0"/>
                </a:moveTo>
                <a:lnTo>
                  <a:pt x="54819" y="0"/>
                </a:lnTo>
                <a:lnTo>
                  <a:pt x="54819" y="147798"/>
                </a:lnTo>
                <a:lnTo>
                  <a:pt x="159817" y="0"/>
                </a:lnTo>
                <a:lnTo>
                  <a:pt x="222225" y="0"/>
                </a:lnTo>
                <a:lnTo>
                  <a:pt x="125450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9" y="224333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131600" y="44549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5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39611" y="445499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4" h="309245">
                <a:moveTo>
                  <a:pt x="0" y="0"/>
                </a:moveTo>
                <a:lnTo>
                  <a:pt x="255749" y="0"/>
                </a:lnTo>
                <a:lnTo>
                  <a:pt x="255749" y="48704"/>
                </a:lnTo>
                <a:lnTo>
                  <a:pt x="153069" y="48704"/>
                </a:lnTo>
                <a:lnTo>
                  <a:pt x="153069" y="308880"/>
                </a:lnTo>
                <a:lnTo>
                  <a:pt x="98252" y="308880"/>
                </a:lnTo>
                <a:lnTo>
                  <a:pt x="98252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47423" y="44549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5">
                <a:moveTo>
                  <a:pt x="0" y="0"/>
                </a:moveTo>
                <a:lnTo>
                  <a:pt x="54819" y="0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08245" y="445499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5" h="309245">
                <a:moveTo>
                  <a:pt x="0" y="0"/>
                </a:moveTo>
                <a:lnTo>
                  <a:pt x="54819" y="0"/>
                </a:lnTo>
                <a:lnTo>
                  <a:pt x="54819" y="260176"/>
                </a:lnTo>
                <a:lnTo>
                  <a:pt x="194395" y="260176"/>
                </a:lnTo>
                <a:lnTo>
                  <a:pt x="194395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51032" y="443391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4" h="311150">
                <a:moveTo>
                  <a:pt x="64096" y="0"/>
                </a:moveTo>
                <a:lnTo>
                  <a:pt x="127427" y="5613"/>
                </a:lnTo>
                <a:lnTo>
                  <a:pt x="171097" y="22454"/>
                </a:lnTo>
                <a:lnTo>
                  <a:pt x="196477" y="51207"/>
                </a:lnTo>
                <a:lnTo>
                  <a:pt x="204937" y="92558"/>
                </a:lnTo>
                <a:lnTo>
                  <a:pt x="197109" y="139048"/>
                </a:lnTo>
                <a:lnTo>
                  <a:pt x="173627" y="172256"/>
                </a:lnTo>
                <a:lnTo>
                  <a:pt x="134490" y="192180"/>
                </a:lnTo>
                <a:lnTo>
                  <a:pt x="79698" y="198822"/>
                </a:lnTo>
                <a:lnTo>
                  <a:pt x="73514" y="198822"/>
                </a:lnTo>
                <a:lnTo>
                  <a:pt x="65220" y="198330"/>
                </a:lnTo>
                <a:lnTo>
                  <a:pt x="54819" y="197346"/>
                </a:lnTo>
                <a:lnTo>
                  <a:pt x="54819" y="310988"/>
                </a:lnTo>
                <a:lnTo>
                  <a:pt x="0" y="310988"/>
                </a:lnTo>
                <a:lnTo>
                  <a:pt x="0" y="2319"/>
                </a:lnTo>
                <a:lnTo>
                  <a:pt x="24563" y="1304"/>
                </a:lnTo>
                <a:lnTo>
                  <a:pt x="43433" y="579"/>
                </a:lnTo>
                <a:lnTo>
                  <a:pt x="56611" y="144"/>
                </a:lnTo>
                <a:lnTo>
                  <a:pt x="64096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190274" y="440017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29" y="0"/>
                </a:moveTo>
                <a:lnTo>
                  <a:pt x="191600" y="10331"/>
                </a:lnTo>
                <a:lnTo>
                  <a:pt x="234665" y="41324"/>
                </a:lnTo>
                <a:lnTo>
                  <a:pt x="261072" y="90977"/>
                </a:lnTo>
                <a:lnTo>
                  <a:pt x="269875" y="157286"/>
                </a:lnTo>
                <a:lnTo>
                  <a:pt x="267575" y="192681"/>
                </a:lnTo>
                <a:lnTo>
                  <a:pt x="249179" y="251927"/>
                </a:lnTo>
                <a:lnTo>
                  <a:pt x="212757" y="294964"/>
                </a:lnTo>
                <a:lnTo>
                  <a:pt x="160521" y="316892"/>
                </a:lnTo>
                <a:lnTo>
                  <a:pt x="128612" y="319633"/>
                </a:lnTo>
                <a:lnTo>
                  <a:pt x="99325" y="316918"/>
                </a:lnTo>
                <a:lnTo>
                  <a:pt x="51622" y="295202"/>
                </a:lnTo>
                <a:lnTo>
                  <a:pt x="18678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59" y="125561"/>
                </a:lnTo>
                <a:lnTo>
                  <a:pt x="20339" y="69741"/>
                </a:lnTo>
                <a:lnTo>
                  <a:pt x="55760" y="25676"/>
                </a:lnTo>
                <a:lnTo>
                  <a:pt x="104095" y="2852"/>
                </a:lnTo>
                <a:lnTo>
                  <a:pt x="13282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35940" y="1024467"/>
            <a:ext cx="7294880" cy="507238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86385" marR="5080" indent="-274320" algn="just">
              <a:lnSpc>
                <a:spcPct val="80000"/>
              </a:lnSpc>
              <a:spcBef>
                <a:spcPts val="625"/>
              </a:spcBef>
              <a:buClr>
                <a:srgbClr val="04617B"/>
              </a:buClr>
              <a:buSzPct val="72727"/>
              <a:buFont typeface="MingLiU_HKSCS"/>
              <a:buChar char=""/>
              <a:tabLst>
                <a:tab pos="287020" algn="l"/>
              </a:tabLst>
            </a:pPr>
            <a:r>
              <a:rPr sz="2200" spc="-5" dirty="0">
                <a:latin typeface="Trebuchet MS"/>
                <a:cs typeface="Trebuchet MS"/>
              </a:rPr>
              <a:t>Elemen lingkungan politik yang relevan </a:t>
            </a:r>
            <a:r>
              <a:rPr sz="2200" spc="-10" dirty="0">
                <a:latin typeface="Trebuchet MS"/>
                <a:cs typeface="Trebuchet MS"/>
              </a:rPr>
              <a:t>adalah </a:t>
            </a:r>
            <a:r>
              <a:rPr sz="2200" spc="-5" dirty="0">
                <a:latin typeface="Trebuchet MS"/>
                <a:cs typeface="Trebuchet MS"/>
              </a:rPr>
              <a:t>peranan  pemerintah dalam perekonomian, ideologi ekonomi dan  politik, </a:t>
            </a:r>
            <a:r>
              <a:rPr sz="2200" spc="-10" dirty="0">
                <a:latin typeface="Trebuchet MS"/>
                <a:cs typeface="Trebuchet MS"/>
              </a:rPr>
              <a:t>hubungan </a:t>
            </a:r>
            <a:r>
              <a:rPr sz="2200" spc="-5" dirty="0">
                <a:latin typeface="Trebuchet MS"/>
                <a:cs typeface="Trebuchet MS"/>
              </a:rPr>
              <a:t>internasional, dan </a:t>
            </a:r>
            <a:r>
              <a:rPr sz="2200" spc="-10" dirty="0">
                <a:latin typeface="Trebuchet MS"/>
                <a:cs typeface="Trebuchet MS"/>
              </a:rPr>
              <a:t>hubungan antara  </a:t>
            </a:r>
            <a:r>
              <a:rPr sz="2200" spc="-5" dirty="0">
                <a:latin typeface="Trebuchet MS"/>
                <a:cs typeface="Trebuchet MS"/>
              </a:rPr>
              <a:t>pemerintah dan bisnis pada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umumnya.</a:t>
            </a:r>
            <a:endParaRPr sz="2200" dirty="0">
              <a:latin typeface="Trebuchet MS"/>
              <a:cs typeface="Trebuchet MS"/>
            </a:endParaRPr>
          </a:p>
          <a:p>
            <a:pPr marL="286385" marR="182880" indent="-274320" algn="just">
              <a:lnSpc>
                <a:spcPct val="79900"/>
              </a:lnSpc>
              <a:spcBef>
                <a:spcPts val="625"/>
              </a:spcBef>
              <a:buClr>
                <a:srgbClr val="04617B"/>
              </a:buClr>
              <a:buSzPct val="72727"/>
              <a:buFont typeface="MingLiU_HKSCS"/>
              <a:buChar char=""/>
              <a:tabLst>
                <a:tab pos="287020" algn="l"/>
              </a:tabLst>
            </a:pPr>
            <a:r>
              <a:rPr sz="2200" spc="-30" dirty="0">
                <a:latin typeface="Trebuchet MS"/>
                <a:cs typeface="Trebuchet MS"/>
              </a:rPr>
              <a:t>Para </a:t>
            </a:r>
            <a:r>
              <a:rPr sz="2200" spc="-5" dirty="0">
                <a:latin typeface="Trebuchet MS"/>
                <a:cs typeface="Trebuchet MS"/>
              </a:rPr>
              <a:t>ahli politik biasanya melihat pada variabel lainya  karena mereka berminat terhadap perilaku politik dan  </a:t>
            </a:r>
            <a:r>
              <a:rPr sz="2200" spc="-10" dirty="0">
                <a:latin typeface="Trebuchet MS"/>
                <a:cs typeface="Trebuchet MS"/>
              </a:rPr>
              <a:t>organisasi </a:t>
            </a:r>
            <a:r>
              <a:rPr sz="2200" spc="-5" dirty="0">
                <a:latin typeface="Trebuchet MS"/>
                <a:cs typeface="Trebuchet MS"/>
              </a:rPr>
              <a:t>menurut pengertian harfiahnya, bukannya  </a:t>
            </a:r>
            <a:r>
              <a:rPr sz="2200" spc="-10" dirty="0">
                <a:latin typeface="Trebuchet MS"/>
                <a:cs typeface="Trebuchet MS"/>
              </a:rPr>
              <a:t>bagaimana </a:t>
            </a:r>
            <a:r>
              <a:rPr sz="2200" spc="-5" dirty="0">
                <a:latin typeface="Trebuchet MS"/>
                <a:cs typeface="Trebuchet MS"/>
              </a:rPr>
              <a:t>kaitan semua faktor itu dengan kegiatan  bisnis.</a:t>
            </a:r>
            <a:endParaRPr sz="2200" dirty="0">
              <a:latin typeface="Trebuchet MS"/>
              <a:cs typeface="Trebuchet MS"/>
            </a:endParaRPr>
          </a:p>
          <a:p>
            <a:pPr marL="286385" marR="262890" indent="-274320" algn="just">
              <a:lnSpc>
                <a:spcPct val="80000"/>
              </a:lnSpc>
              <a:spcBef>
                <a:spcPts val="590"/>
              </a:spcBef>
              <a:buClr>
                <a:srgbClr val="04617B"/>
              </a:buClr>
              <a:buSzPct val="72727"/>
              <a:buFont typeface="MingLiU_HKSCS"/>
              <a:buChar char=""/>
              <a:tabLst>
                <a:tab pos="287020" algn="l"/>
              </a:tabLst>
            </a:pPr>
            <a:r>
              <a:rPr sz="2200" spc="-10" dirty="0">
                <a:latin typeface="Trebuchet MS"/>
                <a:cs typeface="Trebuchet MS"/>
              </a:rPr>
              <a:t>Lingkungan </a:t>
            </a:r>
            <a:r>
              <a:rPr sz="2200" spc="-5" dirty="0">
                <a:latin typeface="Trebuchet MS"/>
                <a:cs typeface="Trebuchet MS"/>
              </a:rPr>
              <a:t>politik telah diakui sebagai faktor penting  dalam banyak keputusan bisnis internasional. Studi  menunjukkan bahawa </a:t>
            </a:r>
            <a:r>
              <a:rPr sz="2200" spc="-10" dirty="0">
                <a:latin typeface="Trebuchet MS"/>
                <a:cs typeface="Trebuchet MS"/>
              </a:rPr>
              <a:t>nasionalisme </a:t>
            </a:r>
            <a:r>
              <a:rPr sz="2200" spc="-5" dirty="0">
                <a:latin typeface="Trebuchet MS"/>
                <a:cs typeface="Trebuchet MS"/>
              </a:rPr>
              <a:t>dan </a:t>
            </a:r>
            <a:r>
              <a:rPr sz="2200" spc="-10" dirty="0">
                <a:latin typeface="Trebuchet MS"/>
                <a:cs typeface="Trebuchet MS"/>
              </a:rPr>
              <a:t>perundangan  </a:t>
            </a:r>
            <a:r>
              <a:rPr sz="2200" spc="-5" dirty="0">
                <a:latin typeface="Trebuchet MS"/>
                <a:cs typeface="Trebuchet MS"/>
              </a:rPr>
              <a:t>dengan pemerintah </a:t>
            </a:r>
            <a:r>
              <a:rPr sz="2200" spc="-10" dirty="0">
                <a:latin typeface="Trebuchet MS"/>
                <a:cs typeface="Trebuchet MS"/>
              </a:rPr>
              <a:t>dianggap </a:t>
            </a:r>
            <a:r>
              <a:rPr sz="2200" spc="-5" dirty="0">
                <a:latin typeface="Trebuchet MS"/>
                <a:cs typeface="Trebuchet MS"/>
              </a:rPr>
              <a:t>sebagai </a:t>
            </a:r>
            <a:r>
              <a:rPr sz="2200" spc="-10" dirty="0">
                <a:latin typeface="Trebuchet MS"/>
                <a:cs typeface="Trebuchet MS"/>
              </a:rPr>
              <a:t>masalah </a:t>
            </a:r>
            <a:r>
              <a:rPr sz="2200" spc="-5" dirty="0">
                <a:latin typeface="Trebuchet MS"/>
                <a:cs typeface="Trebuchet MS"/>
              </a:rPr>
              <a:t>pokok  bagi manajemen internasional. Selanjutnya, Hendrick  dan Struggles memperkirakan bahwa lebih dari 60%  </a:t>
            </a:r>
            <a:r>
              <a:rPr sz="2200" spc="-10" dirty="0">
                <a:latin typeface="Trebuchet MS"/>
                <a:cs typeface="Trebuchet MS"/>
              </a:rPr>
              <a:t>perusahaan </a:t>
            </a:r>
            <a:r>
              <a:rPr sz="2200" spc="-5" dirty="0">
                <a:latin typeface="Trebuchet MS"/>
                <a:cs typeface="Trebuchet MS"/>
              </a:rPr>
              <a:t>Amerika Serikat yang melakukan bisnis di  luar negeri mengalami kerugian akibat politik dalam  periode 1975 </a:t>
            </a:r>
            <a:r>
              <a:rPr sz="2200" spc="-10" dirty="0">
                <a:latin typeface="Trebuchet MS"/>
                <a:cs typeface="Trebuchet MS"/>
              </a:rPr>
              <a:t>sampai </a:t>
            </a:r>
            <a:r>
              <a:rPr sz="2200" spc="-5" dirty="0">
                <a:latin typeface="Trebuchet MS"/>
                <a:cs typeface="Trebuchet MS"/>
              </a:rPr>
              <a:t>1980</a:t>
            </a:r>
            <a:endParaRPr sz="2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14867"/>
            <a:ext cx="7312660" cy="58007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86385" marR="5080" indent="-274320" algn="just">
              <a:lnSpc>
                <a:spcPct val="80100"/>
              </a:lnSpc>
              <a:spcBef>
                <a:spcPts val="625"/>
              </a:spcBef>
              <a:buClr>
                <a:srgbClr val="04617B"/>
              </a:buClr>
              <a:buSzPct val="72727"/>
              <a:buFont typeface="MingLiU_HKSCS"/>
              <a:buChar char=""/>
              <a:tabLst>
                <a:tab pos="287020" algn="l"/>
              </a:tabLst>
            </a:pPr>
            <a:r>
              <a:rPr sz="2200" spc="-15" dirty="0">
                <a:latin typeface="Trebuchet MS"/>
                <a:cs typeface="Trebuchet MS"/>
              </a:rPr>
              <a:t>Permasalahan </a:t>
            </a:r>
            <a:r>
              <a:rPr sz="2200" spc="-5" dirty="0">
                <a:latin typeface="Trebuchet MS"/>
                <a:cs typeface="Trebuchet MS"/>
              </a:rPr>
              <a:t>politik merupakan permasalahan yang  </a:t>
            </a:r>
            <a:r>
              <a:rPr sz="2200" spc="-10" dirty="0">
                <a:latin typeface="Trebuchet MS"/>
                <a:cs typeface="Trebuchet MS"/>
              </a:rPr>
              <a:t>sangat </a:t>
            </a:r>
            <a:r>
              <a:rPr sz="2200" spc="-5" dirty="0">
                <a:latin typeface="Trebuchet MS"/>
                <a:cs typeface="Trebuchet MS"/>
              </a:rPr>
              <a:t>penting bagi </a:t>
            </a:r>
            <a:r>
              <a:rPr sz="2200" spc="-10" dirty="0">
                <a:latin typeface="Trebuchet MS"/>
                <a:cs typeface="Trebuchet MS"/>
              </a:rPr>
              <a:t>perusahaan </a:t>
            </a:r>
            <a:r>
              <a:rPr sz="2200" spc="-5" dirty="0">
                <a:latin typeface="Trebuchet MS"/>
                <a:cs typeface="Trebuchet MS"/>
              </a:rPr>
              <a:t>internasional bahkan  bayak sekali </a:t>
            </a:r>
            <a:r>
              <a:rPr sz="2200" spc="-10" dirty="0">
                <a:latin typeface="Trebuchet MS"/>
                <a:cs typeface="Trebuchet MS"/>
              </a:rPr>
              <a:t>perusahaan </a:t>
            </a:r>
            <a:r>
              <a:rPr sz="2200" spc="-5" dirty="0">
                <a:latin typeface="Trebuchet MS"/>
                <a:cs typeface="Trebuchet MS"/>
              </a:rPr>
              <a:t>yang melakukan analisi  politik sebelum menanamkan modalnya. </a:t>
            </a:r>
            <a:r>
              <a:rPr sz="2200" spc="-15" dirty="0">
                <a:latin typeface="Trebuchet MS"/>
                <a:cs typeface="Trebuchet MS"/>
              </a:rPr>
              <a:t>Kehadiran  </a:t>
            </a:r>
            <a:r>
              <a:rPr sz="2200" spc="-10" dirty="0">
                <a:latin typeface="Trebuchet MS"/>
                <a:cs typeface="Trebuchet MS"/>
              </a:rPr>
              <a:t>perusahaan </a:t>
            </a:r>
            <a:r>
              <a:rPr sz="2200" spc="-5" dirty="0">
                <a:latin typeface="Trebuchet MS"/>
                <a:cs typeface="Trebuchet MS"/>
              </a:rPr>
              <a:t>multinasional juga sering </a:t>
            </a:r>
            <a:r>
              <a:rPr sz="2200" spc="-10" dirty="0">
                <a:latin typeface="Trebuchet MS"/>
                <a:cs typeface="Trebuchet MS"/>
              </a:rPr>
              <a:t>dicurigaiakan  </a:t>
            </a:r>
            <a:r>
              <a:rPr sz="2200" spc="-5" dirty="0">
                <a:latin typeface="Trebuchet MS"/>
                <a:cs typeface="Trebuchet MS"/>
              </a:rPr>
              <a:t>mendominasi perekonomian suatu Negara. Dengan  demikian, </a:t>
            </a:r>
            <a:r>
              <a:rPr sz="2200" spc="-10" dirty="0">
                <a:latin typeface="Trebuchet MS"/>
                <a:cs typeface="Trebuchet MS"/>
              </a:rPr>
              <a:t>perusahaan </a:t>
            </a:r>
            <a:r>
              <a:rPr sz="2200" spc="-5" dirty="0">
                <a:latin typeface="Trebuchet MS"/>
                <a:cs typeface="Trebuchet MS"/>
              </a:rPr>
              <a:t>asing dalam kegiatan  internasionalnya tidak bisa </a:t>
            </a:r>
            <a:r>
              <a:rPr sz="2200" spc="-10" dirty="0">
                <a:latin typeface="Trebuchet MS"/>
                <a:cs typeface="Trebuchet MS"/>
              </a:rPr>
              <a:t>mengabaikan </a:t>
            </a:r>
            <a:r>
              <a:rPr sz="2200" spc="-5" dirty="0">
                <a:latin typeface="Trebuchet MS"/>
                <a:cs typeface="Trebuchet MS"/>
              </a:rPr>
              <a:t>begitu saja  aspek-aspek politik dalam negeri suatu Negara, sebab  aspek tersebut variable penting dalam penentuan  strategi dalam perumusan kebijaksanaan</a:t>
            </a:r>
            <a:r>
              <a:rPr sz="2200" spc="-3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perusahaan.</a:t>
            </a:r>
            <a:endParaRPr sz="2200" dirty="0">
              <a:latin typeface="Trebuchet MS"/>
              <a:cs typeface="Trebuchet MS"/>
            </a:endParaRPr>
          </a:p>
          <a:p>
            <a:pPr marL="286385" marR="91440" indent="-274320" algn="just">
              <a:lnSpc>
                <a:spcPct val="80000"/>
              </a:lnSpc>
              <a:spcBef>
                <a:spcPts val="585"/>
              </a:spcBef>
              <a:buClr>
                <a:srgbClr val="04617B"/>
              </a:buClr>
              <a:buSzPct val="72727"/>
              <a:buFont typeface="MingLiU_HKSCS"/>
              <a:buChar char=""/>
              <a:tabLst>
                <a:tab pos="287020" algn="l"/>
              </a:tabLst>
            </a:pPr>
            <a:r>
              <a:rPr sz="2200" spc="-5" dirty="0">
                <a:latin typeface="Trebuchet MS"/>
                <a:cs typeface="Trebuchet MS"/>
              </a:rPr>
              <a:t>Aspek politik tergolong kritis dalam perlusan operasi  </a:t>
            </a:r>
            <a:r>
              <a:rPr sz="2200" spc="-10" dirty="0">
                <a:latin typeface="Trebuchet MS"/>
                <a:cs typeface="Trebuchet MS"/>
              </a:rPr>
              <a:t>perusahaan </a:t>
            </a:r>
            <a:r>
              <a:rPr sz="2200" spc="-5" dirty="0">
                <a:latin typeface="Trebuchet MS"/>
                <a:cs typeface="Trebuchet MS"/>
              </a:rPr>
              <a:t>internasional. </a:t>
            </a:r>
            <a:r>
              <a:rPr sz="2200" spc="-20" dirty="0">
                <a:latin typeface="Trebuchet MS"/>
                <a:cs typeface="Trebuchet MS"/>
              </a:rPr>
              <a:t>Perusahaan </a:t>
            </a:r>
            <a:r>
              <a:rPr sz="2200" spc="-5" dirty="0">
                <a:latin typeface="Trebuchet MS"/>
                <a:cs typeface="Trebuchet MS"/>
              </a:rPr>
              <a:t>multinasional  biasanya melakukan analisis resiko politik terhadap  negara yang menjadi wilayah operasinya tidak  mengherankan bagi suatu </a:t>
            </a:r>
            <a:r>
              <a:rPr sz="2200" spc="-10" dirty="0">
                <a:latin typeface="Trebuchet MS"/>
                <a:cs typeface="Trebuchet MS"/>
              </a:rPr>
              <a:t>perusahaan </a:t>
            </a:r>
            <a:r>
              <a:rPr sz="2200" spc="-5" dirty="0">
                <a:latin typeface="Trebuchet MS"/>
                <a:cs typeface="Trebuchet MS"/>
              </a:rPr>
              <a:t>untuk tidak  melakukan investasi di negara yang </a:t>
            </a:r>
            <a:r>
              <a:rPr sz="2200" spc="-10" dirty="0">
                <a:latin typeface="Trebuchet MS"/>
                <a:cs typeface="Trebuchet MS"/>
              </a:rPr>
              <a:t>mengalami  </a:t>
            </a:r>
            <a:r>
              <a:rPr sz="2200" spc="-5" dirty="0">
                <a:latin typeface="Trebuchet MS"/>
                <a:cs typeface="Trebuchet MS"/>
              </a:rPr>
              <a:t>peperangan atau instabilitas politik dalam negeri  sikap ini </a:t>
            </a:r>
            <a:r>
              <a:rPr sz="2200" spc="-10" dirty="0">
                <a:latin typeface="Trebuchet MS"/>
                <a:cs typeface="Trebuchet MS"/>
              </a:rPr>
              <a:t>didasari </a:t>
            </a:r>
            <a:r>
              <a:rPr sz="2200" spc="-5" dirty="0">
                <a:latin typeface="Trebuchet MS"/>
                <a:cs typeface="Trebuchet MS"/>
              </a:rPr>
              <a:t>akan kekhawatiran akan perubahan  situasi politik yang bisa merugikan operasi perusahan  multinasional.</a:t>
            </a:r>
            <a:endParaRPr sz="2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34067"/>
            <a:ext cx="7312660" cy="3101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2700" algn="just">
              <a:lnSpc>
                <a:spcPct val="99900"/>
              </a:lnSpc>
              <a:spcBef>
                <a:spcPts val="100"/>
              </a:spcBef>
            </a:pPr>
            <a:r>
              <a:rPr sz="2600" spc="-5" dirty="0">
                <a:latin typeface="Trebuchet MS"/>
                <a:cs typeface="Trebuchet MS"/>
              </a:rPr>
              <a:t>SISTEM POLITIK </a:t>
            </a:r>
            <a:r>
              <a:rPr sz="2600" spc="-35" dirty="0">
                <a:latin typeface="Trebuchet MS"/>
                <a:cs typeface="Trebuchet MS"/>
              </a:rPr>
              <a:t>MERUPAKAN </a:t>
            </a:r>
            <a:r>
              <a:rPr sz="2600" spc="-5" dirty="0" smtClean="0">
                <a:latin typeface="Trebuchet MS"/>
                <a:cs typeface="Trebuchet MS"/>
              </a:rPr>
              <a:t>SISTEM</a:t>
            </a:r>
            <a:r>
              <a:rPr lang="en-US" sz="2600" spc="-5" dirty="0" smtClean="0">
                <a:latin typeface="Trebuchet MS"/>
                <a:cs typeface="Trebuchet MS"/>
              </a:rPr>
              <a:t> </a:t>
            </a:r>
            <a:r>
              <a:rPr sz="2600" spc="-25" dirty="0" smtClean="0">
                <a:latin typeface="Trebuchet MS"/>
                <a:cs typeface="Trebuchet MS"/>
              </a:rPr>
              <a:t>PEMERINTAHAN </a:t>
            </a:r>
            <a:r>
              <a:rPr sz="2600" dirty="0">
                <a:latin typeface="Trebuchet MS"/>
                <a:cs typeface="Trebuchet MS"/>
              </a:rPr>
              <a:t>DI </a:t>
            </a:r>
            <a:r>
              <a:rPr sz="2600" spc="-55" dirty="0">
                <a:latin typeface="Trebuchet MS"/>
                <a:cs typeface="Trebuchet MS"/>
              </a:rPr>
              <a:t>SUATU </a:t>
            </a:r>
            <a:r>
              <a:rPr sz="2600" spc="-5" dirty="0">
                <a:latin typeface="Trebuchet MS"/>
                <a:cs typeface="Trebuchet MS"/>
              </a:rPr>
              <a:t>NEGARA </a:t>
            </a:r>
            <a:r>
              <a:rPr sz="2600" dirty="0">
                <a:latin typeface="Trebuchet MS"/>
                <a:cs typeface="Trebuchet MS"/>
              </a:rPr>
              <a:t>ADA</a:t>
            </a:r>
            <a:r>
              <a:rPr sz="2600" spc="-400" dirty="0">
                <a:latin typeface="Trebuchet MS"/>
                <a:cs typeface="Trebuchet MS"/>
              </a:rPr>
              <a:t> </a:t>
            </a:r>
            <a:r>
              <a:rPr sz="2600" spc="-70" dirty="0" smtClean="0">
                <a:latin typeface="Trebuchet MS"/>
                <a:cs typeface="Trebuchet MS"/>
              </a:rPr>
              <a:t>YANG</a:t>
            </a:r>
            <a:r>
              <a:rPr lang="en-US" sz="2600" spc="-70" dirty="0" smtClean="0">
                <a:latin typeface="Trebuchet MS"/>
                <a:cs typeface="Trebuchet MS"/>
              </a:rPr>
              <a:t> </a:t>
            </a:r>
            <a:r>
              <a:rPr sz="2600" spc="-95" dirty="0" smtClean="0">
                <a:latin typeface="Trebuchet MS"/>
                <a:cs typeface="Trebuchet MS"/>
              </a:rPr>
              <a:t>BERSIFAT</a:t>
            </a:r>
            <a:r>
              <a:rPr sz="2600" spc="-95" dirty="0">
                <a:latin typeface="Trebuchet MS"/>
                <a:cs typeface="Trebuchet MS"/>
              </a:rPr>
              <a:t>:</a:t>
            </a:r>
            <a:endParaRPr sz="2600" dirty="0">
              <a:latin typeface="Trebuchet MS"/>
              <a:cs typeface="Trebuchet MS"/>
            </a:endParaRPr>
          </a:p>
          <a:p>
            <a:pPr marL="527050" indent="-514350" algn="just">
              <a:lnSpc>
                <a:spcPct val="100000"/>
              </a:lnSpc>
              <a:spcBef>
                <a:spcPts val="580"/>
              </a:spcBef>
              <a:buClr>
                <a:srgbClr val="04617B"/>
              </a:buClr>
              <a:buSzPct val="73076"/>
              <a:buAutoNum type="arabicPeriod"/>
              <a:tabLst>
                <a:tab pos="526415" algn="l"/>
                <a:tab pos="527050" algn="l"/>
              </a:tabLst>
            </a:pPr>
            <a:r>
              <a:rPr sz="2600" spc="-55" dirty="0">
                <a:latin typeface="Trebuchet MS"/>
                <a:cs typeface="Trebuchet MS"/>
              </a:rPr>
              <a:t>KOLEKTIF,</a:t>
            </a:r>
            <a:endParaRPr sz="2600" dirty="0">
              <a:latin typeface="Trebuchet MS"/>
              <a:cs typeface="Trebuchet MS"/>
            </a:endParaRPr>
          </a:p>
          <a:p>
            <a:pPr marL="527050" indent="-514350" algn="just">
              <a:lnSpc>
                <a:spcPct val="100000"/>
              </a:lnSpc>
              <a:spcBef>
                <a:spcPts val="615"/>
              </a:spcBef>
              <a:buClr>
                <a:srgbClr val="04617B"/>
              </a:buClr>
              <a:buSzPct val="73076"/>
              <a:buAutoNum type="arabicPeriod"/>
              <a:tabLst>
                <a:tab pos="526415" algn="l"/>
                <a:tab pos="527050" algn="l"/>
              </a:tabLst>
            </a:pPr>
            <a:r>
              <a:rPr sz="2600" spc="-5" dirty="0">
                <a:latin typeface="Trebuchet MS"/>
                <a:cs typeface="Trebuchet MS"/>
              </a:rPr>
              <a:t>DEMOKRASI,</a:t>
            </a:r>
            <a:endParaRPr sz="2600" dirty="0">
              <a:latin typeface="Trebuchet MS"/>
              <a:cs typeface="Trebuchet MS"/>
            </a:endParaRPr>
          </a:p>
          <a:p>
            <a:pPr marL="527050" indent="-514350" algn="just">
              <a:lnSpc>
                <a:spcPct val="100000"/>
              </a:lnSpc>
              <a:spcBef>
                <a:spcPts val="615"/>
              </a:spcBef>
              <a:buClr>
                <a:srgbClr val="04617B"/>
              </a:buClr>
              <a:buSzPct val="73076"/>
              <a:buAutoNum type="arabicPeriod"/>
              <a:tabLst>
                <a:tab pos="526415" algn="l"/>
                <a:tab pos="527050" algn="l"/>
              </a:tabLst>
            </a:pPr>
            <a:r>
              <a:rPr sz="2600" spc="-45" dirty="0">
                <a:latin typeface="Trebuchet MS"/>
                <a:cs typeface="Trebuchet MS"/>
              </a:rPr>
              <a:t>TOTALITER,</a:t>
            </a:r>
            <a:endParaRPr sz="2600" dirty="0">
              <a:latin typeface="Trebuchet MS"/>
              <a:cs typeface="Trebuchet MS"/>
            </a:endParaRPr>
          </a:p>
          <a:p>
            <a:pPr marL="527050" indent="-514350" algn="just">
              <a:lnSpc>
                <a:spcPct val="100000"/>
              </a:lnSpc>
              <a:spcBef>
                <a:spcPts val="580"/>
              </a:spcBef>
              <a:buClr>
                <a:srgbClr val="04617B"/>
              </a:buClr>
              <a:buSzPct val="73076"/>
              <a:buAutoNum type="arabicPeriod"/>
              <a:tabLst>
                <a:tab pos="526415" algn="l"/>
                <a:tab pos="527050" algn="l"/>
              </a:tabLst>
            </a:pPr>
            <a:r>
              <a:rPr sz="2600" spc="-5" dirty="0">
                <a:latin typeface="Trebuchet MS"/>
                <a:cs typeface="Trebuchet MS"/>
              </a:rPr>
              <a:t>INDIVIDUALIS.</a:t>
            </a:r>
            <a:endParaRPr sz="26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9787" y="531668"/>
            <a:ext cx="1374328" cy="3194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78698" y="536939"/>
            <a:ext cx="315595" cy="313690"/>
          </a:xfrm>
          <a:custGeom>
            <a:avLst/>
            <a:gdLst/>
            <a:ahLst/>
            <a:cxnLst/>
            <a:rect l="l" t="t" r="r" b="b"/>
            <a:pathLst>
              <a:path w="315594" h="313690">
                <a:moveTo>
                  <a:pt x="62198" y="0"/>
                </a:moveTo>
                <a:lnTo>
                  <a:pt x="91294" y="0"/>
                </a:lnTo>
                <a:lnTo>
                  <a:pt x="158130" y="208099"/>
                </a:lnTo>
                <a:lnTo>
                  <a:pt x="223491" y="0"/>
                </a:lnTo>
                <a:lnTo>
                  <a:pt x="252375" y="0"/>
                </a:lnTo>
                <a:lnTo>
                  <a:pt x="315417" y="309091"/>
                </a:lnTo>
                <a:lnTo>
                  <a:pt x="262285" y="309091"/>
                </a:lnTo>
                <a:lnTo>
                  <a:pt x="230237" y="142527"/>
                </a:lnTo>
                <a:lnTo>
                  <a:pt x="168040" y="313097"/>
                </a:lnTo>
                <a:lnTo>
                  <a:pt x="148431" y="313097"/>
                </a:lnTo>
                <a:lnTo>
                  <a:pt x="86234" y="142527"/>
                </a:lnTo>
                <a:lnTo>
                  <a:pt x="52921" y="309091"/>
                </a:lnTo>
                <a:lnTo>
                  <a:pt x="0" y="309091"/>
                </a:lnTo>
                <a:lnTo>
                  <a:pt x="6219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60045" y="536939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4" h="309244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5" y="121022"/>
                </a:lnTo>
                <a:lnTo>
                  <a:pt x="156865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69111" y="536939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5" h="309244">
                <a:moveTo>
                  <a:pt x="0" y="0"/>
                </a:moveTo>
                <a:lnTo>
                  <a:pt x="255748" y="0"/>
                </a:lnTo>
                <a:lnTo>
                  <a:pt x="255748" y="48704"/>
                </a:lnTo>
                <a:lnTo>
                  <a:pt x="153069" y="48704"/>
                </a:lnTo>
                <a:lnTo>
                  <a:pt x="153069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6262" y="53693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1099" y="531668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3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7"/>
                </a:lnTo>
                <a:lnTo>
                  <a:pt x="141592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0" y="82649"/>
                </a:lnTo>
                <a:lnTo>
                  <a:pt x="59127" y="96063"/>
                </a:lnTo>
                <a:lnTo>
                  <a:pt x="70156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4" y="233399"/>
                </a:lnTo>
                <a:lnTo>
                  <a:pt x="185163" y="251334"/>
                </a:lnTo>
                <a:lnTo>
                  <a:pt x="157391" y="295175"/>
                </a:lnTo>
                <a:lnTo>
                  <a:pt x="122735" y="313360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9" y="257909"/>
                </a:lnTo>
                <a:lnTo>
                  <a:pt x="52446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1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0"/>
                </a:lnTo>
                <a:lnTo>
                  <a:pt x="2273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9787" y="531668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3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7"/>
                </a:lnTo>
                <a:lnTo>
                  <a:pt x="141592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0" y="82649"/>
                </a:lnTo>
                <a:lnTo>
                  <a:pt x="59127" y="96063"/>
                </a:lnTo>
                <a:lnTo>
                  <a:pt x="70156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4" y="233399"/>
                </a:lnTo>
                <a:lnTo>
                  <a:pt x="185163" y="251334"/>
                </a:lnTo>
                <a:lnTo>
                  <a:pt x="157391" y="295175"/>
                </a:lnTo>
                <a:lnTo>
                  <a:pt x="122735" y="313360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9" y="257909"/>
                </a:lnTo>
                <a:lnTo>
                  <a:pt x="52446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1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0"/>
                </a:lnTo>
                <a:lnTo>
                  <a:pt x="2273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58545" y="531457"/>
            <a:ext cx="1786248" cy="319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03497" y="578045"/>
            <a:ext cx="160254" cy="2264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11359" y="578045"/>
            <a:ext cx="160255" cy="2264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89974" y="53693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9" y="0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39250" y="536939"/>
            <a:ext cx="315595" cy="313690"/>
          </a:xfrm>
          <a:custGeom>
            <a:avLst/>
            <a:gdLst/>
            <a:ahLst/>
            <a:cxnLst/>
            <a:rect l="l" t="t" r="r" b="b"/>
            <a:pathLst>
              <a:path w="315595" h="313690">
                <a:moveTo>
                  <a:pt x="62197" y="0"/>
                </a:moveTo>
                <a:lnTo>
                  <a:pt x="91293" y="0"/>
                </a:lnTo>
                <a:lnTo>
                  <a:pt x="158129" y="208099"/>
                </a:lnTo>
                <a:lnTo>
                  <a:pt x="223489" y="0"/>
                </a:lnTo>
                <a:lnTo>
                  <a:pt x="252375" y="0"/>
                </a:lnTo>
                <a:lnTo>
                  <a:pt x="315416" y="309091"/>
                </a:lnTo>
                <a:lnTo>
                  <a:pt x="262284" y="309091"/>
                </a:lnTo>
                <a:lnTo>
                  <a:pt x="230236" y="142527"/>
                </a:lnTo>
                <a:lnTo>
                  <a:pt x="168039" y="313097"/>
                </a:lnTo>
                <a:lnTo>
                  <a:pt x="148431" y="313097"/>
                </a:lnTo>
                <a:lnTo>
                  <a:pt x="86233" y="142527"/>
                </a:lnTo>
                <a:lnTo>
                  <a:pt x="52920" y="309091"/>
                </a:lnTo>
                <a:lnTo>
                  <a:pt x="0" y="309091"/>
                </a:lnTo>
                <a:lnTo>
                  <a:pt x="62197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74521" y="53693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04607" y="53693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4">
                <a:moveTo>
                  <a:pt x="0" y="0"/>
                </a:moveTo>
                <a:lnTo>
                  <a:pt x="54819" y="0"/>
                </a:lnTo>
                <a:lnTo>
                  <a:pt x="54819" y="147798"/>
                </a:lnTo>
                <a:lnTo>
                  <a:pt x="159817" y="0"/>
                </a:lnTo>
                <a:lnTo>
                  <a:pt x="222226" y="0"/>
                </a:lnTo>
                <a:lnTo>
                  <a:pt x="125450" y="134937"/>
                </a:lnTo>
                <a:lnTo>
                  <a:pt x="240780" y="308880"/>
                </a:lnTo>
                <a:lnTo>
                  <a:pt x="175208" y="308880"/>
                </a:lnTo>
                <a:lnTo>
                  <a:pt x="89186" y="177316"/>
                </a:lnTo>
                <a:lnTo>
                  <a:pt x="54819" y="224333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58546" y="536939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5" h="309244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5" y="121022"/>
                </a:lnTo>
                <a:lnTo>
                  <a:pt x="156865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48687" y="531457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29" y="0"/>
                </a:moveTo>
                <a:lnTo>
                  <a:pt x="191600" y="10331"/>
                </a:lnTo>
                <a:lnTo>
                  <a:pt x="234665" y="41324"/>
                </a:lnTo>
                <a:lnTo>
                  <a:pt x="261072" y="90977"/>
                </a:lnTo>
                <a:lnTo>
                  <a:pt x="269875" y="157286"/>
                </a:lnTo>
                <a:lnTo>
                  <a:pt x="267575" y="192681"/>
                </a:lnTo>
                <a:lnTo>
                  <a:pt x="249179" y="251927"/>
                </a:lnTo>
                <a:lnTo>
                  <a:pt x="212757" y="294964"/>
                </a:lnTo>
                <a:lnTo>
                  <a:pt x="160521" y="316892"/>
                </a:lnTo>
                <a:lnTo>
                  <a:pt x="128612" y="319633"/>
                </a:lnTo>
                <a:lnTo>
                  <a:pt x="99325" y="316918"/>
                </a:lnTo>
                <a:lnTo>
                  <a:pt x="51622" y="295202"/>
                </a:lnTo>
                <a:lnTo>
                  <a:pt x="18678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59" y="125561"/>
                </a:lnTo>
                <a:lnTo>
                  <a:pt x="20339" y="69741"/>
                </a:lnTo>
                <a:lnTo>
                  <a:pt x="55760" y="25676"/>
                </a:lnTo>
                <a:lnTo>
                  <a:pt x="104095" y="2852"/>
                </a:lnTo>
                <a:lnTo>
                  <a:pt x="13282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56549" y="531457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29" y="0"/>
                </a:moveTo>
                <a:lnTo>
                  <a:pt x="191600" y="10331"/>
                </a:lnTo>
                <a:lnTo>
                  <a:pt x="234664" y="41324"/>
                </a:lnTo>
                <a:lnTo>
                  <a:pt x="261072" y="90977"/>
                </a:lnTo>
                <a:lnTo>
                  <a:pt x="269875" y="157286"/>
                </a:lnTo>
                <a:lnTo>
                  <a:pt x="267575" y="192681"/>
                </a:lnTo>
                <a:lnTo>
                  <a:pt x="249179" y="251927"/>
                </a:lnTo>
                <a:lnTo>
                  <a:pt x="212756" y="294964"/>
                </a:lnTo>
                <a:lnTo>
                  <a:pt x="160521" y="316892"/>
                </a:lnTo>
                <a:lnTo>
                  <a:pt x="128612" y="319633"/>
                </a:lnTo>
                <a:lnTo>
                  <a:pt x="99325" y="316918"/>
                </a:lnTo>
                <a:lnTo>
                  <a:pt x="51622" y="295202"/>
                </a:lnTo>
                <a:lnTo>
                  <a:pt x="18678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59" y="125561"/>
                </a:lnTo>
                <a:lnTo>
                  <a:pt x="20339" y="69741"/>
                </a:lnTo>
                <a:lnTo>
                  <a:pt x="55760" y="25676"/>
                </a:lnTo>
                <a:lnTo>
                  <a:pt x="104095" y="2852"/>
                </a:lnTo>
                <a:lnTo>
                  <a:pt x="13282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9745" y="532722"/>
            <a:ext cx="1350045" cy="3173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96203" y="62717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7" y="0"/>
                </a:moveTo>
                <a:lnTo>
                  <a:pt x="0" y="114064"/>
                </a:lnTo>
                <a:lnTo>
                  <a:pt x="74215" y="114064"/>
                </a:lnTo>
                <a:lnTo>
                  <a:pt x="37107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85026" y="62717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92447" y="581418"/>
            <a:ext cx="121460" cy="2178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74375" y="536939"/>
            <a:ext cx="315595" cy="313690"/>
          </a:xfrm>
          <a:custGeom>
            <a:avLst/>
            <a:gdLst/>
            <a:ahLst/>
            <a:cxnLst/>
            <a:rect l="l" t="t" r="r" b="b"/>
            <a:pathLst>
              <a:path w="315595" h="313690">
                <a:moveTo>
                  <a:pt x="62197" y="0"/>
                </a:moveTo>
                <a:lnTo>
                  <a:pt x="91293" y="0"/>
                </a:lnTo>
                <a:lnTo>
                  <a:pt x="158130" y="208099"/>
                </a:lnTo>
                <a:lnTo>
                  <a:pt x="223489" y="0"/>
                </a:lnTo>
                <a:lnTo>
                  <a:pt x="252375" y="0"/>
                </a:lnTo>
                <a:lnTo>
                  <a:pt x="315416" y="309091"/>
                </a:lnTo>
                <a:lnTo>
                  <a:pt x="262284" y="309091"/>
                </a:lnTo>
                <a:lnTo>
                  <a:pt x="230237" y="142527"/>
                </a:lnTo>
                <a:lnTo>
                  <a:pt x="168039" y="313097"/>
                </a:lnTo>
                <a:lnTo>
                  <a:pt x="148431" y="313097"/>
                </a:lnTo>
                <a:lnTo>
                  <a:pt x="86233" y="142527"/>
                </a:lnTo>
                <a:lnTo>
                  <a:pt x="52920" y="309091"/>
                </a:lnTo>
                <a:lnTo>
                  <a:pt x="0" y="309091"/>
                </a:lnTo>
                <a:lnTo>
                  <a:pt x="62197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590608" y="536939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5" h="309244">
                <a:moveTo>
                  <a:pt x="0" y="0"/>
                </a:moveTo>
                <a:lnTo>
                  <a:pt x="54819" y="0"/>
                </a:lnTo>
                <a:lnTo>
                  <a:pt x="54819" y="260176"/>
                </a:lnTo>
                <a:lnTo>
                  <a:pt x="194395" y="260176"/>
                </a:lnTo>
                <a:lnTo>
                  <a:pt x="194395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039746" y="534831"/>
            <a:ext cx="229235" cy="311150"/>
          </a:xfrm>
          <a:custGeom>
            <a:avLst/>
            <a:gdLst/>
            <a:ahLst/>
            <a:cxnLst/>
            <a:rect l="l" t="t" r="r" b="b"/>
            <a:pathLst>
              <a:path w="229235" h="311150">
                <a:moveTo>
                  <a:pt x="82439" y="0"/>
                </a:moveTo>
                <a:lnTo>
                  <a:pt x="142923" y="9883"/>
                </a:lnTo>
                <a:lnTo>
                  <a:pt x="189440" y="39532"/>
                </a:lnTo>
                <a:lnTo>
                  <a:pt x="219089" y="85521"/>
                </a:lnTo>
                <a:lnTo>
                  <a:pt x="228972" y="144425"/>
                </a:lnTo>
                <a:lnTo>
                  <a:pt x="224515" y="195319"/>
                </a:lnTo>
                <a:lnTo>
                  <a:pt x="211144" y="236960"/>
                </a:lnTo>
                <a:lnTo>
                  <a:pt x="188859" y="269347"/>
                </a:lnTo>
                <a:lnTo>
                  <a:pt x="157661" y="292481"/>
                </a:lnTo>
                <a:lnTo>
                  <a:pt x="117549" y="306362"/>
                </a:lnTo>
                <a:lnTo>
                  <a:pt x="68523" y="310988"/>
                </a:lnTo>
                <a:lnTo>
                  <a:pt x="0" y="310988"/>
                </a:lnTo>
                <a:lnTo>
                  <a:pt x="0" y="2319"/>
                </a:lnTo>
                <a:lnTo>
                  <a:pt x="29741" y="1304"/>
                </a:lnTo>
                <a:lnTo>
                  <a:pt x="53395" y="579"/>
                </a:lnTo>
                <a:lnTo>
                  <a:pt x="70961" y="144"/>
                </a:lnTo>
                <a:lnTo>
                  <a:pt x="8243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98162" y="53272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286987" y="53272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54220" y="531668"/>
            <a:ext cx="1180318" cy="3194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606923" y="695061"/>
            <a:ext cx="101008" cy="1083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06923" y="577834"/>
            <a:ext cx="84351" cy="8013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42688" y="53693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52708" y="53693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6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8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12450" y="53693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554221" y="534198"/>
            <a:ext cx="208915" cy="311785"/>
          </a:xfrm>
          <a:custGeom>
            <a:avLst/>
            <a:gdLst/>
            <a:ahLst/>
            <a:cxnLst/>
            <a:rect l="l" t="t" r="r" b="b"/>
            <a:pathLst>
              <a:path w="208914" h="311784">
                <a:moveTo>
                  <a:pt x="87499" y="0"/>
                </a:moveTo>
                <a:lnTo>
                  <a:pt x="130325" y="5139"/>
                </a:lnTo>
                <a:lnTo>
                  <a:pt x="174516" y="31935"/>
                </a:lnTo>
                <a:lnTo>
                  <a:pt x="189756" y="79275"/>
                </a:lnTo>
                <a:lnTo>
                  <a:pt x="187331" y="96656"/>
                </a:lnTo>
                <a:lnTo>
                  <a:pt x="180057" y="112114"/>
                </a:lnTo>
                <a:lnTo>
                  <a:pt x="167934" y="125647"/>
                </a:lnTo>
                <a:lnTo>
                  <a:pt x="150961" y="137256"/>
                </a:lnTo>
                <a:lnTo>
                  <a:pt x="176143" y="149933"/>
                </a:lnTo>
                <a:lnTo>
                  <a:pt x="194131" y="167933"/>
                </a:lnTo>
                <a:lnTo>
                  <a:pt x="204923" y="191258"/>
                </a:lnTo>
                <a:lnTo>
                  <a:pt x="208521" y="219906"/>
                </a:lnTo>
                <a:lnTo>
                  <a:pt x="206531" y="239902"/>
                </a:lnTo>
                <a:lnTo>
                  <a:pt x="176684" y="286847"/>
                </a:lnTo>
                <a:lnTo>
                  <a:pt x="140208" y="305427"/>
                </a:lnTo>
                <a:lnTo>
                  <a:pt x="94457" y="311621"/>
                </a:lnTo>
                <a:lnTo>
                  <a:pt x="0" y="311621"/>
                </a:lnTo>
                <a:lnTo>
                  <a:pt x="0" y="2951"/>
                </a:lnTo>
                <a:lnTo>
                  <a:pt x="28872" y="1660"/>
                </a:lnTo>
                <a:lnTo>
                  <a:pt x="53079" y="737"/>
                </a:lnTo>
                <a:lnTo>
                  <a:pt x="72621" y="184"/>
                </a:lnTo>
                <a:lnTo>
                  <a:pt x="8749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47525" y="531668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2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9" y="20029"/>
                </a:lnTo>
                <a:lnTo>
                  <a:pt x="156232" y="67257"/>
                </a:lnTo>
                <a:lnTo>
                  <a:pt x="141591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1" y="82649"/>
                </a:lnTo>
                <a:lnTo>
                  <a:pt x="59127" y="96063"/>
                </a:lnTo>
                <a:lnTo>
                  <a:pt x="70157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5" y="233399"/>
                </a:lnTo>
                <a:lnTo>
                  <a:pt x="185163" y="251334"/>
                </a:lnTo>
                <a:lnTo>
                  <a:pt x="157392" y="295175"/>
                </a:lnTo>
                <a:lnTo>
                  <a:pt x="122734" y="313360"/>
                </a:lnTo>
                <a:lnTo>
                  <a:pt x="78011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9" y="257909"/>
                </a:lnTo>
                <a:lnTo>
                  <a:pt x="52446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1" y="191627"/>
                </a:lnTo>
                <a:lnTo>
                  <a:pt x="57795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0"/>
                </a:lnTo>
                <a:lnTo>
                  <a:pt x="2272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17288" y="531668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4" y="0"/>
                </a:moveTo>
                <a:lnTo>
                  <a:pt x="119242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7"/>
                </a:lnTo>
                <a:lnTo>
                  <a:pt x="141591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4" y="47221"/>
                </a:lnTo>
                <a:lnTo>
                  <a:pt x="56102" y="75012"/>
                </a:lnTo>
                <a:lnTo>
                  <a:pt x="55450" y="82649"/>
                </a:lnTo>
                <a:lnTo>
                  <a:pt x="59126" y="96063"/>
                </a:lnTo>
                <a:lnTo>
                  <a:pt x="70156" y="109742"/>
                </a:lnTo>
                <a:lnTo>
                  <a:pt x="88538" y="123683"/>
                </a:lnTo>
                <a:lnTo>
                  <a:pt x="114274" y="137889"/>
                </a:lnTo>
                <a:lnTo>
                  <a:pt x="128690" y="145327"/>
                </a:lnTo>
                <a:lnTo>
                  <a:pt x="140945" y="152463"/>
                </a:lnTo>
                <a:lnTo>
                  <a:pt x="171042" y="179635"/>
                </a:lnTo>
                <a:lnTo>
                  <a:pt x="186565" y="223206"/>
                </a:lnTo>
                <a:lnTo>
                  <a:pt x="187014" y="233399"/>
                </a:lnTo>
                <a:lnTo>
                  <a:pt x="185162" y="251334"/>
                </a:lnTo>
                <a:lnTo>
                  <a:pt x="157391" y="295175"/>
                </a:lnTo>
                <a:lnTo>
                  <a:pt x="122734" y="313360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8" y="257909"/>
                </a:lnTo>
                <a:lnTo>
                  <a:pt x="52445" y="265025"/>
                </a:lnTo>
                <a:lnTo>
                  <a:pt x="68350" y="269295"/>
                </a:lnTo>
                <a:lnTo>
                  <a:pt x="84124" y="270718"/>
                </a:lnTo>
                <a:lnTo>
                  <a:pt x="105247" y="268610"/>
                </a:lnTo>
                <a:lnTo>
                  <a:pt x="120335" y="262284"/>
                </a:lnTo>
                <a:lnTo>
                  <a:pt x="129388" y="251742"/>
                </a:lnTo>
                <a:lnTo>
                  <a:pt x="132406" y="236984"/>
                </a:lnTo>
                <a:lnTo>
                  <a:pt x="131694" y="229169"/>
                </a:lnTo>
                <a:lnTo>
                  <a:pt x="103600" y="191627"/>
                </a:lnTo>
                <a:lnTo>
                  <a:pt x="57795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0"/>
                </a:lnTo>
                <a:lnTo>
                  <a:pt x="2272" y="65913"/>
                </a:lnTo>
                <a:lnTo>
                  <a:pt x="26882" y="23614"/>
                </a:lnTo>
                <a:lnTo>
                  <a:pt x="74616" y="1475"/>
                </a:lnTo>
                <a:lnTo>
                  <a:pt x="94244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5600" y="1047923"/>
            <a:ext cx="3144502" cy="31963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280126" y="114364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073627" y="114364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508518" y="1097674"/>
            <a:ext cx="93629" cy="925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60572" y="1094511"/>
            <a:ext cx="160254" cy="22645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485708" y="1053406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5" h="309244">
                <a:moveTo>
                  <a:pt x="0" y="0"/>
                </a:moveTo>
                <a:lnTo>
                  <a:pt x="54819" y="0"/>
                </a:lnTo>
                <a:lnTo>
                  <a:pt x="54819" y="260176"/>
                </a:lnTo>
                <a:lnTo>
                  <a:pt x="194395" y="260176"/>
                </a:lnTo>
                <a:lnTo>
                  <a:pt x="194395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23732" y="105340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7" y="186382"/>
                </a:lnTo>
                <a:lnTo>
                  <a:pt x="172257" y="0"/>
                </a:lnTo>
                <a:lnTo>
                  <a:pt x="224967" y="0"/>
                </a:lnTo>
                <a:lnTo>
                  <a:pt x="224967" y="313096"/>
                </a:lnTo>
                <a:lnTo>
                  <a:pt x="202617" y="313096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00925" y="105340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4" h="309244">
                <a:moveTo>
                  <a:pt x="0" y="0"/>
                </a:moveTo>
                <a:lnTo>
                  <a:pt x="54819" y="0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17233" y="105340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4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6"/>
                </a:lnTo>
                <a:lnTo>
                  <a:pt x="202617" y="313096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07646" y="1053406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4" h="309244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4" y="121022"/>
                </a:lnTo>
                <a:lnTo>
                  <a:pt x="156864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16711" y="1053406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5" h="309244">
                <a:moveTo>
                  <a:pt x="0" y="0"/>
                </a:moveTo>
                <a:lnTo>
                  <a:pt x="255748" y="0"/>
                </a:lnTo>
                <a:lnTo>
                  <a:pt x="255748" y="48704"/>
                </a:lnTo>
                <a:lnTo>
                  <a:pt x="153069" y="48704"/>
                </a:lnTo>
                <a:lnTo>
                  <a:pt x="153069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5196" y="105340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6"/>
                </a:lnTo>
                <a:lnTo>
                  <a:pt x="202617" y="313096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35600" y="105340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453708" y="1050243"/>
            <a:ext cx="237490" cy="312420"/>
          </a:xfrm>
          <a:custGeom>
            <a:avLst/>
            <a:gdLst/>
            <a:ahLst/>
            <a:cxnLst/>
            <a:rect l="l" t="t" r="r" b="b"/>
            <a:pathLst>
              <a:path w="237489" h="312419">
                <a:moveTo>
                  <a:pt x="85601" y="0"/>
                </a:moveTo>
                <a:lnTo>
                  <a:pt x="137072" y="5692"/>
                </a:lnTo>
                <a:lnTo>
                  <a:pt x="173837" y="22770"/>
                </a:lnTo>
                <a:lnTo>
                  <a:pt x="195896" y="51234"/>
                </a:lnTo>
                <a:lnTo>
                  <a:pt x="203249" y="91082"/>
                </a:lnTo>
                <a:lnTo>
                  <a:pt x="202234" y="104484"/>
                </a:lnTo>
                <a:lnTo>
                  <a:pt x="187015" y="141051"/>
                </a:lnTo>
                <a:lnTo>
                  <a:pt x="157918" y="167420"/>
                </a:lnTo>
                <a:lnTo>
                  <a:pt x="146111" y="172888"/>
                </a:lnTo>
                <a:lnTo>
                  <a:pt x="237405" y="312043"/>
                </a:lnTo>
                <a:lnTo>
                  <a:pt x="174153" y="312043"/>
                </a:lnTo>
                <a:lnTo>
                  <a:pt x="91715" y="184484"/>
                </a:lnTo>
                <a:lnTo>
                  <a:pt x="84876" y="184313"/>
                </a:lnTo>
                <a:lnTo>
                  <a:pt x="76798" y="184010"/>
                </a:lnTo>
                <a:lnTo>
                  <a:pt x="67481" y="183575"/>
                </a:lnTo>
                <a:lnTo>
                  <a:pt x="56926" y="183009"/>
                </a:lnTo>
                <a:lnTo>
                  <a:pt x="56926" y="312043"/>
                </a:lnTo>
                <a:lnTo>
                  <a:pt x="0" y="312043"/>
                </a:lnTo>
                <a:lnTo>
                  <a:pt x="0" y="3162"/>
                </a:lnTo>
                <a:lnTo>
                  <a:pt x="3966" y="3063"/>
                </a:lnTo>
                <a:lnTo>
                  <a:pt x="11227" y="2767"/>
                </a:lnTo>
                <a:lnTo>
                  <a:pt x="21782" y="2273"/>
                </a:lnTo>
                <a:lnTo>
                  <a:pt x="35632" y="1581"/>
                </a:lnTo>
                <a:lnTo>
                  <a:pt x="50377" y="889"/>
                </a:lnTo>
                <a:lnTo>
                  <a:pt x="63621" y="395"/>
                </a:lnTo>
                <a:lnTo>
                  <a:pt x="75362" y="98"/>
                </a:lnTo>
                <a:lnTo>
                  <a:pt x="8560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182086" y="104918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75586" y="104918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264449" y="1048135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2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8"/>
                </a:lnTo>
                <a:lnTo>
                  <a:pt x="141591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1" y="82649"/>
                </a:lnTo>
                <a:lnTo>
                  <a:pt x="59127" y="96063"/>
                </a:lnTo>
                <a:lnTo>
                  <a:pt x="70157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5" y="233399"/>
                </a:lnTo>
                <a:lnTo>
                  <a:pt x="185163" y="251334"/>
                </a:lnTo>
                <a:lnTo>
                  <a:pt x="157392" y="295175"/>
                </a:lnTo>
                <a:lnTo>
                  <a:pt x="122734" y="313361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8" y="257909"/>
                </a:lnTo>
                <a:lnTo>
                  <a:pt x="52445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0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1"/>
                </a:lnTo>
                <a:lnTo>
                  <a:pt x="2272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605762" y="1047924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30" y="0"/>
                </a:moveTo>
                <a:lnTo>
                  <a:pt x="191600" y="10331"/>
                </a:lnTo>
                <a:lnTo>
                  <a:pt x="234665" y="41324"/>
                </a:lnTo>
                <a:lnTo>
                  <a:pt x="261072" y="90977"/>
                </a:lnTo>
                <a:lnTo>
                  <a:pt x="269875" y="157286"/>
                </a:lnTo>
                <a:lnTo>
                  <a:pt x="267575" y="192681"/>
                </a:lnTo>
                <a:lnTo>
                  <a:pt x="249179" y="251927"/>
                </a:lnTo>
                <a:lnTo>
                  <a:pt x="212757" y="294964"/>
                </a:lnTo>
                <a:lnTo>
                  <a:pt x="160521" y="316892"/>
                </a:lnTo>
                <a:lnTo>
                  <a:pt x="128612" y="319633"/>
                </a:lnTo>
                <a:lnTo>
                  <a:pt x="99325" y="316918"/>
                </a:lnTo>
                <a:lnTo>
                  <a:pt x="51623" y="295202"/>
                </a:lnTo>
                <a:lnTo>
                  <a:pt x="18679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59" y="125561"/>
                </a:lnTo>
                <a:lnTo>
                  <a:pt x="20339" y="69741"/>
                </a:lnTo>
                <a:lnTo>
                  <a:pt x="55760" y="25676"/>
                </a:lnTo>
                <a:lnTo>
                  <a:pt x="104095" y="2852"/>
                </a:lnTo>
                <a:lnTo>
                  <a:pt x="1328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535940" y="1600200"/>
            <a:ext cx="7037070" cy="466217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86385" marR="36830" indent="-274320" algn="just">
              <a:lnSpc>
                <a:spcPct val="90100"/>
              </a:lnSpc>
              <a:spcBef>
                <a:spcPts val="360"/>
              </a:spcBef>
              <a:buClr>
                <a:srgbClr val="04617B"/>
              </a:buClr>
              <a:buSzPct val="72727"/>
              <a:buFont typeface="MingLiU_HKSCS"/>
              <a:buChar char=""/>
              <a:tabLst>
                <a:tab pos="287020" algn="l"/>
              </a:tabLst>
            </a:pPr>
            <a:r>
              <a:rPr sz="2200" spc="-15" dirty="0">
                <a:latin typeface="Trebuchet MS"/>
                <a:cs typeface="Trebuchet MS"/>
              </a:rPr>
              <a:t>Perdagangan </a:t>
            </a:r>
            <a:r>
              <a:rPr sz="2200" spc="-5" dirty="0">
                <a:latin typeface="Trebuchet MS"/>
                <a:cs typeface="Trebuchet MS"/>
              </a:rPr>
              <a:t>internasional dipengaruhi sistem  ekonomi yang berdampak pada industrialisasi negara,  kemajuan </a:t>
            </a:r>
            <a:r>
              <a:rPr sz="2200" spc="-10" dirty="0">
                <a:latin typeface="Trebuchet MS"/>
                <a:cs typeface="Trebuchet MS"/>
              </a:rPr>
              <a:t>transportasi, </a:t>
            </a:r>
            <a:r>
              <a:rPr sz="2200" spc="-5" dirty="0">
                <a:latin typeface="Trebuchet MS"/>
                <a:cs typeface="Trebuchet MS"/>
              </a:rPr>
              <a:t>globalisasi dan kehadiran  </a:t>
            </a:r>
            <a:r>
              <a:rPr sz="2200" spc="-10" dirty="0">
                <a:latin typeface="Trebuchet MS"/>
                <a:cs typeface="Trebuchet MS"/>
              </a:rPr>
              <a:t>perusahaan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multinasional.</a:t>
            </a:r>
            <a:endParaRPr sz="2200" dirty="0">
              <a:latin typeface="Trebuchet MS"/>
              <a:cs typeface="Trebuchet MS"/>
            </a:endParaRPr>
          </a:p>
          <a:p>
            <a:pPr marL="286385" marR="5080" indent="-274320" algn="just">
              <a:lnSpc>
                <a:spcPct val="90000"/>
              </a:lnSpc>
              <a:spcBef>
                <a:spcPts val="590"/>
              </a:spcBef>
              <a:buClr>
                <a:srgbClr val="04617B"/>
              </a:buClr>
              <a:buSzPct val="72727"/>
              <a:buFont typeface="MingLiU_HKSCS"/>
              <a:buChar char=""/>
              <a:tabLst>
                <a:tab pos="287020" algn="l"/>
              </a:tabLst>
            </a:pPr>
            <a:r>
              <a:rPr sz="2200" dirty="0">
                <a:latin typeface="Trebuchet MS"/>
                <a:cs typeface="Trebuchet MS"/>
              </a:rPr>
              <a:t>Di </a:t>
            </a:r>
            <a:r>
              <a:rPr sz="2200" spc="-5" dirty="0">
                <a:latin typeface="Trebuchet MS"/>
                <a:cs typeface="Trebuchet MS"/>
              </a:rPr>
              <a:t>banyak negara, </a:t>
            </a:r>
            <a:r>
              <a:rPr sz="2200" spc="-10" dirty="0">
                <a:latin typeface="Trebuchet MS"/>
                <a:cs typeface="Trebuchet MS"/>
              </a:rPr>
              <a:t>perdagangan </a:t>
            </a:r>
            <a:r>
              <a:rPr sz="2200" spc="-5" dirty="0">
                <a:latin typeface="Trebuchet MS"/>
                <a:cs typeface="Trebuchet MS"/>
              </a:rPr>
              <a:t>internasional menjadi  salah satu faktor utama untuk meningkatkan </a:t>
            </a:r>
            <a:r>
              <a:rPr sz="2200" spc="-110" dirty="0">
                <a:latin typeface="Trebuchet MS"/>
                <a:cs typeface="Trebuchet MS"/>
              </a:rPr>
              <a:t>GDP.  </a:t>
            </a:r>
            <a:r>
              <a:rPr sz="2200" spc="-5" dirty="0">
                <a:latin typeface="Trebuchet MS"/>
                <a:cs typeface="Trebuchet MS"/>
              </a:rPr>
              <a:t>Dengan adanya </a:t>
            </a:r>
            <a:r>
              <a:rPr sz="2200" spc="-10" dirty="0">
                <a:latin typeface="Trebuchet MS"/>
                <a:cs typeface="Trebuchet MS"/>
              </a:rPr>
              <a:t>perdagangan </a:t>
            </a:r>
            <a:r>
              <a:rPr sz="2200" spc="-5" dirty="0">
                <a:latin typeface="Trebuchet MS"/>
                <a:cs typeface="Trebuchet MS"/>
              </a:rPr>
              <a:t>internasional, setiap  negara mampu memenuhi kebutuhan yang tidak  diproduksi sendiri sehingga permasalahan ekonomi  atas tersedianya </a:t>
            </a:r>
            <a:r>
              <a:rPr sz="2200" spc="-10" dirty="0">
                <a:latin typeface="Trebuchet MS"/>
                <a:cs typeface="Trebuchet MS"/>
              </a:rPr>
              <a:t>bahan </a:t>
            </a:r>
            <a:r>
              <a:rPr sz="2200" spc="-5" dirty="0">
                <a:latin typeface="Trebuchet MS"/>
                <a:cs typeface="Trebuchet MS"/>
              </a:rPr>
              <a:t>kebutuhan dalam negeri  </a:t>
            </a:r>
            <a:r>
              <a:rPr sz="2200" spc="-10" dirty="0">
                <a:latin typeface="Trebuchet MS"/>
                <a:cs typeface="Trebuchet MS"/>
              </a:rPr>
              <a:t>dapat </a:t>
            </a:r>
            <a:r>
              <a:rPr sz="2200" spc="-5" dirty="0">
                <a:latin typeface="Trebuchet MS"/>
                <a:cs typeface="Trebuchet MS"/>
              </a:rPr>
              <a:t>terpenuhi. </a:t>
            </a:r>
            <a:r>
              <a:rPr sz="2200" spc="-15" dirty="0">
                <a:latin typeface="Trebuchet MS"/>
                <a:cs typeface="Trebuchet MS"/>
              </a:rPr>
              <a:t>Perdagangan </a:t>
            </a:r>
            <a:r>
              <a:rPr sz="2200" spc="-5" dirty="0">
                <a:latin typeface="Trebuchet MS"/>
                <a:cs typeface="Trebuchet MS"/>
              </a:rPr>
              <a:t>internasional </a:t>
            </a:r>
            <a:r>
              <a:rPr sz="2200" spc="-10" dirty="0">
                <a:latin typeface="Trebuchet MS"/>
                <a:cs typeface="Trebuchet MS"/>
              </a:rPr>
              <a:t>mampu  </a:t>
            </a:r>
            <a:r>
              <a:rPr sz="2200" spc="-5" dirty="0">
                <a:latin typeface="Trebuchet MS"/>
                <a:cs typeface="Trebuchet MS"/>
              </a:rPr>
              <a:t>meningkatkan kondisi ekonomi suatu negara. Sistem  ekonomi berjalan dengan baik terutama dalam  memperoleh peningkatan kas negara melalui impor  </a:t>
            </a:r>
            <a:r>
              <a:rPr sz="2200" spc="-10" dirty="0">
                <a:latin typeface="Trebuchet MS"/>
                <a:cs typeface="Trebuchet MS"/>
              </a:rPr>
              <a:t>barang </a:t>
            </a:r>
            <a:r>
              <a:rPr sz="2200" spc="-5" dirty="0">
                <a:latin typeface="Trebuchet MS"/>
                <a:cs typeface="Trebuchet MS"/>
              </a:rPr>
              <a:t>dalam </a:t>
            </a:r>
            <a:r>
              <a:rPr sz="2200" spc="-10" dirty="0">
                <a:latin typeface="Trebuchet MS"/>
                <a:cs typeface="Trebuchet MS"/>
              </a:rPr>
              <a:t>perdagangan </a:t>
            </a:r>
            <a:r>
              <a:rPr sz="2200" spc="-5" dirty="0">
                <a:latin typeface="Trebuchet MS"/>
                <a:cs typeface="Trebuchet MS"/>
              </a:rPr>
              <a:t>internasional</a:t>
            </a:r>
            <a:endParaRPr sz="2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575733"/>
            <a:ext cx="16192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580" dirty="0">
                <a:solidFill>
                  <a:srgbClr val="04617B"/>
                </a:solidFill>
                <a:latin typeface="MingLiU_HKSCS"/>
                <a:cs typeface="MingLiU_HKSCS"/>
              </a:rPr>
              <a:t></a:t>
            </a:r>
            <a:r>
              <a:rPr sz="1450" spc="40" dirty="0">
                <a:solidFill>
                  <a:srgbClr val="04617B"/>
                </a:solidFill>
                <a:latin typeface="MingLiU_HKSCS"/>
                <a:cs typeface="MingLiU_HKSC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Pendekatan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09304" y="575733"/>
            <a:ext cx="3648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6915" algn="l"/>
                <a:tab pos="1986280" algn="l"/>
                <a:tab pos="2764155" algn="l"/>
                <a:tab pos="3038475" algn="l"/>
              </a:tabLst>
            </a:pPr>
            <a:r>
              <a:rPr sz="2000" dirty="0">
                <a:latin typeface="Trebuchet MS"/>
                <a:cs typeface="Trebuchet MS"/>
              </a:rPr>
              <a:t>y</a:t>
            </a:r>
            <a:r>
              <a:rPr sz="2000" spc="-5" dirty="0">
                <a:latin typeface="Trebuchet MS"/>
                <a:cs typeface="Trebuchet MS"/>
              </a:rPr>
              <a:t>a</a:t>
            </a:r>
            <a:r>
              <a:rPr sz="2000" spc="-10" dirty="0">
                <a:latin typeface="Trebuchet MS"/>
                <a:cs typeface="Trebuchet MS"/>
              </a:rPr>
              <a:t>n</a:t>
            </a:r>
            <a:r>
              <a:rPr sz="2000" dirty="0">
                <a:latin typeface="Trebuchet MS"/>
                <a:cs typeface="Trebuchet MS"/>
              </a:rPr>
              <a:t>g	</a:t>
            </a:r>
            <a:r>
              <a:rPr sz="2000" spc="-5" dirty="0">
                <a:latin typeface="Trebuchet MS"/>
                <a:cs typeface="Trebuchet MS"/>
              </a:rPr>
              <a:t>d</a:t>
            </a:r>
            <a:r>
              <a:rPr sz="2000" dirty="0">
                <a:latin typeface="Trebuchet MS"/>
                <a:cs typeface="Trebuchet MS"/>
              </a:rPr>
              <a:t>i</a:t>
            </a:r>
            <a:r>
              <a:rPr sz="2000" spc="-5" dirty="0">
                <a:latin typeface="Trebuchet MS"/>
                <a:cs typeface="Trebuchet MS"/>
              </a:rPr>
              <a:t>la</a:t>
            </a:r>
            <a:r>
              <a:rPr sz="2000" dirty="0">
                <a:latin typeface="Trebuchet MS"/>
                <a:cs typeface="Trebuchet MS"/>
              </a:rPr>
              <a:t>k</a:t>
            </a:r>
            <a:r>
              <a:rPr sz="2000" spc="-10" dirty="0">
                <a:latin typeface="Trebuchet MS"/>
                <a:cs typeface="Trebuchet MS"/>
              </a:rPr>
              <a:t>u</a:t>
            </a:r>
            <a:r>
              <a:rPr sz="2000" dirty="0">
                <a:latin typeface="Trebuchet MS"/>
                <a:cs typeface="Trebuchet MS"/>
              </a:rPr>
              <a:t>k</a:t>
            </a:r>
            <a:r>
              <a:rPr sz="2000" spc="-5" dirty="0">
                <a:latin typeface="Trebuchet MS"/>
                <a:cs typeface="Trebuchet MS"/>
              </a:rPr>
              <a:t>a</a:t>
            </a:r>
            <a:r>
              <a:rPr sz="2000" dirty="0">
                <a:latin typeface="Trebuchet MS"/>
                <a:cs typeface="Trebuchet MS"/>
              </a:rPr>
              <a:t>n	</a:t>
            </a:r>
            <a:r>
              <a:rPr sz="2000" spc="-5" dirty="0">
                <a:latin typeface="Trebuchet MS"/>
                <a:cs typeface="Trebuchet MS"/>
              </a:rPr>
              <a:t>a</a:t>
            </a:r>
            <a:r>
              <a:rPr sz="2000" dirty="0">
                <a:latin typeface="Trebuchet MS"/>
                <a:cs typeface="Trebuchet MS"/>
              </a:rPr>
              <a:t>k</a:t>
            </a:r>
            <a:r>
              <a:rPr sz="2000" spc="-10" dirty="0">
                <a:latin typeface="Trebuchet MS"/>
                <a:cs typeface="Trebuchet MS"/>
              </a:rPr>
              <a:t>t</a:t>
            </a:r>
            <a:r>
              <a:rPr sz="2000" dirty="0">
                <a:latin typeface="Trebuchet MS"/>
                <a:cs typeface="Trebuchet MS"/>
              </a:rPr>
              <a:t>or	–	</a:t>
            </a:r>
            <a:r>
              <a:rPr sz="2000" spc="-5" dirty="0">
                <a:latin typeface="Trebuchet MS"/>
                <a:cs typeface="Trebuchet MS"/>
              </a:rPr>
              <a:t>a</a:t>
            </a:r>
            <a:r>
              <a:rPr sz="2000" dirty="0">
                <a:latin typeface="Trebuchet MS"/>
                <a:cs typeface="Trebuchet MS"/>
              </a:rPr>
              <a:t>k</a:t>
            </a:r>
            <a:r>
              <a:rPr sz="2000" spc="-10" dirty="0">
                <a:latin typeface="Trebuchet MS"/>
                <a:cs typeface="Trebuchet MS"/>
              </a:rPr>
              <a:t>t</a:t>
            </a:r>
            <a:r>
              <a:rPr sz="2000" dirty="0">
                <a:latin typeface="Trebuchet MS"/>
                <a:cs typeface="Trebuchet MS"/>
              </a:rPr>
              <a:t>or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12827" y="575733"/>
            <a:ext cx="15036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rebuchet MS"/>
                <a:cs typeface="Trebuchet MS"/>
              </a:rPr>
              <a:t>internasional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0259" y="817033"/>
            <a:ext cx="41059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0620" algn="l"/>
                <a:tab pos="2123440" algn="l"/>
                <a:tab pos="3131185" algn="l"/>
              </a:tabLst>
            </a:pPr>
            <a:r>
              <a:rPr sz="2000" spc="-5" dirty="0">
                <a:latin typeface="Trebuchet MS"/>
                <a:cs typeface="Trebuchet MS"/>
              </a:rPr>
              <a:t>terlibat	dalam	sistem	ekonomi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70106" y="817033"/>
            <a:ext cx="24472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3089" algn="l"/>
              </a:tabLst>
            </a:pPr>
            <a:r>
              <a:rPr sz="2000" dirty="0">
                <a:latin typeface="Trebuchet MS"/>
                <a:cs typeface="Trebuchet MS"/>
              </a:rPr>
              <a:t>i</a:t>
            </a:r>
            <a:r>
              <a:rPr sz="2000" spc="-10" dirty="0">
                <a:latin typeface="Trebuchet MS"/>
                <a:cs typeface="Trebuchet MS"/>
              </a:rPr>
              <a:t>nt</a:t>
            </a:r>
            <a:r>
              <a:rPr sz="2000" spc="-5" dirty="0">
                <a:latin typeface="Trebuchet MS"/>
                <a:cs typeface="Trebuchet MS"/>
              </a:rPr>
              <a:t>er</a:t>
            </a:r>
            <a:r>
              <a:rPr sz="2000" spc="-10" dirty="0">
                <a:latin typeface="Trebuchet MS"/>
                <a:cs typeface="Trebuchet MS"/>
              </a:rPr>
              <a:t>n</a:t>
            </a:r>
            <a:r>
              <a:rPr sz="2000" spc="-5" dirty="0">
                <a:latin typeface="Trebuchet MS"/>
                <a:cs typeface="Trebuchet MS"/>
              </a:rPr>
              <a:t>a</a:t>
            </a:r>
            <a:r>
              <a:rPr sz="2000" dirty="0">
                <a:latin typeface="Trebuchet MS"/>
                <a:cs typeface="Trebuchet MS"/>
              </a:rPr>
              <a:t>sio</a:t>
            </a:r>
            <a:r>
              <a:rPr sz="2000" spc="-10" dirty="0">
                <a:latin typeface="Trebuchet MS"/>
                <a:cs typeface="Trebuchet MS"/>
              </a:rPr>
              <a:t>n</a:t>
            </a:r>
            <a:r>
              <a:rPr sz="2000" spc="-5" dirty="0">
                <a:latin typeface="Trebuchet MS"/>
                <a:cs typeface="Trebuchet MS"/>
              </a:rPr>
              <a:t>al</a:t>
            </a:r>
            <a:r>
              <a:rPr sz="2000" dirty="0">
                <a:latin typeface="Trebuchet MS"/>
                <a:cs typeface="Trebuchet MS"/>
              </a:rPr>
              <a:t>,	y</a:t>
            </a:r>
            <a:r>
              <a:rPr sz="2000" spc="-5" dirty="0">
                <a:latin typeface="Trebuchet MS"/>
                <a:cs typeface="Trebuchet MS"/>
              </a:rPr>
              <a:t>a</a:t>
            </a:r>
            <a:r>
              <a:rPr sz="2000" dirty="0">
                <a:latin typeface="Trebuchet MS"/>
                <a:cs typeface="Trebuchet MS"/>
              </a:rPr>
              <a:t>i</a:t>
            </a:r>
            <a:r>
              <a:rPr sz="2000" spc="-10" dirty="0">
                <a:latin typeface="Trebuchet MS"/>
                <a:cs typeface="Trebuchet MS"/>
              </a:rPr>
              <a:t>t</a:t>
            </a:r>
            <a:r>
              <a:rPr sz="2000" dirty="0">
                <a:latin typeface="Trebuchet MS"/>
                <a:cs typeface="Trebuchet MS"/>
              </a:rPr>
              <a:t>u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1062567"/>
            <a:ext cx="7080884" cy="479679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86385" marR="5080" algn="just">
              <a:lnSpc>
                <a:spcPct val="79900"/>
              </a:lnSpc>
              <a:spcBef>
                <a:spcPts val="580"/>
              </a:spcBef>
            </a:pPr>
            <a:r>
              <a:rPr sz="2000" spc="-5" dirty="0">
                <a:latin typeface="Trebuchet MS"/>
                <a:cs typeface="Trebuchet MS"/>
              </a:rPr>
              <a:t>kemampuan ekonomi </a:t>
            </a:r>
            <a:r>
              <a:rPr sz="2000" spc="-10" dirty="0">
                <a:latin typeface="Trebuchet MS"/>
                <a:cs typeface="Trebuchet MS"/>
              </a:rPr>
              <a:t>internal </a:t>
            </a:r>
            <a:r>
              <a:rPr sz="2000" spc="-5" dirty="0">
                <a:latin typeface="Trebuchet MS"/>
                <a:cs typeface="Trebuchet MS"/>
              </a:rPr>
              <a:t>dari suatu aktor yang akan  </a:t>
            </a:r>
            <a:r>
              <a:rPr sz="2000" spc="-10" dirty="0">
                <a:latin typeface="Trebuchet MS"/>
                <a:cs typeface="Trebuchet MS"/>
              </a:rPr>
              <a:t>menentukan </a:t>
            </a:r>
            <a:r>
              <a:rPr sz="2000" spc="-5" dirty="0">
                <a:latin typeface="Trebuchet MS"/>
                <a:cs typeface="Trebuchet MS"/>
              </a:rPr>
              <a:t>seberapa kuat aktor tersebut dalam  persaingan internasional yang akhirnya akan </a:t>
            </a:r>
            <a:r>
              <a:rPr sz="2000" spc="-10" dirty="0">
                <a:latin typeface="Trebuchet MS"/>
                <a:cs typeface="Trebuchet MS"/>
              </a:rPr>
              <a:t>menentukan  </a:t>
            </a:r>
            <a:r>
              <a:rPr sz="2000" spc="-5" dirty="0">
                <a:latin typeface="Trebuchet MS"/>
                <a:cs typeface="Trebuchet MS"/>
              </a:rPr>
              <a:t>seberapa jauh aktor tersebut terlibat dalam sistem  ekonomi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internasional,</a:t>
            </a:r>
            <a:endParaRPr sz="2000">
              <a:latin typeface="Trebuchet MS"/>
              <a:cs typeface="Trebuchet MS"/>
            </a:endParaRPr>
          </a:p>
          <a:p>
            <a:pPr marL="286385" marR="5080" indent="-274320" algn="just">
              <a:lnSpc>
                <a:spcPct val="80000"/>
              </a:lnSpc>
              <a:spcBef>
                <a:spcPts val="615"/>
              </a:spcBef>
            </a:pPr>
            <a:r>
              <a:rPr sz="1450" spc="580" dirty="0">
                <a:solidFill>
                  <a:srgbClr val="04617B"/>
                </a:solidFill>
                <a:latin typeface="MingLiU_HKSCS"/>
                <a:cs typeface="MingLiU_HKSCS"/>
              </a:rPr>
              <a:t> </a:t>
            </a:r>
            <a:r>
              <a:rPr sz="2000" spc="-15" dirty="0">
                <a:latin typeface="Trebuchet MS"/>
                <a:cs typeface="Trebuchet MS"/>
              </a:rPr>
              <a:t>Perdagangan </a:t>
            </a:r>
            <a:r>
              <a:rPr sz="2000" spc="-5" dirty="0">
                <a:latin typeface="Trebuchet MS"/>
                <a:cs typeface="Trebuchet MS"/>
              </a:rPr>
              <a:t>internasional yang semakin mengarah</a:t>
            </a:r>
            <a:r>
              <a:rPr sz="2000" spc="1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pada  perdagangan bebas dengan teori </a:t>
            </a:r>
            <a:r>
              <a:rPr sz="2000" i="1" spc="-5" dirty="0">
                <a:latin typeface="Trebuchet MS"/>
                <a:cs typeface="Trebuchet MS"/>
              </a:rPr>
              <a:t>comparative  advantages </a:t>
            </a:r>
            <a:r>
              <a:rPr sz="2000" spc="-5" dirty="0">
                <a:latin typeface="Trebuchet MS"/>
                <a:cs typeface="Trebuchet MS"/>
              </a:rPr>
              <a:t>oleh David Ricardo dan segala bentuk resistensi  berkaitan dengan perdagangan bebas </a:t>
            </a:r>
            <a:r>
              <a:rPr sz="2000" spc="-10" dirty="0">
                <a:latin typeface="Trebuchet MS"/>
                <a:cs typeface="Trebuchet MS"/>
              </a:rPr>
              <a:t>tersebut, </a:t>
            </a:r>
            <a:r>
              <a:rPr sz="2000" spc="-5" dirty="0">
                <a:latin typeface="Trebuchet MS"/>
                <a:cs typeface="Trebuchet MS"/>
              </a:rPr>
              <a:t>kebijakan  moneter internasional mengenai nilai pertukaran mata  </a:t>
            </a:r>
            <a:r>
              <a:rPr sz="2000" spc="-10" dirty="0">
                <a:latin typeface="Trebuchet MS"/>
                <a:cs typeface="Trebuchet MS"/>
              </a:rPr>
              <a:t>uang antar </a:t>
            </a:r>
            <a:r>
              <a:rPr sz="2000" spc="-5" dirty="0">
                <a:latin typeface="Trebuchet MS"/>
                <a:cs typeface="Trebuchet MS"/>
              </a:rPr>
              <a:t>negara (</a:t>
            </a:r>
            <a:r>
              <a:rPr sz="2000" i="1" spc="-5" dirty="0">
                <a:latin typeface="Trebuchet MS"/>
                <a:cs typeface="Trebuchet MS"/>
              </a:rPr>
              <a:t>fixed exchange rate </a:t>
            </a:r>
            <a:r>
              <a:rPr sz="2000" spc="-5" dirty="0">
                <a:latin typeface="Trebuchet MS"/>
                <a:cs typeface="Trebuchet MS"/>
              </a:rPr>
              <a:t>maupun </a:t>
            </a:r>
            <a:r>
              <a:rPr sz="2000" i="1" spc="-5" dirty="0">
                <a:latin typeface="Trebuchet MS"/>
                <a:cs typeface="Trebuchet MS"/>
              </a:rPr>
              <a:t>floating  exchange rate</a:t>
            </a:r>
            <a:r>
              <a:rPr sz="2000" spc="-5" dirty="0">
                <a:latin typeface="Trebuchet MS"/>
                <a:cs typeface="Trebuchet MS"/>
              </a:rPr>
              <a:t>), ranah finansial internasional </a:t>
            </a:r>
            <a:r>
              <a:rPr sz="2000" spc="-10" dirty="0">
                <a:latin typeface="Trebuchet MS"/>
                <a:cs typeface="Trebuchet MS"/>
              </a:rPr>
              <a:t>mengenai  </a:t>
            </a:r>
            <a:r>
              <a:rPr sz="2000" spc="-5" dirty="0">
                <a:latin typeface="Trebuchet MS"/>
                <a:cs typeface="Trebuchet MS"/>
              </a:rPr>
              <a:t>mobilitas </a:t>
            </a:r>
            <a:r>
              <a:rPr sz="2000" spc="-10" dirty="0">
                <a:latin typeface="Trebuchet MS"/>
                <a:cs typeface="Trebuchet MS"/>
              </a:rPr>
              <a:t>uang antar </a:t>
            </a:r>
            <a:r>
              <a:rPr sz="2000" spc="-5" dirty="0">
                <a:latin typeface="Trebuchet MS"/>
                <a:cs typeface="Trebuchet MS"/>
              </a:rPr>
              <a:t>negara </a:t>
            </a:r>
            <a:r>
              <a:rPr sz="2000" spc="-10" dirty="0">
                <a:latin typeface="Trebuchet MS"/>
                <a:cs typeface="Trebuchet MS"/>
              </a:rPr>
              <a:t>untuk tujuan </a:t>
            </a:r>
            <a:r>
              <a:rPr sz="2000" spc="-5" dirty="0">
                <a:latin typeface="Trebuchet MS"/>
                <a:cs typeface="Trebuchet MS"/>
              </a:rPr>
              <a:t>investasi,  perdagangan, dan akumulasi kapital (modal) di mana  kebanyakan bagian dunia sudah menjadi satu pasar  finansial yang terintegrasi, dan ketiga subsistem ekonomi  global (subsistem fungsi </a:t>
            </a:r>
            <a:r>
              <a:rPr sz="2000" spc="-10" dirty="0">
                <a:latin typeface="Trebuchet MS"/>
                <a:cs typeface="Trebuchet MS"/>
              </a:rPr>
              <a:t>antar </a:t>
            </a:r>
            <a:r>
              <a:rPr sz="2000" spc="-5" dirty="0">
                <a:latin typeface="Trebuchet MS"/>
                <a:cs typeface="Trebuchet MS"/>
              </a:rPr>
              <a:t>negara </a:t>
            </a:r>
            <a:r>
              <a:rPr sz="2000" dirty="0">
                <a:latin typeface="Trebuchet MS"/>
                <a:cs typeface="Trebuchet MS"/>
              </a:rPr>
              <a:t>– </a:t>
            </a:r>
            <a:r>
              <a:rPr sz="2000" spc="-5" dirty="0">
                <a:latin typeface="Trebuchet MS"/>
                <a:cs typeface="Trebuchet MS"/>
              </a:rPr>
              <a:t>negara maju,  </a:t>
            </a:r>
            <a:r>
              <a:rPr sz="2000" spc="-10" dirty="0">
                <a:latin typeface="Trebuchet MS"/>
                <a:cs typeface="Trebuchet MS"/>
              </a:rPr>
              <a:t>antara </a:t>
            </a:r>
            <a:r>
              <a:rPr sz="2000" spc="-5" dirty="0">
                <a:latin typeface="Trebuchet MS"/>
                <a:cs typeface="Trebuchet MS"/>
              </a:rPr>
              <a:t>negara </a:t>
            </a:r>
            <a:r>
              <a:rPr sz="2000" dirty="0">
                <a:latin typeface="Trebuchet MS"/>
                <a:cs typeface="Trebuchet MS"/>
              </a:rPr>
              <a:t>– </a:t>
            </a:r>
            <a:r>
              <a:rPr sz="2000" spc="-5" dirty="0">
                <a:latin typeface="Trebuchet MS"/>
                <a:cs typeface="Trebuchet MS"/>
              </a:rPr>
              <a:t>negara maju dan negara </a:t>
            </a:r>
            <a:r>
              <a:rPr sz="2000" dirty="0">
                <a:latin typeface="Trebuchet MS"/>
                <a:cs typeface="Trebuchet MS"/>
              </a:rPr>
              <a:t>– </a:t>
            </a:r>
            <a:r>
              <a:rPr sz="2000" spc="-5" dirty="0">
                <a:latin typeface="Trebuchet MS"/>
                <a:cs typeface="Trebuchet MS"/>
              </a:rPr>
              <a:t>negara  berkembang, dan </a:t>
            </a:r>
            <a:r>
              <a:rPr sz="2000" spc="-10" dirty="0">
                <a:latin typeface="Trebuchet MS"/>
                <a:cs typeface="Trebuchet MS"/>
              </a:rPr>
              <a:t>antar </a:t>
            </a:r>
            <a:r>
              <a:rPr sz="2000" spc="-5" dirty="0">
                <a:latin typeface="Trebuchet MS"/>
                <a:cs typeface="Trebuchet MS"/>
              </a:rPr>
              <a:t>negara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berkembang).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596900"/>
            <a:ext cx="7080884" cy="54838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algn="just">
              <a:lnSpc>
                <a:spcPts val="2600"/>
              </a:lnSpc>
              <a:spcBef>
                <a:spcPts val="420"/>
              </a:spcBef>
            </a:pPr>
            <a:r>
              <a:rPr sz="2400" dirty="0">
                <a:latin typeface="Trebuchet MS"/>
                <a:cs typeface="Trebuchet MS"/>
              </a:rPr>
              <a:t>Beberapa </a:t>
            </a:r>
            <a:r>
              <a:rPr sz="2400" spc="-5" dirty="0">
                <a:latin typeface="Trebuchet MS"/>
                <a:cs typeface="Trebuchet MS"/>
              </a:rPr>
              <a:t>poin </a:t>
            </a:r>
            <a:r>
              <a:rPr sz="2400" dirty="0">
                <a:latin typeface="Trebuchet MS"/>
                <a:cs typeface="Trebuchet MS"/>
              </a:rPr>
              <a:t>yang harus </a:t>
            </a:r>
            <a:r>
              <a:rPr sz="2400" spc="-5" dirty="0">
                <a:latin typeface="Trebuchet MS"/>
                <a:cs typeface="Trebuchet MS"/>
              </a:rPr>
              <a:t>diamati mengenai  perdagangan </a:t>
            </a:r>
            <a:r>
              <a:rPr sz="2400" dirty="0">
                <a:latin typeface="Trebuchet MS"/>
                <a:cs typeface="Trebuchet MS"/>
              </a:rPr>
              <a:t>bebas dan interdependensi, </a:t>
            </a:r>
            <a:r>
              <a:rPr sz="2400" spc="-5" dirty="0">
                <a:latin typeface="Trebuchet MS"/>
                <a:cs typeface="Trebuchet MS"/>
              </a:rPr>
              <a:t>yaitu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:</a:t>
            </a:r>
            <a:endParaRPr sz="2400">
              <a:latin typeface="Trebuchet MS"/>
              <a:cs typeface="Trebuchet MS"/>
            </a:endParaRPr>
          </a:p>
          <a:p>
            <a:pPr marL="286385" marR="5080" indent="-274320" algn="just">
              <a:lnSpc>
                <a:spcPct val="89900"/>
              </a:lnSpc>
              <a:spcBef>
                <a:spcPts val="570"/>
              </a:spcBef>
              <a:buClr>
                <a:srgbClr val="04617B"/>
              </a:buClr>
              <a:buSzPct val="72916"/>
              <a:buFont typeface="MingLiU_HKSCS"/>
              <a:buChar char=""/>
              <a:tabLst>
                <a:tab pos="287020" algn="l"/>
              </a:tabLst>
            </a:pPr>
            <a:r>
              <a:rPr sz="2400" spc="-5" dirty="0">
                <a:latin typeface="Trebuchet MS"/>
                <a:cs typeface="Trebuchet MS"/>
              </a:rPr>
              <a:t>Interdependensi merupakan ketergantungan </a:t>
            </a:r>
            <a:r>
              <a:rPr sz="2400" dirty="0">
                <a:latin typeface="Trebuchet MS"/>
                <a:cs typeface="Trebuchet MS"/>
              </a:rPr>
              <a:t>yang  </a:t>
            </a:r>
            <a:r>
              <a:rPr sz="2400" spc="-5" dirty="0">
                <a:latin typeface="Trebuchet MS"/>
                <a:cs typeface="Trebuchet MS"/>
              </a:rPr>
              <a:t>timbal </a:t>
            </a:r>
            <a:r>
              <a:rPr sz="2400" dirty="0">
                <a:latin typeface="Trebuchet MS"/>
                <a:cs typeface="Trebuchet MS"/>
              </a:rPr>
              <a:t>balik, A </a:t>
            </a:r>
            <a:r>
              <a:rPr sz="2400" spc="-5" dirty="0">
                <a:latin typeface="Trebuchet MS"/>
                <a:cs typeface="Trebuchet MS"/>
              </a:rPr>
              <a:t>membutuhkan </a:t>
            </a:r>
            <a:r>
              <a:rPr sz="2400" dirty="0">
                <a:latin typeface="Trebuchet MS"/>
                <a:cs typeface="Trebuchet MS"/>
              </a:rPr>
              <a:t>B, dan B  </a:t>
            </a:r>
            <a:r>
              <a:rPr sz="2400" spc="-5" dirty="0">
                <a:latin typeface="Trebuchet MS"/>
                <a:cs typeface="Trebuchet MS"/>
              </a:rPr>
              <a:t>membutuhkan A. </a:t>
            </a:r>
            <a:r>
              <a:rPr sz="2400" dirty="0">
                <a:latin typeface="Trebuchet MS"/>
                <a:cs typeface="Trebuchet MS"/>
              </a:rPr>
              <a:t>Dalam </a:t>
            </a:r>
            <a:r>
              <a:rPr sz="2400" spc="-5" dirty="0">
                <a:latin typeface="Trebuchet MS"/>
                <a:cs typeface="Trebuchet MS"/>
              </a:rPr>
              <a:t>ekonomi </a:t>
            </a:r>
            <a:r>
              <a:rPr sz="2400" dirty="0">
                <a:latin typeface="Trebuchet MS"/>
                <a:cs typeface="Trebuchet MS"/>
              </a:rPr>
              <a:t>internasional,  </a:t>
            </a:r>
            <a:r>
              <a:rPr sz="2400" spc="-5" dirty="0">
                <a:latin typeface="Trebuchet MS"/>
                <a:cs typeface="Trebuchet MS"/>
              </a:rPr>
              <a:t>interdependensi </a:t>
            </a:r>
            <a:r>
              <a:rPr sz="2400" dirty="0">
                <a:latin typeface="Trebuchet MS"/>
                <a:cs typeface="Trebuchet MS"/>
              </a:rPr>
              <a:t>ini </a:t>
            </a:r>
            <a:r>
              <a:rPr sz="2400" spc="-5" dirty="0">
                <a:latin typeface="Trebuchet MS"/>
                <a:cs typeface="Trebuchet MS"/>
              </a:rPr>
              <a:t>mudah </a:t>
            </a:r>
            <a:r>
              <a:rPr sz="2400" dirty="0">
                <a:latin typeface="Trebuchet MS"/>
                <a:cs typeface="Trebuchet MS"/>
              </a:rPr>
              <a:t>dilihat dari  </a:t>
            </a:r>
            <a:r>
              <a:rPr sz="2400" spc="-5" dirty="0">
                <a:latin typeface="Trebuchet MS"/>
                <a:cs typeface="Trebuchet MS"/>
              </a:rPr>
              <a:t>ketergantungan suatu negara </a:t>
            </a:r>
            <a:r>
              <a:rPr sz="2400" dirty="0">
                <a:latin typeface="Trebuchet MS"/>
                <a:cs typeface="Trebuchet MS"/>
              </a:rPr>
              <a:t>terhadap </a:t>
            </a:r>
            <a:r>
              <a:rPr sz="2400" spc="-5" dirty="0">
                <a:latin typeface="Trebuchet MS"/>
                <a:cs typeface="Trebuchet MS"/>
              </a:rPr>
              <a:t>produk  atau </a:t>
            </a:r>
            <a:r>
              <a:rPr sz="2400" i="1" dirty="0">
                <a:latin typeface="Trebuchet MS"/>
                <a:cs typeface="Trebuchet MS"/>
              </a:rPr>
              <a:t>resource </a:t>
            </a:r>
            <a:r>
              <a:rPr sz="2400" dirty="0">
                <a:latin typeface="Trebuchet MS"/>
                <a:cs typeface="Trebuchet MS"/>
              </a:rPr>
              <a:t>dari </a:t>
            </a:r>
            <a:r>
              <a:rPr sz="2400" spc="-5" dirty="0">
                <a:latin typeface="Trebuchet MS"/>
                <a:cs typeface="Trebuchet MS"/>
              </a:rPr>
              <a:t>negara </a:t>
            </a:r>
            <a:r>
              <a:rPr sz="2400" dirty="0">
                <a:latin typeface="Trebuchet MS"/>
                <a:cs typeface="Trebuchet MS"/>
              </a:rPr>
              <a:t>lain </a:t>
            </a:r>
            <a:r>
              <a:rPr sz="2400" spc="-5" dirty="0">
                <a:latin typeface="Trebuchet MS"/>
                <a:cs typeface="Trebuchet MS"/>
              </a:rPr>
              <a:t>untuk</a:t>
            </a:r>
            <a:r>
              <a:rPr sz="2400" spc="58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kegiatan  perekonomiannya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sendiri.</a:t>
            </a:r>
            <a:endParaRPr sz="2400">
              <a:latin typeface="Trebuchet MS"/>
              <a:cs typeface="Trebuchet MS"/>
            </a:endParaRPr>
          </a:p>
          <a:p>
            <a:pPr marL="286385" marR="5080" indent="-274320" algn="just">
              <a:lnSpc>
                <a:spcPct val="90100"/>
              </a:lnSpc>
              <a:spcBef>
                <a:spcPts val="605"/>
              </a:spcBef>
              <a:buClr>
                <a:srgbClr val="04617B"/>
              </a:buClr>
              <a:buSzPct val="72916"/>
              <a:buFont typeface="MingLiU_HKSCS"/>
              <a:buChar char=""/>
              <a:tabLst>
                <a:tab pos="287020" algn="l"/>
              </a:tabLst>
            </a:pPr>
            <a:r>
              <a:rPr sz="2400" spc="-5" dirty="0">
                <a:latin typeface="Trebuchet MS"/>
                <a:cs typeface="Trebuchet MS"/>
              </a:rPr>
              <a:t>Suatu kondisi </a:t>
            </a:r>
            <a:r>
              <a:rPr sz="2400" dirty="0">
                <a:latin typeface="Trebuchet MS"/>
                <a:cs typeface="Trebuchet MS"/>
              </a:rPr>
              <a:t>di </a:t>
            </a:r>
            <a:r>
              <a:rPr sz="2400" spc="-5" dirty="0">
                <a:latin typeface="Trebuchet MS"/>
                <a:cs typeface="Trebuchet MS"/>
              </a:rPr>
              <a:t>mana perdagangan </a:t>
            </a:r>
            <a:r>
              <a:rPr sz="2400" dirty="0">
                <a:latin typeface="Trebuchet MS"/>
                <a:cs typeface="Trebuchet MS"/>
              </a:rPr>
              <a:t>dapat dengan  bebas dilakukan akan </a:t>
            </a:r>
            <a:r>
              <a:rPr sz="2400" spc="-5" dirty="0">
                <a:latin typeface="Trebuchet MS"/>
                <a:cs typeface="Trebuchet MS"/>
              </a:rPr>
              <a:t>memperkuat integrasi  ekonomi antar negara </a:t>
            </a:r>
            <a:r>
              <a:rPr sz="2400" dirty="0">
                <a:latin typeface="Trebuchet MS"/>
                <a:cs typeface="Trebuchet MS"/>
              </a:rPr>
              <a:t>tersebut </a:t>
            </a:r>
            <a:r>
              <a:rPr sz="2400" spc="-5" dirty="0">
                <a:latin typeface="Trebuchet MS"/>
                <a:cs typeface="Trebuchet MS"/>
              </a:rPr>
              <a:t>menjadi suatu  </a:t>
            </a:r>
            <a:r>
              <a:rPr sz="2400" dirty="0">
                <a:latin typeface="Trebuchet MS"/>
                <a:cs typeface="Trebuchet MS"/>
              </a:rPr>
              <a:t>pasar yang </a:t>
            </a:r>
            <a:r>
              <a:rPr sz="2400" spc="-55" dirty="0">
                <a:latin typeface="Trebuchet MS"/>
                <a:cs typeface="Trebuchet MS"/>
              </a:rPr>
              <a:t>besar. </a:t>
            </a:r>
            <a:r>
              <a:rPr sz="2400" spc="-15" dirty="0">
                <a:latin typeface="Trebuchet MS"/>
                <a:cs typeface="Trebuchet MS"/>
              </a:rPr>
              <a:t>Perdagangan </a:t>
            </a:r>
            <a:r>
              <a:rPr sz="2400" dirty="0">
                <a:latin typeface="Trebuchet MS"/>
                <a:cs typeface="Trebuchet MS"/>
              </a:rPr>
              <a:t>bebas ini, hanya  dapat dilakukan dengan </a:t>
            </a:r>
            <a:r>
              <a:rPr sz="2400" spc="-5" dirty="0">
                <a:latin typeface="Trebuchet MS"/>
                <a:cs typeface="Trebuchet MS"/>
              </a:rPr>
              <a:t>meminimalisir intervensi  negara </a:t>
            </a:r>
            <a:r>
              <a:rPr sz="2400" dirty="0">
                <a:latin typeface="Trebuchet MS"/>
                <a:cs typeface="Trebuchet MS"/>
              </a:rPr>
              <a:t>pada </a:t>
            </a:r>
            <a:r>
              <a:rPr sz="2400" spc="-60" dirty="0">
                <a:latin typeface="Trebuchet MS"/>
                <a:cs typeface="Trebuchet MS"/>
              </a:rPr>
              <a:t>pasar, </a:t>
            </a:r>
            <a:r>
              <a:rPr sz="2400" dirty="0">
                <a:latin typeface="Trebuchet MS"/>
                <a:cs typeface="Trebuchet MS"/>
              </a:rPr>
              <a:t>yang biasa dilakukan dengan  berbagai </a:t>
            </a:r>
            <a:r>
              <a:rPr sz="2400" spc="-5" dirty="0">
                <a:latin typeface="Trebuchet MS"/>
                <a:cs typeface="Trebuchet MS"/>
              </a:rPr>
              <a:t>kebijakan proteksionis </a:t>
            </a:r>
            <a:r>
              <a:rPr sz="2400" dirty="0">
                <a:latin typeface="Trebuchet MS"/>
                <a:cs typeface="Trebuchet MS"/>
              </a:rPr>
              <a:t>dan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tarif.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914400"/>
            <a:ext cx="7620000" cy="53340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None/>
              <a:defRPr/>
            </a:pPr>
            <a:r>
              <a:rPr lang="en-US" sz="2800" kern="0" dirty="0" smtClean="0">
                <a:solidFill>
                  <a:sysClr val="windowText" lastClr="000000"/>
                </a:solidFill>
              </a:rPr>
              <a:t>SISTEM HUKUM DALAM BISNIS INTERNASIONAL </a:t>
            </a:r>
          </a:p>
          <a:p>
            <a:pPr algn="just">
              <a:buFont typeface="Wingdings" panose="05000000000000000000" pitchFamily="2" charset="2"/>
              <a:buNone/>
              <a:defRPr/>
            </a:pPr>
            <a:endParaRPr lang="en-US" sz="2800" kern="0" dirty="0" smtClean="0">
              <a:solidFill>
                <a:sysClr val="windowText" lastClr="000000"/>
              </a:solidFill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r>
              <a:rPr lang="en-US" sz="2800" kern="0" dirty="0" err="1" smtClean="0">
                <a:solidFill>
                  <a:sysClr val="windowText" lastClr="000000"/>
                </a:solidFill>
              </a:rPr>
              <a:t>Struktur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Hukum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antar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negara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sangat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bervariasi</a:t>
            </a:r>
            <a:endParaRPr lang="en-US" sz="2800" kern="0" dirty="0" smtClean="0">
              <a:solidFill>
                <a:sysClr val="windowText" lastClr="000000"/>
              </a:solidFill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r>
              <a:rPr lang="en-US" sz="2800" kern="0" dirty="0" smtClean="0">
                <a:solidFill>
                  <a:sysClr val="windowText" lastClr="000000"/>
                </a:solidFill>
              </a:rPr>
              <a:t>Ada 3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isu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penting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dalam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sitem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legal :</a:t>
            </a:r>
          </a:p>
          <a:p>
            <a:pPr marL="514350" indent="-514350" algn="just">
              <a:buFont typeface="Wingdings" panose="05000000000000000000" pitchFamily="2" charset="2"/>
              <a:buNone/>
              <a:defRPr/>
            </a:pPr>
            <a:r>
              <a:rPr lang="en-US" sz="2800" kern="0" dirty="0" smtClean="0">
                <a:solidFill>
                  <a:sysClr val="windowText" lastClr="000000"/>
                </a:solidFill>
              </a:rPr>
              <a:t>1.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Bagaimana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sistem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legal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menjamin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hak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milik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(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kekayaan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pribadi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)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seperti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: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hak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paten, Copy right, trademarks.</a:t>
            </a:r>
          </a:p>
          <a:p>
            <a:pPr marL="514350" indent="-514350" algn="just">
              <a:buFont typeface="Wingdings" panose="05000000000000000000" pitchFamily="2" charset="2"/>
              <a:buNone/>
              <a:defRPr/>
            </a:pPr>
            <a:r>
              <a:rPr lang="en-US" sz="2800" kern="0" dirty="0" smtClean="0">
                <a:solidFill>
                  <a:sysClr val="windowText" lastClr="000000"/>
                </a:solidFill>
              </a:rPr>
              <a:t>2.  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Bagaimana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hukum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menjamin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keamanan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produk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dan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tanggung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jawab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produk</a:t>
            </a:r>
            <a:endParaRPr lang="en-US" sz="2800" kern="0" dirty="0" smtClean="0">
              <a:solidFill>
                <a:sysClr val="windowText" lastClr="000000"/>
              </a:solidFill>
            </a:endParaRPr>
          </a:p>
          <a:p>
            <a:pPr marL="514350" indent="-514350" algn="just">
              <a:buFont typeface="Wingdings" panose="05000000000000000000" pitchFamily="2" charset="2"/>
              <a:buNone/>
              <a:defRPr/>
            </a:pPr>
            <a:r>
              <a:rPr lang="en-US" sz="2800" kern="0" dirty="0" smtClean="0">
                <a:solidFill>
                  <a:sysClr val="windowText" lastClr="000000"/>
                </a:solidFill>
              </a:rPr>
              <a:t>3.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Bagaimana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perbedaan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kontrak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hukum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antar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negara</a:t>
            </a:r>
            <a:endParaRPr lang="en-US" sz="2800" kern="0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00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9787" y="364028"/>
            <a:ext cx="1374328" cy="3194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78698" y="369299"/>
            <a:ext cx="315595" cy="313690"/>
          </a:xfrm>
          <a:custGeom>
            <a:avLst/>
            <a:gdLst/>
            <a:ahLst/>
            <a:cxnLst/>
            <a:rect l="l" t="t" r="r" b="b"/>
            <a:pathLst>
              <a:path w="315594" h="313690">
                <a:moveTo>
                  <a:pt x="62198" y="0"/>
                </a:moveTo>
                <a:lnTo>
                  <a:pt x="91294" y="0"/>
                </a:lnTo>
                <a:lnTo>
                  <a:pt x="158130" y="208099"/>
                </a:lnTo>
                <a:lnTo>
                  <a:pt x="223491" y="0"/>
                </a:lnTo>
                <a:lnTo>
                  <a:pt x="252375" y="0"/>
                </a:lnTo>
                <a:lnTo>
                  <a:pt x="315417" y="309091"/>
                </a:lnTo>
                <a:lnTo>
                  <a:pt x="262285" y="309091"/>
                </a:lnTo>
                <a:lnTo>
                  <a:pt x="230237" y="142527"/>
                </a:lnTo>
                <a:lnTo>
                  <a:pt x="168040" y="313097"/>
                </a:lnTo>
                <a:lnTo>
                  <a:pt x="148431" y="313097"/>
                </a:lnTo>
                <a:lnTo>
                  <a:pt x="86234" y="142527"/>
                </a:lnTo>
                <a:lnTo>
                  <a:pt x="52921" y="309091"/>
                </a:lnTo>
                <a:lnTo>
                  <a:pt x="0" y="309091"/>
                </a:lnTo>
                <a:lnTo>
                  <a:pt x="6219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60045" y="369299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4" h="309245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5" y="121022"/>
                </a:lnTo>
                <a:lnTo>
                  <a:pt x="156865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69111" y="369299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5" h="309245">
                <a:moveTo>
                  <a:pt x="0" y="0"/>
                </a:moveTo>
                <a:lnTo>
                  <a:pt x="255748" y="0"/>
                </a:lnTo>
                <a:lnTo>
                  <a:pt x="255748" y="48704"/>
                </a:lnTo>
                <a:lnTo>
                  <a:pt x="153069" y="48704"/>
                </a:lnTo>
                <a:lnTo>
                  <a:pt x="153069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6262" y="36929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5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1099" y="364028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3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7"/>
                </a:lnTo>
                <a:lnTo>
                  <a:pt x="141592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0" y="82649"/>
                </a:lnTo>
                <a:lnTo>
                  <a:pt x="59127" y="96063"/>
                </a:lnTo>
                <a:lnTo>
                  <a:pt x="70156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4" y="233399"/>
                </a:lnTo>
                <a:lnTo>
                  <a:pt x="185163" y="251334"/>
                </a:lnTo>
                <a:lnTo>
                  <a:pt x="157391" y="295175"/>
                </a:lnTo>
                <a:lnTo>
                  <a:pt x="122735" y="313360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9" y="257909"/>
                </a:lnTo>
                <a:lnTo>
                  <a:pt x="52446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1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0"/>
                </a:lnTo>
                <a:lnTo>
                  <a:pt x="2273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9787" y="364028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3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7"/>
                </a:lnTo>
                <a:lnTo>
                  <a:pt x="141592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0" y="82649"/>
                </a:lnTo>
                <a:lnTo>
                  <a:pt x="59127" y="96063"/>
                </a:lnTo>
                <a:lnTo>
                  <a:pt x="70156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4" y="233399"/>
                </a:lnTo>
                <a:lnTo>
                  <a:pt x="185163" y="251334"/>
                </a:lnTo>
                <a:lnTo>
                  <a:pt x="157391" y="295175"/>
                </a:lnTo>
                <a:lnTo>
                  <a:pt x="122735" y="313360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9" y="257909"/>
                </a:lnTo>
                <a:lnTo>
                  <a:pt x="52446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1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0"/>
                </a:lnTo>
                <a:lnTo>
                  <a:pt x="2273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58545" y="369299"/>
            <a:ext cx="1434183" cy="314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77312" y="369299"/>
            <a:ext cx="315595" cy="313690"/>
          </a:xfrm>
          <a:custGeom>
            <a:avLst/>
            <a:gdLst/>
            <a:ahLst/>
            <a:cxnLst/>
            <a:rect l="l" t="t" r="r" b="b"/>
            <a:pathLst>
              <a:path w="315595" h="313690">
                <a:moveTo>
                  <a:pt x="62197" y="0"/>
                </a:moveTo>
                <a:lnTo>
                  <a:pt x="91293" y="0"/>
                </a:lnTo>
                <a:lnTo>
                  <a:pt x="158130" y="208099"/>
                </a:lnTo>
                <a:lnTo>
                  <a:pt x="223490" y="0"/>
                </a:lnTo>
                <a:lnTo>
                  <a:pt x="252375" y="0"/>
                </a:lnTo>
                <a:lnTo>
                  <a:pt x="315416" y="309091"/>
                </a:lnTo>
                <a:lnTo>
                  <a:pt x="262285" y="309091"/>
                </a:lnTo>
                <a:lnTo>
                  <a:pt x="230237" y="142527"/>
                </a:lnTo>
                <a:lnTo>
                  <a:pt x="168039" y="313097"/>
                </a:lnTo>
                <a:lnTo>
                  <a:pt x="148431" y="313097"/>
                </a:lnTo>
                <a:lnTo>
                  <a:pt x="86233" y="142527"/>
                </a:lnTo>
                <a:lnTo>
                  <a:pt x="52921" y="309091"/>
                </a:lnTo>
                <a:lnTo>
                  <a:pt x="0" y="309091"/>
                </a:lnTo>
                <a:lnTo>
                  <a:pt x="62197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12621" y="36929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69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6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5" y="272378"/>
                </a:lnTo>
                <a:lnTo>
                  <a:pt x="180142" y="298970"/>
                </a:lnTo>
                <a:lnTo>
                  <a:pt x="137500" y="312464"/>
                </a:lnTo>
                <a:lnTo>
                  <a:pt x="112167" y="314151"/>
                </a:lnTo>
                <a:lnTo>
                  <a:pt x="86819" y="312504"/>
                </a:lnTo>
                <a:lnTo>
                  <a:pt x="45337" y="299326"/>
                </a:lnTo>
                <a:lnTo>
                  <a:pt x="16425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45921" y="36929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5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7" y="0"/>
                </a:lnTo>
                <a:lnTo>
                  <a:pt x="222225" y="0"/>
                </a:lnTo>
                <a:lnTo>
                  <a:pt x="125450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353821" y="36929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69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6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6" y="272378"/>
                </a:lnTo>
                <a:lnTo>
                  <a:pt x="180143" y="298970"/>
                </a:lnTo>
                <a:lnTo>
                  <a:pt x="137500" y="312464"/>
                </a:lnTo>
                <a:lnTo>
                  <a:pt x="112167" y="314151"/>
                </a:lnTo>
                <a:lnTo>
                  <a:pt x="86819" y="312504"/>
                </a:lnTo>
                <a:lnTo>
                  <a:pt x="45337" y="299326"/>
                </a:lnTo>
                <a:lnTo>
                  <a:pt x="16425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58546" y="369299"/>
            <a:ext cx="232410" cy="309245"/>
          </a:xfrm>
          <a:custGeom>
            <a:avLst/>
            <a:gdLst/>
            <a:ahLst/>
            <a:cxnLst/>
            <a:rect l="l" t="t" r="r" b="b"/>
            <a:pathLst>
              <a:path w="232410" h="309245">
                <a:moveTo>
                  <a:pt x="0" y="0"/>
                </a:moveTo>
                <a:lnTo>
                  <a:pt x="54818" y="0"/>
                </a:lnTo>
                <a:lnTo>
                  <a:pt x="54818" y="121022"/>
                </a:lnTo>
                <a:lnTo>
                  <a:pt x="177738" y="121022"/>
                </a:lnTo>
                <a:lnTo>
                  <a:pt x="177738" y="0"/>
                </a:lnTo>
                <a:lnTo>
                  <a:pt x="231924" y="0"/>
                </a:lnTo>
                <a:lnTo>
                  <a:pt x="231924" y="308880"/>
                </a:lnTo>
                <a:lnTo>
                  <a:pt x="177738" y="308880"/>
                </a:lnTo>
                <a:lnTo>
                  <a:pt x="177738" y="169726"/>
                </a:lnTo>
                <a:lnTo>
                  <a:pt x="54818" y="169726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57158" y="365082"/>
            <a:ext cx="1350045" cy="3173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13615" y="45953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5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02440" y="45953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7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7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09860" y="413778"/>
            <a:ext cx="121460" cy="2178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91786" y="369299"/>
            <a:ext cx="315595" cy="313690"/>
          </a:xfrm>
          <a:custGeom>
            <a:avLst/>
            <a:gdLst/>
            <a:ahLst/>
            <a:cxnLst/>
            <a:rect l="l" t="t" r="r" b="b"/>
            <a:pathLst>
              <a:path w="315595" h="313690">
                <a:moveTo>
                  <a:pt x="62198" y="0"/>
                </a:moveTo>
                <a:lnTo>
                  <a:pt x="91294" y="0"/>
                </a:lnTo>
                <a:lnTo>
                  <a:pt x="158130" y="208099"/>
                </a:lnTo>
                <a:lnTo>
                  <a:pt x="223490" y="0"/>
                </a:lnTo>
                <a:lnTo>
                  <a:pt x="252375" y="0"/>
                </a:lnTo>
                <a:lnTo>
                  <a:pt x="315417" y="309091"/>
                </a:lnTo>
                <a:lnTo>
                  <a:pt x="262285" y="309091"/>
                </a:lnTo>
                <a:lnTo>
                  <a:pt x="230237" y="142527"/>
                </a:lnTo>
                <a:lnTo>
                  <a:pt x="168040" y="313097"/>
                </a:lnTo>
                <a:lnTo>
                  <a:pt x="148431" y="313097"/>
                </a:lnTo>
                <a:lnTo>
                  <a:pt x="86234" y="142527"/>
                </a:lnTo>
                <a:lnTo>
                  <a:pt x="52921" y="309091"/>
                </a:lnTo>
                <a:lnTo>
                  <a:pt x="0" y="309091"/>
                </a:lnTo>
                <a:lnTo>
                  <a:pt x="6219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08021" y="369299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5" h="309245">
                <a:moveTo>
                  <a:pt x="0" y="0"/>
                </a:moveTo>
                <a:lnTo>
                  <a:pt x="54819" y="0"/>
                </a:lnTo>
                <a:lnTo>
                  <a:pt x="54819" y="260176"/>
                </a:lnTo>
                <a:lnTo>
                  <a:pt x="194394" y="260176"/>
                </a:lnTo>
                <a:lnTo>
                  <a:pt x="194394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57158" y="367191"/>
            <a:ext cx="229235" cy="311150"/>
          </a:xfrm>
          <a:custGeom>
            <a:avLst/>
            <a:gdLst/>
            <a:ahLst/>
            <a:cxnLst/>
            <a:rect l="l" t="t" r="r" b="b"/>
            <a:pathLst>
              <a:path w="229235" h="311150">
                <a:moveTo>
                  <a:pt x="82439" y="0"/>
                </a:moveTo>
                <a:lnTo>
                  <a:pt x="142923" y="9883"/>
                </a:lnTo>
                <a:lnTo>
                  <a:pt x="189440" y="39532"/>
                </a:lnTo>
                <a:lnTo>
                  <a:pt x="219089" y="85521"/>
                </a:lnTo>
                <a:lnTo>
                  <a:pt x="228973" y="144425"/>
                </a:lnTo>
                <a:lnTo>
                  <a:pt x="224516" y="195319"/>
                </a:lnTo>
                <a:lnTo>
                  <a:pt x="211145" y="236960"/>
                </a:lnTo>
                <a:lnTo>
                  <a:pt x="188860" y="269347"/>
                </a:lnTo>
                <a:lnTo>
                  <a:pt x="157662" y="292481"/>
                </a:lnTo>
                <a:lnTo>
                  <a:pt x="117549" y="306362"/>
                </a:lnTo>
                <a:lnTo>
                  <a:pt x="68523" y="310988"/>
                </a:lnTo>
                <a:lnTo>
                  <a:pt x="0" y="310988"/>
                </a:lnTo>
                <a:lnTo>
                  <a:pt x="0" y="2319"/>
                </a:lnTo>
                <a:lnTo>
                  <a:pt x="29742" y="1304"/>
                </a:lnTo>
                <a:lnTo>
                  <a:pt x="53395" y="579"/>
                </a:lnTo>
                <a:lnTo>
                  <a:pt x="70961" y="144"/>
                </a:lnTo>
                <a:lnTo>
                  <a:pt x="8243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15573" y="36508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1" y="0"/>
                </a:moveTo>
                <a:lnTo>
                  <a:pt x="147167" y="0"/>
                </a:lnTo>
                <a:lnTo>
                  <a:pt x="271352" y="313097"/>
                </a:lnTo>
                <a:lnTo>
                  <a:pt x="210840" y="313097"/>
                </a:lnTo>
                <a:lnTo>
                  <a:pt x="188281" y="250477"/>
                </a:lnTo>
                <a:lnTo>
                  <a:pt x="82439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904398" y="36508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1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9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71633" y="364028"/>
            <a:ext cx="1180318" cy="3194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24335" y="527421"/>
            <a:ext cx="101009" cy="10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24335" y="410194"/>
            <a:ext cx="84352" cy="801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60100" y="36929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5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70121" y="36929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29863" y="36929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5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171633" y="366558"/>
            <a:ext cx="208915" cy="311785"/>
          </a:xfrm>
          <a:custGeom>
            <a:avLst/>
            <a:gdLst/>
            <a:ahLst/>
            <a:cxnLst/>
            <a:rect l="l" t="t" r="r" b="b"/>
            <a:pathLst>
              <a:path w="208914" h="311784">
                <a:moveTo>
                  <a:pt x="87498" y="0"/>
                </a:moveTo>
                <a:lnTo>
                  <a:pt x="130324" y="5139"/>
                </a:lnTo>
                <a:lnTo>
                  <a:pt x="174515" y="31935"/>
                </a:lnTo>
                <a:lnTo>
                  <a:pt x="189756" y="79275"/>
                </a:lnTo>
                <a:lnTo>
                  <a:pt x="187331" y="96656"/>
                </a:lnTo>
                <a:lnTo>
                  <a:pt x="180057" y="112114"/>
                </a:lnTo>
                <a:lnTo>
                  <a:pt x="167933" y="125647"/>
                </a:lnTo>
                <a:lnTo>
                  <a:pt x="150961" y="137256"/>
                </a:lnTo>
                <a:lnTo>
                  <a:pt x="176143" y="149933"/>
                </a:lnTo>
                <a:lnTo>
                  <a:pt x="194130" y="167933"/>
                </a:lnTo>
                <a:lnTo>
                  <a:pt x="204922" y="191258"/>
                </a:lnTo>
                <a:lnTo>
                  <a:pt x="208520" y="219906"/>
                </a:lnTo>
                <a:lnTo>
                  <a:pt x="206530" y="239902"/>
                </a:lnTo>
                <a:lnTo>
                  <a:pt x="176684" y="286847"/>
                </a:lnTo>
                <a:lnTo>
                  <a:pt x="140208" y="305427"/>
                </a:lnTo>
                <a:lnTo>
                  <a:pt x="94456" y="311621"/>
                </a:lnTo>
                <a:lnTo>
                  <a:pt x="0" y="311621"/>
                </a:lnTo>
                <a:lnTo>
                  <a:pt x="0" y="2951"/>
                </a:lnTo>
                <a:lnTo>
                  <a:pt x="28872" y="1660"/>
                </a:lnTo>
                <a:lnTo>
                  <a:pt x="53079" y="737"/>
                </a:lnTo>
                <a:lnTo>
                  <a:pt x="72621" y="184"/>
                </a:lnTo>
                <a:lnTo>
                  <a:pt x="8749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64938" y="364028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4" y="0"/>
                </a:moveTo>
                <a:lnTo>
                  <a:pt x="119242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7"/>
                </a:lnTo>
                <a:lnTo>
                  <a:pt x="141591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4" y="47221"/>
                </a:lnTo>
                <a:lnTo>
                  <a:pt x="56102" y="75012"/>
                </a:lnTo>
                <a:lnTo>
                  <a:pt x="55450" y="82649"/>
                </a:lnTo>
                <a:lnTo>
                  <a:pt x="59126" y="96063"/>
                </a:lnTo>
                <a:lnTo>
                  <a:pt x="70156" y="109742"/>
                </a:lnTo>
                <a:lnTo>
                  <a:pt x="88538" y="123683"/>
                </a:lnTo>
                <a:lnTo>
                  <a:pt x="114274" y="137889"/>
                </a:lnTo>
                <a:lnTo>
                  <a:pt x="128690" y="145327"/>
                </a:lnTo>
                <a:lnTo>
                  <a:pt x="140945" y="152463"/>
                </a:lnTo>
                <a:lnTo>
                  <a:pt x="171042" y="179635"/>
                </a:lnTo>
                <a:lnTo>
                  <a:pt x="186565" y="223206"/>
                </a:lnTo>
                <a:lnTo>
                  <a:pt x="187014" y="233399"/>
                </a:lnTo>
                <a:lnTo>
                  <a:pt x="185162" y="251334"/>
                </a:lnTo>
                <a:lnTo>
                  <a:pt x="157392" y="295175"/>
                </a:lnTo>
                <a:lnTo>
                  <a:pt x="122734" y="313360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8" y="257909"/>
                </a:lnTo>
                <a:lnTo>
                  <a:pt x="52445" y="265025"/>
                </a:lnTo>
                <a:lnTo>
                  <a:pt x="68350" y="269295"/>
                </a:lnTo>
                <a:lnTo>
                  <a:pt x="84124" y="270718"/>
                </a:lnTo>
                <a:lnTo>
                  <a:pt x="105247" y="268610"/>
                </a:lnTo>
                <a:lnTo>
                  <a:pt x="120335" y="262284"/>
                </a:lnTo>
                <a:lnTo>
                  <a:pt x="129388" y="251742"/>
                </a:lnTo>
                <a:lnTo>
                  <a:pt x="132406" y="236984"/>
                </a:lnTo>
                <a:lnTo>
                  <a:pt x="131694" y="229169"/>
                </a:lnTo>
                <a:lnTo>
                  <a:pt x="103600" y="191627"/>
                </a:lnTo>
                <a:lnTo>
                  <a:pt x="57795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0"/>
                </a:lnTo>
                <a:lnTo>
                  <a:pt x="2272" y="65913"/>
                </a:lnTo>
                <a:lnTo>
                  <a:pt x="26882" y="23614"/>
                </a:lnTo>
                <a:lnTo>
                  <a:pt x="74616" y="1475"/>
                </a:lnTo>
                <a:lnTo>
                  <a:pt x="94244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34700" y="364028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3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7"/>
                </a:lnTo>
                <a:lnTo>
                  <a:pt x="141592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300" y="46595"/>
                </a:lnTo>
                <a:lnTo>
                  <a:pt x="86345" y="47221"/>
                </a:lnTo>
                <a:lnTo>
                  <a:pt x="56102" y="75012"/>
                </a:lnTo>
                <a:lnTo>
                  <a:pt x="55450" y="82649"/>
                </a:lnTo>
                <a:lnTo>
                  <a:pt x="59126" y="96063"/>
                </a:lnTo>
                <a:lnTo>
                  <a:pt x="70156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4" y="233399"/>
                </a:lnTo>
                <a:lnTo>
                  <a:pt x="185162" y="251334"/>
                </a:lnTo>
                <a:lnTo>
                  <a:pt x="157392" y="295175"/>
                </a:lnTo>
                <a:lnTo>
                  <a:pt x="122734" y="313360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8" y="257909"/>
                </a:lnTo>
                <a:lnTo>
                  <a:pt x="52446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1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0"/>
                </a:lnTo>
                <a:lnTo>
                  <a:pt x="2272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35600" y="880283"/>
            <a:ext cx="3144502" cy="31963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80126" y="97600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073627" y="97600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08518" y="930034"/>
            <a:ext cx="93629" cy="925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660572" y="926871"/>
            <a:ext cx="160254" cy="22645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485708" y="885766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5" h="309244">
                <a:moveTo>
                  <a:pt x="0" y="0"/>
                </a:moveTo>
                <a:lnTo>
                  <a:pt x="54819" y="0"/>
                </a:lnTo>
                <a:lnTo>
                  <a:pt x="54819" y="260176"/>
                </a:lnTo>
                <a:lnTo>
                  <a:pt x="194395" y="260176"/>
                </a:lnTo>
                <a:lnTo>
                  <a:pt x="194395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923732" y="88576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7" y="186382"/>
                </a:lnTo>
                <a:lnTo>
                  <a:pt x="172257" y="0"/>
                </a:lnTo>
                <a:lnTo>
                  <a:pt x="224967" y="0"/>
                </a:lnTo>
                <a:lnTo>
                  <a:pt x="224967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00925" y="88576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4" h="309244">
                <a:moveTo>
                  <a:pt x="0" y="0"/>
                </a:moveTo>
                <a:lnTo>
                  <a:pt x="54819" y="0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17233" y="88576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4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07646" y="885766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4" h="309244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4" y="121022"/>
                </a:lnTo>
                <a:lnTo>
                  <a:pt x="156864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16711" y="885766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5" h="309244">
                <a:moveTo>
                  <a:pt x="0" y="0"/>
                </a:moveTo>
                <a:lnTo>
                  <a:pt x="255748" y="0"/>
                </a:lnTo>
                <a:lnTo>
                  <a:pt x="255748" y="48704"/>
                </a:lnTo>
                <a:lnTo>
                  <a:pt x="153069" y="48704"/>
                </a:lnTo>
                <a:lnTo>
                  <a:pt x="153069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55196" y="88576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5600" y="88576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53708" y="882603"/>
            <a:ext cx="237490" cy="312420"/>
          </a:xfrm>
          <a:custGeom>
            <a:avLst/>
            <a:gdLst/>
            <a:ahLst/>
            <a:cxnLst/>
            <a:rect l="l" t="t" r="r" b="b"/>
            <a:pathLst>
              <a:path w="237489" h="312419">
                <a:moveTo>
                  <a:pt x="85601" y="0"/>
                </a:moveTo>
                <a:lnTo>
                  <a:pt x="137072" y="5692"/>
                </a:lnTo>
                <a:lnTo>
                  <a:pt x="173837" y="22770"/>
                </a:lnTo>
                <a:lnTo>
                  <a:pt x="195896" y="51234"/>
                </a:lnTo>
                <a:lnTo>
                  <a:pt x="203249" y="91082"/>
                </a:lnTo>
                <a:lnTo>
                  <a:pt x="202234" y="104484"/>
                </a:lnTo>
                <a:lnTo>
                  <a:pt x="187015" y="141051"/>
                </a:lnTo>
                <a:lnTo>
                  <a:pt x="157918" y="167420"/>
                </a:lnTo>
                <a:lnTo>
                  <a:pt x="146111" y="172888"/>
                </a:lnTo>
                <a:lnTo>
                  <a:pt x="237405" y="312043"/>
                </a:lnTo>
                <a:lnTo>
                  <a:pt x="174153" y="312043"/>
                </a:lnTo>
                <a:lnTo>
                  <a:pt x="91715" y="184484"/>
                </a:lnTo>
                <a:lnTo>
                  <a:pt x="84876" y="184313"/>
                </a:lnTo>
                <a:lnTo>
                  <a:pt x="76798" y="184010"/>
                </a:lnTo>
                <a:lnTo>
                  <a:pt x="67481" y="183575"/>
                </a:lnTo>
                <a:lnTo>
                  <a:pt x="56926" y="183009"/>
                </a:lnTo>
                <a:lnTo>
                  <a:pt x="56926" y="312043"/>
                </a:lnTo>
                <a:lnTo>
                  <a:pt x="0" y="312043"/>
                </a:lnTo>
                <a:lnTo>
                  <a:pt x="0" y="3162"/>
                </a:lnTo>
                <a:lnTo>
                  <a:pt x="3966" y="3063"/>
                </a:lnTo>
                <a:lnTo>
                  <a:pt x="11227" y="2767"/>
                </a:lnTo>
                <a:lnTo>
                  <a:pt x="21782" y="2273"/>
                </a:lnTo>
                <a:lnTo>
                  <a:pt x="35632" y="1581"/>
                </a:lnTo>
                <a:lnTo>
                  <a:pt x="50377" y="889"/>
                </a:lnTo>
                <a:lnTo>
                  <a:pt x="63621" y="395"/>
                </a:lnTo>
                <a:lnTo>
                  <a:pt x="75362" y="98"/>
                </a:lnTo>
                <a:lnTo>
                  <a:pt x="8560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82086" y="88154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75586" y="88154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64449" y="880495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2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8"/>
                </a:lnTo>
                <a:lnTo>
                  <a:pt x="141591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1" y="82649"/>
                </a:lnTo>
                <a:lnTo>
                  <a:pt x="59127" y="96063"/>
                </a:lnTo>
                <a:lnTo>
                  <a:pt x="70157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5" y="233399"/>
                </a:lnTo>
                <a:lnTo>
                  <a:pt x="185163" y="251334"/>
                </a:lnTo>
                <a:lnTo>
                  <a:pt x="157392" y="295175"/>
                </a:lnTo>
                <a:lnTo>
                  <a:pt x="122734" y="313361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8" y="257909"/>
                </a:lnTo>
                <a:lnTo>
                  <a:pt x="52445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0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1"/>
                </a:lnTo>
                <a:lnTo>
                  <a:pt x="2272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605762" y="880284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30" y="0"/>
                </a:moveTo>
                <a:lnTo>
                  <a:pt x="191600" y="10331"/>
                </a:lnTo>
                <a:lnTo>
                  <a:pt x="234665" y="41324"/>
                </a:lnTo>
                <a:lnTo>
                  <a:pt x="261072" y="90977"/>
                </a:lnTo>
                <a:lnTo>
                  <a:pt x="269875" y="157286"/>
                </a:lnTo>
                <a:lnTo>
                  <a:pt x="267575" y="192681"/>
                </a:lnTo>
                <a:lnTo>
                  <a:pt x="249179" y="251927"/>
                </a:lnTo>
                <a:lnTo>
                  <a:pt x="212757" y="294964"/>
                </a:lnTo>
                <a:lnTo>
                  <a:pt x="160521" y="316892"/>
                </a:lnTo>
                <a:lnTo>
                  <a:pt x="128612" y="319633"/>
                </a:lnTo>
                <a:lnTo>
                  <a:pt x="99325" y="316918"/>
                </a:lnTo>
                <a:lnTo>
                  <a:pt x="51623" y="295202"/>
                </a:lnTo>
                <a:lnTo>
                  <a:pt x="18679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59" y="125561"/>
                </a:lnTo>
                <a:lnTo>
                  <a:pt x="20339" y="69741"/>
                </a:lnTo>
                <a:lnTo>
                  <a:pt x="55760" y="25676"/>
                </a:lnTo>
                <a:lnTo>
                  <a:pt x="104095" y="2852"/>
                </a:lnTo>
                <a:lnTo>
                  <a:pt x="1328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59740" y="1321646"/>
            <a:ext cx="7463155" cy="515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40105">
              <a:lnSpc>
                <a:spcPct val="112400"/>
              </a:lnSpc>
              <a:spcBef>
                <a:spcPts val="100"/>
              </a:spcBef>
            </a:pPr>
            <a:r>
              <a:rPr sz="2200" spc="-5" dirty="0">
                <a:latin typeface="Trebuchet MS"/>
                <a:cs typeface="Trebuchet MS"/>
              </a:rPr>
              <a:t>SISTEM HUKUM; </a:t>
            </a:r>
            <a:r>
              <a:rPr sz="2200" spc="-40" dirty="0">
                <a:latin typeface="Trebuchet MS"/>
                <a:cs typeface="Trebuchet MS"/>
              </a:rPr>
              <a:t>ATURAN </a:t>
            </a:r>
            <a:r>
              <a:rPr sz="2200" spc="-65" dirty="0">
                <a:latin typeface="Trebuchet MS"/>
                <a:cs typeface="Trebuchet MS"/>
              </a:rPr>
              <a:t>YANG </a:t>
            </a:r>
            <a:r>
              <a:rPr sz="2200" spc="-5" dirty="0">
                <a:latin typeface="Trebuchet MS"/>
                <a:cs typeface="Trebuchet MS"/>
              </a:rPr>
              <a:t>MENGUKUR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PERILAKU.  </a:t>
            </a:r>
            <a:r>
              <a:rPr sz="2200" spc="-45" dirty="0">
                <a:latin typeface="Trebuchet MS"/>
                <a:cs typeface="Trebuchet MS"/>
              </a:rPr>
              <a:t>CONTOHNYA </a:t>
            </a:r>
            <a:r>
              <a:rPr sz="2200" spc="-5" dirty="0">
                <a:latin typeface="Trebuchet MS"/>
                <a:cs typeface="Trebuchet MS"/>
              </a:rPr>
              <a:t>DALAM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BI;</a:t>
            </a:r>
          </a:p>
          <a:p>
            <a:pPr marL="286385" marR="5080" indent="-274320" algn="just">
              <a:lnSpc>
                <a:spcPct val="90000"/>
              </a:lnSpc>
              <a:spcBef>
                <a:spcPts val="620"/>
              </a:spcBef>
              <a:tabLst>
                <a:tab pos="1932305" algn="l"/>
                <a:tab pos="4272280" algn="l"/>
                <a:tab pos="6549390" algn="l"/>
              </a:tabLst>
            </a:pPr>
            <a:r>
              <a:rPr sz="2200" spc="-5" dirty="0">
                <a:latin typeface="Trebuchet MS"/>
                <a:cs typeface="Trebuchet MS"/>
              </a:rPr>
              <a:t>HKI; Karya-karya yang dilahirkan atau dihasilkan </a:t>
            </a:r>
            <a:r>
              <a:rPr sz="2200" spc="-10" dirty="0">
                <a:latin typeface="Trebuchet MS"/>
                <a:cs typeface="Trebuchet MS"/>
              </a:rPr>
              <a:t>atas  </a:t>
            </a:r>
            <a:r>
              <a:rPr sz="2200" spc="-5" dirty="0">
                <a:latin typeface="Trebuchet MS"/>
                <a:cs typeface="Trebuchet MS"/>
              </a:rPr>
              <a:t>kemampuan intelektual manusia baik melalui </a:t>
            </a:r>
            <a:r>
              <a:rPr sz="2200" spc="-10" dirty="0">
                <a:latin typeface="Trebuchet MS"/>
                <a:cs typeface="Trebuchet MS"/>
              </a:rPr>
              <a:t>curahan  </a:t>
            </a:r>
            <a:r>
              <a:rPr sz="2200" spc="-5" dirty="0">
                <a:latin typeface="Trebuchet MS"/>
                <a:cs typeface="Trebuchet MS"/>
              </a:rPr>
              <a:t>tenaga, pikiran dan daya cipta, rasa serta karsanya  sud</a:t>
            </a:r>
            <a:r>
              <a:rPr sz="2200" spc="-10" dirty="0">
                <a:latin typeface="Trebuchet MS"/>
                <a:cs typeface="Trebuchet MS"/>
              </a:rPr>
              <a:t>a</a:t>
            </a:r>
            <a:r>
              <a:rPr sz="2200" dirty="0">
                <a:latin typeface="Trebuchet MS"/>
                <a:cs typeface="Trebuchet MS"/>
              </a:rPr>
              <a:t>h	</a:t>
            </a:r>
            <a:r>
              <a:rPr sz="2200" spc="-5" dirty="0">
                <a:latin typeface="Trebuchet MS"/>
                <a:cs typeface="Trebuchet MS"/>
              </a:rPr>
              <a:t>s</a:t>
            </a:r>
            <a:r>
              <a:rPr sz="2200" dirty="0">
                <a:latin typeface="Trebuchet MS"/>
                <a:cs typeface="Trebuchet MS"/>
              </a:rPr>
              <a:t>ew</a:t>
            </a:r>
            <a:r>
              <a:rPr sz="2200" spc="-10" dirty="0">
                <a:latin typeface="Trebuchet MS"/>
                <a:cs typeface="Trebuchet MS"/>
              </a:rPr>
              <a:t>a</a:t>
            </a:r>
            <a:r>
              <a:rPr sz="2200" spc="5" dirty="0">
                <a:latin typeface="Trebuchet MS"/>
                <a:cs typeface="Trebuchet MS"/>
              </a:rPr>
              <a:t>j</a:t>
            </a:r>
            <a:r>
              <a:rPr sz="2200" spc="-10" dirty="0">
                <a:latin typeface="Trebuchet MS"/>
                <a:cs typeface="Trebuchet MS"/>
              </a:rPr>
              <a:t>a</a:t>
            </a:r>
            <a:r>
              <a:rPr sz="2200" spc="-5" dirty="0">
                <a:latin typeface="Trebuchet MS"/>
                <a:cs typeface="Trebuchet MS"/>
              </a:rPr>
              <a:t>rn</a:t>
            </a:r>
            <a:r>
              <a:rPr sz="2200" dirty="0">
                <a:latin typeface="Trebuchet MS"/>
                <a:cs typeface="Trebuchet MS"/>
              </a:rPr>
              <a:t>ya	</a:t>
            </a:r>
            <a:r>
              <a:rPr sz="2200" spc="-5" dirty="0">
                <a:latin typeface="Trebuchet MS"/>
                <a:cs typeface="Trebuchet MS"/>
              </a:rPr>
              <a:t>di</a:t>
            </a:r>
            <a:r>
              <a:rPr sz="2200" spc="-10" dirty="0">
                <a:latin typeface="Trebuchet MS"/>
                <a:cs typeface="Trebuchet MS"/>
              </a:rPr>
              <a:t>a</a:t>
            </a:r>
            <a:r>
              <a:rPr sz="2200" spc="-5" dirty="0">
                <a:latin typeface="Trebuchet MS"/>
                <a:cs typeface="Trebuchet MS"/>
              </a:rPr>
              <a:t>man</a:t>
            </a:r>
            <a:r>
              <a:rPr sz="2200" dirty="0">
                <a:latin typeface="Trebuchet MS"/>
                <a:cs typeface="Trebuchet MS"/>
              </a:rPr>
              <a:t>k</a:t>
            </a:r>
            <a:r>
              <a:rPr sz="2200" spc="-10" dirty="0">
                <a:latin typeface="Trebuchet MS"/>
                <a:cs typeface="Trebuchet MS"/>
              </a:rPr>
              <a:t>a</a:t>
            </a:r>
            <a:r>
              <a:rPr sz="2200" dirty="0">
                <a:latin typeface="Trebuchet MS"/>
                <a:cs typeface="Trebuchet MS"/>
              </a:rPr>
              <a:t>n	</a:t>
            </a:r>
            <a:r>
              <a:rPr sz="2200" spc="-5" dirty="0">
                <a:latin typeface="Trebuchet MS"/>
                <a:cs typeface="Trebuchet MS"/>
              </a:rPr>
              <a:t>d</a:t>
            </a:r>
            <a:r>
              <a:rPr sz="2200" dirty="0">
                <a:latin typeface="Trebuchet MS"/>
                <a:cs typeface="Trebuchet MS"/>
              </a:rPr>
              <a:t>e</a:t>
            </a:r>
            <a:r>
              <a:rPr sz="2200" spc="-5" dirty="0">
                <a:latin typeface="Trebuchet MS"/>
                <a:cs typeface="Trebuchet MS"/>
              </a:rPr>
              <a:t>n</a:t>
            </a:r>
            <a:r>
              <a:rPr sz="2200" spc="-10" dirty="0">
                <a:latin typeface="Trebuchet MS"/>
                <a:cs typeface="Trebuchet MS"/>
              </a:rPr>
              <a:t>ga</a:t>
            </a:r>
            <a:r>
              <a:rPr sz="2200" dirty="0">
                <a:latin typeface="Trebuchet MS"/>
                <a:cs typeface="Trebuchet MS"/>
              </a:rPr>
              <a:t>n  </a:t>
            </a:r>
            <a:r>
              <a:rPr sz="2200" spc="-5" dirty="0">
                <a:latin typeface="Trebuchet MS"/>
                <a:cs typeface="Trebuchet MS"/>
              </a:rPr>
              <a:t>menumbuhkembangkan sistem perlindungan hukum </a:t>
            </a:r>
            <a:r>
              <a:rPr sz="2200" spc="-10" dirty="0">
                <a:latin typeface="Trebuchet MS"/>
                <a:cs typeface="Trebuchet MS"/>
              </a:rPr>
              <a:t>atas  </a:t>
            </a:r>
            <a:r>
              <a:rPr sz="2200" spc="-5" dirty="0">
                <a:latin typeface="Trebuchet MS"/>
                <a:cs typeface="Trebuchet MS"/>
              </a:rPr>
              <a:t>kekayaan tersebut yang dikenal sebagai sistem Hak  </a:t>
            </a:r>
            <a:r>
              <a:rPr sz="2200" spc="-15" dirty="0">
                <a:latin typeface="Trebuchet MS"/>
                <a:cs typeface="Trebuchet MS"/>
              </a:rPr>
              <a:t>Kekayaan </a:t>
            </a:r>
            <a:r>
              <a:rPr sz="2200" spc="-5" dirty="0">
                <a:latin typeface="Trebuchet MS"/>
                <a:cs typeface="Trebuchet MS"/>
              </a:rPr>
              <a:t>Intelektual (HKI). HKI merupakan </a:t>
            </a:r>
            <a:r>
              <a:rPr sz="2200" spc="-10" dirty="0">
                <a:latin typeface="Trebuchet MS"/>
                <a:cs typeface="Trebuchet MS"/>
              </a:rPr>
              <a:t>cara  </a:t>
            </a:r>
            <a:r>
              <a:rPr sz="2200" spc="-5" dirty="0">
                <a:latin typeface="Trebuchet MS"/>
                <a:cs typeface="Trebuchet MS"/>
              </a:rPr>
              <a:t>melindungi kekayaan intelektual dengan </a:t>
            </a:r>
            <a:r>
              <a:rPr sz="2200" spc="-10" dirty="0">
                <a:latin typeface="Trebuchet MS"/>
                <a:cs typeface="Trebuchet MS"/>
              </a:rPr>
              <a:t>menggunakan  </a:t>
            </a:r>
            <a:r>
              <a:rPr sz="2200" spc="-5" dirty="0">
                <a:latin typeface="Trebuchet MS"/>
                <a:cs typeface="Trebuchet MS"/>
              </a:rPr>
              <a:t>instrumen-instrumen hukum yang </a:t>
            </a:r>
            <a:r>
              <a:rPr sz="2200" spc="-10" dirty="0">
                <a:latin typeface="Trebuchet MS"/>
                <a:cs typeface="Trebuchet MS"/>
              </a:rPr>
              <a:t>ada, </a:t>
            </a:r>
            <a:r>
              <a:rPr sz="2200" spc="-5" dirty="0">
                <a:latin typeface="Trebuchet MS"/>
                <a:cs typeface="Trebuchet MS"/>
              </a:rPr>
              <a:t>yakni Hak Cipta,  </a:t>
            </a:r>
            <a:r>
              <a:rPr sz="2200" spc="-20" dirty="0">
                <a:latin typeface="Trebuchet MS"/>
                <a:cs typeface="Trebuchet MS"/>
              </a:rPr>
              <a:t>Paten, </a:t>
            </a:r>
            <a:r>
              <a:rPr sz="2200" spc="-5" dirty="0">
                <a:latin typeface="Trebuchet MS"/>
                <a:cs typeface="Trebuchet MS"/>
              </a:rPr>
              <a:t>Merek dan Indikasi </a:t>
            </a:r>
            <a:r>
              <a:rPr sz="2200" spc="-10" dirty="0">
                <a:latin typeface="Trebuchet MS"/>
                <a:cs typeface="Trebuchet MS"/>
              </a:rPr>
              <a:t>Geografis, Rahasia Dagang,  </a:t>
            </a:r>
            <a:r>
              <a:rPr sz="2200" spc="-5" dirty="0">
                <a:latin typeface="Trebuchet MS"/>
                <a:cs typeface="Trebuchet MS"/>
              </a:rPr>
              <a:t>Desain Industri, Desain </a:t>
            </a:r>
            <a:r>
              <a:rPr sz="2200" spc="-75" dirty="0">
                <a:latin typeface="Trebuchet MS"/>
                <a:cs typeface="Trebuchet MS"/>
              </a:rPr>
              <a:t>Tata </a:t>
            </a:r>
            <a:r>
              <a:rPr sz="2200" spc="-5" dirty="0">
                <a:latin typeface="Trebuchet MS"/>
                <a:cs typeface="Trebuchet MS"/>
              </a:rPr>
              <a:t>Letak Sirkuit </a:t>
            </a:r>
            <a:r>
              <a:rPr sz="2200" spc="-45" dirty="0">
                <a:latin typeface="Trebuchet MS"/>
                <a:cs typeface="Trebuchet MS"/>
              </a:rPr>
              <a:t>Terpadu </a:t>
            </a:r>
            <a:r>
              <a:rPr sz="2200" spc="-5" dirty="0">
                <a:latin typeface="Trebuchet MS"/>
                <a:cs typeface="Trebuchet MS"/>
              </a:rPr>
              <a:t>dan  </a:t>
            </a:r>
            <a:r>
              <a:rPr sz="2200" spc="-15" dirty="0">
                <a:latin typeface="Trebuchet MS"/>
                <a:cs typeface="Trebuchet MS"/>
              </a:rPr>
              <a:t>Perlindungan </a:t>
            </a:r>
            <a:r>
              <a:rPr sz="2200" spc="-30" dirty="0">
                <a:latin typeface="Trebuchet MS"/>
                <a:cs typeface="Trebuchet MS"/>
              </a:rPr>
              <a:t>Varietas</a:t>
            </a:r>
            <a:r>
              <a:rPr sz="2200" spc="-45" dirty="0">
                <a:latin typeface="Trebuchet MS"/>
                <a:cs typeface="Trebuchet MS"/>
              </a:rPr>
              <a:t> Tanaman.</a:t>
            </a:r>
            <a:endParaRPr sz="2200" dirty="0">
              <a:latin typeface="Trebuchet MS"/>
              <a:cs typeface="Trebuchet MS"/>
            </a:endParaRPr>
          </a:p>
          <a:p>
            <a:pPr marL="286385" marR="6350" indent="-274320" algn="just">
              <a:lnSpc>
                <a:spcPts val="2370"/>
              </a:lnSpc>
              <a:spcBef>
                <a:spcPts val="630"/>
              </a:spcBef>
            </a:pPr>
            <a:r>
              <a:rPr sz="2200" spc="-5" dirty="0">
                <a:latin typeface="Trebuchet MS"/>
                <a:cs typeface="Trebuchet MS"/>
              </a:rPr>
              <a:t>Instrumen hukum melindungi HAKI (proteksi); </a:t>
            </a:r>
            <a:r>
              <a:rPr sz="2200" i="1" spc="-5" dirty="0">
                <a:latin typeface="Trebuchet MS"/>
                <a:cs typeface="Trebuchet MS"/>
              </a:rPr>
              <a:t>patent</a:t>
            </a:r>
            <a:r>
              <a:rPr sz="2200" spc="-5" dirty="0">
                <a:latin typeface="Trebuchet MS"/>
                <a:cs typeface="Trebuchet MS"/>
              </a:rPr>
              <a:t>, </a:t>
            </a:r>
            <a:r>
              <a:rPr sz="2200" i="1" spc="-5" dirty="0">
                <a:latin typeface="Trebuchet MS"/>
                <a:cs typeface="Trebuchet MS"/>
              </a:rPr>
              <a:t>copy  </a:t>
            </a:r>
            <a:r>
              <a:rPr sz="2200" i="1" spc="-25" dirty="0">
                <a:latin typeface="Trebuchet MS"/>
                <a:cs typeface="Trebuchet MS"/>
              </a:rPr>
              <a:t>right’s</a:t>
            </a:r>
            <a:r>
              <a:rPr sz="2200" spc="-25" dirty="0">
                <a:latin typeface="Trebuchet MS"/>
                <a:cs typeface="Trebuchet MS"/>
              </a:rPr>
              <a:t>, </a:t>
            </a:r>
            <a:r>
              <a:rPr sz="2200" i="1" spc="-5" dirty="0">
                <a:latin typeface="Trebuchet MS"/>
                <a:cs typeface="Trebuchet MS"/>
              </a:rPr>
              <a:t>trade</a:t>
            </a:r>
            <a:r>
              <a:rPr sz="2200" i="1" spc="25" dirty="0">
                <a:latin typeface="Trebuchet MS"/>
                <a:cs typeface="Trebuchet MS"/>
              </a:rPr>
              <a:t> </a:t>
            </a:r>
            <a:r>
              <a:rPr sz="2200" i="1" spc="-5" dirty="0">
                <a:latin typeface="Trebuchet MS"/>
                <a:cs typeface="Trebuchet MS"/>
              </a:rPr>
              <a:t>mark.</a:t>
            </a:r>
            <a:endParaRPr sz="2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7136" y="531668"/>
            <a:ext cx="7061735" cy="3194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38323" y="62717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9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65274" y="62717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5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04328" y="62717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32715" y="62717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5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79927" y="62717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68597" y="581418"/>
            <a:ext cx="121461" cy="2178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57310" y="581418"/>
            <a:ext cx="98268" cy="1056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59481" y="581207"/>
            <a:ext cx="93629" cy="92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343905" y="53693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40730" y="536939"/>
            <a:ext cx="262890" cy="309245"/>
          </a:xfrm>
          <a:custGeom>
            <a:avLst/>
            <a:gdLst/>
            <a:ahLst/>
            <a:cxnLst/>
            <a:rect l="l" t="t" r="r" b="b"/>
            <a:pathLst>
              <a:path w="262890" h="309244">
                <a:moveTo>
                  <a:pt x="0" y="0"/>
                </a:moveTo>
                <a:lnTo>
                  <a:pt x="58192" y="0"/>
                </a:lnTo>
                <a:lnTo>
                  <a:pt x="131352" y="131774"/>
                </a:lnTo>
                <a:lnTo>
                  <a:pt x="204725" y="0"/>
                </a:lnTo>
                <a:lnTo>
                  <a:pt x="262706" y="0"/>
                </a:lnTo>
                <a:lnTo>
                  <a:pt x="158973" y="182165"/>
                </a:lnTo>
                <a:lnTo>
                  <a:pt x="158973" y="308880"/>
                </a:lnTo>
                <a:lnTo>
                  <a:pt x="104154" y="308880"/>
                </a:lnTo>
                <a:lnTo>
                  <a:pt x="104154" y="18216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24096" y="536939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5" h="309244">
                <a:moveTo>
                  <a:pt x="0" y="0"/>
                </a:moveTo>
                <a:lnTo>
                  <a:pt x="197136" y="0"/>
                </a:lnTo>
                <a:lnTo>
                  <a:pt x="197136" y="48704"/>
                </a:lnTo>
                <a:lnTo>
                  <a:pt x="54819" y="48704"/>
                </a:lnTo>
                <a:lnTo>
                  <a:pt x="54819" y="121022"/>
                </a:lnTo>
                <a:lnTo>
                  <a:pt x="156866" y="121022"/>
                </a:lnTo>
                <a:lnTo>
                  <a:pt x="156866" y="167617"/>
                </a:lnTo>
                <a:lnTo>
                  <a:pt x="54819" y="167617"/>
                </a:lnTo>
                <a:lnTo>
                  <a:pt x="54819" y="260176"/>
                </a:lnTo>
                <a:lnTo>
                  <a:pt x="194817" y="260176"/>
                </a:lnTo>
                <a:lnTo>
                  <a:pt x="194817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557396" y="53693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4">
                <a:moveTo>
                  <a:pt x="0" y="0"/>
                </a:moveTo>
                <a:lnTo>
                  <a:pt x="54819" y="0"/>
                </a:lnTo>
                <a:lnTo>
                  <a:pt x="54819" y="147798"/>
                </a:lnTo>
                <a:lnTo>
                  <a:pt x="159818" y="0"/>
                </a:lnTo>
                <a:lnTo>
                  <a:pt x="222226" y="0"/>
                </a:lnTo>
                <a:lnTo>
                  <a:pt x="125451" y="134937"/>
                </a:lnTo>
                <a:lnTo>
                  <a:pt x="240780" y="308880"/>
                </a:lnTo>
                <a:lnTo>
                  <a:pt x="175209" y="308880"/>
                </a:lnTo>
                <a:lnTo>
                  <a:pt x="89186" y="177316"/>
                </a:lnTo>
                <a:lnTo>
                  <a:pt x="54819" y="224333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38296" y="53693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7" y="186382"/>
                </a:lnTo>
                <a:lnTo>
                  <a:pt x="172257" y="0"/>
                </a:lnTo>
                <a:lnTo>
                  <a:pt x="224967" y="0"/>
                </a:lnTo>
                <a:lnTo>
                  <a:pt x="224967" y="313097"/>
                </a:lnTo>
                <a:lnTo>
                  <a:pt x="202618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85808" y="53693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7" y="186382"/>
                </a:lnTo>
                <a:lnTo>
                  <a:pt x="172257" y="0"/>
                </a:lnTo>
                <a:lnTo>
                  <a:pt x="224967" y="0"/>
                </a:lnTo>
                <a:lnTo>
                  <a:pt x="224967" y="313097"/>
                </a:lnTo>
                <a:lnTo>
                  <a:pt x="202618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93708" y="53693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70" h="314325">
                <a:moveTo>
                  <a:pt x="0" y="0"/>
                </a:moveTo>
                <a:lnTo>
                  <a:pt x="54819" y="0"/>
                </a:lnTo>
                <a:lnTo>
                  <a:pt x="54819" y="209364"/>
                </a:lnTo>
                <a:lnTo>
                  <a:pt x="55767" y="221223"/>
                </a:lnTo>
                <a:lnTo>
                  <a:pt x="78301" y="256671"/>
                </a:lnTo>
                <a:lnTo>
                  <a:pt x="111746" y="265447"/>
                </a:lnTo>
                <a:lnTo>
                  <a:pt x="125786" y="264492"/>
                </a:lnTo>
                <a:lnTo>
                  <a:pt x="165266" y="241813"/>
                </a:lnTo>
                <a:lnTo>
                  <a:pt x="174576" y="208309"/>
                </a:lnTo>
                <a:lnTo>
                  <a:pt x="174576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6" y="272378"/>
                </a:lnTo>
                <a:lnTo>
                  <a:pt x="180143" y="298970"/>
                </a:lnTo>
                <a:lnTo>
                  <a:pt x="137501" y="312464"/>
                </a:lnTo>
                <a:lnTo>
                  <a:pt x="112168" y="314151"/>
                </a:lnTo>
                <a:lnTo>
                  <a:pt x="86820" y="312504"/>
                </a:lnTo>
                <a:lnTo>
                  <a:pt x="45338" y="299326"/>
                </a:lnTo>
                <a:lnTo>
                  <a:pt x="16426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26971" y="53693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7" y="186382"/>
                </a:lnTo>
                <a:lnTo>
                  <a:pt x="172257" y="0"/>
                </a:lnTo>
                <a:lnTo>
                  <a:pt x="224967" y="0"/>
                </a:lnTo>
                <a:lnTo>
                  <a:pt x="224967" y="313097"/>
                </a:lnTo>
                <a:lnTo>
                  <a:pt x="202617" y="313097"/>
                </a:lnTo>
                <a:lnTo>
                  <a:pt x="52711" y="117648"/>
                </a:lnTo>
                <a:lnTo>
                  <a:pt x="52711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07374" y="53693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9" y="0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68196" y="536939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5" h="309244">
                <a:moveTo>
                  <a:pt x="0" y="0"/>
                </a:moveTo>
                <a:lnTo>
                  <a:pt x="54818" y="0"/>
                </a:lnTo>
                <a:lnTo>
                  <a:pt x="54818" y="260176"/>
                </a:lnTo>
                <a:lnTo>
                  <a:pt x="194394" y="260176"/>
                </a:lnTo>
                <a:lnTo>
                  <a:pt x="194394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58608" y="536939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5" h="309244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5" y="121022"/>
                </a:lnTo>
                <a:lnTo>
                  <a:pt x="156865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5" y="260176"/>
                </a:lnTo>
                <a:lnTo>
                  <a:pt x="194815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85508" y="53693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09" y="117648"/>
                </a:lnTo>
                <a:lnTo>
                  <a:pt x="52709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20358" y="53693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69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7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3" y="0"/>
                </a:lnTo>
                <a:lnTo>
                  <a:pt x="229393" y="212526"/>
                </a:lnTo>
                <a:lnTo>
                  <a:pt x="227397" y="235060"/>
                </a:lnTo>
                <a:lnTo>
                  <a:pt x="211426" y="272378"/>
                </a:lnTo>
                <a:lnTo>
                  <a:pt x="180142" y="298970"/>
                </a:lnTo>
                <a:lnTo>
                  <a:pt x="137500" y="312464"/>
                </a:lnTo>
                <a:lnTo>
                  <a:pt x="112166" y="314151"/>
                </a:lnTo>
                <a:lnTo>
                  <a:pt x="86819" y="312504"/>
                </a:lnTo>
                <a:lnTo>
                  <a:pt x="45337" y="299326"/>
                </a:lnTo>
                <a:lnTo>
                  <a:pt x="16425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62129" y="536939"/>
            <a:ext cx="198120" cy="313690"/>
          </a:xfrm>
          <a:custGeom>
            <a:avLst/>
            <a:gdLst/>
            <a:ahLst/>
            <a:cxnLst/>
            <a:rect l="l" t="t" r="r" b="b"/>
            <a:pathLst>
              <a:path w="198119" h="313690">
                <a:moveTo>
                  <a:pt x="143160" y="0"/>
                </a:moveTo>
                <a:lnTo>
                  <a:pt x="197978" y="0"/>
                </a:lnTo>
                <a:lnTo>
                  <a:pt x="197978" y="192075"/>
                </a:lnTo>
                <a:lnTo>
                  <a:pt x="191442" y="245681"/>
                </a:lnTo>
                <a:lnTo>
                  <a:pt x="171834" y="283368"/>
                </a:lnTo>
                <a:lnTo>
                  <a:pt x="137783" y="305665"/>
                </a:lnTo>
                <a:lnTo>
                  <a:pt x="87920" y="313097"/>
                </a:lnTo>
                <a:lnTo>
                  <a:pt x="69656" y="311845"/>
                </a:lnTo>
                <a:lnTo>
                  <a:pt x="25933" y="293067"/>
                </a:lnTo>
                <a:lnTo>
                  <a:pt x="2490" y="254246"/>
                </a:lnTo>
                <a:lnTo>
                  <a:pt x="0" y="237405"/>
                </a:lnTo>
                <a:lnTo>
                  <a:pt x="48914" y="237405"/>
                </a:lnTo>
                <a:lnTo>
                  <a:pt x="54343" y="249212"/>
                </a:lnTo>
                <a:lnTo>
                  <a:pt x="63673" y="257646"/>
                </a:lnTo>
                <a:lnTo>
                  <a:pt x="76903" y="262706"/>
                </a:lnTo>
                <a:lnTo>
                  <a:pt x="94034" y="264393"/>
                </a:lnTo>
                <a:lnTo>
                  <a:pt x="106533" y="263299"/>
                </a:lnTo>
                <a:lnTo>
                  <a:pt x="136934" y="237010"/>
                </a:lnTo>
                <a:lnTo>
                  <a:pt x="143160" y="193761"/>
                </a:lnTo>
                <a:lnTo>
                  <a:pt x="14316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98071" y="53693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69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7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3" y="0"/>
                </a:lnTo>
                <a:lnTo>
                  <a:pt x="229393" y="212526"/>
                </a:lnTo>
                <a:lnTo>
                  <a:pt x="227397" y="235060"/>
                </a:lnTo>
                <a:lnTo>
                  <a:pt x="211426" y="272378"/>
                </a:lnTo>
                <a:lnTo>
                  <a:pt x="180142" y="298970"/>
                </a:lnTo>
                <a:lnTo>
                  <a:pt x="137500" y="312464"/>
                </a:lnTo>
                <a:lnTo>
                  <a:pt x="112166" y="314151"/>
                </a:lnTo>
                <a:lnTo>
                  <a:pt x="86819" y="312504"/>
                </a:lnTo>
                <a:lnTo>
                  <a:pt x="45337" y="299326"/>
                </a:lnTo>
                <a:lnTo>
                  <a:pt x="16425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7136" y="536939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4" h="309244">
                <a:moveTo>
                  <a:pt x="0" y="0"/>
                </a:moveTo>
                <a:lnTo>
                  <a:pt x="255748" y="0"/>
                </a:lnTo>
                <a:lnTo>
                  <a:pt x="255748" y="48704"/>
                </a:lnTo>
                <a:lnTo>
                  <a:pt x="153069" y="48704"/>
                </a:lnTo>
                <a:lnTo>
                  <a:pt x="153069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715896" y="534831"/>
            <a:ext cx="229235" cy="311150"/>
          </a:xfrm>
          <a:custGeom>
            <a:avLst/>
            <a:gdLst/>
            <a:ahLst/>
            <a:cxnLst/>
            <a:rect l="l" t="t" r="r" b="b"/>
            <a:pathLst>
              <a:path w="229235" h="311150">
                <a:moveTo>
                  <a:pt x="82439" y="0"/>
                </a:moveTo>
                <a:lnTo>
                  <a:pt x="142923" y="9883"/>
                </a:lnTo>
                <a:lnTo>
                  <a:pt x="189440" y="39532"/>
                </a:lnTo>
                <a:lnTo>
                  <a:pt x="219089" y="85521"/>
                </a:lnTo>
                <a:lnTo>
                  <a:pt x="228972" y="144425"/>
                </a:lnTo>
                <a:lnTo>
                  <a:pt x="224515" y="195319"/>
                </a:lnTo>
                <a:lnTo>
                  <a:pt x="211144" y="236960"/>
                </a:lnTo>
                <a:lnTo>
                  <a:pt x="188860" y="269347"/>
                </a:lnTo>
                <a:lnTo>
                  <a:pt x="157661" y="292481"/>
                </a:lnTo>
                <a:lnTo>
                  <a:pt x="117549" y="306362"/>
                </a:lnTo>
                <a:lnTo>
                  <a:pt x="68523" y="310988"/>
                </a:lnTo>
                <a:lnTo>
                  <a:pt x="0" y="310988"/>
                </a:lnTo>
                <a:lnTo>
                  <a:pt x="0" y="2319"/>
                </a:lnTo>
                <a:lnTo>
                  <a:pt x="29741" y="1304"/>
                </a:lnTo>
                <a:lnTo>
                  <a:pt x="53395" y="579"/>
                </a:lnTo>
                <a:lnTo>
                  <a:pt x="70961" y="144"/>
                </a:lnTo>
                <a:lnTo>
                  <a:pt x="8243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04608" y="534831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5" h="311150">
                <a:moveTo>
                  <a:pt x="64095" y="0"/>
                </a:moveTo>
                <a:lnTo>
                  <a:pt x="127425" y="5613"/>
                </a:lnTo>
                <a:lnTo>
                  <a:pt x="171096" y="22454"/>
                </a:lnTo>
                <a:lnTo>
                  <a:pt x="196476" y="51207"/>
                </a:lnTo>
                <a:lnTo>
                  <a:pt x="204936" y="92558"/>
                </a:lnTo>
                <a:lnTo>
                  <a:pt x="197108" y="139048"/>
                </a:lnTo>
                <a:lnTo>
                  <a:pt x="173626" y="172256"/>
                </a:lnTo>
                <a:lnTo>
                  <a:pt x="134489" y="192180"/>
                </a:lnTo>
                <a:lnTo>
                  <a:pt x="79697" y="198822"/>
                </a:lnTo>
                <a:lnTo>
                  <a:pt x="73512" y="198822"/>
                </a:lnTo>
                <a:lnTo>
                  <a:pt x="65219" y="198330"/>
                </a:lnTo>
                <a:lnTo>
                  <a:pt x="54818" y="197346"/>
                </a:lnTo>
                <a:lnTo>
                  <a:pt x="54818" y="310988"/>
                </a:lnTo>
                <a:lnTo>
                  <a:pt x="0" y="310988"/>
                </a:lnTo>
                <a:lnTo>
                  <a:pt x="0" y="2319"/>
                </a:lnTo>
                <a:lnTo>
                  <a:pt x="24562" y="1304"/>
                </a:lnTo>
                <a:lnTo>
                  <a:pt x="43432" y="579"/>
                </a:lnTo>
                <a:lnTo>
                  <a:pt x="56610" y="144"/>
                </a:lnTo>
                <a:lnTo>
                  <a:pt x="6409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04671" y="533777"/>
            <a:ext cx="237490" cy="312420"/>
          </a:xfrm>
          <a:custGeom>
            <a:avLst/>
            <a:gdLst/>
            <a:ahLst/>
            <a:cxnLst/>
            <a:rect l="l" t="t" r="r" b="b"/>
            <a:pathLst>
              <a:path w="237489" h="312419">
                <a:moveTo>
                  <a:pt x="85601" y="0"/>
                </a:moveTo>
                <a:lnTo>
                  <a:pt x="137072" y="5692"/>
                </a:lnTo>
                <a:lnTo>
                  <a:pt x="173837" y="22770"/>
                </a:lnTo>
                <a:lnTo>
                  <a:pt x="195896" y="51234"/>
                </a:lnTo>
                <a:lnTo>
                  <a:pt x="203250" y="91082"/>
                </a:lnTo>
                <a:lnTo>
                  <a:pt x="202235" y="104484"/>
                </a:lnTo>
                <a:lnTo>
                  <a:pt x="187015" y="141051"/>
                </a:lnTo>
                <a:lnTo>
                  <a:pt x="157919" y="167420"/>
                </a:lnTo>
                <a:lnTo>
                  <a:pt x="146112" y="172888"/>
                </a:lnTo>
                <a:lnTo>
                  <a:pt x="237406" y="312043"/>
                </a:lnTo>
                <a:lnTo>
                  <a:pt x="174154" y="312043"/>
                </a:lnTo>
                <a:lnTo>
                  <a:pt x="91715" y="184484"/>
                </a:lnTo>
                <a:lnTo>
                  <a:pt x="84875" y="184313"/>
                </a:lnTo>
                <a:lnTo>
                  <a:pt x="76798" y="184010"/>
                </a:lnTo>
                <a:lnTo>
                  <a:pt x="67481" y="183575"/>
                </a:lnTo>
                <a:lnTo>
                  <a:pt x="56927" y="183009"/>
                </a:lnTo>
                <a:lnTo>
                  <a:pt x="56927" y="312043"/>
                </a:lnTo>
                <a:lnTo>
                  <a:pt x="0" y="312043"/>
                </a:lnTo>
                <a:lnTo>
                  <a:pt x="0" y="3162"/>
                </a:lnTo>
                <a:lnTo>
                  <a:pt x="3966" y="3063"/>
                </a:lnTo>
                <a:lnTo>
                  <a:pt x="11227" y="2767"/>
                </a:lnTo>
                <a:lnTo>
                  <a:pt x="21782" y="2273"/>
                </a:lnTo>
                <a:lnTo>
                  <a:pt x="35632" y="1581"/>
                </a:lnTo>
                <a:lnTo>
                  <a:pt x="50377" y="889"/>
                </a:lnTo>
                <a:lnTo>
                  <a:pt x="63621" y="395"/>
                </a:lnTo>
                <a:lnTo>
                  <a:pt x="75362" y="98"/>
                </a:lnTo>
                <a:lnTo>
                  <a:pt x="8560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040284" y="53272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1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9" y="250477"/>
                </a:lnTo>
                <a:lnTo>
                  <a:pt x="60932" y="313097"/>
                </a:lnTo>
                <a:lnTo>
                  <a:pt x="0" y="313097"/>
                </a:lnTo>
                <a:lnTo>
                  <a:pt x="12313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67234" y="53272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1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9" y="250477"/>
                </a:lnTo>
                <a:lnTo>
                  <a:pt x="60932" y="313097"/>
                </a:lnTo>
                <a:lnTo>
                  <a:pt x="0" y="313097"/>
                </a:lnTo>
                <a:lnTo>
                  <a:pt x="12313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070158" y="532722"/>
            <a:ext cx="508000" cy="313690"/>
          </a:xfrm>
          <a:custGeom>
            <a:avLst/>
            <a:gdLst/>
            <a:ahLst/>
            <a:cxnLst/>
            <a:rect l="l" t="t" r="r" b="b"/>
            <a:pathLst>
              <a:path w="508000" h="313690">
                <a:moveTo>
                  <a:pt x="359259" y="0"/>
                </a:moveTo>
                <a:lnTo>
                  <a:pt x="383295" y="0"/>
                </a:lnTo>
                <a:lnTo>
                  <a:pt x="507480" y="313097"/>
                </a:lnTo>
                <a:lnTo>
                  <a:pt x="446969" y="313097"/>
                </a:lnTo>
                <a:lnTo>
                  <a:pt x="424409" y="250477"/>
                </a:lnTo>
                <a:lnTo>
                  <a:pt x="318567" y="250477"/>
                </a:lnTo>
                <a:lnTo>
                  <a:pt x="297061" y="313097"/>
                </a:lnTo>
                <a:lnTo>
                  <a:pt x="240780" y="313097"/>
                </a:lnTo>
                <a:lnTo>
                  <a:pt x="236129" y="313097"/>
                </a:lnTo>
                <a:lnTo>
                  <a:pt x="175208" y="313097"/>
                </a:lnTo>
                <a:lnTo>
                  <a:pt x="89186" y="181533"/>
                </a:lnTo>
                <a:lnTo>
                  <a:pt x="54819" y="228550"/>
                </a:lnTo>
                <a:lnTo>
                  <a:pt x="54819" y="313097"/>
                </a:lnTo>
                <a:lnTo>
                  <a:pt x="0" y="313097"/>
                </a:lnTo>
                <a:lnTo>
                  <a:pt x="0" y="4216"/>
                </a:lnTo>
                <a:lnTo>
                  <a:pt x="54819" y="4216"/>
                </a:lnTo>
                <a:lnTo>
                  <a:pt x="54819" y="152015"/>
                </a:lnTo>
                <a:lnTo>
                  <a:pt x="159817" y="4216"/>
                </a:lnTo>
                <a:lnTo>
                  <a:pt x="222225" y="4216"/>
                </a:lnTo>
                <a:lnTo>
                  <a:pt x="125450" y="139154"/>
                </a:lnTo>
                <a:lnTo>
                  <a:pt x="237860" y="308694"/>
                </a:lnTo>
                <a:lnTo>
                  <a:pt x="35925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34675" y="53272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39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2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581886" y="53272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559975" y="531668"/>
            <a:ext cx="256540" cy="320040"/>
          </a:xfrm>
          <a:custGeom>
            <a:avLst/>
            <a:gdLst/>
            <a:ahLst/>
            <a:cxnLst/>
            <a:rect l="l" t="t" r="r" b="b"/>
            <a:pathLst>
              <a:path w="256539" h="320040">
                <a:moveTo>
                  <a:pt x="156443" y="0"/>
                </a:moveTo>
                <a:lnTo>
                  <a:pt x="180900" y="1897"/>
                </a:lnTo>
                <a:lnTo>
                  <a:pt x="203460" y="7590"/>
                </a:lnTo>
                <a:lnTo>
                  <a:pt x="224123" y="17078"/>
                </a:lnTo>
                <a:lnTo>
                  <a:pt x="242888" y="30361"/>
                </a:lnTo>
                <a:lnTo>
                  <a:pt x="219906" y="74426"/>
                </a:lnTo>
                <a:lnTo>
                  <a:pt x="214397" y="70110"/>
                </a:lnTo>
                <a:lnTo>
                  <a:pt x="207571" y="65808"/>
                </a:lnTo>
                <a:lnTo>
                  <a:pt x="171149" y="50838"/>
                </a:lnTo>
                <a:lnTo>
                  <a:pt x="155178" y="48704"/>
                </a:lnTo>
                <a:lnTo>
                  <a:pt x="133606" y="50634"/>
                </a:lnTo>
                <a:lnTo>
                  <a:pt x="97658" y="66078"/>
                </a:lnTo>
                <a:lnTo>
                  <a:pt x="71751" y="96347"/>
                </a:lnTo>
                <a:lnTo>
                  <a:pt x="58574" y="137724"/>
                </a:lnTo>
                <a:lnTo>
                  <a:pt x="56927" y="162346"/>
                </a:lnTo>
                <a:lnTo>
                  <a:pt x="58541" y="185776"/>
                </a:lnTo>
                <a:lnTo>
                  <a:pt x="71455" y="225203"/>
                </a:lnTo>
                <a:lnTo>
                  <a:pt x="96834" y="254114"/>
                </a:lnTo>
                <a:lnTo>
                  <a:pt x="131991" y="268873"/>
                </a:lnTo>
                <a:lnTo>
                  <a:pt x="153069" y="270718"/>
                </a:lnTo>
                <a:lnTo>
                  <a:pt x="167077" y="269716"/>
                </a:lnTo>
                <a:lnTo>
                  <a:pt x="201352" y="193972"/>
                </a:lnTo>
                <a:lnTo>
                  <a:pt x="158552" y="193972"/>
                </a:lnTo>
                <a:lnTo>
                  <a:pt x="158552" y="147166"/>
                </a:lnTo>
                <a:lnTo>
                  <a:pt x="256171" y="147166"/>
                </a:lnTo>
                <a:lnTo>
                  <a:pt x="256171" y="285477"/>
                </a:lnTo>
                <a:lnTo>
                  <a:pt x="220413" y="305539"/>
                </a:lnTo>
                <a:lnTo>
                  <a:pt x="174865" y="317182"/>
                </a:lnTo>
                <a:lnTo>
                  <a:pt x="144215" y="319422"/>
                </a:lnTo>
                <a:lnTo>
                  <a:pt x="112727" y="316701"/>
                </a:lnTo>
                <a:lnTo>
                  <a:pt x="60069" y="294932"/>
                </a:lnTo>
                <a:lnTo>
                  <a:pt x="21880" y="252368"/>
                </a:lnTo>
                <a:lnTo>
                  <a:pt x="2431" y="194862"/>
                </a:lnTo>
                <a:lnTo>
                  <a:pt x="0" y="160870"/>
                </a:lnTo>
                <a:lnTo>
                  <a:pt x="2648" y="126807"/>
                </a:lnTo>
                <a:lnTo>
                  <a:pt x="23838" y="68720"/>
                </a:lnTo>
                <a:lnTo>
                  <a:pt x="65399" y="25142"/>
                </a:lnTo>
                <a:lnTo>
                  <a:pt x="122432" y="2793"/>
                </a:lnTo>
                <a:lnTo>
                  <a:pt x="156443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5600" y="1049189"/>
            <a:ext cx="5328366" cy="3183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59488" y="114364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827689" y="114364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09148" y="105340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541393" y="1053406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4">
                <a:moveTo>
                  <a:pt x="0" y="0"/>
                </a:moveTo>
                <a:lnTo>
                  <a:pt x="54819" y="0"/>
                </a:lnTo>
                <a:lnTo>
                  <a:pt x="54819" y="147798"/>
                </a:lnTo>
                <a:lnTo>
                  <a:pt x="159817" y="0"/>
                </a:lnTo>
                <a:lnTo>
                  <a:pt x="222226" y="0"/>
                </a:lnTo>
                <a:lnTo>
                  <a:pt x="125450" y="134937"/>
                </a:lnTo>
                <a:lnTo>
                  <a:pt x="240780" y="308880"/>
                </a:lnTo>
                <a:lnTo>
                  <a:pt x="175208" y="308880"/>
                </a:lnTo>
                <a:lnTo>
                  <a:pt x="89186" y="177316"/>
                </a:lnTo>
                <a:lnTo>
                  <a:pt x="54819" y="224333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246120" y="1053406"/>
            <a:ext cx="232410" cy="309245"/>
          </a:xfrm>
          <a:custGeom>
            <a:avLst/>
            <a:gdLst/>
            <a:ahLst/>
            <a:cxnLst/>
            <a:rect l="l" t="t" r="r" b="b"/>
            <a:pathLst>
              <a:path w="232410" h="309244">
                <a:moveTo>
                  <a:pt x="0" y="0"/>
                </a:moveTo>
                <a:lnTo>
                  <a:pt x="54818" y="0"/>
                </a:lnTo>
                <a:lnTo>
                  <a:pt x="54818" y="121022"/>
                </a:lnTo>
                <a:lnTo>
                  <a:pt x="177738" y="121022"/>
                </a:lnTo>
                <a:lnTo>
                  <a:pt x="177738" y="0"/>
                </a:lnTo>
                <a:lnTo>
                  <a:pt x="231924" y="0"/>
                </a:lnTo>
                <a:lnTo>
                  <a:pt x="231924" y="308880"/>
                </a:lnTo>
                <a:lnTo>
                  <a:pt x="177738" y="308880"/>
                </a:lnTo>
                <a:lnTo>
                  <a:pt x="177738" y="169726"/>
                </a:lnTo>
                <a:lnTo>
                  <a:pt x="54818" y="169726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996348" y="105340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703195" y="1053406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70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6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4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3" y="0"/>
                </a:lnTo>
                <a:lnTo>
                  <a:pt x="229393" y="212526"/>
                </a:lnTo>
                <a:lnTo>
                  <a:pt x="227396" y="235060"/>
                </a:lnTo>
                <a:lnTo>
                  <a:pt x="211425" y="272378"/>
                </a:lnTo>
                <a:lnTo>
                  <a:pt x="180141" y="298970"/>
                </a:lnTo>
                <a:lnTo>
                  <a:pt x="137500" y="312464"/>
                </a:lnTo>
                <a:lnTo>
                  <a:pt x="112167" y="314151"/>
                </a:lnTo>
                <a:lnTo>
                  <a:pt x="86819" y="312504"/>
                </a:lnTo>
                <a:lnTo>
                  <a:pt x="45336" y="299327"/>
                </a:lnTo>
                <a:lnTo>
                  <a:pt x="16425" y="273195"/>
                </a:lnTo>
                <a:lnTo>
                  <a:pt x="1824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465070" y="1053406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5" h="309244">
                <a:moveTo>
                  <a:pt x="0" y="0"/>
                </a:moveTo>
                <a:lnTo>
                  <a:pt x="54818" y="0"/>
                </a:lnTo>
                <a:lnTo>
                  <a:pt x="54818" y="260176"/>
                </a:lnTo>
                <a:lnTo>
                  <a:pt x="194394" y="260176"/>
                </a:lnTo>
                <a:lnTo>
                  <a:pt x="194394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953893" y="1053406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5" h="309244">
                <a:moveTo>
                  <a:pt x="0" y="0"/>
                </a:moveTo>
                <a:lnTo>
                  <a:pt x="54819" y="0"/>
                </a:lnTo>
                <a:lnTo>
                  <a:pt x="54819" y="260176"/>
                </a:lnTo>
                <a:lnTo>
                  <a:pt x="194395" y="260176"/>
                </a:lnTo>
                <a:lnTo>
                  <a:pt x="194395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707832" y="1053406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5" h="309244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5" y="121022"/>
                </a:lnTo>
                <a:lnTo>
                  <a:pt x="156865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358160" y="1053406"/>
            <a:ext cx="315595" cy="313690"/>
          </a:xfrm>
          <a:custGeom>
            <a:avLst/>
            <a:gdLst/>
            <a:ahLst/>
            <a:cxnLst/>
            <a:rect l="l" t="t" r="r" b="b"/>
            <a:pathLst>
              <a:path w="315595" h="313690">
                <a:moveTo>
                  <a:pt x="62198" y="0"/>
                </a:moveTo>
                <a:lnTo>
                  <a:pt x="91294" y="0"/>
                </a:lnTo>
                <a:lnTo>
                  <a:pt x="158130" y="208098"/>
                </a:lnTo>
                <a:lnTo>
                  <a:pt x="223490" y="0"/>
                </a:lnTo>
                <a:lnTo>
                  <a:pt x="252376" y="0"/>
                </a:lnTo>
                <a:lnTo>
                  <a:pt x="315417" y="309091"/>
                </a:lnTo>
                <a:lnTo>
                  <a:pt x="262285" y="309091"/>
                </a:lnTo>
                <a:lnTo>
                  <a:pt x="230238" y="142527"/>
                </a:lnTo>
                <a:lnTo>
                  <a:pt x="168040" y="313096"/>
                </a:lnTo>
                <a:lnTo>
                  <a:pt x="148432" y="313096"/>
                </a:lnTo>
                <a:lnTo>
                  <a:pt x="86234" y="142527"/>
                </a:lnTo>
                <a:lnTo>
                  <a:pt x="52921" y="309091"/>
                </a:lnTo>
                <a:lnTo>
                  <a:pt x="0" y="309091"/>
                </a:lnTo>
                <a:lnTo>
                  <a:pt x="6219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033271" y="1053406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4" h="309244">
                <a:moveTo>
                  <a:pt x="0" y="0"/>
                </a:moveTo>
                <a:lnTo>
                  <a:pt x="54819" y="0"/>
                </a:lnTo>
                <a:lnTo>
                  <a:pt x="54819" y="260176"/>
                </a:lnTo>
                <a:lnTo>
                  <a:pt x="194395" y="260176"/>
                </a:lnTo>
                <a:lnTo>
                  <a:pt x="194395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468121" y="1053406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69" h="314325">
                <a:moveTo>
                  <a:pt x="0" y="0"/>
                </a:moveTo>
                <a:lnTo>
                  <a:pt x="54819" y="0"/>
                </a:lnTo>
                <a:lnTo>
                  <a:pt x="54819" y="209364"/>
                </a:lnTo>
                <a:lnTo>
                  <a:pt x="55767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6" y="241813"/>
                </a:lnTo>
                <a:lnTo>
                  <a:pt x="174576" y="208309"/>
                </a:lnTo>
                <a:lnTo>
                  <a:pt x="174576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6" y="272378"/>
                </a:lnTo>
                <a:lnTo>
                  <a:pt x="180143" y="298970"/>
                </a:lnTo>
                <a:lnTo>
                  <a:pt x="137500" y="312464"/>
                </a:lnTo>
                <a:lnTo>
                  <a:pt x="112167" y="314151"/>
                </a:lnTo>
                <a:lnTo>
                  <a:pt x="86820" y="312504"/>
                </a:lnTo>
                <a:lnTo>
                  <a:pt x="45337" y="299327"/>
                </a:lnTo>
                <a:lnTo>
                  <a:pt x="16426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177187" y="1053406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5" h="309244">
                <a:moveTo>
                  <a:pt x="0" y="0"/>
                </a:moveTo>
                <a:lnTo>
                  <a:pt x="255749" y="0"/>
                </a:lnTo>
                <a:lnTo>
                  <a:pt x="255749" y="48704"/>
                </a:lnTo>
                <a:lnTo>
                  <a:pt x="153070" y="48704"/>
                </a:lnTo>
                <a:lnTo>
                  <a:pt x="153070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37896" y="1053406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4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7" y="0"/>
                </a:lnTo>
                <a:lnTo>
                  <a:pt x="222225" y="0"/>
                </a:lnTo>
                <a:lnTo>
                  <a:pt x="125450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91833" y="1053406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5" h="309244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4" y="121022"/>
                </a:lnTo>
                <a:lnTo>
                  <a:pt x="156864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453708" y="1053406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4" h="309244">
                <a:moveTo>
                  <a:pt x="0" y="0"/>
                </a:moveTo>
                <a:lnTo>
                  <a:pt x="54818" y="0"/>
                </a:lnTo>
                <a:lnTo>
                  <a:pt x="54818" y="260176"/>
                </a:lnTo>
                <a:lnTo>
                  <a:pt x="194394" y="260176"/>
                </a:lnTo>
                <a:lnTo>
                  <a:pt x="194394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207646" y="1053406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4" h="309244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4" y="121022"/>
                </a:lnTo>
                <a:lnTo>
                  <a:pt x="156864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16711" y="1053406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5" h="309244">
                <a:moveTo>
                  <a:pt x="0" y="0"/>
                </a:moveTo>
                <a:lnTo>
                  <a:pt x="255748" y="0"/>
                </a:lnTo>
                <a:lnTo>
                  <a:pt x="255748" y="48704"/>
                </a:lnTo>
                <a:lnTo>
                  <a:pt x="153069" y="48704"/>
                </a:lnTo>
                <a:lnTo>
                  <a:pt x="153069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55196" y="105340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6"/>
                </a:lnTo>
                <a:lnTo>
                  <a:pt x="202617" y="313096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35600" y="105340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61447" y="104918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39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2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729649" y="104918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1" y="0"/>
                </a:moveTo>
                <a:lnTo>
                  <a:pt x="147167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9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35940" y="1579033"/>
            <a:ext cx="7388859" cy="433832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527050" marR="12065" indent="-514350" algn="just">
              <a:lnSpc>
                <a:spcPts val="1730"/>
              </a:lnSpc>
              <a:spcBef>
                <a:spcPts val="515"/>
              </a:spcBef>
              <a:buClr>
                <a:srgbClr val="04617B"/>
              </a:buClr>
              <a:buSzPct val="72222"/>
              <a:buAutoNum type="alphaUcPeriod"/>
              <a:tabLst>
                <a:tab pos="526415" algn="l"/>
                <a:tab pos="527050" algn="l"/>
              </a:tabLst>
            </a:pPr>
            <a:r>
              <a:rPr sz="1800" dirty="0">
                <a:latin typeface="Trebuchet MS"/>
                <a:cs typeface="Trebuchet MS"/>
              </a:rPr>
              <a:t>memberi kejelasan hukum </a:t>
            </a:r>
            <a:r>
              <a:rPr sz="1800" spc="-5" dirty="0">
                <a:latin typeface="Trebuchet MS"/>
                <a:cs typeface="Trebuchet MS"/>
              </a:rPr>
              <a:t>(provide legal clarity) </a:t>
            </a:r>
            <a:r>
              <a:rPr sz="1800" dirty="0">
                <a:latin typeface="Trebuchet MS"/>
                <a:cs typeface="Trebuchet MS"/>
              </a:rPr>
              <a:t>mengenai  </a:t>
            </a:r>
            <a:r>
              <a:rPr sz="1800" spc="-5" dirty="0">
                <a:latin typeface="Trebuchet MS"/>
                <a:cs typeface="Trebuchet MS"/>
              </a:rPr>
              <a:t>hubungan antara </a:t>
            </a:r>
            <a:r>
              <a:rPr sz="1800" dirty="0">
                <a:latin typeface="Trebuchet MS"/>
                <a:cs typeface="Trebuchet MS"/>
              </a:rPr>
              <a:t>kekayaan </a:t>
            </a:r>
            <a:r>
              <a:rPr sz="1800" spc="-5" dirty="0">
                <a:latin typeface="Trebuchet MS"/>
                <a:cs typeface="Trebuchet MS"/>
              </a:rPr>
              <a:t>dengan </a:t>
            </a:r>
            <a:r>
              <a:rPr sz="1800" spc="-30" dirty="0">
                <a:latin typeface="Trebuchet MS"/>
                <a:cs typeface="Trebuchet MS"/>
              </a:rPr>
              <a:t>inventor, </a:t>
            </a:r>
            <a:r>
              <a:rPr sz="1800" spc="-5" dirty="0">
                <a:latin typeface="Trebuchet MS"/>
                <a:cs typeface="Trebuchet MS"/>
              </a:rPr>
              <a:t>pencipta, </a:t>
            </a:r>
            <a:r>
              <a:rPr sz="1800" spc="-30" dirty="0">
                <a:latin typeface="Trebuchet MS"/>
                <a:cs typeface="Trebuchet MS"/>
              </a:rPr>
              <a:t>desainer,  </a:t>
            </a:r>
            <a:r>
              <a:rPr sz="1800" spc="-5" dirty="0">
                <a:latin typeface="Trebuchet MS"/>
                <a:cs typeface="Trebuchet MS"/>
              </a:rPr>
              <a:t>pemilik, </a:t>
            </a:r>
            <a:r>
              <a:rPr sz="1800" dirty="0">
                <a:latin typeface="Trebuchet MS"/>
                <a:cs typeface="Trebuchet MS"/>
              </a:rPr>
              <a:t>pemakai, </a:t>
            </a:r>
            <a:r>
              <a:rPr sz="1800" spc="-5" dirty="0">
                <a:latin typeface="Trebuchet MS"/>
                <a:cs typeface="Trebuchet MS"/>
              </a:rPr>
              <a:t>perantara </a:t>
            </a:r>
            <a:r>
              <a:rPr sz="1800" dirty="0">
                <a:latin typeface="Trebuchet MS"/>
                <a:cs typeface="Trebuchet MS"/>
              </a:rPr>
              <a:t>yang menggunakannya, </a:t>
            </a:r>
            <a:r>
              <a:rPr sz="1800" spc="-5" dirty="0">
                <a:latin typeface="Trebuchet MS"/>
                <a:cs typeface="Trebuchet MS"/>
              </a:rPr>
              <a:t>wilayah </a:t>
            </a:r>
            <a:r>
              <a:rPr sz="1800" dirty="0">
                <a:latin typeface="Trebuchet MS"/>
                <a:cs typeface="Trebuchet MS"/>
              </a:rPr>
              <a:t>kerja  </a:t>
            </a:r>
            <a:r>
              <a:rPr sz="1800" spc="-5" dirty="0">
                <a:latin typeface="Trebuchet MS"/>
                <a:cs typeface="Trebuchet MS"/>
              </a:rPr>
              <a:t>pemanfaatannya dan </a:t>
            </a:r>
            <a:r>
              <a:rPr sz="1800" dirty="0">
                <a:latin typeface="Trebuchet MS"/>
                <a:cs typeface="Trebuchet MS"/>
              </a:rPr>
              <a:t>yang menerima </a:t>
            </a:r>
            <a:r>
              <a:rPr sz="1800" spc="-5" dirty="0">
                <a:latin typeface="Trebuchet MS"/>
                <a:cs typeface="Trebuchet MS"/>
              </a:rPr>
              <a:t>akibat pemanfaatan HKI  untuk jangka waktu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tertentu;</a:t>
            </a:r>
            <a:endParaRPr sz="1800" dirty="0">
              <a:latin typeface="Trebuchet MS"/>
              <a:cs typeface="Trebuchet MS"/>
            </a:endParaRPr>
          </a:p>
          <a:p>
            <a:pPr marL="527050" marR="595630" indent="-514350" algn="just">
              <a:lnSpc>
                <a:spcPct val="79500"/>
              </a:lnSpc>
              <a:spcBef>
                <a:spcPts val="645"/>
              </a:spcBef>
              <a:buClr>
                <a:srgbClr val="04617B"/>
              </a:buClr>
              <a:buSzPct val="72222"/>
              <a:buAutoNum type="alphaUcPeriod"/>
              <a:tabLst>
                <a:tab pos="526415" algn="l"/>
                <a:tab pos="527050" algn="l"/>
              </a:tabLst>
            </a:pPr>
            <a:r>
              <a:rPr sz="1800" dirty="0">
                <a:latin typeface="Trebuchet MS"/>
                <a:cs typeface="Trebuchet MS"/>
              </a:rPr>
              <a:t>memberikan </a:t>
            </a:r>
            <a:r>
              <a:rPr sz="1800" spc="-5" dirty="0">
                <a:latin typeface="Trebuchet MS"/>
                <a:cs typeface="Trebuchet MS"/>
              </a:rPr>
              <a:t>penghargaan (provide appreciation) atas suatu  keberhasilan dari usaha atau upaya menciptakan suatu karya  intelektual;</a:t>
            </a:r>
            <a:endParaRPr sz="1800" dirty="0">
              <a:latin typeface="Trebuchet MS"/>
              <a:cs typeface="Trebuchet MS"/>
            </a:endParaRPr>
          </a:p>
          <a:p>
            <a:pPr marL="527050" marR="5080" indent="-514350" algn="just">
              <a:lnSpc>
                <a:spcPts val="1730"/>
              </a:lnSpc>
              <a:spcBef>
                <a:spcPts val="585"/>
              </a:spcBef>
              <a:buClr>
                <a:srgbClr val="04617B"/>
              </a:buClr>
              <a:buSzPct val="72222"/>
              <a:buAutoNum type="alphaUcPeriod"/>
              <a:tabLst>
                <a:tab pos="526415" algn="l"/>
                <a:tab pos="527050" algn="l"/>
              </a:tabLst>
            </a:pPr>
            <a:r>
              <a:rPr sz="1800" dirty="0">
                <a:latin typeface="Trebuchet MS"/>
                <a:cs typeface="Trebuchet MS"/>
              </a:rPr>
              <a:t>mempromosikan </a:t>
            </a:r>
            <a:r>
              <a:rPr sz="1800" spc="-5" dirty="0">
                <a:latin typeface="Trebuchet MS"/>
                <a:cs typeface="Trebuchet MS"/>
              </a:rPr>
              <a:t>publikasi </a:t>
            </a:r>
            <a:r>
              <a:rPr sz="1800" dirty="0">
                <a:latin typeface="Trebuchet MS"/>
                <a:cs typeface="Trebuchet MS"/>
              </a:rPr>
              <a:t>invensi </a:t>
            </a:r>
            <a:r>
              <a:rPr sz="1800" spc="-5" dirty="0">
                <a:latin typeface="Trebuchet MS"/>
                <a:cs typeface="Trebuchet MS"/>
              </a:rPr>
              <a:t>atau ciptaan dalam bentuk  </a:t>
            </a:r>
            <a:r>
              <a:rPr sz="1800" dirty="0">
                <a:latin typeface="Trebuchet MS"/>
                <a:cs typeface="Trebuchet MS"/>
              </a:rPr>
              <a:t>dokumen </a:t>
            </a:r>
            <a:r>
              <a:rPr sz="1800" spc="-5" dirty="0">
                <a:latin typeface="Trebuchet MS"/>
                <a:cs typeface="Trebuchet MS"/>
              </a:rPr>
              <a:t>HKI </a:t>
            </a:r>
            <a:r>
              <a:rPr sz="1800" dirty="0">
                <a:latin typeface="Trebuchet MS"/>
                <a:cs typeface="Trebuchet MS"/>
              </a:rPr>
              <a:t>yang </a:t>
            </a:r>
            <a:r>
              <a:rPr sz="1800" spc="-5" dirty="0">
                <a:latin typeface="Trebuchet MS"/>
                <a:cs typeface="Trebuchet MS"/>
              </a:rPr>
              <a:t>terbuka bagi masyarakat;(promote the creation  of publications in the form of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documents)</a:t>
            </a:r>
            <a:endParaRPr sz="1800" dirty="0">
              <a:latin typeface="Trebuchet MS"/>
              <a:cs typeface="Trebuchet MS"/>
            </a:endParaRPr>
          </a:p>
          <a:p>
            <a:pPr marL="527050" marR="394335" indent="-514350" algn="just">
              <a:lnSpc>
                <a:spcPct val="79500"/>
              </a:lnSpc>
              <a:spcBef>
                <a:spcPts val="640"/>
              </a:spcBef>
              <a:buClr>
                <a:srgbClr val="04617B"/>
              </a:buClr>
              <a:buSzPct val="72222"/>
              <a:buAutoNum type="alphaUcPeriod"/>
              <a:tabLst>
                <a:tab pos="526415" algn="l"/>
                <a:tab pos="527050" algn="l"/>
              </a:tabLst>
            </a:pPr>
            <a:r>
              <a:rPr sz="1800" dirty="0">
                <a:latin typeface="Trebuchet MS"/>
                <a:cs typeface="Trebuchet MS"/>
              </a:rPr>
              <a:t>merangsang </a:t>
            </a:r>
            <a:r>
              <a:rPr sz="1800" spc="-5" dirty="0">
                <a:latin typeface="Trebuchet MS"/>
                <a:cs typeface="Trebuchet MS"/>
              </a:rPr>
              <a:t>terciptanya upaya alih informasi melalui </a:t>
            </a:r>
            <a:r>
              <a:rPr sz="1800" dirty="0">
                <a:latin typeface="Trebuchet MS"/>
                <a:cs typeface="Trebuchet MS"/>
              </a:rPr>
              <a:t>kekayaan  </a:t>
            </a:r>
            <a:r>
              <a:rPr sz="1800" spc="-5" dirty="0">
                <a:latin typeface="Trebuchet MS"/>
                <a:cs typeface="Trebuchet MS"/>
              </a:rPr>
              <a:t>intelektual </a:t>
            </a:r>
            <a:r>
              <a:rPr sz="1800" dirty="0">
                <a:latin typeface="Trebuchet MS"/>
                <a:cs typeface="Trebuchet MS"/>
              </a:rPr>
              <a:t>serta </a:t>
            </a:r>
            <a:r>
              <a:rPr sz="1800" spc="-5" dirty="0">
                <a:latin typeface="Trebuchet MS"/>
                <a:cs typeface="Trebuchet MS"/>
              </a:rPr>
              <a:t>alih teknologi melalui paten; (stimulate the  creation of information </a:t>
            </a:r>
            <a:r>
              <a:rPr sz="1800" dirty="0">
                <a:latin typeface="Trebuchet MS"/>
                <a:cs typeface="Trebuchet MS"/>
              </a:rPr>
              <a:t>and </a:t>
            </a:r>
            <a:r>
              <a:rPr sz="1800" spc="-5" dirty="0">
                <a:latin typeface="Trebuchet MS"/>
                <a:cs typeface="Trebuchet MS"/>
              </a:rPr>
              <a:t>technology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transfer)</a:t>
            </a:r>
            <a:endParaRPr sz="1800" dirty="0">
              <a:latin typeface="Trebuchet MS"/>
              <a:cs typeface="Trebuchet MS"/>
            </a:endParaRPr>
          </a:p>
          <a:p>
            <a:pPr marL="527050" marR="370840" indent="-514350" algn="just">
              <a:lnSpc>
                <a:spcPts val="1730"/>
              </a:lnSpc>
              <a:spcBef>
                <a:spcPts val="590"/>
              </a:spcBef>
              <a:buClr>
                <a:srgbClr val="04617B"/>
              </a:buClr>
              <a:buSzPct val="72222"/>
              <a:buAutoNum type="alphaUcPeriod"/>
              <a:tabLst>
                <a:tab pos="526415" algn="l"/>
                <a:tab pos="527050" algn="l"/>
              </a:tabLst>
            </a:pPr>
            <a:r>
              <a:rPr sz="1800" dirty="0">
                <a:latin typeface="Trebuchet MS"/>
                <a:cs typeface="Trebuchet MS"/>
              </a:rPr>
              <a:t>memberikan </a:t>
            </a:r>
            <a:r>
              <a:rPr sz="1800" spc="-5" dirty="0">
                <a:latin typeface="Trebuchet MS"/>
                <a:cs typeface="Trebuchet MS"/>
              </a:rPr>
              <a:t>perlindungan terhadap </a:t>
            </a:r>
            <a:r>
              <a:rPr sz="1800" dirty="0">
                <a:latin typeface="Trebuchet MS"/>
                <a:cs typeface="Trebuchet MS"/>
              </a:rPr>
              <a:t>kemungkinan </a:t>
            </a:r>
            <a:r>
              <a:rPr sz="1800" spc="-5" dirty="0">
                <a:latin typeface="Trebuchet MS"/>
                <a:cs typeface="Trebuchet MS"/>
              </a:rPr>
              <a:t>ditiru </a:t>
            </a:r>
            <a:r>
              <a:rPr sz="1800" dirty="0">
                <a:latin typeface="Trebuchet MS"/>
                <a:cs typeface="Trebuchet MS"/>
              </a:rPr>
              <a:t>karena  </a:t>
            </a:r>
            <a:r>
              <a:rPr sz="1800" spc="-5" dirty="0">
                <a:latin typeface="Trebuchet MS"/>
                <a:cs typeface="Trebuchet MS"/>
              </a:rPr>
              <a:t>karya intelektual </a:t>
            </a:r>
            <a:r>
              <a:rPr sz="1800" dirty="0">
                <a:latin typeface="Trebuchet MS"/>
                <a:cs typeface="Trebuchet MS"/>
              </a:rPr>
              <a:t>karena </a:t>
            </a:r>
            <a:r>
              <a:rPr sz="1800" spc="-5" dirty="0">
                <a:latin typeface="Trebuchet MS"/>
                <a:cs typeface="Trebuchet MS"/>
              </a:rPr>
              <a:t>adanya jaminan dari negara bahwa  pelaksanaan karya intelektual </a:t>
            </a:r>
            <a:r>
              <a:rPr sz="1800" dirty="0">
                <a:latin typeface="Trebuchet MS"/>
                <a:cs typeface="Trebuchet MS"/>
              </a:rPr>
              <a:t>hanya </a:t>
            </a:r>
            <a:r>
              <a:rPr sz="1800" spc="-5" dirty="0">
                <a:latin typeface="Trebuchet MS"/>
                <a:cs typeface="Trebuchet MS"/>
              </a:rPr>
              <a:t>diberikan kepada </a:t>
            </a:r>
            <a:r>
              <a:rPr sz="1800" dirty="0">
                <a:latin typeface="Trebuchet MS"/>
                <a:cs typeface="Trebuchet MS"/>
              </a:rPr>
              <a:t>yang  </a:t>
            </a:r>
            <a:r>
              <a:rPr sz="1800" spc="-5" dirty="0">
                <a:latin typeface="Trebuchet MS"/>
                <a:cs typeface="Trebuchet MS"/>
              </a:rPr>
              <a:t>berhak. (provide protection </a:t>
            </a:r>
            <a:r>
              <a:rPr sz="1800" dirty="0">
                <a:latin typeface="Trebuchet MS"/>
                <a:cs typeface="Trebuchet MS"/>
              </a:rPr>
              <a:t>and </a:t>
            </a:r>
            <a:r>
              <a:rPr sz="1800" spc="-5" dirty="0">
                <a:latin typeface="Trebuchet MS"/>
                <a:cs typeface="Trebuchet MS"/>
              </a:rPr>
              <a:t>security is not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imitated)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884767"/>
            <a:ext cx="6981825" cy="124521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indent="12700" algn="just">
              <a:lnSpc>
                <a:spcPct val="99700"/>
              </a:lnSpc>
              <a:spcBef>
                <a:spcPts val="110"/>
              </a:spcBef>
            </a:pPr>
            <a:r>
              <a:rPr sz="2000" spc="-5" dirty="0"/>
              <a:t>PROTEKSI TERHADAP </a:t>
            </a:r>
            <a:r>
              <a:rPr sz="2000" spc="-70" dirty="0"/>
              <a:t>KEKAYAAN </a:t>
            </a:r>
            <a:r>
              <a:rPr sz="2000" spc="-5" dirty="0"/>
              <a:t>INTELEKTUAL  </a:t>
            </a:r>
            <a:r>
              <a:rPr sz="2000" spc="-55" dirty="0"/>
              <a:t>ANTAR </a:t>
            </a:r>
            <a:r>
              <a:rPr sz="2000" spc="-5" dirty="0"/>
              <a:t>NEGARA BERBEDA-BEDA, </a:t>
            </a:r>
            <a:r>
              <a:rPr sz="2000" dirty="0"/>
              <a:t>DIMANA  </a:t>
            </a:r>
            <a:r>
              <a:rPr sz="2000" spc="-5" dirty="0"/>
              <a:t>NEGARA </a:t>
            </a:r>
            <a:r>
              <a:rPr sz="2000" spc="-70" dirty="0"/>
              <a:t>YANG </a:t>
            </a:r>
            <a:r>
              <a:rPr sz="2000" spc="-5" dirty="0"/>
              <a:t>SERING MELAKUKAN  PELANGGARAN; CINA, THAILAND,</a:t>
            </a:r>
            <a:r>
              <a:rPr sz="2000" spc="-20" dirty="0"/>
              <a:t> </a:t>
            </a:r>
            <a:r>
              <a:rPr sz="2000" spc="-5" dirty="0" smtClean="0"/>
              <a:t>INDONESIA.</a:t>
            </a:r>
            <a:r>
              <a:rPr lang="en-US" sz="2000" spc="-5" dirty="0" smtClean="0"/>
              <a:t> </a:t>
            </a:r>
            <a:r>
              <a:rPr sz="2000" spc="-5" dirty="0" smtClean="0"/>
              <a:t>OLEH </a:t>
            </a:r>
            <a:r>
              <a:rPr sz="2000" spc="-5" dirty="0"/>
              <a:t>KARENA </a:t>
            </a:r>
            <a:r>
              <a:rPr sz="2000" dirty="0"/>
              <a:t>ITU </a:t>
            </a:r>
            <a:r>
              <a:rPr sz="2000" spc="-5" dirty="0"/>
              <a:t>PERLU</a:t>
            </a:r>
            <a:r>
              <a:rPr sz="2000" spc="-270" dirty="0"/>
              <a:t> </a:t>
            </a:r>
            <a:r>
              <a:rPr sz="2000" spc="-40" dirty="0"/>
              <a:t>ADANYA;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2950126"/>
            <a:ext cx="6928484" cy="247696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342900" indent="-228600" algn="just">
              <a:lnSpc>
                <a:spcPct val="100000"/>
              </a:lnSpc>
              <a:spcBef>
                <a:spcPts val="635"/>
              </a:spcBef>
              <a:buClr>
                <a:srgbClr val="04617B"/>
              </a:buClr>
              <a:buSzPct val="73076"/>
              <a:buAutoNum type="arabicPeriod"/>
              <a:tabLst>
                <a:tab pos="526415" algn="l"/>
                <a:tab pos="527050" algn="l"/>
              </a:tabLst>
            </a:pP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5080" indent="-228600" algn="just">
              <a:lnSpc>
                <a:spcPct val="100000"/>
              </a:lnSpc>
              <a:spcBef>
                <a:spcPts val="415"/>
              </a:spcBef>
            </a:pPr>
            <a:r>
              <a:rPr lang="en-US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MEMUAT 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ATURAN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HUKUM 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BERISI 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STANDAR-STANDAR  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HARUS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DIMILIKI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PRODUK.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228600" algn="just">
              <a:lnSpc>
                <a:spcPct val="100000"/>
              </a:lnSpc>
              <a:spcBef>
                <a:spcPts val="565"/>
              </a:spcBef>
              <a:buClr>
                <a:srgbClr val="04617B"/>
              </a:buClr>
              <a:buSzPct val="73076"/>
              <a:buAutoNum type="arabicPeriod" startAt="2"/>
              <a:tabLst>
                <a:tab pos="526415" algn="l"/>
                <a:tab pos="527050" algn="l"/>
              </a:tabLst>
            </a:pP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LIABILITY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125095" indent="-228600" algn="just">
              <a:lnSpc>
                <a:spcPct val="100000"/>
              </a:lnSpc>
              <a:spcBef>
                <a:spcPts val="415"/>
              </a:spcBef>
            </a:pPr>
            <a:r>
              <a:rPr lang="en-US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TANGGUNG </a:t>
            </a:r>
            <a:r>
              <a:rPr spc="-75" dirty="0">
                <a:latin typeface="Arial" panose="020B0604020202020204" pitchFamily="34" charset="0"/>
                <a:cs typeface="Arial" panose="020B0604020202020204" pitchFamily="34" charset="0"/>
              </a:rPr>
              <a:t>JAWAB 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HARUS DIPENUHI PERUSAHAAN  JIKA 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PRODUKNYA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MENGAKIBATKAN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EFEK 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NEGATIF  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KEPADA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KONSUMENNYA, 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ATURAH 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HUKUMNYA  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PERDATA/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PIDANA.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8266" y="1002474"/>
            <a:ext cx="3915594" cy="3572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53773" y="1109456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474" y="0"/>
                </a:moveTo>
                <a:lnTo>
                  <a:pt x="0" y="127483"/>
                </a:lnTo>
                <a:lnTo>
                  <a:pt x="82947" y="127483"/>
                </a:lnTo>
                <a:lnTo>
                  <a:pt x="41474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44599" y="1058325"/>
            <a:ext cx="104146" cy="102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0841" y="1054791"/>
            <a:ext cx="178610" cy="252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84753" y="1008600"/>
            <a:ext cx="269240" cy="345440"/>
          </a:xfrm>
          <a:custGeom>
            <a:avLst/>
            <a:gdLst/>
            <a:ahLst/>
            <a:cxnLst/>
            <a:rect l="l" t="t" r="r" b="b"/>
            <a:pathLst>
              <a:path w="269239" h="345440">
                <a:moveTo>
                  <a:pt x="0" y="0"/>
                </a:moveTo>
                <a:lnTo>
                  <a:pt x="61268" y="0"/>
                </a:lnTo>
                <a:lnTo>
                  <a:pt x="61268" y="165186"/>
                </a:lnTo>
                <a:lnTo>
                  <a:pt x="178619" y="0"/>
                </a:lnTo>
                <a:lnTo>
                  <a:pt x="248370" y="0"/>
                </a:lnTo>
                <a:lnTo>
                  <a:pt x="140209" y="150812"/>
                </a:lnTo>
                <a:lnTo>
                  <a:pt x="269107" y="345219"/>
                </a:lnTo>
                <a:lnTo>
                  <a:pt x="195821" y="345219"/>
                </a:lnTo>
                <a:lnTo>
                  <a:pt x="99678" y="198177"/>
                </a:lnTo>
                <a:lnTo>
                  <a:pt x="61268" y="250725"/>
                </a:lnTo>
                <a:lnTo>
                  <a:pt x="61268" y="345219"/>
                </a:lnTo>
                <a:lnTo>
                  <a:pt x="0" y="345219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57182" y="1008600"/>
            <a:ext cx="286385" cy="345440"/>
          </a:xfrm>
          <a:custGeom>
            <a:avLst/>
            <a:gdLst/>
            <a:ahLst/>
            <a:cxnLst/>
            <a:rect l="l" t="t" r="r" b="b"/>
            <a:pathLst>
              <a:path w="286385" h="345440">
                <a:moveTo>
                  <a:pt x="0" y="0"/>
                </a:moveTo>
                <a:lnTo>
                  <a:pt x="285837" y="0"/>
                </a:lnTo>
                <a:lnTo>
                  <a:pt x="285837" y="54433"/>
                </a:lnTo>
                <a:lnTo>
                  <a:pt x="171078" y="54433"/>
                </a:lnTo>
                <a:lnTo>
                  <a:pt x="171078" y="345219"/>
                </a:lnTo>
                <a:lnTo>
                  <a:pt x="109810" y="345219"/>
                </a:lnTo>
                <a:lnTo>
                  <a:pt x="109810" y="54433"/>
                </a:lnTo>
                <a:lnTo>
                  <a:pt x="0" y="54433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65554" y="1008600"/>
            <a:ext cx="251460" cy="350520"/>
          </a:xfrm>
          <a:custGeom>
            <a:avLst/>
            <a:gdLst/>
            <a:ahLst/>
            <a:cxnLst/>
            <a:rect l="l" t="t" r="r" b="b"/>
            <a:pathLst>
              <a:path w="251460" h="350519">
                <a:moveTo>
                  <a:pt x="0" y="0"/>
                </a:moveTo>
                <a:lnTo>
                  <a:pt x="29456" y="0"/>
                </a:lnTo>
                <a:lnTo>
                  <a:pt x="192522" y="208309"/>
                </a:lnTo>
                <a:lnTo>
                  <a:pt x="192522" y="0"/>
                </a:lnTo>
                <a:lnTo>
                  <a:pt x="251433" y="0"/>
                </a:lnTo>
                <a:lnTo>
                  <a:pt x="251433" y="349932"/>
                </a:lnTo>
                <a:lnTo>
                  <a:pt x="226455" y="349932"/>
                </a:lnTo>
                <a:lnTo>
                  <a:pt x="58912" y="131489"/>
                </a:lnTo>
                <a:lnTo>
                  <a:pt x="58912" y="345455"/>
                </a:lnTo>
                <a:lnTo>
                  <a:pt x="0" y="34545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27380" y="1008600"/>
            <a:ext cx="269240" cy="345440"/>
          </a:xfrm>
          <a:custGeom>
            <a:avLst/>
            <a:gdLst/>
            <a:ahLst/>
            <a:cxnLst/>
            <a:rect l="l" t="t" r="r" b="b"/>
            <a:pathLst>
              <a:path w="269239" h="345440">
                <a:moveTo>
                  <a:pt x="0" y="0"/>
                </a:moveTo>
                <a:lnTo>
                  <a:pt x="61267" y="0"/>
                </a:lnTo>
                <a:lnTo>
                  <a:pt x="61267" y="165186"/>
                </a:lnTo>
                <a:lnTo>
                  <a:pt x="178618" y="0"/>
                </a:lnTo>
                <a:lnTo>
                  <a:pt x="248369" y="0"/>
                </a:lnTo>
                <a:lnTo>
                  <a:pt x="140208" y="150812"/>
                </a:lnTo>
                <a:lnTo>
                  <a:pt x="269106" y="345219"/>
                </a:lnTo>
                <a:lnTo>
                  <a:pt x="195820" y="345219"/>
                </a:lnTo>
                <a:lnTo>
                  <a:pt x="99677" y="198177"/>
                </a:lnTo>
                <a:lnTo>
                  <a:pt x="61267" y="250725"/>
                </a:lnTo>
                <a:lnTo>
                  <a:pt x="61267" y="345219"/>
                </a:lnTo>
                <a:lnTo>
                  <a:pt x="0" y="345219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90332" y="1008600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19">
                <a:moveTo>
                  <a:pt x="69515" y="0"/>
                </a:moveTo>
                <a:lnTo>
                  <a:pt x="102034" y="0"/>
                </a:lnTo>
                <a:lnTo>
                  <a:pt x="176733" y="232581"/>
                </a:lnTo>
                <a:lnTo>
                  <a:pt x="249783" y="0"/>
                </a:lnTo>
                <a:lnTo>
                  <a:pt x="282067" y="0"/>
                </a:lnTo>
                <a:lnTo>
                  <a:pt x="352524" y="345455"/>
                </a:lnTo>
                <a:lnTo>
                  <a:pt x="293142" y="345455"/>
                </a:lnTo>
                <a:lnTo>
                  <a:pt x="257324" y="159295"/>
                </a:lnTo>
                <a:lnTo>
                  <a:pt x="187809" y="349932"/>
                </a:lnTo>
                <a:lnTo>
                  <a:pt x="165894" y="349932"/>
                </a:lnTo>
                <a:lnTo>
                  <a:pt x="96379" y="159295"/>
                </a:lnTo>
                <a:lnTo>
                  <a:pt x="59147" y="345455"/>
                </a:lnTo>
                <a:lnTo>
                  <a:pt x="0" y="345455"/>
                </a:lnTo>
                <a:lnTo>
                  <a:pt x="6951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93942" y="1008600"/>
            <a:ext cx="256540" cy="351155"/>
          </a:xfrm>
          <a:custGeom>
            <a:avLst/>
            <a:gdLst/>
            <a:ahLst/>
            <a:cxnLst/>
            <a:rect l="l" t="t" r="r" b="b"/>
            <a:pathLst>
              <a:path w="256539" h="351155">
                <a:moveTo>
                  <a:pt x="0" y="0"/>
                </a:moveTo>
                <a:lnTo>
                  <a:pt x="61267" y="0"/>
                </a:lnTo>
                <a:lnTo>
                  <a:pt x="61267" y="233995"/>
                </a:lnTo>
                <a:lnTo>
                  <a:pt x="62327" y="247250"/>
                </a:lnTo>
                <a:lnTo>
                  <a:pt x="87512" y="286867"/>
                </a:lnTo>
                <a:lnTo>
                  <a:pt x="124892" y="296676"/>
                </a:lnTo>
                <a:lnTo>
                  <a:pt x="140584" y="295608"/>
                </a:lnTo>
                <a:lnTo>
                  <a:pt x="176615" y="279592"/>
                </a:lnTo>
                <a:lnTo>
                  <a:pt x="195114" y="232816"/>
                </a:lnTo>
                <a:lnTo>
                  <a:pt x="195114" y="0"/>
                </a:lnTo>
                <a:lnTo>
                  <a:pt x="256381" y="0"/>
                </a:lnTo>
                <a:lnTo>
                  <a:pt x="256381" y="237529"/>
                </a:lnTo>
                <a:lnTo>
                  <a:pt x="254149" y="262714"/>
                </a:lnTo>
                <a:lnTo>
                  <a:pt x="236299" y="304423"/>
                </a:lnTo>
                <a:lnTo>
                  <a:pt x="201336" y="334144"/>
                </a:lnTo>
                <a:lnTo>
                  <a:pt x="153676" y="349225"/>
                </a:lnTo>
                <a:lnTo>
                  <a:pt x="125363" y="351110"/>
                </a:lnTo>
                <a:lnTo>
                  <a:pt x="97033" y="349269"/>
                </a:lnTo>
                <a:lnTo>
                  <a:pt x="50670" y="334541"/>
                </a:lnTo>
                <a:lnTo>
                  <a:pt x="18358" y="305336"/>
                </a:lnTo>
                <a:lnTo>
                  <a:pt x="2039" y="263156"/>
                </a:lnTo>
                <a:lnTo>
                  <a:pt x="0" y="23729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95491" y="1008600"/>
            <a:ext cx="269240" cy="345440"/>
          </a:xfrm>
          <a:custGeom>
            <a:avLst/>
            <a:gdLst/>
            <a:ahLst/>
            <a:cxnLst/>
            <a:rect l="l" t="t" r="r" b="b"/>
            <a:pathLst>
              <a:path w="269240" h="345440">
                <a:moveTo>
                  <a:pt x="0" y="0"/>
                </a:moveTo>
                <a:lnTo>
                  <a:pt x="61267" y="0"/>
                </a:lnTo>
                <a:lnTo>
                  <a:pt x="61267" y="165186"/>
                </a:lnTo>
                <a:lnTo>
                  <a:pt x="178618" y="0"/>
                </a:lnTo>
                <a:lnTo>
                  <a:pt x="248369" y="0"/>
                </a:lnTo>
                <a:lnTo>
                  <a:pt x="140208" y="150812"/>
                </a:lnTo>
                <a:lnTo>
                  <a:pt x="269106" y="345219"/>
                </a:lnTo>
                <a:lnTo>
                  <a:pt x="195820" y="345219"/>
                </a:lnTo>
                <a:lnTo>
                  <a:pt x="99677" y="198177"/>
                </a:lnTo>
                <a:lnTo>
                  <a:pt x="61267" y="250725"/>
                </a:lnTo>
                <a:lnTo>
                  <a:pt x="61267" y="345219"/>
                </a:lnTo>
                <a:lnTo>
                  <a:pt x="0" y="345219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8466" y="1008600"/>
            <a:ext cx="256540" cy="351155"/>
          </a:xfrm>
          <a:custGeom>
            <a:avLst/>
            <a:gdLst/>
            <a:ahLst/>
            <a:cxnLst/>
            <a:rect l="l" t="t" r="r" b="b"/>
            <a:pathLst>
              <a:path w="256540" h="351155">
                <a:moveTo>
                  <a:pt x="0" y="0"/>
                </a:moveTo>
                <a:lnTo>
                  <a:pt x="61267" y="0"/>
                </a:lnTo>
                <a:lnTo>
                  <a:pt x="61267" y="233995"/>
                </a:lnTo>
                <a:lnTo>
                  <a:pt x="62327" y="247250"/>
                </a:lnTo>
                <a:lnTo>
                  <a:pt x="87512" y="286867"/>
                </a:lnTo>
                <a:lnTo>
                  <a:pt x="124891" y="296676"/>
                </a:lnTo>
                <a:lnTo>
                  <a:pt x="140583" y="295608"/>
                </a:lnTo>
                <a:lnTo>
                  <a:pt x="176615" y="279592"/>
                </a:lnTo>
                <a:lnTo>
                  <a:pt x="195113" y="232816"/>
                </a:lnTo>
                <a:lnTo>
                  <a:pt x="195113" y="0"/>
                </a:lnTo>
                <a:lnTo>
                  <a:pt x="256381" y="0"/>
                </a:lnTo>
                <a:lnTo>
                  <a:pt x="256381" y="237529"/>
                </a:lnTo>
                <a:lnTo>
                  <a:pt x="254149" y="262714"/>
                </a:lnTo>
                <a:lnTo>
                  <a:pt x="236299" y="304423"/>
                </a:lnTo>
                <a:lnTo>
                  <a:pt x="201336" y="334144"/>
                </a:lnTo>
                <a:lnTo>
                  <a:pt x="153676" y="349225"/>
                </a:lnTo>
                <a:lnTo>
                  <a:pt x="125362" y="351110"/>
                </a:lnTo>
                <a:lnTo>
                  <a:pt x="97033" y="349269"/>
                </a:lnTo>
                <a:lnTo>
                  <a:pt x="50670" y="334541"/>
                </a:lnTo>
                <a:lnTo>
                  <a:pt x="18358" y="305336"/>
                </a:lnTo>
                <a:lnTo>
                  <a:pt x="2039" y="263156"/>
                </a:lnTo>
                <a:lnTo>
                  <a:pt x="0" y="23729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8266" y="1008600"/>
            <a:ext cx="259715" cy="345440"/>
          </a:xfrm>
          <a:custGeom>
            <a:avLst/>
            <a:gdLst/>
            <a:ahLst/>
            <a:cxnLst/>
            <a:rect l="l" t="t" r="r" b="b"/>
            <a:pathLst>
              <a:path w="259715" h="345440">
                <a:moveTo>
                  <a:pt x="0" y="0"/>
                </a:moveTo>
                <a:lnTo>
                  <a:pt x="61267" y="0"/>
                </a:lnTo>
                <a:lnTo>
                  <a:pt x="61267" y="135260"/>
                </a:lnTo>
                <a:lnTo>
                  <a:pt x="198648" y="135260"/>
                </a:lnTo>
                <a:lnTo>
                  <a:pt x="198648" y="0"/>
                </a:lnTo>
                <a:lnTo>
                  <a:pt x="259209" y="0"/>
                </a:lnTo>
                <a:lnTo>
                  <a:pt x="259209" y="345219"/>
                </a:lnTo>
                <a:lnTo>
                  <a:pt x="198648" y="345219"/>
                </a:lnTo>
                <a:lnTo>
                  <a:pt x="198648" y="189693"/>
                </a:lnTo>
                <a:lnTo>
                  <a:pt x="61267" y="189693"/>
                </a:lnTo>
                <a:lnTo>
                  <a:pt x="61267" y="345219"/>
                </a:lnTo>
                <a:lnTo>
                  <a:pt x="0" y="345219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83092" y="1003887"/>
            <a:ext cx="564515" cy="350520"/>
          </a:xfrm>
          <a:custGeom>
            <a:avLst/>
            <a:gdLst/>
            <a:ahLst/>
            <a:cxnLst/>
            <a:rect l="l" t="t" r="r" b="b"/>
            <a:pathLst>
              <a:path w="564514" h="350519">
                <a:moveTo>
                  <a:pt x="398723" y="0"/>
                </a:moveTo>
                <a:lnTo>
                  <a:pt x="425586" y="0"/>
                </a:lnTo>
                <a:lnTo>
                  <a:pt x="564381" y="349932"/>
                </a:lnTo>
                <a:lnTo>
                  <a:pt x="496751" y="349932"/>
                </a:lnTo>
                <a:lnTo>
                  <a:pt x="471537" y="279945"/>
                </a:lnTo>
                <a:lnTo>
                  <a:pt x="353244" y="279945"/>
                </a:lnTo>
                <a:lnTo>
                  <a:pt x="329208" y="349932"/>
                </a:lnTo>
                <a:lnTo>
                  <a:pt x="265336" y="349932"/>
                </a:lnTo>
                <a:lnTo>
                  <a:pt x="261107" y="349932"/>
                </a:lnTo>
                <a:lnTo>
                  <a:pt x="194642" y="349932"/>
                </a:lnTo>
                <a:lnTo>
                  <a:pt x="102505" y="207367"/>
                </a:lnTo>
                <a:lnTo>
                  <a:pt x="94861" y="207175"/>
                </a:lnTo>
                <a:lnTo>
                  <a:pt x="85833" y="206836"/>
                </a:lnTo>
                <a:lnTo>
                  <a:pt x="75420" y="206350"/>
                </a:lnTo>
                <a:lnTo>
                  <a:pt x="63624" y="205717"/>
                </a:lnTo>
                <a:lnTo>
                  <a:pt x="63624" y="349932"/>
                </a:lnTo>
                <a:lnTo>
                  <a:pt x="0" y="349932"/>
                </a:lnTo>
                <a:lnTo>
                  <a:pt x="0" y="4712"/>
                </a:lnTo>
                <a:lnTo>
                  <a:pt x="4432" y="4602"/>
                </a:lnTo>
                <a:lnTo>
                  <a:pt x="12547" y="4271"/>
                </a:lnTo>
                <a:lnTo>
                  <a:pt x="24344" y="3718"/>
                </a:lnTo>
                <a:lnTo>
                  <a:pt x="39824" y="2945"/>
                </a:lnTo>
                <a:lnTo>
                  <a:pt x="56304" y="2172"/>
                </a:lnTo>
                <a:lnTo>
                  <a:pt x="71105" y="1620"/>
                </a:lnTo>
                <a:lnTo>
                  <a:pt x="84228" y="1288"/>
                </a:lnTo>
                <a:lnTo>
                  <a:pt x="95672" y="1178"/>
                </a:lnTo>
                <a:lnTo>
                  <a:pt x="153198" y="7540"/>
                </a:lnTo>
                <a:lnTo>
                  <a:pt x="194288" y="26627"/>
                </a:lnTo>
                <a:lnTo>
                  <a:pt x="218942" y="58439"/>
                </a:lnTo>
                <a:lnTo>
                  <a:pt x="227161" y="102976"/>
                </a:lnTo>
                <a:lnTo>
                  <a:pt x="226026" y="117954"/>
                </a:lnTo>
                <a:lnTo>
                  <a:pt x="209016" y="158824"/>
                </a:lnTo>
                <a:lnTo>
                  <a:pt x="176497" y="188294"/>
                </a:lnTo>
                <a:lnTo>
                  <a:pt x="163301" y="194406"/>
                </a:lnTo>
                <a:lnTo>
                  <a:pt x="262691" y="345902"/>
                </a:lnTo>
                <a:lnTo>
                  <a:pt x="398723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09333" y="1002473"/>
            <a:ext cx="301625" cy="357505"/>
          </a:xfrm>
          <a:custGeom>
            <a:avLst/>
            <a:gdLst/>
            <a:ahLst/>
            <a:cxnLst/>
            <a:rect l="l" t="t" r="r" b="b"/>
            <a:pathLst>
              <a:path w="301625" h="357505">
                <a:moveTo>
                  <a:pt x="148456" y="0"/>
                </a:moveTo>
                <a:lnTo>
                  <a:pt x="214141" y="11546"/>
                </a:lnTo>
                <a:lnTo>
                  <a:pt x="262272" y="46186"/>
                </a:lnTo>
                <a:lnTo>
                  <a:pt x="291787" y="101680"/>
                </a:lnTo>
                <a:lnTo>
                  <a:pt x="301625" y="175790"/>
                </a:lnTo>
                <a:lnTo>
                  <a:pt x="299054" y="215349"/>
                </a:lnTo>
                <a:lnTo>
                  <a:pt x="278494" y="281565"/>
                </a:lnTo>
                <a:lnTo>
                  <a:pt x="237787" y="329666"/>
                </a:lnTo>
                <a:lnTo>
                  <a:pt x="179406" y="354173"/>
                </a:lnTo>
                <a:lnTo>
                  <a:pt x="143743" y="357237"/>
                </a:lnTo>
                <a:lnTo>
                  <a:pt x="111010" y="354203"/>
                </a:lnTo>
                <a:lnTo>
                  <a:pt x="57696" y="329931"/>
                </a:lnTo>
                <a:lnTo>
                  <a:pt x="20876" y="282184"/>
                </a:lnTo>
                <a:lnTo>
                  <a:pt x="2319" y="215732"/>
                </a:lnTo>
                <a:lnTo>
                  <a:pt x="0" y="175790"/>
                </a:lnTo>
                <a:lnTo>
                  <a:pt x="2525" y="140333"/>
                </a:lnTo>
                <a:lnTo>
                  <a:pt x="22732" y="77946"/>
                </a:lnTo>
                <a:lnTo>
                  <a:pt x="62320" y="28697"/>
                </a:lnTo>
                <a:lnTo>
                  <a:pt x="116341" y="3188"/>
                </a:lnTo>
                <a:lnTo>
                  <a:pt x="148456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35940" y="1591733"/>
            <a:ext cx="7312660" cy="477774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57150" marR="5080" indent="-44450" algn="just">
              <a:lnSpc>
                <a:spcPct val="90100"/>
              </a:lnSpc>
              <a:spcBef>
                <a:spcPts val="405"/>
              </a:spcBef>
            </a:pPr>
            <a:r>
              <a:rPr sz="2600" spc="-5" dirty="0">
                <a:latin typeface="Trebuchet MS"/>
                <a:cs typeface="Trebuchet MS"/>
              </a:rPr>
              <a:t>KONTRAK </a:t>
            </a:r>
            <a:r>
              <a:rPr sz="2600" spc="-55" dirty="0">
                <a:latin typeface="Trebuchet MS"/>
                <a:cs typeface="Trebuchet MS"/>
              </a:rPr>
              <a:t>YAITU </a:t>
            </a:r>
            <a:r>
              <a:rPr sz="2600" dirty="0">
                <a:latin typeface="Trebuchet MS"/>
                <a:cs typeface="Trebuchet MS"/>
              </a:rPr>
              <a:t>DOKUMEN </a:t>
            </a:r>
            <a:r>
              <a:rPr sz="2600" spc="-70" dirty="0">
                <a:latin typeface="Trebuchet MS"/>
                <a:cs typeface="Trebuchet MS"/>
              </a:rPr>
              <a:t>YANG </a:t>
            </a:r>
            <a:r>
              <a:rPr sz="2600" spc="-5" dirty="0">
                <a:latin typeface="Trebuchet MS"/>
                <a:cs typeface="Trebuchet MS"/>
              </a:rPr>
              <a:t>MERINCI  </a:t>
            </a:r>
            <a:r>
              <a:rPr sz="2600" spc="-105" dirty="0" smtClean="0">
                <a:latin typeface="Trebuchet MS"/>
                <a:cs typeface="Trebuchet MS"/>
              </a:rPr>
              <a:t>SYARAT</a:t>
            </a:r>
            <a:r>
              <a:rPr lang="en-US" sz="2600" spc="-105" dirty="0" smtClean="0">
                <a:latin typeface="Trebuchet MS"/>
                <a:cs typeface="Trebuchet MS"/>
              </a:rPr>
              <a:t> </a:t>
            </a:r>
            <a:r>
              <a:rPr sz="2600" spc="-105" dirty="0" err="1" smtClean="0">
                <a:latin typeface="Trebuchet MS"/>
                <a:cs typeface="Trebuchet MS"/>
              </a:rPr>
              <a:t>SYARAT</a:t>
            </a:r>
            <a:r>
              <a:rPr sz="2600" spc="-105" dirty="0" smtClean="0">
                <a:latin typeface="Trebuchet MS"/>
                <a:cs typeface="Trebuchet MS"/>
              </a:rPr>
              <a:t> </a:t>
            </a:r>
            <a:r>
              <a:rPr sz="2600" spc="-30" dirty="0">
                <a:latin typeface="Trebuchet MS"/>
                <a:cs typeface="Trebuchet MS"/>
              </a:rPr>
              <a:t>TERJADINYA </a:t>
            </a:r>
            <a:r>
              <a:rPr sz="2600" spc="-5" dirty="0">
                <a:latin typeface="Trebuchet MS"/>
                <a:cs typeface="Trebuchet MS"/>
              </a:rPr>
              <a:t>TRANSAKSI</a:t>
            </a:r>
            <a:r>
              <a:rPr sz="2600" spc="-13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DAN  </a:t>
            </a:r>
            <a:r>
              <a:rPr sz="2600" spc="-5" dirty="0">
                <a:latin typeface="Trebuchet MS"/>
                <a:cs typeface="Trebuchet MS"/>
              </a:rPr>
              <a:t>PENJELASAN SECARA </a:t>
            </a:r>
            <a:r>
              <a:rPr sz="2600" spc="-45" dirty="0">
                <a:latin typeface="Trebuchet MS"/>
                <a:cs typeface="Trebuchet MS"/>
              </a:rPr>
              <a:t>DETAIL </a:t>
            </a:r>
            <a:r>
              <a:rPr sz="2600" spc="-5" dirty="0">
                <a:latin typeface="Trebuchet MS"/>
                <a:cs typeface="Trebuchet MS"/>
              </a:rPr>
              <a:t>HAK </a:t>
            </a:r>
            <a:r>
              <a:rPr sz="2600" dirty="0">
                <a:latin typeface="Trebuchet MS"/>
                <a:cs typeface="Trebuchet MS"/>
              </a:rPr>
              <a:t>DAN  </a:t>
            </a:r>
            <a:r>
              <a:rPr sz="2600" spc="-30" dirty="0">
                <a:latin typeface="Trebuchet MS"/>
                <a:cs typeface="Trebuchet MS"/>
              </a:rPr>
              <a:t>KEWAJIBAN </a:t>
            </a:r>
            <a:r>
              <a:rPr sz="2600" dirty="0">
                <a:latin typeface="Trebuchet MS"/>
                <a:cs typeface="Trebuchet MS"/>
              </a:rPr>
              <a:t>MASING-MASING</a:t>
            </a:r>
            <a:r>
              <a:rPr sz="2600" spc="2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PIHAK.</a:t>
            </a:r>
            <a:endParaRPr sz="2600" dirty="0">
              <a:latin typeface="Trebuchet MS"/>
              <a:cs typeface="Trebuchet MS"/>
            </a:endParaRPr>
          </a:p>
          <a:p>
            <a:pPr marL="286385" marR="27305" indent="-274320" algn="just">
              <a:lnSpc>
                <a:spcPct val="90000"/>
              </a:lnSpc>
              <a:spcBef>
                <a:spcPts val="595"/>
              </a:spcBef>
            </a:pPr>
            <a:r>
              <a:rPr lang="en-US" sz="2600" spc="-5" dirty="0" smtClean="0">
                <a:latin typeface="Trebuchet MS"/>
                <a:cs typeface="Trebuchet MS"/>
              </a:rPr>
              <a:t>	</a:t>
            </a:r>
            <a:r>
              <a:rPr sz="2600" spc="-5" dirty="0" err="1" smtClean="0">
                <a:latin typeface="Trebuchet MS"/>
                <a:cs typeface="Trebuchet MS"/>
              </a:rPr>
              <a:t>Kapan</a:t>
            </a:r>
            <a:r>
              <a:rPr sz="2600" spc="-5" dirty="0" smtClean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hukum </a:t>
            </a:r>
            <a:r>
              <a:rPr sz="2600" spc="-5" dirty="0">
                <a:latin typeface="Trebuchet MS"/>
                <a:cs typeface="Trebuchet MS"/>
              </a:rPr>
              <a:t>kontrak internasional berlaku?  Hukum kontrak internasional berlaku pada  saat ditunjuk oleh para pihak, atau apabila  para pihak tidak menentukan </a:t>
            </a:r>
            <a:r>
              <a:rPr sz="2600" dirty="0">
                <a:latin typeface="Trebuchet MS"/>
                <a:cs typeface="Trebuchet MS"/>
              </a:rPr>
              <a:t>hukum </a:t>
            </a:r>
            <a:r>
              <a:rPr sz="2600" spc="-5" dirty="0">
                <a:latin typeface="Trebuchet MS"/>
                <a:cs typeface="Trebuchet MS"/>
              </a:rPr>
              <a:t>mana  </a:t>
            </a:r>
            <a:r>
              <a:rPr sz="2600" dirty="0">
                <a:latin typeface="Trebuchet MS"/>
                <a:cs typeface="Trebuchet MS"/>
              </a:rPr>
              <a:t>yang </a:t>
            </a:r>
            <a:r>
              <a:rPr sz="2600" spc="-5" dirty="0">
                <a:latin typeface="Trebuchet MS"/>
                <a:cs typeface="Trebuchet MS"/>
              </a:rPr>
              <a:t>akan berlaku, maka apabila kemudian  terjadi </a:t>
            </a:r>
            <a:r>
              <a:rPr sz="2600" spc="-10" dirty="0">
                <a:latin typeface="Trebuchet MS"/>
                <a:cs typeface="Trebuchet MS"/>
              </a:rPr>
              <a:t>sengketa, </a:t>
            </a:r>
            <a:r>
              <a:rPr sz="2600" spc="-5" dirty="0">
                <a:latin typeface="Trebuchet MS"/>
                <a:cs typeface="Trebuchet MS"/>
              </a:rPr>
              <a:t>pada saat itu harus  dimintakan persetujuan antara pihak  bersengketa untuk menunjuk </a:t>
            </a:r>
            <a:r>
              <a:rPr sz="2600" i="1" dirty="0">
                <a:latin typeface="Trebuchet MS"/>
                <a:cs typeface="Trebuchet MS"/>
              </a:rPr>
              <a:t>choice of law  </a:t>
            </a:r>
            <a:r>
              <a:rPr sz="2600" spc="-5" dirty="0">
                <a:latin typeface="Trebuchet MS"/>
                <a:cs typeface="Trebuchet MS"/>
              </a:rPr>
              <a:t>dan </a:t>
            </a:r>
            <a:r>
              <a:rPr sz="2600" i="1" dirty="0">
                <a:latin typeface="Trebuchet MS"/>
                <a:cs typeface="Trebuchet MS"/>
              </a:rPr>
              <a:t>choice of </a:t>
            </a:r>
            <a:r>
              <a:rPr sz="2600" i="1" spc="-5" dirty="0">
                <a:latin typeface="Trebuchet MS"/>
                <a:cs typeface="Trebuchet MS"/>
              </a:rPr>
              <a:t>forum</a:t>
            </a:r>
            <a:r>
              <a:rPr sz="2600" spc="-5" dirty="0">
                <a:latin typeface="Trebuchet MS"/>
                <a:cs typeface="Trebuchet MS"/>
              </a:rPr>
              <a:t>-nya.</a:t>
            </a:r>
            <a:endParaRPr sz="26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4546" y="151723"/>
            <a:ext cx="762719" cy="313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97289" y="24617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7" y="0"/>
                </a:moveTo>
                <a:lnTo>
                  <a:pt x="0" y="114064"/>
                </a:lnTo>
                <a:lnTo>
                  <a:pt x="74215" y="114064"/>
                </a:lnTo>
                <a:lnTo>
                  <a:pt x="37107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02871" y="155939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4" h="309245">
                <a:moveTo>
                  <a:pt x="0" y="0"/>
                </a:moveTo>
                <a:lnTo>
                  <a:pt x="54818" y="0"/>
                </a:lnTo>
                <a:lnTo>
                  <a:pt x="54818" y="260176"/>
                </a:lnTo>
                <a:lnTo>
                  <a:pt x="194394" y="260176"/>
                </a:lnTo>
                <a:lnTo>
                  <a:pt x="194394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546" y="155939"/>
            <a:ext cx="232410" cy="309245"/>
          </a:xfrm>
          <a:custGeom>
            <a:avLst/>
            <a:gdLst/>
            <a:ahLst/>
            <a:cxnLst/>
            <a:rect l="l" t="t" r="r" b="b"/>
            <a:pathLst>
              <a:path w="232409" h="309245">
                <a:moveTo>
                  <a:pt x="0" y="0"/>
                </a:moveTo>
                <a:lnTo>
                  <a:pt x="54818" y="0"/>
                </a:lnTo>
                <a:lnTo>
                  <a:pt x="54818" y="121022"/>
                </a:lnTo>
                <a:lnTo>
                  <a:pt x="177738" y="121022"/>
                </a:lnTo>
                <a:lnTo>
                  <a:pt x="177738" y="0"/>
                </a:lnTo>
                <a:lnTo>
                  <a:pt x="231923" y="0"/>
                </a:lnTo>
                <a:lnTo>
                  <a:pt x="231923" y="308880"/>
                </a:lnTo>
                <a:lnTo>
                  <a:pt x="177738" y="308880"/>
                </a:lnTo>
                <a:lnTo>
                  <a:pt x="177738" y="169726"/>
                </a:lnTo>
                <a:lnTo>
                  <a:pt x="54818" y="169726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9249" y="15172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0" y="0"/>
                </a:moveTo>
                <a:lnTo>
                  <a:pt x="147166" y="0"/>
                </a:lnTo>
                <a:lnTo>
                  <a:pt x="271350" y="313097"/>
                </a:lnTo>
                <a:lnTo>
                  <a:pt x="210839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2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16786" y="150669"/>
            <a:ext cx="2535944" cy="3194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19269" y="24617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41332" y="24617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8" y="0"/>
                </a:moveTo>
                <a:lnTo>
                  <a:pt x="0" y="114064"/>
                </a:lnTo>
                <a:lnTo>
                  <a:pt x="74215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79661" y="200207"/>
            <a:ext cx="93629" cy="92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88376" y="15593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70" h="314325">
                <a:moveTo>
                  <a:pt x="0" y="0"/>
                </a:moveTo>
                <a:lnTo>
                  <a:pt x="54818" y="0"/>
                </a:lnTo>
                <a:lnTo>
                  <a:pt x="54818" y="209363"/>
                </a:lnTo>
                <a:lnTo>
                  <a:pt x="55766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5" y="272378"/>
                </a:lnTo>
                <a:lnTo>
                  <a:pt x="180142" y="298970"/>
                </a:lnTo>
                <a:lnTo>
                  <a:pt x="137500" y="312464"/>
                </a:lnTo>
                <a:lnTo>
                  <a:pt x="112167" y="314151"/>
                </a:lnTo>
                <a:lnTo>
                  <a:pt x="86819" y="312504"/>
                </a:lnTo>
                <a:lnTo>
                  <a:pt x="45336" y="299326"/>
                </a:lnTo>
                <a:lnTo>
                  <a:pt x="16425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56525" y="155939"/>
            <a:ext cx="232410" cy="309245"/>
          </a:xfrm>
          <a:custGeom>
            <a:avLst/>
            <a:gdLst/>
            <a:ahLst/>
            <a:cxnLst/>
            <a:rect l="l" t="t" r="r" b="b"/>
            <a:pathLst>
              <a:path w="232410" h="309245">
                <a:moveTo>
                  <a:pt x="0" y="0"/>
                </a:moveTo>
                <a:lnTo>
                  <a:pt x="54819" y="0"/>
                </a:lnTo>
                <a:lnTo>
                  <a:pt x="54819" y="121022"/>
                </a:lnTo>
                <a:lnTo>
                  <a:pt x="177738" y="121022"/>
                </a:lnTo>
                <a:lnTo>
                  <a:pt x="177738" y="0"/>
                </a:lnTo>
                <a:lnTo>
                  <a:pt x="231924" y="0"/>
                </a:lnTo>
                <a:lnTo>
                  <a:pt x="231924" y="308880"/>
                </a:lnTo>
                <a:lnTo>
                  <a:pt x="177738" y="308880"/>
                </a:lnTo>
                <a:lnTo>
                  <a:pt x="177738" y="169726"/>
                </a:lnTo>
                <a:lnTo>
                  <a:pt x="54819" y="169726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46912" y="15593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16786" y="155939"/>
            <a:ext cx="262890" cy="309245"/>
          </a:xfrm>
          <a:custGeom>
            <a:avLst/>
            <a:gdLst/>
            <a:ahLst/>
            <a:cxnLst/>
            <a:rect l="l" t="t" r="r" b="b"/>
            <a:pathLst>
              <a:path w="262889" h="309245">
                <a:moveTo>
                  <a:pt x="0" y="0"/>
                </a:moveTo>
                <a:lnTo>
                  <a:pt x="58192" y="0"/>
                </a:lnTo>
                <a:lnTo>
                  <a:pt x="131353" y="131774"/>
                </a:lnTo>
                <a:lnTo>
                  <a:pt x="204725" y="0"/>
                </a:lnTo>
                <a:lnTo>
                  <a:pt x="262706" y="0"/>
                </a:lnTo>
                <a:lnTo>
                  <a:pt x="158973" y="182165"/>
                </a:lnTo>
                <a:lnTo>
                  <a:pt x="158973" y="308880"/>
                </a:lnTo>
                <a:lnTo>
                  <a:pt x="104155" y="308880"/>
                </a:lnTo>
                <a:lnTo>
                  <a:pt x="104155" y="18216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24851" y="152776"/>
            <a:ext cx="237490" cy="312420"/>
          </a:xfrm>
          <a:custGeom>
            <a:avLst/>
            <a:gdLst/>
            <a:ahLst/>
            <a:cxnLst/>
            <a:rect l="l" t="t" r="r" b="b"/>
            <a:pathLst>
              <a:path w="237489" h="312420">
                <a:moveTo>
                  <a:pt x="85601" y="0"/>
                </a:moveTo>
                <a:lnTo>
                  <a:pt x="137072" y="5692"/>
                </a:lnTo>
                <a:lnTo>
                  <a:pt x="173837" y="22770"/>
                </a:lnTo>
                <a:lnTo>
                  <a:pt x="195896" y="51234"/>
                </a:lnTo>
                <a:lnTo>
                  <a:pt x="203249" y="91082"/>
                </a:lnTo>
                <a:lnTo>
                  <a:pt x="202234" y="104484"/>
                </a:lnTo>
                <a:lnTo>
                  <a:pt x="187015" y="141051"/>
                </a:lnTo>
                <a:lnTo>
                  <a:pt x="157918" y="167420"/>
                </a:lnTo>
                <a:lnTo>
                  <a:pt x="146112" y="172888"/>
                </a:lnTo>
                <a:lnTo>
                  <a:pt x="237405" y="312042"/>
                </a:lnTo>
                <a:lnTo>
                  <a:pt x="174153" y="312042"/>
                </a:lnTo>
                <a:lnTo>
                  <a:pt x="91715" y="184484"/>
                </a:lnTo>
                <a:lnTo>
                  <a:pt x="84875" y="184313"/>
                </a:lnTo>
                <a:lnTo>
                  <a:pt x="76798" y="184010"/>
                </a:lnTo>
                <a:lnTo>
                  <a:pt x="67481" y="183575"/>
                </a:lnTo>
                <a:lnTo>
                  <a:pt x="56927" y="183009"/>
                </a:lnTo>
                <a:lnTo>
                  <a:pt x="56927" y="312042"/>
                </a:lnTo>
                <a:lnTo>
                  <a:pt x="0" y="312042"/>
                </a:lnTo>
                <a:lnTo>
                  <a:pt x="0" y="3162"/>
                </a:lnTo>
                <a:lnTo>
                  <a:pt x="3966" y="3063"/>
                </a:lnTo>
                <a:lnTo>
                  <a:pt x="11226" y="2767"/>
                </a:lnTo>
                <a:lnTo>
                  <a:pt x="21782" y="2273"/>
                </a:lnTo>
                <a:lnTo>
                  <a:pt x="35632" y="1581"/>
                </a:lnTo>
                <a:lnTo>
                  <a:pt x="50377" y="889"/>
                </a:lnTo>
                <a:lnTo>
                  <a:pt x="63620" y="395"/>
                </a:lnTo>
                <a:lnTo>
                  <a:pt x="75361" y="98"/>
                </a:lnTo>
                <a:lnTo>
                  <a:pt x="8560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21229" y="15172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0" y="0"/>
                </a:moveTo>
                <a:lnTo>
                  <a:pt x="147166" y="0"/>
                </a:lnTo>
                <a:lnTo>
                  <a:pt x="271350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2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43290" y="15172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1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9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65717" y="150668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3" y="1251"/>
                </a:lnTo>
                <a:lnTo>
                  <a:pt x="140683" y="5007"/>
                </a:lnTo>
                <a:lnTo>
                  <a:pt x="158564" y="11266"/>
                </a:lnTo>
                <a:lnTo>
                  <a:pt x="172889" y="20029"/>
                </a:lnTo>
                <a:lnTo>
                  <a:pt x="156233" y="67257"/>
                </a:lnTo>
                <a:lnTo>
                  <a:pt x="141592" y="58218"/>
                </a:lnTo>
                <a:lnTo>
                  <a:pt x="126557" y="51761"/>
                </a:lnTo>
                <a:lnTo>
                  <a:pt x="111126" y="47887"/>
                </a:lnTo>
                <a:lnTo>
                  <a:pt x="95300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1" y="82649"/>
                </a:lnTo>
                <a:lnTo>
                  <a:pt x="59127" y="96063"/>
                </a:lnTo>
                <a:lnTo>
                  <a:pt x="70157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5" y="233399"/>
                </a:lnTo>
                <a:lnTo>
                  <a:pt x="185163" y="251334"/>
                </a:lnTo>
                <a:lnTo>
                  <a:pt x="157392" y="295175"/>
                </a:lnTo>
                <a:lnTo>
                  <a:pt x="122735" y="313360"/>
                </a:lnTo>
                <a:lnTo>
                  <a:pt x="78011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1" y="247947"/>
                </a:lnTo>
                <a:lnTo>
                  <a:pt x="36409" y="257909"/>
                </a:lnTo>
                <a:lnTo>
                  <a:pt x="52446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09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1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3" y="83070"/>
                </a:lnTo>
                <a:lnTo>
                  <a:pt x="2273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21078" y="150668"/>
            <a:ext cx="256540" cy="320040"/>
          </a:xfrm>
          <a:custGeom>
            <a:avLst/>
            <a:gdLst/>
            <a:ahLst/>
            <a:cxnLst/>
            <a:rect l="l" t="t" r="r" b="b"/>
            <a:pathLst>
              <a:path w="256539" h="320040">
                <a:moveTo>
                  <a:pt x="156443" y="0"/>
                </a:moveTo>
                <a:lnTo>
                  <a:pt x="180900" y="1897"/>
                </a:lnTo>
                <a:lnTo>
                  <a:pt x="203460" y="7590"/>
                </a:lnTo>
                <a:lnTo>
                  <a:pt x="224123" y="17078"/>
                </a:lnTo>
                <a:lnTo>
                  <a:pt x="242888" y="30361"/>
                </a:lnTo>
                <a:lnTo>
                  <a:pt x="219906" y="74426"/>
                </a:lnTo>
                <a:lnTo>
                  <a:pt x="214397" y="70110"/>
                </a:lnTo>
                <a:lnTo>
                  <a:pt x="207572" y="65808"/>
                </a:lnTo>
                <a:lnTo>
                  <a:pt x="171149" y="50838"/>
                </a:lnTo>
                <a:lnTo>
                  <a:pt x="155178" y="48704"/>
                </a:lnTo>
                <a:lnTo>
                  <a:pt x="133606" y="50634"/>
                </a:lnTo>
                <a:lnTo>
                  <a:pt x="97658" y="66078"/>
                </a:lnTo>
                <a:lnTo>
                  <a:pt x="71751" y="96347"/>
                </a:lnTo>
                <a:lnTo>
                  <a:pt x="58574" y="137724"/>
                </a:lnTo>
                <a:lnTo>
                  <a:pt x="56927" y="162346"/>
                </a:lnTo>
                <a:lnTo>
                  <a:pt x="58541" y="185776"/>
                </a:lnTo>
                <a:lnTo>
                  <a:pt x="71455" y="225203"/>
                </a:lnTo>
                <a:lnTo>
                  <a:pt x="96834" y="254114"/>
                </a:lnTo>
                <a:lnTo>
                  <a:pt x="131992" y="268873"/>
                </a:lnTo>
                <a:lnTo>
                  <a:pt x="153070" y="270718"/>
                </a:lnTo>
                <a:lnTo>
                  <a:pt x="167077" y="269716"/>
                </a:lnTo>
                <a:lnTo>
                  <a:pt x="201352" y="193972"/>
                </a:lnTo>
                <a:lnTo>
                  <a:pt x="158552" y="193972"/>
                </a:lnTo>
                <a:lnTo>
                  <a:pt x="158552" y="147166"/>
                </a:lnTo>
                <a:lnTo>
                  <a:pt x="256171" y="147166"/>
                </a:lnTo>
                <a:lnTo>
                  <a:pt x="256171" y="285477"/>
                </a:lnTo>
                <a:lnTo>
                  <a:pt x="220413" y="305539"/>
                </a:lnTo>
                <a:lnTo>
                  <a:pt x="174865" y="317182"/>
                </a:lnTo>
                <a:lnTo>
                  <a:pt x="144215" y="319422"/>
                </a:lnTo>
                <a:lnTo>
                  <a:pt x="112727" y="316701"/>
                </a:lnTo>
                <a:lnTo>
                  <a:pt x="60069" y="294932"/>
                </a:lnTo>
                <a:lnTo>
                  <a:pt x="21881" y="252368"/>
                </a:lnTo>
                <a:lnTo>
                  <a:pt x="2431" y="194862"/>
                </a:lnTo>
                <a:lnTo>
                  <a:pt x="0" y="160870"/>
                </a:lnTo>
                <a:lnTo>
                  <a:pt x="2648" y="126807"/>
                </a:lnTo>
                <a:lnTo>
                  <a:pt x="23838" y="68720"/>
                </a:lnTo>
                <a:lnTo>
                  <a:pt x="65400" y="25142"/>
                </a:lnTo>
                <a:lnTo>
                  <a:pt x="122432" y="2793"/>
                </a:lnTo>
                <a:lnTo>
                  <a:pt x="156443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31312" y="151723"/>
            <a:ext cx="2838372" cy="3173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39138" y="24617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56107" y="24617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5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82477" y="200418"/>
            <a:ext cx="98267" cy="1056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84015" y="200418"/>
            <a:ext cx="121459" cy="2178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84648" y="200207"/>
            <a:ext cx="93629" cy="925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744720" y="15593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4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09" y="117648"/>
                </a:lnTo>
                <a:lnTo>
                  <a:pt x="52709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85373" y="15593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5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93385" y="155939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4" h="309245">
                <a:moveTo>
                  <a:pt x="0" y="0"/>
                </a:moveTo>
                <a:lnTo>
                  <a:pt x="255749" y="0"/>
                </a:lnTo>
                <a:lnTo>
                  <a:pt x="255749" y="48704"/>
                </a:lnTo>
                <a:lnTo>
                  <a:pt x="153070" y="48704"/>
                </a:lnTo>
                <a:lnTo>
                  <a:pt x="153070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93362" y="155939"/>
            <a:ext cx="232410" cy="309245"/>
          </a:xfrm>
          <a:custGeom>
            <a:avLst/>
            <a:gdLst/>
            <a:ahLst/>
            <a:cxnLst/>
            <a:rect l="l" t="t" r="r" b="b"/>
            <a:pathLst>
              <a:path w="232410" h="309245">
                <a:moveTo>
                  <a:pt x="0" y="0"/>
                </a:moveTo>
                <a:lnTo>
                  <a:pt x="54819" y="0"/>
                </a:lnTo>
                <a:lnTo>
                  <a:pt x="54819" y="121022"/>
                </a:lnTo>
                <a:lnTo>
                  <a:pt x="177738" y="121022"/>
                </a:lnTo>
                <a:lnTo>
                  <a:pt x="177738" y="0"/>
                </a:lnTo>
                <a:lnTo>
                  <a:pt x="231924" y="0"/>
                </a:lnTo>
                <a:lnTo>
                  <a:pt x="231924" y="308880"/>
                </a:lnTo>
                <a:lnTo>
                  <a:pt x="177738" y="308880"/>
                </a:lnTo>
                <a:lnTo>
                  <a:pt x="177738" y="169726"/>
                </a:lnTo>
                <a:lnTo>
                  <a:pt x="54819" y="169726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783776" y="155939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5" h="309245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5" y="121022"/>
                </a:lnTo>
                <a:lnTo>
                  <a:pt x="156865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410180" y="15593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5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529776" y="153831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4" h="311150">
                <a:moveTo>
                  <a:pt x="64095" y="0"/>
                </a:moveTo>
                <a:lnTo>
                  <a:pt x="127426" y="5613"/>
                </a:lnTo>
                <a:lnTo>
                  <a:pt x="171096" y="22454"/>
                </a:lnTo>
                <a:lnTo>
                  <a:pt x="196476" y="51207"/>
                </a:lnTo>
                <a:lnTo>
                  <a:pt x="204936" y="92558"/>
                </a:lnTo>
                <a:lnTo>
                  <a:pt x="197108" y="139048"/>
                </a:lnTo>
                <a:lnTo>
                  <a:pt x="173626" y="172256"/>
                </a:lnTo>
                <a:lnTo>
                  <a:pt x="134489" y="192180"/>
                </a:lnTo>
                <a:lnTo>
                  <a:pt x="79697" y="198822"/>
                </a:lnTo>
                <a:lnTo>
                  <a:pt x="73513" y="198822"/>
                </a:lnTo>
                <a:lnTo>
                  <a:pt x="65219" y="198330"/>
                </a:lnTo>
                <a:lnTo>
                  <a:pt x="54818" y="197346"/>
                </a:lnTo>
                <a:lnTo>
                  <a:pt x="54818" y="310988"/>
                </a:lnTo>
                <a:lnTo>
                  <a:pt x="0" y="310988"/>
                </a:lnTo>
                <a:lnTo>
                  <a:pt x="0" y="2319"/>
                </a:lnTo>
                <a:lnTo>
                  <a:pt x="24562" y="1304"/>
                </a:lnTo>
                <a:lnTo>
                  <a:pt x="43432" y="579"/>
                </a:lnTo>
                <a:lnTo>
                  <a:pt x="56610" y="144"/>
                </a:lnTo>
                <a:lnTo>
                  <a:pt x="6409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31312" y="153831"/>
            <a:ext cx="229235" cy="311150"/>
          </a:xfrm>
          <a:custGeom>
            <a:avLst/>
            <a:gdLst/>
            <a:ahLst/>
            <a:cxnLst/>
            <a:rect l="l" t="t" r="r" b="b"/>
            <a:pathLst>
              <a:path w="229235" h="311150">
                <a:moveTo>
                  <a:pt x="82438" y="0"/>
                </a:moveTo>
                <a:lnTo>
                  <a:pt x="142923" y="9883"/>
                </a:lnTo>
                <a:lnTo>
                  <a:pt x="189440" y="39532"/>
                </a:lnTo>
                <a:lnTo>
                  <a:pt x="219089" y="85521"/>
                </a:lnTo>
                <a:lnTo>
                  <a:pt x="228972" y="144425"/>
                </a:lnTo>
                <a:lnTo>
                  <a:pt x="224515" y="195319"/>
                </a:lnTo>
                <a:lnTo>
                  <a:pt x="211144" y="236960"/>
                </a:lnTo>
                <a:lnTo>
                  <a:pt x="188859" y="269347"/>
                </a:lnTo>
                <a:lnTo>
                  <a:pt x="157661" y="292481"/>
                </a:lnTo>
                <a:lnTo>
                  <a:pt x="117549" y="306362"/>
                </a:lnTo>
                <a:lnTo>
                  <a:pt x="68523" y="310988"/>
                </a:lnTo>
                <a:lnTo>
                  <a:pt x="0" y="310988"/>
                </a:lnTo>
                <a:lnTo>
                  <a:pt x="0" y="2319"/>
                </a:lnTo>
                <a:lnTo>
                  <a:pt x="29741" y="1304"/>
                </a:lnTo>
                <a:lnTo>
                  <a:pt x="53395" y="579"/>
                </a:lnTo>
                <a:lnTo>
                  <a:pt x="70960" y="144"/>
                </a:lnTo>
                <a:lnTo>
                  <a:pt x="8243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29837" y="152776"/>
            <a:ext cx="237490" cy="312420"/>
          </a:xfrm>
          <a:custGeom>
            <a:avLst/>
            <a:gdLst/>
            <a:ahLst/>
            <a:cxnLst/>
            <a:rect l="l" t="t" r="r" b="b"/>
            <a:pathLst>
              <a:path w="237489" h="312420">
                <a:moveTo>
                  <a:pt x="85601" y="0"/>
                </a:moveTo>
                <a:lnTo>
                  <a:pt x="137072" y="5692"/>
                </a:lnTo>
                <a:lnTo>
                  <a:pt x="173837" y="22770"/>
                </a:lnTo>
                <a:lnTo>
                  <a:pt x="195896" y="51234"/>
                </a:lnTo>
                <a:lnTo>
                  <a:pt x="203250" y="91082"/>
                </a:lnTo>
                <a:lnTo>
                  <a:pt x="202235" y="104484"/>
                </a:lnTo>
                <a:lnTo>
                  <a:pt x="187015" y="141051"/>
                </a:lnTo>
                <a:lnTo>
                  <a:pt x="157919" y="167420"/>
                </a:lnTo>
                <a:lnTo>
                  <a:pt x="146112" y="172888"/>
                </a:lnTo>
                <a:lnTo>
                  <a:pt x="237406" y="312042"/>
                </a:lnTo>
                <a:lnTo>
                  <a:pt x="174154" y="312042"/>
                </a:lnTo>
                <a:lnTo>
                  <a:pt x="91716" y="184484"/>
                </a:lnTo>
                <a:lnTo>
                  <a:pt x="84876" y="184313"/>
                </a:lnTo>
                <a:lnTo>
                  <a:pt x="76798" y="184010"/>
                </a:lnTo>
                <a:lnTo>
                  <a:pt x="67482" y="183575"/>
                </a:lnTo>
                <a:lnTo>
                  <a:pt x="56927" y="183009"/>
                </a:lnTo>
                <a:lnTo>
                  <a:pt x="56927" y="312042"/>
                </a:lnTo>
                <a:lnTo>
                  <a:pt x="0" y="312042"/>
                </a:lnTo>
                <a:lnTo>
                  <a:pt x="0" y="3162"/>
                </a:lnTo>
                <a:lnTo>
                  <a:pt x="3966" y="3063"/>
                </a:lnTo>
                <a:lnTo>
                  <a:pt x="11227" y="2767"/>
                </a:lnTo>
                <a:lnTo>
                  <a:pt x="21782" y="2273"/>
                </a:lnTo>
                <a:lnTo>
                  <a:pt x="35632" y="1581"/>
                </a:lnTo>
                <a:lnTo>
                  <a:pt x="50377" y="889"/>
                </a:lnTo>
                <a:lnTo>
                  <a:pt x="63621" y="395"/>
                </a:lnTo>
                <a:lnTo>
                  <a:pt x="75362" y="98"/>
                </a:lnTo>
                <a:lnTo>
                  <a:pt x="8560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04970" y="151722"/>
            <a:ext cx="508000" cy="313690"/>
          </a:xfrm>
          <a:custGeom>
            <a:avLst/>
            <a:gdLst/>
            <a:ahLst/>
            <a:cxnLst/>
            <a:rect l="l" t="t" r="r" b="b"/>
            <a:pathLst>
              <a:path w="508000" h="313690">
                <a:moveTo>
                  <a:pt x="359258" y="0"/>
                </a:moveTo>
                <a:lnTo>
                  <a:pt x="383294" y="0"/>
                </a:lnTo>
                <a:lnTo>
                  <a:pt x="507479" y="313097"/>
                </a:lnTo>
                <a:lnTo>
                  <a:pt x="446968" y="313097"/>
                </a:lnTo>
                <a:lnTo>
                  <a:pt x="424408" y="250477"/>
                </a:lnTo>
                <a:lnTo>
                  <a:pt x="318566" y="250477"/>
                </a:lnTo>
                <a:lnTo>
                  <a:pt x="297060" y="313097"/>
                </a:lnTo>
                <a:lnTo>
                  <a:pt x="240779" y="313097"/>
                </a:lnTo>
                <a:lnTo>
                  <a:pt x="236128" y="313097"/>
                </a:lnTo>
                <a:lnTo>
                  <a:pt x="175207" y="313097"/>
                </a:lnTo>
                <a:lnTo>
                  <a:pt x="89184" y="181533"/>
                </a:lnTo>
                <a:lnTo>
                  <a:pt x="54818" y="228550"/>
                </a:lnTo>
                <a:lnTo>
                  <a:pt x="54818" y="313097"/>
                </a:lnTo>
                <a:lnTo>
                  <a:pt x="0" y="313097"/>
                </a:lnTo>
                <a:lnTo>
                  <a:pt x="0" y="4216"/>
                </a:lnTo>
                <a:lnTo>
                  <a:pt x="54818" y="4216"/>
                </a:lnTo>
                <a:lnTo>
                  <a:pt x="54818" y="152015"/>
                </a:lnTo>
                <a:lnTo>
                  <a:pt x="159816" y="4216"/>
                </a:lnTo>
                <a:lnTo>
                  <a:pt x="222225" y="4216"/>
                </a:lnTo>
                <a:lnTo>
                  <a:pt x="125449" y="139154"/>
                </a:lnTo>
                <a:lnTo>
                  <a:pt x="237859" y="308694"/>
                </a:lnTo>
                <a:lnTo>
                  <a:pt x="35925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558066" y="15172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1" y="0"/>
                </a:moveTo>
                <a:lnTo>
                  <a:pt x="147167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9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4546" y="668190"/>
            <a:ext cx="1350045" cy="3173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91002" y="76264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7" y="0"/>
                </a:moveTo>
                <a:lnTo>
                  <a:pt x="0" y="114064"/>
                </a:lnTo>
                <a:lnTo>
                  <a:pt x="74215" y="114064"/>
                </a:lnTo>
                <a:lnTo>
                  <a:pt x="37107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79827" y="76264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7" y="0"/>
                </a:moveTo>
                <a:lnTo>
                  <a:pt x="0" y="114064"/>
                </a:lnTo>
                <a:lnTo>
                  <a:pt x="74215" y="114064"/>
                </a:lnTo>
                <a:lnTo>
                  <a:pt x="37107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7247" y="716885"/>
            <a:ext cx="121460" cy="21781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569173" y="672406"/>
            <a:ext cx="315595" cy="313690"/>
          </a:xfrm>
          <a:custGeom>
            <a:avLst/>
            <a:gdLst/>
            <a:ahLst/>
            <a:cxnLst/>
            <a:rect l="l" t="t" r="r" b="b"/>
            <a:pathLst>
              <a:path w="315594" h="313690">
                <a:moveTo>
                  <a:pt x="62198" y="0"/>
                </a:moveTo>
                <a:lnTo>
                  <a:pt x="91294" y="0"/>
                </a:lnTo>
                <a:lnTo>
                  <a:pt x="158130" y="208098"/>
                </a:lnTo>
                <a:lnTo>
                  <a:pt x="223491" y="0"/>
                </a:lnTo>
                <a:lnTo>
                  <a:pt x="252376" y="0"/>
                </a:lnTo>
                <a:lnTo>
                  <a:pt x="315417" y="309091"/>
                </a:lnTo>
                <a:lnTo>
                  <a:pt x="262285" y="309091"/>
                </a:lnTo>
                <a:lnTo>
                  <a:pt x="230238" y="142527"/>
                </a:lnTo>
                <a:lnTo>
                  <a:pt x="168040" y="313097"/>
                </a:lnTo>
                <a:lnTo>
                  <a:pt x="148432" y="313097"/>
                </a:lnTo>
                <a:lnTo>
                  <a:pt x="86234" y="142527"/>
                </a:lnTo>
                <a:lnTo>
                  <a:pt x="52921" y="309091"/>
                </a:lnTo>
                <a:lnTo>
                  <a:pt x="0" y="309091"/>
                </a:lnTo>
                <a:lnTo>
                  <a:pt x="6219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85408" y="672406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4" h="309244">
                <a:moveTo>
                  <a:pt x="0" y="0"/>
                </a:moveTo>
                <a:lnTo>
                  <a:pt x="54818" y="0"/>
                </a:lnTo>
                <a:lnTo>
                  <a:pt x="54818" y="260176"/>
                </a:lnTo>
                <a:lnTo>
                  <a:pt x="194394" y="260176"/>
                </a:lnTo>
                <a:lnTo>
                  <a:pt x="194394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4546" y="670297"/>
            <a:ext cx="229235" cy="311150"/>
          </a:xfrm>
          <a:custGeom>
            <a:avLst/>
            <a:gdLst/>
            <a:ahLst/>
            <a:cxnLst/>
            <a:rect l="l" t="t" r="r" b="b"/>
            <a:pathLst>
              <a:path w="229234" h="311150">
                <a:moveTo>
                  <a:pt x="82438" y="0"/>
                </a:moveTo>
                <a:lnTo>
                  <a:pt x="142923" y="9883"/>
                </a:lnTo>
                <a:lnTo>
                  <a:pt x="189439" y="39532"/>
                </a:lnTo>
                <a:lnTo>
                  <a:pt x="219088" y="85521"/>
                </a:lnTo>
                <a:lnTo>
                  <a:pt x="228972" y="144425"/>
                </a:lnTo>
                <a:lnTo>
                  <a:pt x="224515" y="195319"/>
                </a:lnTo>
                <a:lnTo>
                  <a:pt x="211144" y="236960"/>
                </a:lnTo>
                <a:lnTo>
                  <a:pt x="188859" y="269347"/>
                </a:lnTo>
                <a:lnTo>
                  <a:pt x="157661" y="292481"/>
                </a:lnTo>
                <a:lnTo>
                  <a:pt x="117549" y="306362"/>
                </a:lnTo>
                <a:lnTo>
                  <a:pt x="68522" y="310988"/>
                </a:lnTo>
                <a:lnTo>
                  <a:pt x="0" y="310988"/>
                </a:lnTo>
                <a:lnTo>
                  <a:pt x="0" y="2319"/>
                </a:lnTo>
                <a:lnTo>
                  <a:pt x="29741" y="1304"/>
                </a:lnTo>
                <a:lnTo>
                  <a:pt x="53395" y="579"/>
                </a:lnTo>
                <a:lnTo>
                  <a:pt x="70960" y="144"/>
                </a:lnTo>
                <a:lnTo>
                  <a:pt x="8243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92961" y="66818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2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81786" y="66818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0" y="0"/>
                </a:moveTo>
                <a:lnTo>
                  <a:pt x="147166" y="0"/>
                </a:lnTo>
                <a:lnTo>
                  <a:pt x="271350" y="313097"/>
                </a:lnTo>
                <a:lnTo>
                  <a:pt x="210839" y="313097"/>
                </a:lnTo>
                <a:lnTo>
                  <a:pt x="188279" y="250477"/>
                </a:lnTo>
                <a:lnTo>
                  <a:pt x="82438" y="250477"/>
                </a:lnTo>
                <a:lnTo>
                  <a:pt x="60932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021611" y="667134"/>
            <a:ext cx="2179600" cy="31942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976246" y="67240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684146" y="672406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70" h="314325">
                <a:moveTo>
                  <a:pt x="0" y="0"/>
                </a:moveTo>
                <a:lnTo>
                  <a:pt x="54819" y="0"/>
                </a:lnTo>
                <a:lnTo>
                  <a:pt x="54819" y="209364"/>
                </a:lnTo>
                <a:lnTo>
                  <a:pt x="55767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6" y="241813"/>
                </a:lnTo>
                <a:lnTo>
                  <a:pt x="174576" y="208309"/>
                </a:lnTo>
                <a:lnTo>
                  <a:pt x="174576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6" y="272378"/>
                </a:lnTo>
                <a:lnTo>
                  <a:pt x="180143" y="298970"/>
                </a:lnTo>
                <a:lnTo>
                  <a:pt x="137500" y="312464"/>
                </a:lnTo>
                <a:lnTo>
                  <a:pt x="112167" y="314151"/>
                </a:lnTo>
                <a:lnTo>
                  <a:pt x="86820" y="312504"/>
                </a:lnTo>
                <a:lnTo>
                  <a:pt x="45337" y="299326"/>
                </a:lnTo>
                <a:lnTo>
                  <a:pt x="16426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171384" y="672406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70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6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5" y="272378"/>
                </a:lnTo>
                <a:lnTo>
                  <a:pt x="180142" y="298970"/>
                </a:lnTo>
                <a:lnTo>
                  <a:pt x="137499" y="312464"/>
                </a:lnTo>
                <a:lnTo>
                  <a:pt x="112166" y="314151"/>
                </a:lnTo>
                <a:lnTo>
                  <a:pt x="86819" y="312504"/>
                </a:lnTo>
                <a:lnTo>
                  <a:pt x="45336" y="299326"/>
                </a:lnTo>
                <a:lnTo>
                  <a:pt x="16425" y="273195"/>
                </a:lnTo>
                <a:lnTo>
                  <a:pt x="1824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875699" y="672406"/>
            <a:ext cx="262890" cy="309245"/>
          </a:xfrm>
          <a:custGeom>
            <a:avLst/>
            <a:gdLst/>
            <a:ahLst/>
            <a:cxnLst/>
            <a:rect l="l" t="t" r="r" b="b"/>
            <a:pathLst>
              <a:path w="262889" h="309244">
                <a:moveTo>
                  <a:pt x="0" y="0"/>
                </a:moveTo>
                <a:lnTo>
                  <a:pt x="58192" y="0"/>
                </a:lnTo>
                <a:lnTo>
                  <a:pt x="131354" y="131774"/>
                </a:lnTo>
                <a:lnTo>
                  <a:pt x="204726" y="0"/>
                </a:lnTo>
                <a:lnTo>
                  <a:pt x="262707" y="0"/>
                </a:lnTo>
                <a:lnTo>
                  <a:pt x="158974" y="182165"/>
                </a:lnTo>
                <a:lnTo>
                  <a:pt x="158974" y="308880"/>
                </a:lnTo>
                <a:lnTo>
                  <a:pt x="104155" y="308880"/>
                </a:lnTo>
                <a:lnTo>
                  <a:pt x="104155" y="18216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617346" y="67240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371283" y="672406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5" h="309244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4" y="121022"/>
                </a:lnTo>
                <a:lnTo>
                  <a:pt x="156864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21612" y="672406"/>
            <a:ext cx="315595" cy="313690"/>
          </a:xfrm>
          <a:custGeom>
            <a:avLst/>
            <a:gdLst/>
            <a:ahLst/>
            <a:cxnLst/>
            <a:rect l="l" t="t" r="r" b="b"/>
            <a:pathLst>
              <a:path w="315594" h="313690">
                <a:moveTo>
                  <a:pt x="62198" y="0"/>
                </a:moveTo>
                <a:lnTo>
                  <a:pt x="91294" y="0"/>
                </a:lnTo>
                <a:lnTo>
                  <a:pt x="158130" y="208098"/>
                </a:lnTo>
                <a:lnTo>
                  <a:pt x="223490" y="0"/>
                </a:lnTo>
                <a:lnTo>
                  <a:pt x="252375" y="0"/>
                </a:lnTo>
                <a:lnTo>
                  <a:pt x="315416" y="309091"/>
                </a:lnTo>
                <a:lnTo>
                  <a:pt x="262285" y="309091"/>
                </a:lnTo>
                <a:lnTo>
                  <a:pt x="230237" y="142527"/>
                </a:lnTo>
                <a:lnTo>
                  <a:pt x="168039" y="313097"/>
                </a:lnTo>
                <a:lnTo>
                  <a:pt x="148431" y="313097"/>
                </a:lnTo>
                <a:lnTo>
                  <a:pt x="86233" y="142527"/>
                </a:lnTo>
                <a:lnTo>
                  <a:pt x="52921" y="309091"/>
                </a:lnTo>
                <a:lnTo>
                  <a:pt x="0" y="309091"/>
                </a:lnTo>
                <a:lnTo>
                  <a:pt x="6219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448725" y="667135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2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9" y="20029"/>
                </a:lnTo>
                <a:lnTo>
                  <a:pt x="156232" y="67257"/>
                </a:lnTo>
                <a:lnTo>
                  <a:pt x="141591" y="58218"/>
                </a:lnTo>
                <a:lnTo>
                  <a:pt x="126556" y="51761"/>
                </a:lnTo>
                <a:lnTo>
                  <a:pt x="111125" y="47886"/>
                </a:lnTo>
                <a:lnTo>
                  <a:pt x="95300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1" y="82649"/>
                </a:lnTo>
                <a:lnTo>
                  <a:pt x="59127" y="96063"/>
                </a:lnTo>
                <a:lnTo>
                  <a:pt x="70157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5" y="233399"/>
                </a:lnTo>
                <a:lnTo>
                  <a:pt x="185163" y="251334"/>
                </a:lnTo>
                <a:lnTo>
                  <a:pt x="157392" y="295175"/>
                </a:lnTo>
                <a:lnTo>
                  <a:pt x="122735" y="313360"/>
                </a:lnTo>
                <a:lnTo>
                  <a:pt x="78011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1" y="247947"/>
                </a:lnTo>
                <a:lnTo>
                  <a:pt x="36409" y="257909"/>
                </a:lnTo>
                <a:lnTo>
                  <a:pt x="52446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1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0"/>
                </a:lnTo>
                <a:lnTo>
                  <a:pt x="2272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395345" y="666924"/>
            <a:ext cx="1899716" cy="31963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848701" y="76264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72519" y="716674"/>
            <a:ext cx="93629" cy="925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702097" y="713511"/>
            <a:ext cx="160255" cy="22645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54283" y="672406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4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6" y="0"/>
                </a:lnTo>
                <a:lnTo>
                  <a:pt x="222225" y="0"/>
                </a:lnTo>
                <a:lnTo>
                  <a:pt x="125450" y="134937"/>
                </a:lnTo>
                <a:lnTo>
                  <a:pt x="240778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226773" y="672406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4" h="309244">
                <a:moveTo>
                  <a:pt x="0" y="0"/>
                </a:moveTo>
                <a:lnTo>
                  <a:pt x="255750" y="0"/>
                </a:lnTo>
                <a:lnTo>
                  <a:pt x="255750" y="48704"/>
                </a:lnTo>
                <a:lnTo>
                  <a:pt x="153070" y="48704"/>
                </a:lnTo>
                <a:lnTo>
                  <a:pt x="153070" y="308880"/>
                </a:lnTo>
                <a:lnTo>
                  <a:pt x="98252" y="308880"/>
                </a:lnTo>
                <a:lnTo>
                  <a:pt x="98252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965258" y="67240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6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8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395346" y="672406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4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7" y="0"/>
                </a:lnTo>
                <a:lnTo>
                  <a:pt x="222225" y="0"/>
                </a:lnTo>
                <a:lnTo>
                  <a:pt x="125450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17708" y="668189"/>
            <a:ext cx="504825" cy="313690"/>
          </a:xfrm>
          <a:custGeom>
            <a:avLst/>
            <a:gdLst/>
            <a:ahLst/>
            <a:cxnLst/>
            <a:rect l="l" t="t" r="r" b="b"/>
            <a:pathLst>
              <a:path w="504825" h="313690">
                <a:moveTo>
                  <a:pt x="356084" y="0"/>
                </a:moveTo>
                <a:lnTo>
                  <a:pt x="380120" y="0"/>
                </a:lnTo>
                <a:lnTo>
                  <a:pt x="504304" y="313097"/>
                </a:lnTo>
                <a:lnTo>
                  <a:pt x="443794" y="313097"/>
                </a:lnTo>
                <a:lnTo>
                  <a:pt x="421234" y="250477"/>
                </a:lnTo>
                <a:lnTo>
                  <a:pt x="315392" y="250477"/>
                </a:lnTo>
                <a:lnTo>
                  <a:pt x="293886" y="313097"/>
                </a:lnTo>
                <a:lnTo>
                  <a:pt x="237406" y="313097"/>
                </a:lnTo>
                <a:lnTo>
                  <a:pt x="232954" y="313097"/>
                </a:lnTo>
                <a:lnTo>
                  <a:pt x="174154" y="313097"/>
                </a:lnTo>
                <a:lnTo>
                  <a:pt x="91716" y="185539"/>
                </a:lnTo>
                <a:lnTo>
                  <a:pt x="84876" y="185367"/>
                </a:lnTo>
                <a:lnTo>
                  <a:pt x="76798" y="185064"/>
                </a:lnTo>
                <a:lnTo>
                  <a:pt x="67482" y="184629"/>
                </a:lnTo>
                <a:lnTo>
                  <a:pt x="56928" y="184063"/>
                </a:lnTo>
                <a:lnTo>
                  <a:pt x="56928" y="313097"/>
                </a:lnTo>
                <a:lnTo>
                  <a:pt x="0" y="313097"/>
                </a:lnTo>
                <a:lnTo>
                  <a:pt x="0" y="4216"/>
                </a:lnTo>
                <a:lnTo>
                  <a:pt x="3966" y="4117"/>
                </a:lnTo>
                <a:lnTo>
                  <a:pt x="11227" y="3821"/>
                </a:lnTo>
                <a:lnTo>
                  <a:pt x="21782" y="3327"/>
                </a:lnTo>
                <a:lnTo>
                  <a:pt x="35632" y="2635"/>
                </a:lnTo>
                <a:lnTo>
                  <a:pt x="50377" y="1943"/>
                </a:lnTo>
                <a:lnTo>
                  <a:pt x="63621" y="1449"/>
                </a:lnTo>
                <a:lnTo>
                  <a:pt x="75362" y="1153"/>
                </a:lnTo>
                <a:lnTo>
                  <a:pt x="85602" y="1054"/>
                </a:lnTo>
                <a:lnTo>
                  <a:pt x="137073" y="6746"/>
                </a:lnTo>
                <a:lnTo>
                  <a:pt x="173838" y="23824"/>
                </a:lnTo>
                <a:lnTo>
                  <a:pt x="195897" y="52288"/>
                </a:lnTo>
                <a:lnTo>
                  <a:pt x="203250" y="92137"/>
                </a:lnTo>
                <a:lnTo>
                  <a:pt x="202235" y="105538"/>
                </a:lnTo>
                <a:lnTo>
                  <a:pt x="187016" y="142106"/>
                </a:lnTo>
                <a:lnTo>
                  <a:pt x="157919" y="168474"/>
                </a:lnTo>
                <a:lnTo>
                  <a:pt x="146112" y="173942"/>
                </a:lnTo>
                <a:lnTo>
                  <a:pt x="234622" y="308853"/>
                </a:lnTo>
                <a:lnTo>
                  <a:pt x="356084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647286" y="666924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29" y="0"/>
                </a:moveTo>
                <a:lnTo>
                  <a:pt x="191601" y="10331"/>
                </a:lnTo>
                <a:lnTo>
                  <a:pt x="234665" y="41324"/>
                </a:lnTo>
                <a:lnTo>
                  <a:pt x="261072" y="90977"/>
                </a:lnTo>
                <a:lnTo>
                  <a:pt x="269875" y="157286"/>
                </a:lnTo>
                <a:lnTo>
                  <a:pt x="267575" y="192681"/>
                </a:lnTo>
                <a:lnTo>
                  <a:pt x="249179" y="251927"/>
                </a:lnTo>
                <a:lnTo>
                  <a:pt x="212757" y="294964"/>
                </a:lnTo>
                <a:lnTo>
                  <a:pt x="160522" y="316892"/>
                </a:lnTo>
                <a:lnTo>
                  <a:pt x="128613" y="319633"/>
                </a:lnTo>
                <a:lnTo>
                  <a:pt x="99325" y="316918"/>
                </a:lnTo>
                <a:lnTo>
                  <a:pt x="51622" y="295202"/>
                </a:lnTo>
                <a:lnTo>
                  <a:pt x="18679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60" y="125561"/>
                </a:lnTo>
                <a:lnTo>
                  <a:pt x="20339" y="69741"/>
                </a:lnTo>
                <a:lnTo>
                  <a:pt x="55760" y="25676"/>
                </a:lnTo>
                <a:lnTo>
                  <a:pt x="104095" y="2852"/>
                </a:lnTo>
                <a:lnTo>
                  <a:pt x="13282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5600" y="1187624"/>
            <a:ext cx="3144502" cy="31963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280126" y="128334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073627" y="128334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508518" y="1237374"/>
            <a:ext cx="93629" cy="9257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660572" y="1234211"/>
            <a:ext cx="160254" cy="22645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485708" y="1193106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5" h="309244">
                <a:moveTo>
                  <a:pt x="0" y="0"/>
                </a:moveTo>
                <a:lnTo>
                  <a:pt x="54819" y="0"/>
                </a:lnTo>
                <a:lnTo>
                  <a:pt x="54819" y="260176"/>
                </a:lnTo>
                <a:lnTo>
                  <a:pt x="194395" y="260176"/>
                </a:lnTo>
                <a:lnTo>
                  <a:pt x="194395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923732" y="119310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7" y="186382"/>
                </a:lnTo>
                <a:lnTo>
                  <a:pt x="172257" y="0"/>
                </a:lnTo>
                <a:lnTo>
                  <a:pt x="224967" y="0"/>
                </a:lnTo>
                <a:lnTo>
                  <a:pt x="224967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500925" y="119310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4" h="309244">
                <a:moveTo>
                  <a:pt x="0" y="0"/>
                </a:moveTo>
                <a:lnTo>
                  <a:pt x="54819" y="0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717233" y="119310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4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207646" y="1193106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4" h="309244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4" y="121022"/>
                </a:lnTo>
                <a:lnTo>
                  <a:pt x="156864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16711" y="1193106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5" h="309244">
                <a:moveTo>
                  <a:pt x="0" y="0"/>
                </a:moveTo>
                <a:lnTo>
                  <a:pt x="255748" y="0"/>
                </a:lnTo>
                <a:lnTo>
                  <a:pt x="255748" y="48704"/>
                </a:lnTo>
                <a:lnTo>
                  <a:pt x="153069" y="48704"/>
                </a:lnTo>
                <a:lnTo>
                  <a:pt x="153069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55196" y="119310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35600" y="119310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453708" y="1189943"/>
            <a:ext cx="237490" cy="312420"/>
          </a:xfrm>
          <a:custGeom>
            <a:avLst/>
            <a:gdLst/>
            <a:ahLst/>
            <a:cxnLst/>
            <a:rect l="l" t="t" r="r" b="b"/>
            <a:pathLst>
              <a:path w="237489" h="312419">
                <a:moveTo>
                  <a:pt x="85601" y="0"/>
                </a:moveTo>
                <a:lnTo>
                  <a:pt x="137072" y="5692"/>
                </a:lnTo>
                <a:lnTo>
                  <a:pt x="173837" y="22770"/>
                </a:lnTo>
                <a:lnTo>
                  <a:pt x="195896" y="51234"/>
                </a:lnTo>
                <a:lnTo>
                  <a:pt x="203249" y="91082"/>
                </a:lnTo>
                <a:lnTo>
                  <a:pt x="202234" y="104484"/>
                </a:lnTo>
                <a:lnTo>
                  <a:pt x="187015" y="141051"/>
                </a:lnTo>
                <a:lnTo>
                  <a:pt x="157918" y="167420"/>
                </a:lnTo>
                <a:lnTo>
                  <a:pt x="146111" y="172888"/>
                </a:lnTo>
                <a:lnTo>
                  <a:pt x="237405" y="312043"/>
                </a:lnTo>
                <a:lnTo>
                  <a:pt x="174153" y="312043"/>
                </a:lnTo>
                <a:lnTo>
                  <a:pt x="91715" y="184484"/>
                </a:lnTo>
                <a:lnTo>
                  <a:pt x="84876" y="184313"/>
                </a:lnTo>
                <a:lnTo>
                  <a:pt x="76798" y="184010"/>
                </a:lnTo>
                <a:lnTo>
                  <a:pt x="67481" y="183575"/>
                </a:lnTo>
                <a:lnTo>
                  <a:pt x="56926" y="183009"/>
                </a:lnTo>
                <a:lnTo>
                  <a:pt x="56926" y="312043"/>
                </a:lnTo>
                <a:lnTo>
                  <a:pt x="0" y="312043"/>
                </a:lnTo>
                <a:lnTo>
                  <a:pt x="0" y="3162"/>
                </a:lnTo>
                <a:lnTo>
                  <a:pt x="3966" y="3063"/>
                </a:lnTo>
                <a:lnTo>
                  <a:pt x="11227" y="2767"/>
                </a:lnTo>
                <a:lnTo>
                  <a:pt x="21782" y="2273"/>
                </a:lnTo>
                <a:lnTo>
                  <a:pt x="35632" y="1581"/>
                </a:lnTo>
                <a:lnTo>
                  <a:pt x="50377" y="889"/>
                </a:lnTo>
                <a:lnTo>
                  <a:pt x="63621" y="395"/>
                </a:lnTo>
                <a:lnTo>
                  <a:pt x="75362" y="98"/>
                </a:lnTo>
                <a:lnTo>
                  <a:pt x="8560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182086" y="118888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975586" y="118888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264449" y="1187835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2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8"/>
                </a:lnTo>
                <a:lnTo>
                  <a:pt x="141591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1" y="82649"/>
                </a:lnTo>
                <a:lnTo>
                  <a:pt x="59127" y="96063"/>
                </a:lnTo>
                <a:lnTo>
                  <a:pt x="70157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5" y="233399"/>
                </a:lnTo>
                <a:lnTo>
                  <a:pt x="185163" y="251334"/>
                </a:lnTo>
                <a:lnTo>
                  <a:pt x="157392" y="295175"/>
                </a:lnTo>
                <a:lnTo>
                  <a:pt x="122734" y="313360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8" y="257909"/>
                </a:lnTo>
                <a:lnTo>
                  <a:pt x="52445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0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1"/>
                </a:lnTo>
                <a:lnTo>
                  <a:pt x="2272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605762" y="1187624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30" y="0"/>
                </a:moveTo>
                <a:lnTo>
                  <a:pt x="191600" y="10331"/>
                </a:lnTo>
                <a:lnTo>
                  <a:pt x="234665" y="41324"/>
                </a:lnTo>
                <a:lnTo>
                  <a:pt x="261072" y="90977"/>
                </a:lnTo>
                <a:lnTo>
                  <a:pt x="269875" y="157286"/>
                </a:lnTo>
                <a:lnTo>
                  <a:pt x="267575" y="192681"/>
                </a:lnTo>
                <a:lnTo>
                  <a:pt x="249179" y="251927"/>
                </a:lnTo>
                <a:lnTo>
                  <a:pt x="212757" y="294964"/>
                </a:lnTo>
                <a:lnTo>
                  <a:pt x="160521" y="316892"/>
                </a:lnTo>
                <a:lnTo>
                  <a:pt x="128612" y="319633"/>
                </a:lnTo>
                <a:lnTo>
                  <a:pt x="99325" y="316918"/>
                </a:lnTo>
                <a:lnTo>
                  <a:pt x="51623" y="295202"/>
                </a:lnTo>
                <a:lnTo>
                  <a:pt x="18679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59" y="125561"/>
                </a:lnTo>
                <a:lnTo>
                  <a:pt x="20339" y="69741"/>
                </a:lnTo>
                <a:lnTo>
                  <a:pt x="55760" y="25676"/>
                </a:lnTo>
                <a:lnTo>
                  <a:pt x="104095" y="2852"/>
                </a:lnTo>
                <a:lnTo>
                  <a:pt x="1328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728894" y="1265635"/>
            <a:ext cx="75901" cy="24689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726777" y="1434298"/>
            <a:ext cx="80135" cy="8034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726777" y="1263518"/>
            <a:ext cx="80135" cy="8034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535940" y="1634067"/>
            <a:ext cx="7617460" cy="43069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7050" marR="274955" indent="-514350" algn="just">
              <a:lnSpc>
                <a:spcPct val="99800"/>
              </a:lnSpc>
              <a:spcBef>
                <a:spcPts val="105"/>
              </a:spcBef>
              <a:buClr>
                <a:srgbClr val="04617B"/>
              </a:buClr>
              <a:buSzPct val="72916"/>
              <a:buAutoNum type="arabicPeriod"/>
              <a:tabLst>
                <a:tab pos="526415" algn="l"/>
                <a:tab pos="527050" algn="l"/>
              </a:tabLst>
            </a:pPr>
            <a:r>
              <a:rPr sz="2400" spc="-15" dirty="0">
                <a:latin typeface="Trebuchet MS"/>
                <a:cs typeface="Trebuchet MS"/>
              </a:rPr>
              <a:t>Konsep </a:t>
            </a:r>
            <a:r>
              <a:rPr sz="2400" spc="-5" dirty="0">
                <a:latin typeface="Trebuchet MS"/>
                <a:cs typeface="Trebuchet MS"/>
              </a:rPr>
              <a:t>perjanjiannya, </a:t>
            </a:r>
            <a:r>
              <a:rPr sz="2400" dirty="0">
                <a:latin typeface="Trebuchet MS"/>
                <a:cs typeface="Trebuchet MS"/>
              </a:rPr>
              <a:t>karena </a:t>
            </a:r>
            <a:r>
              <a:rPr sz="2400" spc="-5" dirty="0">
                <a:latin typeface="Trebuchet MS"/>
                <a:cs typeface="Trebuchet MS"/>
              </a:rPr>
              <a:t>tiap-tiap  bentuk/model perjanjian memiliki </a:t>
            </a:r>
            <a:r>
              <a:rPr sz="2400" dirty="0">
                <a:latin typeface="Trebuchet MS"/>
                <a:cs typeface="Trebuchet MS"/>
              </a:rPr>
              <a:t>klausul  tersendiri berdasarkan </a:t>
            </a:r>
            <a:r>
              <a:rPr sz="2400" i="1" spc="-5" dirty="0">
                <a:latin typeface="Trebuchet MS"/>
                <a:cs typeface="Trebuchet MS"/>
              </a:rPr>
              <a:t>best practices of </a:t>
            </a:r>
            <a:r>
              <a:rPr sz="2400" i="1" dirty="0">
                <a:latin typeface="Trebuchet MS"/>
                <a:cs typeface="Trebuchet MS"/>
              </a:rPr>
              <a:t>law  </a:t>
            </a:r>
            <a:r>
              <a:rPr sz="2400" dirty="0">
                <a:latin typeface="Trebuchet MS"/>
                <a:cs typeface="Trebuchet MS"/>
              </a:rPr>
              <a:t>yang </a:t>
            </a:r>
            <a:r>
              <a:rPr sz="2400" spc="-5" dirty="0">
                <a:latin typeface="Trebuchet MS"/>
                <a:cs typeface="Trebuchet MS"/>
              </a:rPr>
              <a:t>berlaku di dunia atau bagi </a:t>
            </a:r>
            <a:r>
              <a:rPr sz="2400" dirty="0">
                <a:latin typeface="Trebuchet MS"/>
                <a:cs typeface="Trebuchet MS"/>
              </a:rPr>
              <a:t>negara  </a:t>
            </a:r>
            <a:r>
              <a:rPr sz="2400" spc="-5" dirty="0">
                <a:latin typeface="Trebuchet MS"/>
                <a:cs typeface="Trebuchet MS"/>
              </a:rPr>
              <a:t>tertentu;</a:t>
            </a:r>
            <a:endParaRPr sz="2400" dirty="0">
              <a:latin typeface="Trebuchet MS"/>
              <a:cs typeface="Trebuchet MS"/>
            </a:endParaRPr>
          </a:p>
          <a:p>
            <a:pPr marL="527050" indent="-514350" algn="just">
              <a:lnSpc>
                <a:spcPct val="100000"/>
              </a:lnSpc>
              <a:spcBef>
                <a:spcPts val="620"/>
              </a:spcBef>
              <a:buClr>
                <a:srgbClr val="04617B"/>
              </a:buClr>
              <a:buSzPct val="72916"/>
              <a:buAutoNum type="arabicPeriod"/>
              <a:tabLst>
                <a:tab pos="526415" algn="l"/>
                <a:tab pos="527050" algn="l"/>
              </a:tabLst>
            </a:pPr>
            <a:r>
              <a:rPr sz="2400" spc="-10" dirty="0">
                <a:latin typeface="Trebuchet MS"/>
                <a:cs typeface="Trebuchet MS"/>
              </a:rPr>
              <a:t>Prinsip-prinsip </a:t>
            </a:r>
            <a:r>
              <a:rPr sz="2400" dirty="0">
                <a:latin typeface="Trebuchet MS"/>
                <a:cs typeface="Trebuchet MS"/>
              </a:rPr>
              <a:t>hukum </a:t>
            </a:r>
            <a:r>
              <a:rPr sz="2400" spc="-5" dirty="0">
                <a:latin typeface="Trebuchet MS"/>
                <a:cs typeface="Trebuchet MS"/>
              </a:rPr>
              <a:t>kontrak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internasional;</a:t>
            </a:r>
            <a:endParaRPr sz="2400" dirty="0">
              <a:latin typeface="Trebuchet MS"/>
              <a:cs typeface="Trebuchet MS"/>
            </a:endParaRPr>
          </a:p>
          <a:p>
            <a:pPr marL="527050" marR="340995" indent="-514350" algn="just">
              <a:lnSpc>
                <a:spcPct val="100099"/>
              </a:lnSpc>
              <a:spcBef>
                <a:spcPts val="585"/>
              </a:spcBef>
              <a:buClr>
                <a:srgbClr val="04617B"/>
              </a:buClr>
              <a:buSzPct val="72916"/>
              <a:buAutoNum type="arabicPeriod"/>
              <a:tabLst>
                <a:tab pos="527050" algn="l"/>
              </a:tabLst>
            </a:pPr>
            <a:r>
              <a:rPr sz="2400" i="1" spc="-5" dirty="0">
                <a:latin typeface="Trebuchet MS"/>
                <a:cs typeface="Trebuchet MS"/>
              </a:rPr>
              <a:t>Governing law/Choice of </a:t>
            </a:r>
            <a:r>
              <a:rPr sz="2400" i="1" dirty="0">
                <a:latin typeface="Trebuchet MS"/>
                <a:cs typeface="Trebuchet MS"/>
              </a:rPr>
              <a:t>law </a:t>
            </a:r>
            <a:r>
              <a:rPr sz="2400" dirty="0">
                <a:latin typeface="Trebuchet MS"/>
                <a:cs typeface="Trebuchet MS"/>
              </a:rPr>
              <a:t>adalah hukum  yang </a:t>
            </a:r>
            <a:r>
              <a:rPr sz="2400" spc="-5" dirty="0">
                <a:latin typeface="Trebuchet MS"/>
                <a:cs typeface="Trebuchet MS"/>
              </a:rPr>
              <a:t>berlaku dan mengikat pada perjanjian  tersebut;</a:t>
            </a:r>
            <a:endParaRPr sz="2400" dirty="0">
              <a:latin typeface="Trebuchet MS"/>
              <a:cs typeface="Trebuchet MS"/>
            </a:endParaRPr>
          </a:p>
          <a:p>
            <a:pPr marL="527050" marR="5080" indent="-514350" algn="just">
              <a:lnSpc>
                <a:spcPct val="100099"/>
              </a:lnSpc>
              <a:spcBef>
                <a:spcPts val="580"/>
              </a:spcBef>
              <a:buClr>
                <a:srgbClr val="04617B"/>
              </a:buClr>
              <a:buSzPct val="72916"/>
              <a:buAutoNum type="arabicPeriod"/>
              <a:tabLst>
                <a:tab pos="526415" algn="l"/>
                <a:tab pos="527050" algn="l"/>
              </a:tabLst>
            </a:pPr>
            <a:r>
              <a:rPr sz="2400" i="1" spc="-5" dirty="0">
                <a:latin typeface="Trebuchet MS"/>
                <a:cs typeface="Trebuchet MS"/>
              </a:rPr>
              <a:t>Choice of forum </a:t>
            </a:r>
            <a:r>
              <a:rPr sz="2400" dirty="0">
                <a:latin typeface="Trebuchet MS"/>
                <a:cs typeface="Trebuchet MS"/>
              </a:rPr>
              <a:t>adalah </a:t>
            </a:r>
            <a:r>
              <a:rPr sz="2400" spc="-5" dirty="0">
                <a:latin typeface="Trebuchet MS"/>
                <a:cs typeface="Trebuchet MS"/>
              </a:rPr>
              <a:t>lembaga </a:t>
            </a:r>
            <a:r>
              <a:rPr sz="2400" dirty="0">
                <a:latin typeface="Trebuchet MS"/>
                <a:cs typeface="Trebuchet MS"/>
              </a:rPr>
              <a:t>penyelesaian  </a:t>
            </a:r>
            <a:r>
              <a:rPr sz="2400" spc="-5" dirty="0">
                <a:latin typeface="Trebuchet MS"/>
                <a:cs typeface="Trebuchet MS"/>
              </a:rPr>
              <a:t>sengketa mana </a:t>
            </a:r>
            <a:r>
              <a:rPr sz="2400" dirty="0">
                <a:latin typeface="Trebuchet MS"/>
                <a:cs typeface="Trebuchet MS"/>
              </a:rPr>
              <a:t>yang </a:t>
            </a:r>
            <a:r>
              <a:rPr sz="2400" spc="-5" dirty="0">
                <a:latin typeface="Trebuchet MS"/>
                <a:cs typeface="Trebuchet MS"/>
              </a:rPr>
              <a:t>ditunjuk untuk  </a:t>
            </a:r>
            <a:r>
              <a:rPr sz="2400" dirty="0">
                <a:latin typeface="Trebuchet MS"/>
                <a:cs typeface="Trebuchet MS"/>
              </a:rPr>
              <a:t>menyelesaikan</a:t>
            </a:r>
            <a:r>
              <a:rPr sz="2400" spc="-5" dirty="0">
                <a:latin typeface="Trebuchet MS"/>
                <a:cs typeface="Trebuchet MS"/>
              </a:rPr>
              <a:t> sengketa;</a:t>
            </a: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4546" y="363817"/>
            <a:ext cx="5143107" cy="3196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31293" y="45953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7" y="0"/>
                </a:moveTo>
                <a:lnTo>
                  <a:pt x="0" y="114064"/>
                </a:lnTo>
                <a:lnTo>
                  <a:pt x="74215" y="114064"/>
                </a:lnTo>
                <a:lnTo>
                  <a:pt x="37107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55660" y="413778"/>
            <a:ext cx="98268" cy="105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7247" y="413778"/>
            <a:ext cx="98267" cy="1056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55108" y="413567"/>
            <a:ext cx="93629" cy="92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3356" y="413567"/>
            <a:ext cx="93629" cy="92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84687" y="410405"/>
            <a:ext cx="160254" cy="22645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6873" y="36929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5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6" y="0"/>
                </a:lnTo>
                <a:lnTo>
                  <a:pt x="222225" y="0"/>
                </a:lnTo>
                <a:lnTo>
                  <a:pt x="125450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09363" y="369299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4" h="309245">
                <a:moveTo>
                  <a:pt x="0" y="0"/>
                </a:moveTo>
                <a:lnTo>
                  <a:pt x="255749" y="0"/>
                </a:lnTo>
                <a:lnTo>
                  <a:pt x="255749" y="48704"/>
                </a:lnTo>
                <a:lnTo>
                  <a:pt x="153070" y="48704"/>
                </a:lnTo>
                <a:lnTo>
                  <a:pt x="153070" y="308880"/>
                </a:lnTo>
                <a:lnTo>
                  <a:pt x="98252" y="308880"/>
                </a:lnTo>
                <a:lnTo>
                  <a:pt x="98252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347848" y="36929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7" y="186382"/>
                </a:lnTo>
                <a:lnTo>
                  <a:pt x="172257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77936" y="36929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5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6" y="0"/>
                </a:lnTo>
                <a:lnTo>
                  <a:pt x="222225" y="0"/>
                </a:lnTo>
                <a:lnTo>
                  <a:pt x="125450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98088" y="369299"/>
            <a:ext cx="315595" cy="313690"/>
          </a:xfrm>
          <a:custGeom>
            <a:avLst/>
            <a:gdLst/>
            <a:ahLst/>
            <a:cxnLst/>
            <a:rect l="l" t="t" r="r" b="b"/>
            <a:pathLst>
              <a:path w="315595" h="313690">
                <a:moveTo>
                  <a:pt x="62198" y="0"/>
                </a:moveTo>
                <a:lnTo>
                  <a:pt x="91294" y="0"/>
                </a:lnTo>
                <a:lnTo>
                  <a:pt x="158130" y="208099"/>
                </a:lnTo>
                <a:lnTo>
                  <a:pt x="223491" y="0"/>
                </a:lnTo>
                <a:lnTo>
                  <a:pt x="252375" y="0"/>
                </a:lnTo>
                <a:lnTo>
                  <a:pt x="315417" y="309091"/>
                </a:lnTo>
                <a:lnTo>
                  <a:pt x="262285" y="309091"/>
                </a:lnTo>
                <a:lnTo>
                  <a:pt x="230237" y="142527"/>
                </a:lnTo>
                <a:lnTo>
                  <a:pt x="168040" y="313097"/>
                </a:lnTo>
                <a:lnTo>
                  <a:pt x="148431" y="313097"/>
                </a:lnTo>
                <a:lnTo>
                  <a:pt x="86234" y="142527"/>
                </a:lnTo>
                <a:lnTo>
                  <a:pt x="52921" y="309091"/>
                </a:lnTo>
                <a:lnTo>
                  <a:pt x="0" y="309091"/>
                </a:lnTo>
                <a:lnTo>
                  <a:pt x="6219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33397" y="36929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70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6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6" y="208309"/>
                </a:lnTo>
                <a:lnTo>
                  <a:pt x="174576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6" y="272378"/>
                </a:lnTo>
                <a:lnTo>
                  <a:pt x="180143" y="298970"/>
                </a:lnTo>
                <a:lnTo>
                  <a:pt x="137500" y="312464"/>
                </a:lnTo>
                <a:lnTo>
                  <a:pt x="112167" y="314151"/>
                </a:lnTo>
                <a:lnTo>
                  <a:pt x="86820" y="312504"/>
                </a:lnTo>
                <a:lnTo>
                  <a:pt x="45337" y="299326"/>
                </a:lnTo>
                <a:lnTo>
                  <a:pt x="16426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66697" y="36929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5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7" y="0"/>
                </a:lnTo>
                <a:lnTo>
                  <a:pt x="222226" y="0"/>
                </a:lnTo>
                <a:lnTo>
                  <a:pt x="125450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6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74597" y="36929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69" h="314325">
                <a:moveTo>
                  <a:pt x="0" y="0"/>
                </a:moveTo>
                <a:lnTo>
                  <a:pt x="54819" y="0"/>
                </a:lnTo>
                <a:lnTo>
                  <a:pt x="54819" y="209364"/>
                </a:lnTo>
                <a:lnTo>
                  <a:pt x="55767" y="221223"/>
                </a:lnTo>
                <a:lnTo>
                  <a:pt x="78301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6" y="208309"/>
                </a:lnTo>
                <a:lnTo>
                  <a:pt x="174576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6" y="272378"/>
                </a:lnTo>
                <a:lnTo>
                  <a:pt x="180143" y="298970"/>
                </a:lnTo>
                <a:lnTo>
                  <a:pt x="137500" y="312464"/>
                </a:lnTo>
                <a:lnTo>
                  <a:pt x="112167" y="314151"/>
                </a:lnTo>
                <a:lnTo>
                  <a:pt x="86820" y="312504"/>
                </a:lnTo>
                <a:lnTo>
                  <a:pt x="45337" y="299326"/>
                </a:lnTo>
                <a:lnTo>
                  <a:pt x="16426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79322" y="369299"/>
            <a:ext cx="232410" cy="309245"/>
          </a:xfrm>
          <a:custGeom>
            <a:avLst/>
            <a:gdLst/>
            <a:ahLst/>
            <a:cxnLst/>
            <a:rect l="l" t="t" r="r" b="b"/>
            <a:pathLst>
              <a:path w="232410" h="309245">
                <a:moveTo>
                  <a:pt x="0" y="0"/>
                </a:moveTo>
                <a:lnTo>
                  <a:pt x="54819" y="0"/>
                </a:lnTo>
                <a:lnTo>
                  <a:pt x="54819" y="121022"/>
                </a:lnTo>
                <a:lnTo>
                  <a:pt x="177738" y="121022"/>
                </a:lnTo>
                <a:lnTo>
                  <a:pt x="177738" y="0"/>
                </a:lnTo>
                <a:lnTo>
                  <a:pt x="231924" y="0"/>
                </a:lnTo>
                <a:lnTo>
                  <a:pt x="231924" y="308880"/>
                </a:lnTo>
                <a:lnTo>
                  <a:pt x="177738" y="308880"/>
                </a:lnTo>
                <a:lnTo>
                  <a:pt x="177738" y="169726"/>
                </a:lnTo>
                <a:lnTo>
                  <a:pt x="54819" y="169726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83362" y="36929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4" h="309245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72721" y="36929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53125" y="36929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4" h="309245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02958" y="367191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5" h="311150">
                <a:moveTo>
                  <a:pt x="64095" y="0"/>
                </a:moveTo>
                <a:lnTo>
                  <a:pt x="127425" y="5613"/>
                </a:lnTo>
                <a:lnTo>
                  <a:pt x="171096" y="22454"/>
                </a:lnTo>
                <a:lnTo>
                  <a:pt x="196476" y="51207"/>
                </a:lnTo>
                <a:lnTo>
                  <a:pt x="204936" y="92558"/>
                </a:lnTo>
                <a:lnTo>
                  <a:pt x="197108" y="139048"/>
                </a:lnTo>
                <a:lnTo>
                  <a:pt x="173626" y="172256"/>
                </a:lnTo>
                <a:lnTo>
                  <a:pt x="134489" y="192180"/>
                </a:lnTo>
                <a:lnTo>
                  <a:pt x="79697" y="198822"/>
                </a:lnTo>
                <a:lnTo>
                  <a:pt x="73513" y="198822"/>
                </a:lnTo>
                <a:lnTo>
                  <a:pt x="65220" y="198330"/>
                </a:lnTo>
                <a:lnTo>
                  <a:pt x="54818" y="197346"/>
                </a:lnTo>
                <a:lnTo>
                  <a:pt x="54818" y="310988"/>
                </a:lnTo>
                <a:lnTo>
                  <a:pt x="0" y="310988"/>
                </a:lnTo>
                <a:lnTo>
                  <a:pt x="0" y="2319"/>
                </a:lnTo>
                <a:lnTo>
                  <a:pt x="24562" y="1304"/>
                </a:lnTo>
                <a:lnTo>
                  <a:pt x="43432" y="579"/>
                </a:lnTo>
                <a:lnTo>
                  <a:pt x="56610" y="144"/>
                </a:lnTo>
                <a:lnTo>
                  <a:pt x="6409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4546" y="367191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4" h="311150">
                <a:moveTo>
                  <a:pt x="64095" y="0"/>
                </a:moveTo>
                <a:lnTo>
                  <a:pt x="127426" y="5613"/>
                </a:lnTo>
                <a:lnTo>
                  <a:pt x="171096" y="22454"/>
                </a:lnTo>
                <a:lnTo>
                  <a:pt x="196476" y="51207"/>
                </a:lnTo>
                <a:lnTo>
                  <a:pt x="204936" y="92558"/>
                </a:lnTo>
                <a:lnTo>
                  <a:pt x="197108" y="139048"/>
                </a:lnTo>
                <a:lnTo>
                  <a:pt x="173626" y="172256"/>
                </a:lnTo>
                <a:lnTo>
                  <a:pt x="134489" y="192180"/>
                </a:lnTo>
                <a:lnTo>
                  <a:pt x="79697" y="198822"/>
                </a:lnTo>
                <a:lnTo>
                  <a:pt x="73512" y="198822"/>
                </a:lnTo>
                <a:lnTo>
                  <a:pt x="65219" y="198330"/>
                </a:lnTo>
                <a:lnTo>
                  <a:pt x="54818" y="197346"/>
                </a:lnTo>
                <a:lnTo>
                  <a:pt x="54818" y="310988"/>
                </a:lnTo>
                <a:lnTo>
                  <a:pt x="0" y="310988"/>
                </a:lnTo>
                <a:lnTo>
                  <a:pt x="0" y="2319"/>
                </a:lnTo>
                <a:lnTo>
                  <a:pt x="24562" y="1304"/>
                </a:lnTo>
                <a:lnTo>
                  <a:pt x="43432" y="579"/>
                </a:lnTo>
                <a:lnTo>
                  <a:pt x="56610" y="144"/>
                </a:lnTo>
                <a:lnTo>
                  <a:pt x="6409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8546" y="366137"/>
            <a:ext cx="237490" cy="312420"/>
          </a:xfrm>
          <a:custGeom>
            <a:avLst/>
            <a:gdLst/>
            <a:ahLst/>
            <a:cxnLst/>
            <a:rect l="l" t="t" r="r" b="b"/>
            <a:pathLst>
              <a:path w="237490" h="312420">
                <a:moveTo>
                  <a:pt x="85600" y="0"/>
                </a:moveTo>
                <a:lnTo>
                  <a:pt x="137072" y="5692"/>
                </a:lnTo>
                <a:lnTo>
                  <a:pt x="173837" y="22770"/>
                </a:lnTo>
                <a:lnTo>
                  <a:pt x="195896" y="51234"/>
                </a:lnTo>
                <a:lnTo>
                  <a:pt x="203249" y="91082"/>
                </a:lnTo>
                <a:lnTo>
                  <a:pt x="202234" y="104484"/>
                </a:lnTo>
                <a:lnTo>
                  <a:pt x="187015" y="141051"/>
                </a:lnTo>
                <a:lnTo>
                  <a:pt x="157919" y="167420"/>
                </a:lnTo>
                <a:lnTo>
                  <a:pt x="146112" y="172888"/>
                </a:lnTo>
                <a:lnTo>
                  <a:pt x="237405" y="312043"/>
                </a:lnTo>
                <a:lnTo>
                  <a:pt x="174153" y="312043"/>
                </a:lnTo>
                <a:lnTo>
                  <a:pt x="91715" y="184484"/>
                </a:lnTo>
                <a:lnTo>
                  <a:pt x="84876" y="184313"/>
                </a:lnTo>
                <a:lnTo>
                  <a:pt x="76798" y="184010"/>
                </a:lnTo>
                <a:lnTo>
                  <a:pt x="67481" y="183575"/>
                </a:lnTo>
                <a:lnTo>
                  <a:pt x="56926" y="183009"/>
                </a:lnTo>
                <a:lnTo>
                  <a:pt x="56926" y="312043"/>
                </a:lnTo>
                <a:lnTo>
                  <a:pt x="0" y="312043"/>
                </a:lnTo>
                <a:lnTo>
                  <a:pt x="0" y="3162"/>
                </a:lnTo>
                <a:lnTo>
                  <a:pt x="3966" y="3063"/>
                </a:lnTo>
                <a:lnTo>
                  <a:pt x="11227" y="2767"/>
                </a:lnTo>
                <a:lnTo>
                  <a:pt x="21782" y="2273"/>
                </a:lnTo>
                <a:lnTo>
                  <a:pt x="35631" y="1581"/>
                </a:lnTo>
                <a:lnTo>
                  <a:pt x="50377" y="889"/>
                </a:lnTo>
                <a:lnTo>
                  <a:pt x="63620" y="395"/>
                </a:lnTo>
                <a:lnTo>
                  <a:pt x="75362" y="98"/>
                </a:lnTo>
                <a:lnTo>
                  <a:pt x="8560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900298" y="365082"/>
            <a:ext cx="504825" cy="313690"/>
          </a:xfrm>
          <a:custGeom>
            <a:avLst/>
            <a:gdLst/>
            <a:ahLst/>
            <a:cxnLst/>
            <a:rect l="l" t="t" r="r" b="b"/>
            <a:pathLst>
              <a:path w="504825" h="313690">
                <a:moveTo>
                  <a:pt x="356084" y="0"/>
                </a:moveTo>
                <a:lnTo>
                  <a:pt x="380120" y="0"/>
                </a:lnTo>
                <a:lnTo>
                  <a:pt x="504305" y="313097"/>
                </a:lnTo>
                <a:lnTo>
                  <a:pt x="443794" y="313097"/>
                </a:lnTo>
                <a:lnTo>
                  <a:pt x="421234" y="250477"/>
                </a:lnTo>
                <a:lnTo>
                  <a:pt x="315392" y="250477"/>
                </a:lnTo>
                <a:lnTo>
                  <a:pt x="293886" y="313097"/>
                </a:lnTo>
                <a:lnTo>
                  <a:pt x="237406" y="313097"/>
                </a:lnTo>
                <a:lnTo>
                  <a:pt x="232954" y="313097"/>
                </a:lnTo>
                <a:lnTo>
                  <a:pt x="174154" y="313097"/>
                </a:lnTo>
                <a:lnTo>
                  <a:pt x="91716" y="185539"/>
                </a:lnTo>
                <a:lnTo>
                  <a:pt x="84876" y="185367"/>
                </a:lnTo>
                <a:lnTo>
                  <a:pt x="76798" y="185064"/>
                </a:lnTo>
                <a:lnTo>
                  <a:pt x="67482" y="184629"/>
                </a:lnTo>
                <a:lnTo>
                  <a:pt x="56927" y="184063"/>
                </a:lnTo>
                <a:lnTo>
                  <a:pt x="56927" y="313097"/>
                </a:lnTo>
                <a:lnTo>
                  <a:pt x="0" y="313097"/>
                </a:lnTo>
                <a:lnTo>
                  <a:pt x="0" y="4216"/>
                </a:lnTo>
                <a:lnTo>
                  <a:pt x="3966" y="4117"/>
                </a:lnTo>
                <a:lnTo>
                  <a:pt x="11227" y="3821"/>
                </a:lnTo>
                <a:lnTo>
                  <a:pt x="21782" y="3327"/>
                </a:lnTo>
                <a:lnTo>
                  <a:pt x="35632" y="2635"/>
                </a:lnTo>
                <a:lnTo>
                  <a:pt x="50377" y="1943"/>
                </a:lnTo>
                <a:lnTo>
                  <a:pt x="63621" y="1449"/>
                </a:lnTo>
                <a:lnTo>
                  <a:pt x="75362" y="1153"/>
                </a:lnTo>
                <a:lnTo>
                  <a:pt x="85602" y="1054"/>
                </a:lnTo>
                <a:lnTo>
                  <a:pt x="137073" y="6746"/>
                </a:lnTo>
                <a:lnTo>
                  <a:pt x="173838" y="23824"/>
                </a:lnTo>
                <a:lnTo>
                  <a:pt x="195897" y="52288"/>
                </a:lnTo>
                <a:lnTo>
                  <a:pt x="203250" y="92137"/>
                </a:lnTo>
                <a:lnTo>
                  <a:pt x="202235" y="105538"/>
                </a:lnTo>
                <a:lnTo>
                  <a:pt x="187015" y="142106"/>
                </a:lnTo>
                <a:lnTo>
                  <a:pt x="157919" y="168474"/>
                </a:lnTo>
                <a:lnTo>
                  <a:pt x="146112" y="173942"/>
                </a:lnTo>
                <a:lnTo>
                  <a:pt x="234623" y="308854"/>
                </a:lnTo>
                <a:lnTo>
                  <a:pt x="356084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46887" y="364028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3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7"/>
                </a:lnTo>
                <a:lnTo>
                  <a:pt x="141592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5" y="47221"/>
                </a:lnTo>
                <a:lnTo>
                  <a:pt x="56102" y="75012"/>
                </a:lnTo>
                <a:lnTo>
                  <a:pt x="55450" y="82649"/>
                </a:lnTo>
                <a:lnTo>
                  <a:pt x="59127" y="96063"/>
                </a:lnTo>
                <a:lnTo>
                  <a:pt x="70156" y="109742"/>
                </a:lnTo>
                <a:lnTo>
                  <a:pt x="88539" y="123683"/>
                </a:lnTo>
                <a:lnTo>
                  <a:pt x="114274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4" y="233399"/>
                </a:lnTo>
                <a:lnTo>
                  <a:pt x="185163" y="251334"/>
                </a:lnTo>
                <a:lnTo>
                  <a:pt x="157391" y="295175"/>
                </a:lnTo>
                <a:lnTo>
                  <a:pt x="122735" y="313360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9" y="257909"/>
                </a:lnTo>
                <a:lnTo>
                  <a:pt x="52446" y="265025"/>
                </a:lnTo>
                <a:lnTo>
                  <a:pt x="68351" y="269295"/>
                </a:lnTo>
                <a:lnTo>
                  <a:pt x="84124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6" y="229169"/>
                </a:lnTo>
                <a:lnTo>
                  <a:pt x="103601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0"/>
                </a:lnTo>
                <a:lnTo>
                  <a:pt x="2273" y="65913"/>
                </a:lnTo>
                <a:lnTo>
                  <a:pt x="26881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29876" y="363817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29" y="0"/>
                </a:moveTo>
                <a:lnTo>
                  <a:pt x="191600" y="10331"/>
                </a:lnTo>
                <a:lnTo>
                  <a:pt x="234665" y="41324"/>
                </a:lnTo>
                <a:lnTo>
                  <a:pt x="261072" y="90977"/>
                </a:lnTo>
                <a:lnTo>
                  <a:pt x="269875" y="157286"/>
                </a:lnTo>
                <a:lnTo>
                  <a:pt x="267575" y="192681"/>
                </a:lnTo>
                <a:lnTo>
                  <a:pt x="249179" y="251927"/>
                </a:lnTo>
                <a:lnTo>
                  <a:pt x="212757" y="294964"/>
                </a:lnTo>
                <a:lnTo>
                  <a:pt x="160521" y="316892"/>
                </a:lnTo>
                <a:lnTo>
                  <a:pt x="128612" y="319633"/>
                </a:lnTo>
                <a:lnTo>
                  <a:pt x="99325" y="316918"/>
                </a:lnTo>
                <a:lnTo>
                  <a:pt x="51622" y="295202"/>
                </a:lnTo>
                <a:lnTo>
                  <a:pt x="18678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59" y="125561"/>
                </a:lnTo>
                <a:lnTo>
                  <a:pt x="20339" y="69741"/>
                </a:lnTo>
                <a:lnTo>
                  <a:pt x="55760" y="25676"/>
                </a:lnTo>
                <a:lnTo>
                  <a:pt x="104095" y="2852"/>
                </a:lnTo>
                <a:lnTo>
                  <a:pt x="13282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5600" y="880283"/>
            <a:ext cx="3144502" cy="3196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80126" y="97600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073627" y="97600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508518" y="930034"/>
            <a:ext cx="93629" cy="925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660572" y="926871"/>
            <a:ext cx="160254" cy="22645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485708" y="885766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5" h="309244">
                <a:moveTo>
                  <a:pt x="0" y="0"/>
                </a:moveTo>
                <a:lnTo>
                  <a:pt x="54819" y="0"/>
                </a:lnTo>
                <a:lnTo>
                  <a:pt x="54819" y="260176"/>
                </a:lnTo>
                <a:lnTo>
                  <a:pt x="194395" y="260176"/>
                </a:lnTo>
                <a:lnTo>
                  <a:pt x="194395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23732" y="88576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00925" y="88576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4" h="309244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17232" y="88576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7" y="186382"/>
                </a:lnTo>
                <a:lnTo>
                  <a:pt x="172257" y="0"/>
                </a:lnTo>
                <a:lnTo>
                  <a:pt x="224967" y="0"/>
                </a:lnTo>
                <a:lnTo>
                  <a:pt x="224967" y="313097"/>
                </a:lnTo>
                <a:lnTo>
                  <a:pt x="202618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07646" y="885766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4" h="309244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4" y="121022"/>
                </a:lnTo>
                <a:lnTo>
                  <a:pt x="156864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16711" y="885766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5" h="309244">
                <a:moveTo>
                  <a:pt x="0" y="0"/>
                </a:moveTo>
                <a:lnTo>
                  <a:pt x="255748" y="0"/>
                </a:lnTo>
                <a:lnTo>
                  <a:pt x="255748" y="48704"/>
                </a:lnTo>
                <a:lnTo>
                  <a:pt x="153069" y="48704"/>
                </a:lnTo>
                <a:lnTo>
                  <a:pt x="153069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5196" y="88576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5600" y="88576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53708" y="882603"/>
            <a:ext cx="237490" cy="312420"/>
          </a:xfrm>
          <a:custGeom>
            <a:avLst/>
            <a:gdLst/>
            <a:ahLst/>
            <a:cxnLst/>
            <a:rect l="l" t="t" r="r" b="b"/>
            <a:pathLst>
              <a:path w="237489" h="312419">
                <a:moveTo>
                  <a:pt x="85600" y="0"/>
                </a:moveTo>
                <a:lnTo>
                  <a:pt x="137072" y="5692"/>
                </a:lnTo>
                <a:lnTo>
                  <a:pt x="173837" y="22770"/>
                </a:lnTo>
                <a:lnTo>
                  <a:pt x="195896" y="51234"/>
                </a:lnTo>
                <a:lnTo>
                  <a:pt x="203249" y="91082"/>
                </a:lnTo>
                <a:lnTo>
                  <a:pt x="202234" y="104484"/>
                </a:lnTo>
                <a:lnTo>
                  <a:pt x="187015" y="141051"/>
                </a:lnTo>
                <a:lnTo>
                  <a:pt x="157918" y="167420"/>
                </a:lnTo>
                <a:lnTo>
                  <a:pt x="146111" y="172888"/>
                </a:lnTo>
                <a:lnTo>
                  <a:pt x="237405" y="312043"/>
                </a:lnTo>
                <a:lnTo>
                  <a:pt x="174153" y="312043"/>
                </a:lnTo>
                <a:lnTo>
                  <a:pt x="91715" y="184484"/>
                </a:lnTo>
                <a:lnTo>
                  <a:pt x="84876" y="184313"/>
                </a:lnTo>
                <a:lnTo>
                  <a:pt x="76798" y="184010"/>
                </a:lnTo>
                <a:lnTo>
                  <a:pt x="67481" y="183575"/>
                </a:lnTo>
                <a:lnTo>
                  <a:pt x="56926" y="183009"/>
                </a:lnTo>
                <a:lnTo>
                  <a:pt x="56926" y="312043"/>
                </a:lnTo>
                <a:lnTo>
                  <a:pt x="0" y="312043"/>
                </a:lnTo>
                <a:lnTo>
                  <a:pt x="0" y="3162"/>
                </a:lnTo>
                <a:lnTo>
                  <a:pt x="3966" y="3063"/>
                </a:lnTo>
                <a:lnTo>
                  <a:pt x="11227" y="2767"/>
                </a:lnTo>
                <a:lnTo>
                  <a:pt x="21782" y="2273"/>
                </a:lnTo>
                <a:lnTo>
                  <a:pt x="35631" y="1581"/>
                </a:lnTo>
                <a:lnTo>
                  <a:pt x="50377" y="889"/>
                </a:lnTo>
                <a:lnTo>
                  <a:pt x="63620" y="395"/>
                </a:lnTo>
                <a:lnTo>
                  <a:pt x="75361" y="98"/>
                </a:lnTo>
                <a:lnTo>
                  <a:pt x="8560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82086" y="88154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2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75586" y="88154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264449" y="880495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2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7"/>
                </a:lnTo>
                <a:lnTo>
                  <a:pt x="141591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1" y="82649"/>
                </a:lnTo>
                <a:lnTo>
                  <a:pt x="59127" y="96063"/>
                </a:lnTo>
                <a:lnTo>
                  <a:pt x="70157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5" y="233399"/>
                </a:lnTo>
                <a:lnTo>
                  <a:pt x="185163" y="251334"/>
                </a:lnTo>
                <a:lnTo>
                  <a:pt x="157392" y="295175"/>
                </a:lnTo>
                <a:lnTo>
                  <a:pt x="122734" y="313361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8" y="257909"/>
                </a:lnTo>
                <a:lnTo>
                  <a:pt x="52445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0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0"/>
                </a:lnTo>
                <a:lnTo>
                  <a:pt x="2272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605762" y="880284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29" y="0"/>
                </a:moveTo>
                <a:lnTo>
                  <a:pt x="191600" y="10331"/>
                </a:lnTo>
                <a:lnTo>
                  <a:pt x="234665" y="41324"/>
                </a:lnTo>
                <a:lnTo>
                  <a:pt x="261072" y="90977"/>
                </a:lnTo>
                <a:lnTo>
                  <a:pt x="269875" y="157286"/>
                </a:lnTo>
                <a:lnTo>
                  <a:pt x="267575" y="192681"/>
                </a:lnTo>
                <a:lnTo>
                  <a:pt x="249179" y="251927"/>
                </a:lnTo>
                <a:lnTo>
                  <a:pt x="212757" y="294964"/>
                </a:lnTo>
                <a:lnTo>
                  <a:pt x="160521" y="316892"/>
                </a:lnTo>
                <a:lnTo>
                  <a:pt x="128612" y="319633"/>
                </a:lnTo>
                <a:lnTo>
                  <a:pt x="99325" y="316918"/>
                </a:lnTo>
                <a:lnTo>
                  <a:pt x="51622" y="295202"/>
                </a:lnTo>
                <a:lnTo>
                  <a:pt x="18678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59" y="125561"/>
                </a:lnTo>
                <a:lnTo>
                  <a:pt x="20339" y="69741"/>
                </a:lnTo>
                <a:lnTo>
                  <a:pt x="55760" y="25676"/>
                </a:lnTo>
                <a:lnTo>
                  <a:pt x="104095" y="2852"/>
                </a:lnTo>
                <a:lnTo>
                  <a:pt x="13282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383540" y="1329267"/>
            <a:ext cx="7524115" cy="4542141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R="107950" indent="12700" algn="just">
              <a:lnSpc>
                <a:spcPts val="2130"/>
              </a:lnSpc>
              <a:spcBef>
                <a:spcPts val="595"/>
              </a:spcBef>
            </a:pPr>
            <a:r>
              <a:rPr sz="2200" spc="-25" dirty="0">
                <a:latin typeface="Trebuchet MS"/>
                <a:cs typeface="Trebuchet MS"/>
              </a:rPr>
              <a:t>Perlu </a:t>
            </a:r>
            <a:r>
              <a:rPr sz="2200" spc="-5" dirty="0">
                <a:latin typeface="Trebuchet MS"/>
                <a:cs typeface="Trebuchet MS"/>
              </a:rPr>
              <a:t>diketahui bahwa dalam kontrak internasional berlaku  prinsip-prinsip umum yang selama ini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diakui.</a:t>
            </a:r>
            <a:endParaRPr sz="2200" dirty="0">
              <a:latin typeface="Trebuchet MS"/>
              <a:cs typeface="Trebuchet MS"/>
            </a:endParaRPr>
          </a:p>
          <a:p>
            <a:pPr marL="527050" marR="5080" indent="-514350" algn="just">
              <a:lnSpc>
                <a:spcPct val="80200"/>
              </a:lnSpc>
              <a:spcBef>
                <a:spcPts val="600"/>
              </a:spcBef>
              <a:buClr>
                <a:srgbClr val="04617B"/>
              </a:buClr>
              <a:buSzPct val="72727"/>
              <a:buAutoNum type="arabicPeriod"/>
              <a:tabLst>
                <a:tab pos="527050" algn="l"/>
              </a:tabLst>
            </a:pPr>
            <a:r>
              <a:rPr sz="2200" spc="-20" dirty="0">
                <a:latin typeface="Trebuchet MS"/>
                <a:cs typeface="Trebuchet MS"/>
              </a:rPr>
              <a:t>Prinsip </a:t>
            </a:r>
            <a:r>
              <a:rPr sz="2200" i="1" spc="-5" dirty="0">
                <a:latin typeface="Trebuchet MS"/>
                <a:cs typeface="Trebuchet MS"/>
              </a:rPr>
              <a:t>freedom of contract</a:t>
            </a:r>
            <a:r>
              <a:rPr sz="2200" spc="-5" dirty="0">
                <a:latin typeface="Trebuchet MS"/>
                <a:cs typeface="Trebuchet MS"/>
              </a:rPr>
              <a:t>, dimana para pihak berhak  menentukan isi perjanjian, di Indonesia terdapat dalam  </a:t>
            </a:r>
            <a:r>
              <a:rPr sz="2200" spc="-25" dirty="0">
                <a:latin typeface="Trebuchet MS"/>
                <a:cs typeface="Trebuchet MS"/>
              </a:rPr>
              <a:t>Pasal </a:t>
            </a:r>
            <a:r>
              <a:rPr sz="2200" spc="-5" dirty="0">
                <a:latin typeface="Trebuchet MS"/>
                <a:cs typeface="Trebuchet MS"/>
              </a:rPr>
              <a:t>1338 KUH</a:t>
            </a:r>
            <a:r>
              <a:rPr sz="2200" spc="1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Perdata.</a:t>
            </a:r>
            <a:endParaRPr sz="2200" dirty="0">
              <a:latin typeface="Trebuchet MS"/>
              <a:cs typeface="Trebuchet MS"/>
            </a:endParaRPr>
          </a:p>
          <a:p>
            <a:pPr marL="527050" marR="55244" indent="-514350" algn="just">
              <a:lnSpc>
                <a:spcPct val="80000"/>
              </a:lnSpc>
              <a:spcBef>
                <a:spcPts val="590"/>
              </a:spcBef>
              <a:buClr>
                <a:srgbClr val="04617B"/>
              </a:buClr>
              <a:buSzPct val="72727"/>
              <a:buAutoNum type="arabicPeriod"/>
              <a:tabLst>
                <a:tab pos="526415" algn="l"/>
                <a:tab pos="527050" algn="l"/>
              </a:tabLst>
            </a:pPr>
            <a:r>
              <a:rPr sz="2200" spc="-20" dirty="0">
                <a:latin typeface="Trebuchet MS"/>
                <a:cs typeface="Trebuchet MS"/>
              </a:rPr>
              <a:t>Prinsip </a:t>
            </a:r>
            <a:r>
              <a:rPr sz="2200" i="1" spc="-10" dirty="0">
                <a:latin typeface="Trebuchet MS"/>
                <a:cs typeface="Trebuchet MS"/>
              </a:rPr>
              <a:t>good </a:t>
            </a:r>
            <a:r>
              <a:rPr sz="2200" i="1" spc="-5" dirty="0">
                <a:latin typeface="Trebuchet MS"/>
                <a:cs typeface="Trebuchet MS"/>
              </a:rPr>
              <a:t>faith</a:t>
            </a:r>
            <a:r>
              <a:rPr sz="2200" spc="-5" dirty="0">
                <a:latin typeface="Trebuchet MS"/>
                <a:cs typeface="Trebuchet MS"/>
              </a:rPr>
              <a:t>, dimana para pihak harus beritikad  baik dalam </a:t>
            </a:r>
            <a:r>
              <a:rPr sz="2200" spc="-10" dirty="0">
                <a:latin typeface="Trebuchet MS"/>
                <a:cs typeface="Trebuchet MS"/>
              </a:rPr>
              <a:t>menangani </a:t>
            </a:r>
            <a:r>
              <a:rPr sz="2200" spc="-5" dirty="0">
                <a:latin typeface="Trebuchet MS"/>
                <a:cs typeface="Trebuchet MS"/>
              </a:rPr>
              <a:t>kontrak. Apabila kita melakukan  perjanjian dengan negara yang menganut sistem  </a:t>
            </a:r>
            <a:r>
              <a:rPr sz="2200" i="1" spc="-5" dirty="0">
                <a:latin typeface="Trebuchet MS"/>
                <a:cs typeface="Trebuchet MS"/>
              </a:rPr>
              <a:t>common law</a:t>
            </a:r>
            <a:r>
              <a:rPr sz="2200" spc="-5" dirty="0">
                <a:latin typeface="Trebuchet MS"/>
                <a:cs typeface="Trebuchet MS"/>
              </a:rPr>
              <a:t>, maka perlu </a:t>
            </a:r>
            <a:r>
              <a:rPr sz="2200" spc="-10" dirty="0">
                <a:latin typeface="Trebuchet MS"/>
                <a:cs typeface="Trebuchet MS"/>
              </a:rPr>
              <a:t>dipahami </a:t>
            </a:r>
            <a:r>
              <a:rPr sz="2200" spc="-5" dirty="0">
                <a:latin typeface="Trebuchet MS"/>
                <a:cs typeface="Trebuchet MS"/>
              </a:rPr>
              <a:t>bahwa itikad baik  dalam pengertian mereka ditempatkan setelah  perjanjian </a:t>
            </a:r>
            <a:r>
              <a:rPr sz="2200" spc="-10" dirty="0">
                <a:latin typeface="Trebuchet MS"/>
                <a:cs typeface="Trebuchet MS"/>
              </a:rPr>
              <a:t>ditandatangani, </a:t>
            </a:r>
            <a:r>
              <a:rPr sz="2200" spc="-5" dirty="0">
                <a:latin typeface="Trebuchet MS"/>
                <a:cs typeface="Trebuchet MS"/>
              </a:rPr>
              <a:t>sehingga isi kontrak </a:t>
            </a:r>
            <a:r>
              <a:rPr sz="2200" spc="-10" dirty="0">
                <a:latin typeface="Trebuchet MS"/>
                <a:cs typeface="Trebuchet MS"/>
              </a:rPr>
              <a:t>harus  </a:t>
            </a:r>
            <a:r>
              <a:rPr sz="2200" spc="-5" dirty="0">
                <a:latin typeface="Trebuchet MS"/>
                <a:cs typeface="Trebuchet MS"/>
              </a:rPr>
              <a:t>dipikirkan dengan baik sebelum </a:t>
            </a:r>
            <a:r>
              <a:rPr sz="2200" spc="-10" dirty="0">
                <a:latin typeface="Trebuchet MS"/>
                <a:cs typeface="Trebuchet MS"/>
              </a:rPr>
              <a:t>ditandatangani.</a:t>
            </a:r>
            <a:endParaRPr sz="2200" dirty="0">
              <a:latin typeface="Trebuchet MS"/>
              <a:cs typeface="Trebuchet MS"/>
            </a:endParaRPr>
          </a:p>
          <a:p>
            <a:pPr marL="527050" marR="84455" indent="-514350" algn="just">
              <a:lnSpc>
                <a:spcPct val="79500"/>
              </a:lnSpc>
              <a:spcBef>
                <a:spcPts val="630"/>
              </a:spcBef>
              <a:buClr>
                <a:srgbClr val="04617B"/>
              </a:buClr>
              <a:buSzPct val="72727"/>
              <a:buAutoNum type="arabicPeriod"/>
              <a:tabLst>
                <a:tab pos="526415" algn="l"/>
                <a:tab pos="527050" algn="l"/>
              </a:tabLst>
            </a:pPr>
            <a:r>
              <a:rPr sz="2200" spc="-5" dirty="0">
                <a:latin typeface="Trebuchet MS"/>
                <a:cs typeface="Trebuchet MS"/>
              </a:rPr>
              <a:t>Selain itu prinsip </a:t>
            </a:r>
            <a:r>
              <a:rPr sz="2200" i="1" spc="-5" dirty="0">
                <a:latin typeface="Trebuchet MS"/>
                <a:cs typeface="Trebuchet MS"/>
              </a:rPr>
              <a:t>pacta sunt servanda</a:t>
            </a:r>
            <a:r>
              <a:rPr sz="2200" spc="-5" dirty="0">
                <a:latin typeface="Trebuchet MS"/>
                <a:cs typeface="Trebuchet MS"/>
              </a:rPr>
              <a:t>, dimana  perjanjian harus ditepati dan dipatuhi oleh para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pihak.</a:t>
            </a:r>
            <a:endParaRPr sz="22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</a:pPr>
            <a:endParaRPr sz="2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4546" y="211628"/>
            <a:ext cx="1400485" cy="3194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80212" y="21689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4" h="309245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9058" y="21689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09" y="117648"/>
                </a:lnTo>
                <a:lnTo>
                  <a:pt x="52709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6958" y="21689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69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7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3" y="0"/>
                </a:lnTo>
                <a:lnTo>
                  <a:pt x="229393" y="212526"/>
                </a:lnTo>
                <a:lnTo>
                  <a:pt x="227397" y="235060"/>
                </a:lnTo>
                <a:lnTo>
                  <a:pt x="211426" y="272378"/>
                </a:lnTo>
                <a:lnTo>
                  <a:pt x="180142" y="298970"/>
                </a:lnTo>
                <a:lnTo>
                  <a:pt x="137500" y="312464"/>
                </a:lnTo>
                <a:lnTo>
                  <a:pt x="112166" y="314151"/>
                </a:lnTo>
                <a:lnTo>
                  <a:pt x="86819" y="312504"/>
                </a:lnTo>
                <a:lnTo>
                  <a:pt x="45337" y="299326"/>
                </a:lnTo>
                <a:lnTo>
                  <a:pt x="16425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4546" y="216899"/>
            <a:ext cx="203835" cy="309245"/>
          </a:xfrm>
          <a:custGeom>
            <a:avLst/>
            <a:gdLst/>
            <a:ahLst/>
            <a:cxnLst/>
            <a:rect l="l" t="t" r="r" b="b"/>
            <a:pathLst>
              <a:path w="203834" h="309245">
                <a:moveTo>
                  <a:pt x="0" y="0"/>
                </a:moveTo>
                <a:lnTo>
                  <a:pt x="203460" y="0"/>
                </a:lnTo>
                <a:lnTo>
                  <a:pt x="203460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63400" y="121022"/>
                </a:lnTo>
                <a:lnTo>
                  <a:pt x="163400" y="167617"/>
                </a:lnTo>
                <a:lnTo>
                  <a:pt x="54818" y="167617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3737" y="211628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6" y="0"/>
                </a:moveTo>
                <a:lnTo>
                  <a:pt x="119243" y="1251"/>
                </a:lnTo>
                <a:lnTo>
                  <a:pt x="140683" y="5007"/>
                </a:lnTo>
                <a:lnTo>
                  <a:pt x="158564" y="11266"/>
                </a:lnTo>
                <a:lnTo>
                  <a:pt x="172889" y="20029"/>
                </a:lnTo>
                <a:lnTo>
                  <a:pt x="156233" y="67257"/>
                </a:lnTo>
                <a:lnTo>
                  <a:pt x="141592" y="58218"/>
                </a:lnTo>
                <a:lnTo>
                  <a:pt x="126557" y="51761"/>
                </a:lnTo>
                <a:lnTo>
                  <a:pt x="111126" y="47887"/>
                </a:lnTo>
                <a:lnTo>
                  <a:pt x="95300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1" y="82649"/>
                </a:lnTo>
                <a:lnTo>
                  <a:pt x="59127" y="96063"/>
                </a:lnTo>
                <a:lnTo>
                  <a:pt x="70157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4" y="179635"/>
                </a:lnTo>
                <a:lnTo>
                  <a:pt x="186567" y="223206"/>
                </a:lnTo>
                <a:lnTo>
                  <a:pt x="187015" y="233399"/>
                </a:lnTo>
                <a:lnTo>
                  <a:pt x="185163" y="251334"/>
                </a:lnTo>
                <a:lnTo>
                  <a:pt x="157392" y="295175"/>
                </a:lnTo>
                <a:lnTo>
                  <a:pt x="122735" y="313360"/>
                </a:lnTo>
                <a:lnTo>
                  <a:pt x="78011" y="319422"/>
                </a:lnTo>
                <a:lnTo>
                  <a:pt x="56926" y="318025"/>
                </a:lnTo>
                <a:lnTo>
                  <a:pt x="36897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1" y="247947"/>
                </a:lnTo>
                <a:lnTo>
                  <a:pt x="36409" y="257909"/>
                </a:lnTo>
                <a:lnTo>
                  <a:pt x="52446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7" y="262284"/>
                </a:lnTo>
                <a:lnTo>
                  <a:pt x="129390" y="251742"/>
                </a:lnTo>
                <a:lnTo>
                  <a:pt x="132408" y="236984"/>
                </a:lnTo>
                <a:lnTo>
                  <a:pt x="131696" y="229169"/>
                </a:lnTo>
                <a:lnTo>
                  <a:pt x="103601" y="191627"/>
                </a:lnTo>
                <a:lnTo>
                  <a:pt x="57796" y="166168"/>
                </a:lnTo>
                <a:lnTo>
                  <a:pt x="44382" y="158446"/>
                </a:lnTo>
                <a:lnTo>
                  <a:pt x="15338" y="132802"/>
                </a:lnTo>
                <a:lnTo>
                  <a:pt x="1048" y="92453"/>
                </a:lnTo>
                <a:lnTo>
                  <a:pt x="633" y="83070"/>
                </a:lnTo>
                <a:lnTo>
                  <a:pt x="2273" y="65913"/>
                </a:lnTo>
                <a:lnTo>
                  <a:pt x="26882" y="23614"/>
                </a:lnTo>
                <a:lnTo>
                  <a:pt x="74618" y="1475"/>
                </a:lnTo>
                <a:lnTo>
                  <a:pt x="94246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53224" y="211628"/>
            <a:ext cx="256540" cy="320040"/>
          </a:xfrm>
          <a:custGeom>
            <a:avLst/>
            <a:gdLst/>
            <a:ahLst/>
            <a:cxnLst/>
            <a:rect l="l" t="t" r="r" b="b"/>
            <a:pathLst>
              <a:path w="256540" h="320040">
                <a:moveTo>
                  <a:pt x="156443" y="0"/>
                </a:moveTo>
                <a:lnTo>
                  <a:pt x="180900" y="1897"/>
                </a:lnTo>
                <a:lnTo>
                  <a:pt x="203460" y="7590"/>
                </a:lnTo>
                <a:lnTo>
                  <a:pt x="224122" y="17078"/>
                </a:lnTo>
                <a:lnTo>
                  <a:pt x="242887" y="30361"/>
                </a:lnTo>
                <a:lnTo>
                  <a:pt x="219906" y="74426"/>
                </a:lnTo>
                <a:lnTo>
                  <a:pt x="214397" y="70110"/>
                </a:lnTo>
                <a:lnTo>
                  <a:pt x="207571" y="65808"/>
                </a:lnTo>
                <a:lnTo>
                  <a:pt x="171149" y="50838"/>
                </a:lnTo>
                <a:lnTo>
                  <a:pt x="155178" y="48704"/>
                </a:lnTo>
                <a:lnTo>
                  <a:pt x="133606" y="50634"/>
                </a:lnTo>
                <a:lnTo>
                  <a:pt x="97658" y="66078"/>
                </a:lnTo>
                <a:lnTo>
                  <a:pt x="71751" y="96347"/>
                </a:lnTo>
                <a:lnTo>
                  <a:pt x="58573" y="137724"/>
                </a:lnTo>
                <a:lnTo>
                  <a:pt x="56926" y="162346"/>
                </a:lnTo>
                <a:lnTo>
                  <a:pt x="58541" y="185776"/>
                </a:lnTo>
                <a:lnTo>
                  <a:pt x="71454" y="225203"/>
                </a:lnTo>
                <a:lnTo>
                  <a:pt x="96834" y="254114"/>
                </a:lnTo>
                <a:lnTo>
                  <a:pt x="131991" y="268873"/>
                </a:lnTo>
                <a:lnTo>
                  <a:pt x="153069" y="270718"/>
                </a:lnTo>
                <a:lnTo>
                  <a:pt x="167076" y="269716"/>
                </a:lnTo>
                <a:lnTo>
                  <a:pt x="201352" y="193972"/>
                </a:lnTo>
                <a:lnTo>
                  <a:pt x="158551" y="193972"/>
                </a:lnTo>
                <a:lnTo>
                  <a:pt x="158551" y="147166"/>
                </a:lnTo>
                <a:lnTo>
                  <a:pt x="256170" y="147166"/>
                </a:lnTo>
                <a:lnTo>
                  <a:pt x="256170" y="285477"/>
                </a:lnTo>
                <a:lnTo>
                  <a:pt x="220413" y="305539"/>
                </a:lnTo>
                <a:lnTo>
                  <a:pt x="174865" y="317182"/>
                </a:lnTo>
                <a:lnTo>
                  <a:pt x="144214" y="319422"/>
                </a:lnTo>
                <a:lnTo>
                  <a:pt x="112726" y="316701"/>
                </a:lnTo>
                <a:lnTo>
                  <a:pt x="60069" y="294932"/>
                </a:lnTo>
                <a:lnTo>
                  <a:pt x="21881" y="252368"/>
                </a:lnTo>
                <a:lnTo>
                  <a:pt x="2431" y="194862"/>
                </a:lnTo>
                <a:lnTo>
                  <a:pt x="0" y="160870"/>
                </a:lnTo>
                <a:lnTo>
                  <a:pt x="2648" y="126807"/>
                </a:lnTo>
                <a:lnTo>
                  <a:pt x="23838" y="68720"/>
                </a:lnTo>
                <a:lnTo>
                  <a:pt x="65399" y="25142"/>
                </a:lnTo>
                <a:lnTo>
                  <a:pt x="122432" y="2793"/>
                </a:lnTo>
                <a:lnTo>
                  <a:pt x="156443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29982" y="216899"/>
            <a:ext cx="1434183" cy="314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48748" y="216899"/>
            <a:ext cx="315595" cy="313690"/>
          </a:xfrm>
          <a:custGeom>
            <a:avLst/>
            <a:gdLst/>
            <a:ahLst/>
            <a:cxnLst/>
            <a:rect l="l" t="t" r="r" b="b"/>
            <a:pathLst>
              <a:path w="315595" h="313690">
                <a:moveTo>
                  <a:pt x="62198" y="0"/>
                </a:moveTo>
                <a:lnTo>
                  <a:pt x="91294" y="0"/>
                </a:lnTo>
                <a:lnTo>
                  <a:pt x="158130" y="208099"/>
                </a:lnTo>
                <a:lnTo>
                  <a:pt x="223490" y="0"/>
                </a:lnTo>
                <a:lnTo>
                  <a:pt x="252376" y="0"/>
                </a:lnTo>
                <a:lnTo>
                  <a:pt x="315417" y="309091"/>
                </a:lnTo>
                <a:lnTo>
                  <a:pt x="262285" y="309091"/>
                </a:lnTo>
                <a:lnTo>
                  <a:pt x="230237" y="142527"/>
                </a:lnTo>
                <a:lnTo>
                  <a:pt x="168040" y="313097"/>
                </a:lnTo>
                <a:lnTo>
                  <a:pt x="148431" y="313097"/>
                </a:lnTo>
                <a:lnTo>
                  <a:pt x="86234" y="142527"/>
                </a:lnTo>
                <a:lnTo>
                  <a:pt x="52921" y="309091"/>
                </a:lnTo>
                <a:lnTo>
                  <a:pt x="0" y="309091"/>
                </a:lnTo>
                <a:lnTo>
                  <a:pt x="6219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4057" y="21689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69" h="314325">
                <a:moveTo>
                  <a:pt x="0" y="0"/>
                </a:moveTo>
                <a:lnTo>
                  <a:pt x="54819" y="0"/>
                </a:lnTo>
                <a:lnTo>
                  <a:pt x="54819" y="209364"/>
                </a:lnTo>
                <a:lnTo>
                  <a:pt x="55767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6" y="241813"/>
                </a:lnTo>
                <a:lnTo>
                  <a:pt x="174576" y="208309"/>
                </a:lnTo>
                <a:lnTo>
                  <a:pt x="174576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6" y="272378"/>
                </a:lnTo>
                <a:lnTo>
                  <a:pt x="180143" y="298970"/>
                </a:lnTo>
                <a:lnTo>
                  <a:pt x="137500" y="312464"/>
                </a:lnTo>
                <a:lnTo>
                  <a:pt x="112167" y="314151"/>
                </a:lnTo>
                <a:lnTo>
                  <a:pt x="86820" y="312504"/>
                </a:lnTo>
                <a:lnTo>
                  <a:pt x="45337" y="299326"/>
                </a:lnTo>
                <a:lnTo>
                  <a:pt x="16426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17357" y="21689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5">
                <a:moveTo>
                  <a:pt x="0" y="0"/>
                </a:moveTo>
                <a:lnTo>
                  <a:pt x="54819" y="0"/>
                </a:lnTo>
                <a:lnTo>
                  <a:pt x="54819" y="147798"/>
                </a:lnTo>
                <a:lnTo>
                  <a:pt x="159817" y="0"/>
                </a:lnTo>
                <a:lnTo>
                  <a:pt x="222226" y="0"/>
                </a:lnTo>
                <a:lnTo>
                  <a:pt x="125450" y="134937"/>
                </a:lnTo>
                <a:lnTo>
                  <a:pt x="240780" y="308880"/>
                </a:lnTo>
                <a:lnTo>
                  <a:pt x="175208" y="308880"/>
                </a:lnTo>
                <a:lnTo>
                  <a:pt x="89186" y="177316"/>
                </a:lnTo>
                <a:lnTo>
                  <a:pt x="54819" y="224333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25257" y="21689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69" h="314325">
                <a:moveTo>
                  <a:pt x="0" y="0"/>
                </a:moveTo>
                <a:lnTo>
                  <a:pt x="54819" y="0"/>
                </a:lnTo>
                <a:lnTo>
                  <a:pt x="54819" y="209364"/>
                </a:lnTo>
                <a:lnTo>
                  <a:pt x="55767" y="221223"/>
                </a:lnTo>
                <a:lnTo>
                  <a:pt x="78301" y="256671"/>
                </a:lnTo>
                <a:lnTo>
                  <a:pt x="111746" y="265447"/>
                </a:lnTo>
                <a:lnTo>
                  <a:pt x="125786" y="264492"/>
                </a:lnTo>
                <a:lnTo>
                  <a:pt x="165266" y="241813"/>
                </a:lnTo>
                <a:lnTo>
                  <a:pt x="174576" y="208309"/>
                </a:lnTo>
                <a:lnTo>
                  <a:pt x="174576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6" y="272378"/>
                </a:lnTo>
                <a:lnTo>
                  <a:pt x="180143" y="298970"/>
                </a:lnTo>
                <a:lnTo>
                  <a:pt x="137500" y="312464"/>
                </a:lnTo>
                <a:lnTo>
                  <a:pt x="112167" y="314151"/>
                </a:lnTo>
                <a:lnTo>
                  <a:pt x="86820" y="312504"/>
                </a:lnTo>
                <a:lnTo>
                  <a:pt x="45337" y="299326"/>
                </a:lnTo>
                <a:lnTo>
                  <a:pt x="16426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29982" y="216899"/>
            <a:ext cx="232410" cy="309245"/>
          </a:xfrm>
          <a:custGeom>
            <a:avLst/>
            <a:gdLst/>
            <a:ahLst/>
            <a:cxnLst/>
            <a:rect l="l" t="t" r="r" b="b"/>
            <a:pathLst>
              <a:path w="232410" h="309245">
                <a:moveTo>
                  <a:pt x="0" y="0"/>
                </a:moveTo>
                <a:lnTo>
                  <a:pt x="54819" y="0"/>
                </a:lnTo>
                <a:lnTo>
                  <a:pt x="54819" y="121022"/>
                </a:lnTo>
                <a:lnTo>
                  <a:pt x="177738" y="121022"/>
                </a:lnTo>
                <a:lnTo>
                  <a:pt x="177738" y="0"/>
                </a:lnTo>
                <a:lnTo>
                  <a:pt x="231924" y="0"/>
                </a:lnTo>
                <a:lnTo>
                  <a:pt x="231924" y="308880"/>
                </a:lnTo>
                <a:lnTo>
                  <a:pt x="177738" y="308880"/>
                </a:lnTo>
                <a:lnTo>
                  <a:pt x="177738" y="169726"/>
                </a:lnTo>
                <a:lnTo>
                  <a:pt x="54819" y="169726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28595" y="211418"/>
            <a:ext cx="1899716" cy="3196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81951" y="30713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05769" y="261167"/>
            <a:ext cx="93629" cy="92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35347" y="258005"/>
            <a:ext cx="160255" cy="22645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87533" y="21689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5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6" y="0"/>
                </a:lnTo>
                <a:lnTo>
                  <a:pt x="222225" y="0"/>
                </a:lnTo>
                <a:lnTo>
                  <a:pt x="125450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60025" y="216899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4" h="309245">
                <a:moveTo>
                  <a:pt x="0" y="0"/>
                </a:moveTo>
                <a:lnTo>
                  <a:pt x="255749" y="0"/>
                </a:lnTo>
                <a:lnTo>
                  <a:pt x="255749" y="48704"/>
                </a:lnTo>
                <a:lnTo>
                  <a:pt x="153069" y="48704"/>
                </a:lnTo>
                <a:lnTo>
                  <a:pt x="153069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98508" y="21689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728596" y="21689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5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7" y="0"/>
                </a:lnTo>
                <a:lnTo>
                  <a:pt x="222225" y="0"/>
                </a:lnTo>
                <a:lnTo>
                  <a:pt x="125450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50958" y="212682"/>
            <a:ext cx="504825" cy="313690"/>
          </a:xfrm>
          <a:custGeom>
            <a:avLst/>
            <a:gdLst/>
            <a:ahLst/>
            <a:cxnLst/>
            <a:rect l="l" t="t" r="r" b="b"/>
            <a:pathLst>
              <a:path w="504825" h="313690">
                <a:moveTo>
                  <a:pt x="356083" y="0"/>
                </a:moveTo>
                <a:lnTo>
                  <a:pt x="380119" y="0"/>
                </a:lnTo>
                <a:lnTo>
                  <a:pt x="504303" y="313097"/>
                </a:lnTo>
                <a:lnTo>
                  <a:pt x="443793" y="313097"/>
                </a:lnTo>
                <a:lnTo>
                  <a:pt x="421233" y="250477"/>
                </a:lnTo>
                <a:lnTo>
                  <a:pt x="315391" y="250477"/>
                </a:lnTo>
                <a:lnTo>
                  <a:pt x="293886" y="313097"/>
                </a:lnTo>
                <a:lnTo>
                  <a:pt x="237406" y="313097"/>
                </a:lnTo>
                <a:lnTo>
                  <a:pt x="232953" y="313097"/>
                </a:lnTo>
                <a:lnTo>
                  <a:pt x="174154" y="313097"/>
                </a:lnTo>
                <a:lnTo>
                  <a:pt x="91715" y="185539"/>
                </a:lnTo>
                <a:lnTo>
                  <a:pt x="84875" y="185367"/>
                </a:lnTo>
                <a:lnTo>
                  <a:pt x="76798" y="185064"/>
                </a:lnTo>
                <a:lnTo>
                  <a:pt x="67481" y="184629"/>
                </a:lnTo>
                <a:lnTo>
                  <a:pt x="56927" y="184063"/>
                </a:lnTo>
                <a:lnTo>
                  <a:pt x="56927" y="313097"/>
                </a:lnTo>
                <a:lnTo>
                  <a:pt x="0" y="313097"/>
                </a:lnTo>
                <a:lnTo>
                  <a:pt x="0" y="4216"/>
                </a:lnTo>
                <a:lnTo>
                  <a:pt x="3966" y="4117"/>
                </a:lnTo>
                <a:lnTo>
                  <a:pt x="11226" y="3821"/>
                </a:lnTo>
                <a:lnTo>
                  <a:pt x="21782" y="3327"/>
                </a:lnTo>
                <a:lnTo>
                  <a:pt x="35632" y="2635"/>
                </a:lnTo>
                <a:lnTo>
                  <a:pt x="50377" y="1943"/>
                </a:lnTo>
                <a:lnTo>
                  <a:pt x="63620" y="1449"/>
                </a:lnTo>
                <a:lnTo>
                  <a:pt x="75361" y="1153"/>
                </a:lnTo>
                <a:lnTo>
                  <a:pt x="85601" y="1054"/>
                </a:lnTo>
                <a:lnTo>
                  <a:pt x="137072" y="6746"/>
                </a:lnTo>
                <a:lnTo>
                  <a:pt x="173837" y="23824"/>
                </a:lnTo>
                <a:lnTo>
                  <a:pt x="195896" y="52288"/>
                </a:lnTo>
                <a:lnTo>
                  <a:pt x="203250" y="92137"/>
                </a:lnTo>
                <a:lnTo>
                  <a:pt x="202234" y="105538"/>
                </a:lnTo>
                <a:lnTo>
                  <a:pt x="187015" y="142106"/>
                </a:lnTo>
                <a:lnTo>
                  <a:pt x="157918" y="168474"/>
                </a:lnTo>
                <a:lnTo>
                  <a:pt x="146112" y="173942"/>
                </a:lnTo>
                <a:lnTo>
                  <a:pt x="234622" y="308853"/>
                </a:lnTo>
                <a:lnTo>
                  <a:pt x="356083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80536" y="211417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29" y="0"/>
                </a:moveTo>
                <a:lnTo>
                  <a:pt x="191600" y="10331"/>
                </a:lnTo>
                <a:lnTo>
                  <a:pt x="234665" y="41324"/>
                </a:lnTo>
                <a:lnTo>
                  <a:pt x="261072" y="90977"/>
                </a:lnTo>
                <a:lnTo>
                  <a:pt x="269875" y="157286"/>
                </a:lnTo>
                <a:lnTo>
                  <a:pt x="267575" y="192681"/>
                </a:lnTo>
                <a:lnTo>
                  <a:pt x="249180" y="251927"/>
                </a:lnTo>
                <a:lnTo>
                  <a:pt x="212757" y="294964"/>
                </a:lnTo>
                <a:lnTo>
                  <a:pt x="160521" y="316892"/>
                </a:lnTo>
                <a:lnTo>
                  <a:pt x="128613" y="319633"/>
                </a:lnTo>
                <a:lnTo>
                  <a:pt x="99325" y="316918"/>
                </a:lnTo>
                <a:lnTo>
                  <a:pt x="51622" y="295202"/>
                </a:lnTo>
                <a:lnTo>
                  <a:pt x="18679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59" y="125561"/>
                </a:lnTo>
                <a:lnTo>
                  <a:pt x="20339" y="69741"/>
                </a:lnTo>
                <a:lnTo>
                  <a:pt x="55760" y="25676"/>
                </a:lnTo>
                <a:lnTo>
                  <a:pt x="104095" y="2852"/>
                </a:lnTo>
                <a:lnTo>
                  <a:pt x="13282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784408" y="212682"/>
            <a:ext cx="870259" cy="3130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29690" y="30713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37110" y="261378"/>
            <a:ext cx="121460" cy="21781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90081" y="261167"/>
            <a:ext cx="93629" cy="925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599849" y="216899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5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84408" y="214791"/>
            <a:ext cx="229235" cy="311150"/>
          </a:xfrm>
          <a:custGeom>
            <a:avLst/>
            <a:gdLst/>
            <a:ahLst/>
            <a:cxnLst/>
            <a:rect l="l" t="t" r="r" b="b"/>
            <a:pathLst>
              <a:path w="229235" h="311150">
                <a:moveTo>
                  <a:pt x="82439" y="0"/>
                </a:moveTo>
                <a:lnTo>
                  <a:pt x="142923" y="9883"/>
                </a:lnTo>
                <a:lnTo>
                  <a:pt x="189440" y="39532"/>
                </a:lnTo>
                <a:lnTo>
                  <a:pt x="219089" y="85521"/>
                </a:lnTo>
                <a:lnTo>
                  <a:pt x="228972" y="144425"/>
                </a:lnTo>
                <a:lnTo>
                  <a:pt x="224515" y="195319"/>
                </a:lnTo>
                <a:lnTo>
                  <a:pt x="211144" y="236960"/>
                </a:lnTo>
                <a:lnTo>
                  <a:pt x="188860" y="269347"/>
                </a:lnTo>
                <a:lnTo>
                  <a:pt x="157662" y="292481"/>
                </a:lnTo>
                <a:lnTo>
                  <a:pt x="117550" y="306362"/>
                </a:lnTo>
                <a:lnTo>
                  <a:pt x="68524" y="310988"/>
                </a:lnTo>
                <a:lnTo>
                  <a:pt x="0" y="310988"/>
                </a:lnTo>
                <a:lnTo>
                  <a:pt x="0" y="2319"/>
                </a:lnTo>
                <a:lnTo>
                  <a:pt x="29741" y="1304"/>
                </a:lnTo>
                <a:lnTo>
                  <a:pt x="53395" y="579"/>
                </a:lnTo>
                <a:lnTo>
                  <a:pt x="70961" y="144"/>
                </a:lnTo>
                <a:lnTo>
                  <a:pt x="8243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35271" y="213737"/>
            <a:ext cx="237490" cy="312420"/>
          </a:xfrm>
          <a:custGeom>
            <a:avLst/>
            <a:gdLst/>
            <a:ahLst/>
            <a:cxnLst/>
            <a:rect l="l" t="t" r="r" b="b"/>
            <a:pathLst>
              <a:path w="237490" h="312420">
                <a:moveTo>
                  <a:pt x="85601" y="0"/>
                </a:moveTo>
                <a:lnTo>
                  <a:pt x="137072" y="5692"/>
                </a:lnTo>
                <a:lnTo>
                  <a:pt x="173837" y="22770"/>
                </a:lnTo>
                <a:lnTo>
                  <a:pt x="195896" y="51234"/>
                </a:lnTo>
                <a:lnTo>
                  <a:pt x="203250" y="91082"/>
                </a:lnTo>
                <a:lnTo>
                  <a:pt x="202234" y="104484"/>
                </a:lnTo>
                <a:lnTo>
                  <a:pt x="187015" y="141051"/>
                </a:lnTo>
                <a:lnTo>
                  <a:pt x="157918" y="167420"/>
                </a:lnTo>
                <a:lnTo>
                  <a:pt x="146112" y="172888"/>
                </a:lnTo>
                <a:lnTo>
                  <a:pt x="237406" y="312043"/>
                </a:lnTo>
                <a:lnTo>
                  <a:pt x="174154" y="312043"/>
                </a:lnTo>
                <a:lnTo>
                  <a:pt x="91715" y="184484"/>
                </a:lnTo>
                <a:lnTo>
                  <a:pt x="84876" y="184313"/>
                </a:lnTo>
                <a:lnTo>
                  <a:pt x="76798" y="184010"/>
                </a:lnTo>
                <a:lnTo>
                  <a:pt x="67482" y="183575"/>
                </a:lnTo>
                <a:lnTo>
                  <a:pt x="56927" y="183009"/>
                </a:lnTo>
                <a:lnTo>
                  <a:pt x="56927" y="312043"/>
                </a:lnTo>
                <a:lnTo>
                  <a:pt x="0" y="312043"/>
                </a:lnTo>
                <a:lnTo>
                  <a:pt x="0" y="3162"/>
                </a:lnTo>
                <a:lnTo>
                  <a:pt x="3966" y="3063"/>
                </a:lnTo>
                <a:lnTo>
                  <a:pt x="11227" y="2767"/>
                </a:lnTo>
                <a:lnTo>
                  <a:pt x="21782" y="2273"/>
                </a:lnTo>
                <a:lnTo>
                  <a:pt x="35632" y="1581"/>
                </a:lnTo>
                <a:lnTo>
                  <a:pt x="50377" y="889"/>
                </a:lnTo>
                <a:lnTo>
                  <a:pt x="63621" y="395"/>
                </a:lnTo>
                <a:lnTo>
                  <a:pt x="75362" y="98"/>
                </a:lnTo>
                <a:lnTo>
                  <a:pt x="8560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031650" y="212682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0" y="0"/>
                </a:moveTo>
                <a:lnTo>
                  <a:pt x="147166" y="0"/>
                </a:lnTo>
                <a:lnTo>
                  <a:pt x="271350" y="313097"/>
                </a:lnTo>
                <a:lnTo>
                  <a:pt x="210839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2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19787" y="728094"/>
            <a:ext cx="1325772" cy="31942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00010" y="777845"/>
            <a:ext cx="121460" cy="21781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89811" y="733366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5" h="309244">
                <a:moveTo>
                  <a:pt x="0" y="0"/>
                </a:moveTo>
                <a:lnTo>
                  <a:pt x="255749" y="0"/>
                </a:lnTo>
                <a:lnTo>
                  <a:pt x="255749" y="48704"/>
                </a:lnTo>
                <a:lnTo>
                  <a:pt x="153070" y="48704"/>
                </a:lnTo>
                <a:lnTo>
                  <a:pt x="153070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25121" y="733366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69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7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5" y="272378"/>
                </a:lnTo>
                <a:lnTo>
                  <a:pt x="180142" y="298970"/>
                </a:lnTo>
                <a:lnTo>
                  <a:pt x="137500" y="312464"/>
                </a:lnTo>
                <a:lnTo>
                  <a:pt x="112166" y="314151"/>
                </a:lnTo>
                <a:lnTo>
                  <a:pt x="86819" y="312504"/>
                </a:lnTo>
                <a:lnTo>
                  <a:pt x="45337" y="299327"/>
                </a:lnTo>
                <a:lnTo>
                  <a:pt x="16425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55208" y="733366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69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7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3" y="0"/>
                </a:lnTo>
                <a:lnTo>
                  <a:pt x="229393" y="212526"/>
                </a:lnTo>
                <a:lnTo>
                  <a:pt x="227397" y="235060"/>
                </a:lnTo>
                <a:lnTo>
                  <a:pt x="211426" y="272378"/>
                </a:lnTo>
                <a:lnTo>
                  <a:pt x="180142" y="298970"/>
                </a:lnTo>
                <a:lnTo>
                  <a:pt x="137500" y="312464"/>
                </a:lnTo>
                <a:lnTo>
                  <a:pt x="112166" y="314151"/>
                </a:lnTo>
                <a:lnTo>
                  <a:pt x="86819" y="312504"/>
                </a:lnTo>
                <a:lnTo>
                  <a:pt x="45337" y="299327"/>
                </a:lnTo>
                <a:lnTo>
                  <a:pt x="16425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47308" y="731257"/>
            <a:ext cx="229235" cy="311150"/>
          </a:xfrm>
          <a:custGeom>
            <a:avLst/>
            <a:gdLst/>
            <a:ahLst/>
            <a:cxnLst/>
            <a:rect l="l" t="t" r="r" b="b"/>
            <a:pathLst>
              <a:path w="229234" h="311150">
                <a:moveTo>
                  <a:pt x="82438" y="0"/>
                </a:moveTo>
                <a:lnTo>
                  <a:pt x="142923" y="9883"/>
                </a:lnTo>
                <a:lnTo>
                  <a:pt x="189439" y="39532"/>
                </a:lnTo>
                <a:lnTo>
                  <a:pt x="219088" y="85521"/>
                </a:lnTo>
                <a:lnTo>
                  <a:pt x="228972" y="144425"/>
                </a:lnTo>
                <a:lnTo>
                  <a:pt x="224515" y="195319"/>
                </a:lnTo>
                <a:lnTo>
                  <a:pt x="211144" y="236960"/>
                </a:lnTo>
                <a:lnTo>
                  <a:pt x="188859" y="269348"/>
                </a:lnTo>
                <a:lnTo>
                  <a:pt x="157661" y="292481"/>
                </a:lnTo>
                <a:lnTo>
                  <a:pt x="117549" y="306362"/>
                </a:lnTo>
                <a:lnTo>
                  <a:pt x="68522" y="310989"/>
                </a:lnTo>
                <a:lnTo>
                  <a:pt x="0" y="310989"/>
                </a:lnTo>
                <a:lnTo>
                  <a:pt x="0" y="2319"/>
                </a:lnTo>
                <a:lnTo>
                  <a:pt x="29741" y="1304"/>
                </a:lnTo>
                <a:lnTo>
                  <a:pt x="53395" y="579"/>
                </a:lnTo>
                <a:lnTo>
                  <a:pt x="70960" y="144"/>
                </a:lnTo>
                <a:lnTo>
                  <a:pt x="8243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19787" y="728095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3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7"/>
                </a:lnTo>
                <a:lnTo>
                  <a:pt x="141592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0" y="82649"/>
                </a:lnTo>
                <a:lnTo>
                  <a:pt x="59127" y="96063"/>
                </a:lnTo>
                <a:lnTo>
                  <a:pt x="70156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5" y="233399"/>
                </a:lnTo>
                <a:lnTo>
                  <a:pt x="185163" y="251334"/>
                </a:lnTo>
                <a:lnTo>
                  <a:pt x="157392" y="295175"/>
                </a:lnTo>
                <a:lnTo>
                  <a:pt x="122735" y="313361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7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9" y="257909"/>
                </a:lnTo>
                <a:lnTo>
                  <a:pt x="52446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1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0"/>
                </a:lnTo>
                <a:lnTo>
                  <a:pt x="2273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003110" y="728094"/>
            <a:ext cx="1865106" cy="31942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32299" y="82360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92512" y="82360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8" y="0"/>
                </a:moveTo>
                <a:lnTo>
                  <a:pt x="0" y="114064"/>
                </a:lnTo>
                <a:lnTo>
                  <a:pt x="74215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839719" y="777845"/>
            <a:ext cx="121460" cy="21781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055812" y="777845"/>
            <a:ext cx="98267" cy="10564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337881" y="73336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6"/>
                </a:lnTo>
                <a:lnTo>
                  <a:pt x="202617" y="313096"/>
                </a:lnTo>
                <a:lnTo>
                  <a:pt x="52709" y="117648"/>
                </a:lnTo>
                <a:lnTo>
                  <a:pt x="52709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98093" y="73336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6"/>
                </a:lnTo>
                <a:lnTo>
                  <a:pt x="202617" y="313096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787018" y="731257"/>
            <a:ext cx="229235" cy="311150"/>
          </a:xfrm>
          <a:custGeom>
            <a:avLst/>
            <a:gdLst/>
            <a:ahLst/>
            <a:cxnLst/>
            <a:rect l="l" t="t" r="r" b="b"/>
            <a:pathLst>
              <a:path w="229235" h="311150">
                <a:moveTo>
                  <a:pt x="82438" y="0"/>
                </a:moveTo>
                <a:lnTo>
                  <a:pt x="142922" y="9883"/>
                </a:lnTo>
                <a:lnTo>
                  <a:pt x="189439" y="39532"/>
                </a:lnTo>
                <a:lnTo>
                  <a:pt x="219088" y="85521"/>
                </a:lnTo>
                <a:lnTo>
                  <a:pt x="228972" y="144425"/>
                </a:lnTo>
                <a:lnTo>
                  <a:pt x="224515" y="195319"/>
                </a:lnTo>
                <a:lnTo>
                  <a:pt x="211144" y="236960"/>
                </a:lnTo>
                <a:lnTo>
                  <a:pt x="188859" y="269348"/>
                </a:lnTo>
                <a:lnTo>
                  <a:pt x="157661" y="292481"/>
                </a:lnTo>
                <a:lnTo>
                  <a:pt x="117549" y="306362"/>
                </a:lnTo>
                <a:lnTo>
                  <a:pt x="68523" y="310989"/>
                </a:lnTo>
                <a:lnTo>
                  <a:pt x="0" y="310989"/>
                </a:lnTo>
                <a:lnTo>
                  <a:pt x="0" y="2319"/>
                </a:lnTo>
                <a:lnTo>
                  <a:pt x="29741" y="1304"/>
                </a:lnTo>
                <a:lnTo>
                  <a:pt x="53394" y="579"/>
                </a:lnTo>
                <a:lnTo>
                  <a:pt x="70960" y="144"/>
                </a:lnTo>
                <a:lnTo>
                  <a:pt x="8243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03110" y="731257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5" h="311150">
                <a:moveTo>
                  <a:pt x="64096" y="0"/>
                </a:moveTo>
                <a:lnTo>
                  <a:pt x="127426" y="5613"/>
                </a:lnTo>
                <a:lnTo>
                  <a:pt x="171097" y="22454"/>
                </a:lnTo>
                <a:lnTo>
                  <a:pt x="196477" y="51207"/>
                </a:lnTo>
                <a:lnTo>
                  <a:pt x="204937" y="92558"/>
                </a:lnTo>
                <a:lnTo>
                  <a:pt x="197109" y="139048"/>
                </a:lnTo>
                <a:lnTo>
                  <a:pt x="173627" y="172256"/>
                </a:lnTo>
                <a:lnTo>
                  <a:pt x="134490" y="192180"/>
                </a:lnTo>
                <a:lnTo>
                  <a:pt x="79698" y="198822"/>
                </a:lnTo>
                <a:lnTo>
                  <a:pt x="73513" y="198822"/>
                </a:lnTo>
                <a:lnTo>
                  <a:pt x="65220" y="198330"/>
                </a:lnTo>
                <a:lnTo>
                  <a:pt x="54819" y="197346"/>
                </a:lnTo>
                <a:lnTo>
                  <a:pt x="54819" y="310989"/>
                </a:lnTo>
                <a:lnTo>
                  <a:pt x="0" y="310989"/>
                </a:lnTo>
                <a:lnTo>
                  <a:pt x="0" y="2319"/>
                </a:lnTo>
                <a:lnTo>
                  <a:pt x="24563" y="1304"/>
                </a:lnTo>
                <a:lnTo>
                  <a:pt x="43433" y="579"/>
                </a:lnTo>
                <a:lnTo>
                  <a:pt x="56610" y="144"/>
                </a:lnTo>
                <a:lnTo>
                  <a:pt x="64096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034258" y="72914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2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194471" y="72914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1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9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612046" y="728095"/>
            <a:ext cx="256540" cy="320040"/>
          </a:xfrm>
          <a:custGeom>
            <a:avLst/>
            <a:gdLst/>
            <a:ahLst/>
            <a:cxnLst/>
            <a:rect l="l" t="t" r="r" b="b"/>
            <a:pathLst>
              <a:path w="256539" h="320040">
                <a:moveTo>
                  <a:pt x="156443" y="0"/>
                </a:moveTo>
                <a:lnTo>
                  <a:pt x="180900" y="1897"/>
                </a:lnTo>
                <a:lnTo>
                  <a:pt x="203460" y="7590"/>
                </a:lnTo>
                <a:lnTo>
                  <a:pt x="224122" y="17078"/>
                </a:lnTo>
                <a:lnTo>
                  <a:pt x="242887" y="30360"/>
                </a:lnTo>
                <a:lnTo>
                  <a:pt x="219906" y="74426"/>
                </a:lnTo>
                <a:lnTo>
                  <a:pt x="214397" y="70110"/>
                </a:lnTo>
                <a:lnTo>
                  <a:pt x="207571" y="65808"/>
                </a:lnTo>
                <a:lnTo>
                  <a:pt x="171149" y="50838"/>
                </a:lnTo>
                <a:lnTo>
                  <a:pt x="155178" y="48704"/>
                </a:lnTo>
                <a:lnTo>
                  <a:pt x="133606" y="50634"/>
                </a:lnTo>
                <a:lnTo>
                  <a:pt x="97657" y="66078"/>
                </a:lnTo>
                <a:lnTo>
                  <a:pt x="71750" y="96347"/>
                </a:lnTo>
                <a:lnTo>
                  <a:pt x="58573" y="137724"/>
                </a:lnTo>
                <a:lnTo>
                  <a:pt x="56926" y="162346"/>
                </a:lnTo>
                <a:lnTo>
                  <a:pt x="58540" y="185776"/>
                </a:lnTo>
                <a:lnTo>
                  <a:pt x="71454" y="225203"/>
                </a:lnTo>
                <a:lnTo>
                  <a:pt x="96834" y="254114"/>
                </a:lnTo>
                <a:lnTo>
                  <a:pt x="131991" y="268873"/>
                </a:lnTo>
                <a:lnTo>
                  <a:pt x="153069" y="270718"/>
                </a:lnTo>
                <a:lnTo>
                  <a:pt x="167076" y="269716"/>
                </a:lnTo>
                <a:lnTo>
                  <a:pt x="201352" y="193972"/>
                </a:lnTo>
                <a:lnTo>
                  <a:pt x="158551" y="193972"/>
                </a:lnTo>
                <a:lnTo>
                  <a:pt x="158551" y="147166"/>
                </a:lnTo>
                <a:lnTo>
                  <a:pt x="256170" y="147166"/>
                </a:lnTo>
                <a:lnTo>
                  <a:pt x="256170" y="285476"/>
                </a:lnTo>
                <a:lnTo>
                  <a:pt x="220413" y="305539"/>
                </a:lnTo>
                <a:lnTo>
                  <a:pt x="174864" y="317182"/>
                </a:lnTo>
                <a:lnTo>
                  <a:pt x="144214" y="319422"/>
                </a:lnTo>
                <a:lnTo>
                  <a:pt x="112726" y="316701"/>
                </a:lnTo>
                <a:lnTo>
                  <a:pt x="60069" y="294932"/>
                </a:lnTo>
                <a:lnTo>
                  <a:pt x="21881" y="252368"/>
                </a:lnTo>
                <a:lnTo>
                  <a:pt x="2431" y="194862"/>
                </a:lnTo>
                <a:lnTo>
                  <a:pt x="0" y="160870"/>
                </a:lnTo>
                <a:lnTo>
                  <a:pt x="2648" y="126807"/>
                </a:lnTo>
                <a:lnTo>
                  <a:pt x="23838" y="68720"/>
                </a:lnTo>
                <a:lnTo>
                  <a:pt x="65399" y="25142"/>
                </a:lnTo>
                <a:lnTo>
                  <a:pt x="122432" y="2793"/>
                </a:lnTo>
                <a:lnTo>
                  <a:pt x="156443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047492" y="727883"/>
            <a:ext cx="1786247" cy="31963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192444" y="774471"/>
            <a:ext cx="160254" cy="22645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00307" y="774471"/>
            <a:ext cx="160254" cy="22645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778922" y="73336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9" y="0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428196" y="733366"/>
            <a:ext cx="315595" cy="313690"/>
          </a:xfrm>
          <a:custGeom>
            <a:avLst/>
            <a:gdLst/>
            <a:ahLst/>
            <a:cxnLst/>
            <a:rect l="l" t="t" r="r" b="b"/>
            <a:pathLst>
              <a:path w="315595" h="313690">
                <a:moveTo>
                  <a:pt x="62198" y="0"/>
                </a:moveTo>
                <a:lnTo>
                  <a:pt x="91294" y="0"/>
                </a:lnTo>
                <a:lnTo>
                  <a:pt x="158130" y="208099"/>
                </a:lnTo>
                <a:lnTo>
                  <a:pt x="223490" y="0"/>
                </a:lnTo>
                <a:lnTo>
                  <a:pt x="252376" y="0"/>
                </a:lnTo>
                <a:lnTo>
                  <a:pt x="315416" y="309091"/>
                </a:lnTo>
                <a:lnTo>
                  <a:pt x="262285" y="309091"/>
                </a:lnTo>
                <a:lnTo>
                  <a:pt x="230238" y="142527"/>
                </a:lnTo>
                <a:lnTo>
                  <a:pt x="168040" y="313097"/>
                </a:lnTo>
                <a:lnTo>
                  <a:pt x="148432" y="313097"/>
                </a:lnTo>
                <a:lnTo>
                  <a:pt x="86234" y="142527"/>
                </a:lnTo>
                <a:lnTo>
                  <a:pt x="52921" y="309091"/>
                </a:lnTo>
                <a:lnTo>
                  <a:pt x="0" y="309091"/>
                </a:lnTo>
                <a:lnTo>
                  <a:pt x="6219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63468" y="73336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293556" y="733366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4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6" y="0"/>
                </a:lnTo>
                <a:lnTo>
                  <a:pt x="222225" y="0"/>
                </a:lnTo>
                <a:lnTo>
                  <a:pt x="125449" y="134937"/>
                </a:lnTo>
                <a:lnTo>
                  <a:pt x="240779" y="308880"/>
                </a:lnTo>
                <a:lnTo>
                  <a:pt x="175207" y="308880"/>
                </a:lnTo>
                <a:lnTo>
                  <a:pt x="89185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047492" y="733366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5" h="309244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9" y="48704"/>
                </a:lnTo>
                <a:lnTo>
                  <a:pt x="54819" y="121022"/>
                </a:lnTo>
                <a:lnTo>
                  <a:pt x="156865" y="121022"/>
                </a:lnTo>
                <a:lnTo>
                  <a:pt x="156865" y="167617"/>
                </a:lnTo>
                <a:lnTo>
                  <a:pt x="54819" y="167617"/>
                </a:lnTo>
                <a:lnTo>
                  <a:pt x="54819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37634" y="727884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30" y="0"/>
                </a:moveTo>
                <a:lnTo>
                  <a:pt x="191601" y="10331"/>
                </a:lnTo>
                <a:lnTo>
                  <a:pt x="234665" y="41324"/>
                </a:lnTo>
                <a:lnTo>
                  <a:pt x="261072" y="90977"/>
                </a:lnTo>
                <a:lnTo>
                  <a:pt x="269876" y="157286"/>
                </a:lnTo>
                <a:lnTo>
                  <a:pt x="267576" y="192681"/>
                </a:lnTo>
                <a:lnTo>
                  <a:pt x="249180" y="251927"/>
                </a:lnTo>
                <a:lnTo>
                  <a:pt x="212757" y="294964"/>
                </a:lnTo>
                <a:lnTo>
                  <a:pt x="160521" y="316892"/>
                </a:lnTo>
                <a:lnTo>
                  <a:pt x="128612" y="319633"/>
                </a:lnTo>
                <a:lnTo>
                  <a:pt x="99325" y="316918"/>
                </a:lnTo>
                <a:lnTo>
                  <a:pt x="51623" y="295202"/>
                </a:lnTo>
                <a:lnTo>
                  <a:pt x="18679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60" y="125561"/>
                </a:lnTo>
                <a:lnTo>
                  <a:pt x="20340" y="69741"/>
                </a:lnTo>
                <a:lnTo>
                  <a:pt x="55761" y="25676"/>
                </a:lnTo>
                <a:lnTo>
                  <a:pt x="104096" y="2852"/>
                </a:lnTo>
                <a:lnTo>
                  <a:pt x="1328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545496" y="727884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29" y="0"/>
                </a:moveTo>
                <a:lnTo>
                  <a:pt x="191600" y="10331"/>
                </a:lnTo>
                <a:lnTo>
                  <a:pt x="234665" y="41324"/>
                </a:lnTo>
                <a:lnTo>
                  <a:pt x="261072" y="90977"/>
                </a:lnTo>
                <a:lnTo>
                  <a:pt x="269875" y="157286"/>
                </a:lnTo>
                <a:lnTo>
                  <a:pt x="267575" y="192681"/>
                </a:lnTo>
                <a:lnTo>
                  <a:pt x="249179" y="251927"/>
                </a:lnTo>
                <a:lnTo>
                  <a:pt x="212757" y="294964"/>
                </a:lnTo>
                <a:lnTo>
                  <a:pt x="160521" y="316892"/>
                </a:lnTo>
                <a:lnTo>
                  <a:pt x="128612" y="319633"/>
                </a:lnTo>
                <a:lnTo>
                  <a:pt x="99325" y="316918"/>
                </a:lnTo>
                <a:lnTo>
                  <a:pt x="51622" y="295202"/>
                </a:lnTo>
                <a:lnTo>
                  <a:pt x="18678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59" y="125561"/>
                </a:lnTo>
                <a:lnTo>
                  <a:pt x="20339" y="69741"/>
                </a:lnTo>
                <a:lnTo>
                  <a:pt x="55760" y="25676"/>
                </a:lnTo>
                <a:lnTo>
                  <a:pt x="104095" y="2852"/>
                </a:lnTo>
                <a:lnTo>
                  <a:pt x="13282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383540" y="1261533"/>
            <a:ext cx="7680959" cy="519049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527050" marR="93345" indent="-514350" algn="just">
              <a:lnSpc>
                <a:spcPct val="80000"/>
              </a:lnSpc>
              <a:spcBef>
                <a:spcPts val="580"/>
              </a:spcBef>
              <a:buClr>
                <a:srgbClr val="04617B"/>
              </a:buClr>
              <a:buSzPct val="72500"/>
              <a:buAutoNum type="alphaUcPeriod"/>
              <a:tabLst>
                <a:tab pos="526415" algn="l"/>
                <a:tab pos="527050" algn="l"/>
              </a:tabLst>
            </a:pPr>
            <a:r>
              <a:rPr sz="2000" spc="-5" dirty="0">
                <a:latin typeface="Trebuchet MS"/>
                <a:cs typeface="Trebuchet MS"/>
              </a:rPr>
              <a:t>Hukum kontrak yang memuat masalah </a:t>
            </a:r>
            <a:r>
              <a:rPr sz="2000" spc="-10" dirty="0">
                <a:latin typeface="Trebuchet MS"/>
                <a:cs typeface="Trebuchet MS"/>
              </a:rPr>
              <a:t>ganti </a:t>
            </a:r>
            <a:r>
              <a:rPr sz="2000" spc="-5" dirty="0">
                <a:latin typeface="Trebuchet MS"/>
                <a:cs typeface="Trebuchet MS"/>
              </a:rPr>
              <a:t>rugi bila salah  satu pihak melakukan wanprestasi atau melanggar kontrak  akan memberikan “</a:t>
            </a:r>
            <a:r>
              <a:rPr sz="2000" i="1" spc="-5" dirty="0">
                <a:latin typeface="Trebuchet MS"/>
                <a:cs typeface="Trebuchet MS"/>
              </a:rPr>
              <a:t>an essential </a:t>
            </a:r>
            <a:r>
              <a:rPr sz="2000" i="1" dirty="0">
                <a:latin typeface="Trebuchet MS"/>
                <a:cs typeface="Trebuchet MS"/>
              </a:rPr>
              <a:t>check on </a:t>
            </a:r>
            <a:r>
              <a:rPr sz="2000" i="1" spc="-5" dirty="0">
                <a:latin typeface="Trebuchet MS"/>
                <a:cs typeface="Trebuchet MS"/>
              </a:rPr>
              <a:t>opportunism in non-  simulataneous exchanges</a:t>
            </a:r>
            <a:r>
              <a:rPr sz="2000" spc="-5" dirty="0">
                <a:latin typeface="Trebuchet MS"/>
                <a:cs typeface="Trebuchet MS"/>
              </a:rPr>
              <a:t>” dengan menjamin pihak yang satu.  Dalam pelaksanaan kontrak, tidak berhadapan dengan resiko,  daripada kerja sama dari pihak lainnya.</a:t>
            </a:r>
            <a:endParaRPr sz="2000" dirty="0">
              <a:latin typeface="Trebuchet MS"/>
              <a:cs typeface="Trebuchet MS"/>
            </a:endParaRPr>
          </a:p>
          <a:p>
            <a:pPr marL="527050" marR="113030" indent="-514350" algn="just">
              <a:lnSpc>
                <a:spcPct val="80200"/>
              </a:lnSpc>
              <a:spcBef>
                <a:spcPts val="575"/>
              </a:spcBef>
              <a:buClr>
                <a:srgbClr val="04617B"/>
              </a:buClr>
              <a:buSzPct val="72500"/>
              <a:buAutoNum type="alphaUcPeriod"/>
              <a:tabLst>
                <a:tab pos="526415" algn="l"/>
                <a:tab pos="527050" algn="l"/>
              </a:tabLst>
            </a:pPr>
            <a:r>
              <a:rPr sz="2000" spc="-5" dirty="0">
                <a:latin typeface="Trebuchet MS"/>
                <a:cs typeface="Trebuchet MS"/>
              </a:rPr>
              <a:t>Fungsi ekonomi lainnya dari </a:t>
            </a:r>
            <a:r>
              <a:rPr sz="2000" spc="-10" dirty="0">
                <a:latin typeface="Trebuchet MS"/>
                <a:cs typeface="Trebuchet MS"/>
              </a:rPr>
              <a:t>hukum </a:t>
            </a:r>
            <a:r>
              <a:rPr sz="2000" spc="-5" dirty="0">
                <a:latin typeface="Trebuchet MS"/>
                <a:cs typeface="Trebuchet MS"/>
              </a:rPr>
              <a:t>kontrak adalah memakai  para pihak </a:t>
            </a:r>
            <a:r>
              <a:rPr sz="2000" i="1" spc="-5" dirty="0">
                <a:latin typeface="Trebuchet MS"/>
                <a:cs typeface="Trebuchet MS"/>
              </a:rPr>
              <a:t>given categories </a:t>
            </a:r>
            <a:r>
              <a:rPr sz="2000" i="1" dirty="0">
                <a:latin typeface="Trebuchet MS"/>
                <a:cs typeface="Trebuchet MS"/>
              </a:rPr>
              <a:t>of </a:t>
            </a:r>
            <a:r>
              <a:rPr sz="2000" i="1" spc="-5" dirty="0">
                <a:latin typeface="Trebuchet MS"/>
                <a:cs typeface="Trebuchet MS"/>
              </a:rPr>
              <a:t>exchanges </a:t>
            </a:r>
            <a:r>
              <a:rPr sz="2000" spc="-5" dirty="0">
                <a:latin typeface="Trebuchet MS"/>
                <a:cs typeface="Trebuchet MS"/>
              </a:rPr>
              <a:t>dengan seperangkat  </a:t>
            </a:r>
            <a:r>
              <a:rPr sz="2000" spc="-10" dirty="0">
                <a:latin typeface="Trebuchet MS"/>
                <a:cs typeface="Trebuchet MS"/>
              </a:rPr>
              <a:t>ketentuan </a:t>
            </a:r>
            <a:r>
              <a:rPr sz="2000" spc="-5" dirty="0">
                <a:latin typeface="Trebuchet MS"/>
                <a:cs typeface="Trebuchet MS"/>
              </a:rPr>
              <a:t>kontrak (di mana mereka bebas </a:t>
            </a:r>
            <a:r>
              <a:rPr sz="2000" spc="-10" dirty="0">
                <a:latin typeface="Trebuchet MS"/>
                <a:cs typeface="Trebuchet MS"/>
              </a:rPr>
              <a:t>untuk menentukan  </a:t>
            </a:r>
            <a:r>
              <a:rPr sz="2000" spc="-5" dirty="0">
                <a:latin typeface="Trebuchet MS"/>
                <a:cs typeface="Trebuchet MS"/>
              </a:rPr>
              <a:t>bila mereka mau) sehingga akan </a:t>
            </a:r>
            <a:r>
              <a:rPr sz="2000" spc="-10" dirty="0">
                <a:latin typeface="Trebuchet MS"/>
                <a:cs typeface="Trebuchet MS"/>
              </a:rPr>
              <a:t>mengurangi </a:t>
            </a:r>
            <a:r>
              <a:rPr sz="2000" spc="-5" dirty="0">
                <a:latin typeface="Trebuchet MS"/>
                <a:cs typeface="Trebuchet MS"/>
              </a:rPr>
              <a:t>transaction  costs.</a:t>
            </a:r>
            <a:endParaRPr sz="2000" dirty="0">
              <a:latin typeface="Trebuchet MS"/>
              <a:cs typeface="Trebuchet MS"/>
            </a:endParaRPr>
          </a:p>
          <a:p>
            <a:pPr marL="527050" marR="5080" indent="-514350" algn="just">
              <a:lnSpc>
                <a:spcPts val="1930"/>
              </a:lnSpc>
              <a:spcBef>
                <a:spcPts val="555"/>
              </a:spcBef>
              <a:buClr>
                <a:srgbClr val="04617B"/>
              </a:buClr>
              <a:buSzPct val="72500"/>
              <a:buAutoNum type="alphaUcPeriod"/>
              <a:tabLst>
                <a:tab pos="526415" algn="l"/>
                <a:tab pos="527050" algn="l"/>
              </a:tabLst>
            </a:pPr>
            <a:r>
              <a:rPr sz="2000" spc="-5" dirty="0">
                <a:latin typeface="Trebuchet MS"/>
                <a:cs typeface="Trebuchet MS"/>
              </a:rPr>
              <a:t>Hukum kontrak berfungsi </a:t>
            </a:r>
            <a:r>
              <a:rPr sz="2000" spc="-10" dirty="0">
                <a:latin typeface="Trebuchet MS"/>
                <a:cs typeface="Trebuchet MS"/>
              </a:rPr>
              <a:t>untuk mengurangi </a:t>
            </a:r>
            <a:r>
              <a:rPr sz="2000" spc="-5" dirty="0">
                <a:latin typeface="Trebuchet MS"/>
                <a:cs typeface="Trebuchet MS"/>
              </a:rPr>
              <a:t>ketidakhati-hatian  para pihak dengan memberikan </a:t>
            </a:r>
            <a:r>
              <a:rPr sz="2000" spc="-10" dirty="0">
                <a:latin typeface="Trebuchet MS"/>
                <a:cs typeface="Trebuchet MS"/>
              </a:rPr>
              <a:t>tanggung </a:t>
            </a:r>
            <a:r>
              <a:rPr sz="2000" spc="-5" dirty="0">
                <a:latin typeface="Trebuchet MS"/>
                <a:cs typeface="Trebuchet MS"/>
              </a:rPr>
              <a:t>jawab kepada pihak  yang mengakibatkan kerugian kepada pihak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lainnya.</a:t>
            </a:r>
            <a:endParaRPr sz="2000" dirty="0">
              <a:latin typeface="Trebuchet MS"/>
              <a:cs typeface="Trebuchet MS"/>
            </a:endParaRPr>
          </a:p>
          <a:p>
            <a:pPr marL="527050" marR="274955" indent="-514350" algn="just">
              <a:lnSpc>
                <a:spcPct val="80000"/>
              </a:lnSpc>
              <a:spcBef>
                <a:spcPts val="600"/>
              </a:spcBef>
              <a:buClr>
                <a:srgbClr val="04617B"/>
              </a:buClr>
              <a:buSzPct val="72500"/>
              <a:buAutoNum type="alphaUcPeriod"/>
              <a:tabLst>
                <a:tab pos="526415" algn="l"/>
                <a:tab pos="527050" algn="l"/>
              </a:tabLst>
            </a:pPr>
            <a:r>
              <a:rPr sz="2000" spc="-5" dirty="0">
                <a:latin typeface="Trebuchet MS"/>
                <a:cs typeface="Trebuchet MS"/>
              </a:rPr>
              <a:t>Fungsi </a:t>
            </a:r>
            <a:r>
              <a:rPr sz="2000" spc="-10" dirty="0">
                <a:latin typeface="Trebuchet MS"/>
                <a:cs typeface="Trebuchet MS"/>
              </a:rPr>
              <a:t>hukum </a:t>
            </a:r>
            <a:r>
              <a:rPr sz="2000" spc="-5" dirty="0">
                <a:latin typeface="Trebuchet MS"/>
                <a:cs typeface="Trebuchet MS"/>
              </a:rPr>
              <a:t>kontrak dari sudut </a:t>
            </a:r>
            <a:r>
              <a:rPr sz="2000" spc="-10" dirty="0">
                <a:latin typeface="Trebuchet MS"/>
                <a:cs typeface="Trebuchet MS"/>
              </a:rPr>
              <a:t>pandangan </a:t>
            </a:r>
            <a:r>
              <a:rPr sz="2000" spc="-5" dirty="0">
                <a:latin typeface="Trebuchet MS"/>
                <a:cs typeface="Trebuchet MS"/>
              </a:rPr>
              <a:t>ekonomi adalah  memformulasikan seperangkat </a:t>
            </a:r>
            <a:r>
              <a:rPr sz="2000" spc="-10" dirty="0">
                <a:latin typeface="Trebuchet MS"/>
                <a:cs typeface="Trebuchet MS"/>
              </a:rPr>
              <a:t>ketentuan </a:t>
            </a:r>
            <a:r>
              <a:rPr sz="2000" spc="-5" dirty="0">
                <a:latin typeface="Trebuchet MS"/>
                <a:cs typeface="Trebuchet MS"/>
              </a:rPr>
              <a:t>yang merupakan  alasan yang memanfaatkan dalam pelaksanaan kontrak  sehingga dapat dilaksanakannya </a:t>
            </a:r>
            <a:r>
              <a:rPr sz="2000" i="1" spc="-5" dirty="0">
                <a:latin typeface="Trebuchet MS"/>
                <a:cs typeface="Trebuchet MS"/>
              </a:rPr>
              <a:t>efficient exchanges</a:t>
            </a:r>
            <a:r>
              <a:rPr sz="2000" spc="-5" dirty="0">
                <a:latin typeface="Trebuchet MS"/>
                <a:cs typeface="Trebuchet MS"/>
              </a:rPr>
              <a:t>, </a:t>
            </a:r>
            <a:r>
              <a:rPr sz="2000" spc="-10" dirty="0">
                <a:latin typeface="Trebuchet MS"/>
                <a:cs typeface="Trebuchet MS"/>
              </a:rPr>
              <a:t>tetapi  </a:t>
            </a:r>
            <a:r>
              <a:rPr sz="2000" spc="-5" dirty="0">
                <a:latin typeface="Trebuchet MS"/>
                <a:cs typeface="Trebuchet MS"/>
              </a:rPr>
              <a:t>tidak mendorong pelaksanaan </a:t>
            </a:r>
            <a:r>
              <a:rPr sz="2000" i="1" spc="-5" dirty="0">
                <a:latin typeface="Trebuchet MS"/>
                <a:cs typeface="Trebuchet MS"/>
              </a:rPr>
              <a:t>inefficient exchanges </a:t>
            </a:r>
            <a:r>
              <a:rPr sz="2000" spc="-5" dirty="0">
                <a:latin typeface="Trebuchet MS"/>
                <a:cs typeface="Trebuchet MS"/>
              </a:rPr>
              <a:t>yang  tidak memenuhi kriteria efisiensi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pareto.</a:t>
            </a:r>
            <a:endParaRPr sz="2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8346" y="363817"/>
            <a:ext cx="5242992" cy="3196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1047" y="527421"/>
            <a:ext cx="101008" cy="1083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54978" y="459539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78794" y="413567"/>
            <a:ext cx="93629" cy="92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08373" y="410405"/>
            <a:ext cx="160254" cy="2264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1047" y="410194"/>
            <a:ext cx="84352" cy="801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60558" y="36929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5">
                <a:moveTo>
                  <a:pt x="0" y="0"/>
                </a:moveTo>
                <a:lnTo>
                  <a:pt x="54819" y="0"/>
                </a:lnTo>
                <a:lnTo>
                  <a:pt x="54819" y="147798"/>
                </a:lnTo>
                <a:lnTo>
                  <a:pt x="159817" y="0"/>
                </a:lnTo>
                <a:lnTo>
                  <a:pt x="222225" y="0"/>
                </a:lnTo>
                <a:lnTo>
                  <a:pt x="125450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9" y="224333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33050" y="369299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4" h="309245">
                <a:moveTo>
                  <a:pt x="0" y="0"/>
                </a:moveTo>
                <a:lnTo>
                  <a:pt x="255748" y="0"/>
                </a:lnTo>
                <a:lnTo>
                  <a:pt x="255748" y="48704"/>
                </a:lnTo>
                <a:lnTo>
                  <a:pt x="153070" y="48704"/>
                </a:lnTo>
                <a:lnTo>
                  <a:pt x="153070" y="308880"/>
                </a:lnTo>
                <a:lnTo>
                  <a:pt x="98252" y="308880"/>
                </a:lnTo>
                <a:lnTo>
                  <a:pt x="98252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71533" y="36929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01622" y="36929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5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6" y="0"/>
                </a:lnTo>
                <a:lnTo>
                  <a:pt x="222225" y="0"/>
                </a:lnTo>
                <a:lnTo>
                  <a:pt x="125449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21775" y="369299"/>
            <a:ext cx="315595" cy="313690"/>
          </a:xfrm>
          <a:custGeom>
            <a:avLst/>
            <a:gdLst/>
            <a:ahLst/>
            <a:cxnLst/>
            <a:rect l="l" t="t" r="r" b="b"/>
            <a:pathLst>
              <a:path w="315595" h="313690">
                <a:moveTo>
                  <a:pt x="62197" y="0"/>
                </a:moveTo>
                <a:lnTo>
                  <a:pt x="91293" y="0"/>
                </a:lnTo>
                <a:lnTo>
                  <a:pt x="158129" y="208099"/>
                </a:lnTo>
                <a:lnTo>
                  <a:pt x="223490" y="0"/>
                </a:lnTo>
                <a:lnTo>
                  <a:pt x="252375" y="0"/>
                </a:lnTo>
                <a:lnTo>
                  <a:pt x="315416" y="309091"/>
                </a:lnTo>
                <a:lnTo>
                  <a:pt x="262285" y="309091"/>
                </a:lnTo>
                <a:lnTo>
                  <a:pt x="230237" y="142527"/>
                </a:lnTo>
                <a:lnTo>
                  <a:pt x="168039" y="313097"/>
                </a:lnTo>
                <a:lnTo>
                  <a:pt x="148431" y="313097"/>
                </a:lnTo>
                <a:lnTo>
                  <a:pt x="86233" y="142527"/>
                </a:lnTo>
                <a:lnTo>
                  <a:pt x="52921" y="309091"/>
                </a:lnTo>
                <a:lnTo>
                  <a:pt x="0" y="309091"/>
                </a:lnTo>
                <a:lnTo>
                  <a:pt x="62197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57084" y="36929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70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6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5" y="272378"/>
                </a:lnTo>
                <a:lnTo>
                  <a:pt x="180142" y="298970"/>
                </a:lnTo>
                <a:lnTo>
                  <a:pt x="137500" y="312464"/>
                </a:lnTo>
                <a:lnTo>
                  <a:pt x="112167" y="314151"/>
                </a:lnTo>
                <a:lnTo>
                  <a:pt x="86819" y="312504"/>
                </a:lnTo>
                <a:lnTo>
                  <a:pt x="45337" y="299326"/>
                </a:lnTo>
                <a:lnTo>
                  <a:pt x="16425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90383" y="36929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5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7" y="0"/>
                </a:lnTo>
                <a:lnTo>
                  <a:pt x="222225" y="0"/>
                </a:lnTo>
                <a:lnTo>
                  <a:pt x="125450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98283" y="36929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69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6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4" y="0"/>
                </a:lnTo>
                <a:lnTo>
                  <a:pt x="229394" y="212526"/>
                </a:lnTo>
                <a:lnTo>
                  <a:pt x="227397" y="235060"/>
                </a:lnTo>
                <a:lnTo>
                  <a:pt x="211425" y="272378"/>
                </a:lnTo>
                <a:lnTo>
                  <a:pt x="180142" y="298970"/>
                </a:lnTo>
                <a:lnTo>
                  <a:pt x="137500" y="312464"/>
                </a:lnTo>
                <a:lnTo>
                  <a:pt x="112167" y="314151"/>
                </a:lnTo>
                <a:lnTo>
                  <a:pt x="86819" y="312504"/>
                </a:lnTo>
                <a:lnTo>
                  <a:pt x="45337" y="299326"/>
                </a:lnTo>
                <a:lnTo>
                  <a:pt x="16425" y="273195"/>
                </a:lnTo>
                <a:lnTo>
                  <a:pt x="1825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03008" y="369299"/>
            <a:ext cx="232410" cy="309245"/>
          </a:xfrm>
          <a:custGeom>
            <a:avLst/>
            <a:gdLst/>
            <a:ahLst/>
            <a:cxnLst/>
            <a:rect l="l" t="t" r="r" b="b"/>
            <a:pathLst>
              <a:path w="232410" h="309245">
                <a:moveTo>
                  <a:pt x="0" y="0"/>
                </a:moveTo>
                <a:lnTo>
                  <a:pt x="54818" y="0"/>
                </a:lnTo>
                <a:lnTo>
                  <a:pt x="54818" y="121022"/>
                </a:lnTo>
                <a:lnTo>
                  <a:pt x="177738" y="121022"/>
                </a:lnTo>
                <a:lnTo>
                  <a:pt x="177738" y="0"/>
                </a:lnTo>
                <a:lnTo>
                  <a:pt x="231924" y="0"/>
                </a:lnTo>
                <a:lnTo>
                  <a:pt x="231924" y="308880"/>
                </a:lnTo>
                <a:lnTo>
                  <a:pt x="177738" y="308880"/>
                </a:lnTo>
                <a:lnTo>
                  <a:pt x="177738" y="169726"/>
                </a:lnTo>
                <a:lnTo>
                  <a:pt x="54818" y="169726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06133" y="369299"/>
            <a:ext cx="241300" cy="309245"/>
          </a:xfrm>
          <a:custGeom>
            <a:avLst/>
            <a:gdLst/>
            <a:ahLst/>
            <a:cxnLst/>
            <a:rect l="l" t="t" r="r" b="b"/>
            <a:pathLst>
              <a:path w="241300" h="309245">
                <a:moveTo>
                  <a:pt x="0" y="0"/>
                </a:moveTo>
                <a:lnTo>
                  <a:pt x="54818" y="0"/>
                </a:lnTo>
                <a:lnTo>
                  <a:pt x="54818" y="147798"/>
                </a:lnTo>
                <a:lnTo>
                  <a:pt x="159816" y="0"/>
                </a:lnTo>
                <a:lnTo>
                  <a:pt x="222225" y="0"/>
                </a:lnTo>
                <a:lnTo>
                  <a:pt x="125449" y="134937"/>
                </a:lnTo>
                <a:lnTo>
                  <a:pt x="240779" y="308880"/>
                </a:lnTo>
                <a:lnTo>
                  <a:pt x="175208" y="308880"/>
                </a:lnTo>
                <a:lnTo>
                  <a:pt x="89185" y="177316"/>
                </a:lnTo>
                <a:lnTo>
                  <a:pt x="54818" y="224333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14034" y="369299"/>
            <a:ext cx="229870" cy="314325"/>
          </a:xfrm>
          <a:custGeom>
            <a:avLst/>
            <a:gdLst/>
            <a:ahLst/>
            <a:cxnLst/>
            <a:rect l="l" t="t" r="r" b="b"/>
            <a:pathLst>
              <a:path w="229869" h="314325">
                <a:moveTo>
                  <a:pt x="0" y="0"/>
                </a:moveTo>
                <a:lnTo>
                  <a:pt x="54818" y="0"/>
                </a:lnTo>
                <a:lnTo>
                  <a:pt x="54818" y="209364"/>
                </a:lnTo>
                <a:lnTo>
                  <a:pt x="55766" y="221223"/>
                </a:lnTo>
                <a:lnTo>
                  <a:pt x="78300" y="256671"/>
                </a:lnTo>
                <a:lnTo>
                  <a:pt x="111745" y="265447"/>
                </a:lnTo>
                <a:lnTo>
                  <a:pt x="125785" y="264492"/>
                </a:lnTo>
                <a:lnTo>
                  <a:pt x="165265" y="241813"/>
                </a:lnTo>
                <a:lnTo>
                  <a:pt x="174575" y="208309"/>
                </a:lnTo>
                <a:lnTo>
                  <a:pt x="174575" y="0"/>
                </a:lnTo>
                <a:lnTo>
                  <a:pt x="229393" y="0"/>
                </a:lnTo>
                <a:lnTo>
                  <a:pt x="229393" y="212526"/>
                </a:lnTo>
                <a:lnTo>
                  <a:pt x="227396" y="235060"/>
                </a:lnTo>
                <a:lnTo>
                  <a:pt x="211425" y="272378"/>
                </a:lnTo>
                <a:lnTo>
                  <a:pt x="180142" y="298970"/>
                </a:lnTo>
                <a:lnTo>
                  <a:pt x="137499" y="312464"/>
                </a:lnTo>
                <a:lnTo>
                  <a:pt x="112166" y="314151"/>
                </a:lnTo>
                <a:lnTo>
                  <a:pt x="86819" y="312504"/>
                </a:lnTo>
                <a:lnTo>
                  <a:pt x="45336" y="299326"/>
                </a:lnTo>
                <a:lnTo>
                  <a:pt x="16425" y="273195"/>
                </a:lnTo>
                <a:lnTo>
                  <a:pt x="1824" y="235455"/>
                </a:lnTo>
                <a:lnTo>
                  <a:pt x="0" y="21231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23099" y="369299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5" h="309245">
                <a:moveTo>
                  <a:pt x="0" y="0"/>
                </a:moveTo>
                <a:lnTo>
                  <a:pt x="255748" y="0"/>
                </a:lnTo>
                <a:lnTo>
                  <a:pt x="255748" y="48704"/>
                </a:lnTo>
                <a:lnTo>
                  <a:pt x="153069" y="48704"/>
                </a:lnTo>
                <a:lnTo>
                  <a:pt x="153069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1583" y="369299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4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09" y="117648"/>
                </a:lnTo>
                <a:lnTo>
                  <a:pt x="52709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5521" y="369299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4" h="309245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5" y="121022"/>
                </a:lnTo>
                <a:lnTo>
                  <a:pt x="156865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8346" y="366558"/>
            <a:ext cx="208915" cy="311785"/>
          </a:xfrm>
          <a:custGeom>
            <a:avLst/>
            <a:gdLst/>
            <a:ahLst/>
            <a:cxnLst/>
            <a:rect l="l" t="t" r="r" b="b"/>
            <a:pathLst>
              <a:path w="208915" h="311784">
                <a:moveTo>
                  <a:pt x="87498" y="0"/>
                </a:moveTo>
                <a:lnTo>
                  <a:pt x="130325" y="5139"/>
                </a:lnTo>
                <a:lnTo>
                  <a:pt x="174516" y="31935"/>
                </a:lnTo>
                <a:lnTo>
                  <a:pt x="189755" y="79275"/>
                </a:lnTo>
                <a:lnTo>
                  <a:pt x="187331" y="96656"/>
                </a:lnTo>
                <a:lnTo>
                  <a:pt x="180057" y="112114"/>
                </a:lnTo>
                <a:lnTo>
                  <a:pt x="167933" y="125647"/>
                </a:lnTo>
                <a:lnTo>
                  <a:pt x="150961" y="137256"/>
                </a:lnTo>
                <a:lnTo>
                  <a:pt x="176143" y="149933"/>
                </a:lnTo>
                <a:lnTo>
                  <a:pt x="194130" y="167933"/>
                </a:lnTo>
                <a:lnTo>
                  <a:pt x="204923" y="191258"/>
                </a:lnTo>
                <a:lnTo>
                  <a:pt x="208520" y="219906"/>
                </a:lnTo>
                <a:lnTo>
                  <a:pt x="206530" y="239902"/>
                </a:lnTo>
                <a:lnTo>
                  <a:pt x="176683" y="286847"/>
                </a:lnTo>
                <a:lnTo>
                  <a:pt x="140208" y="305427"/>
                </a:lnTo>
                <a:lnTo>
                  <a:pt x="94456" y="311621"/>
                </a:lnTo>
                <a:lnTo>
                  <a:pt x="0" y="311621"/>
                </a:lnTo>
                <a:lnTo>
                  <a:pt x="0" y="2951"/>
                </a:lnTo>
                <a:lnTo>
                  <a:pt x="28871" y="1660"/>
                </a:lnTo>
                <a:lnTo>
                  <a:pt x="53078" y="737"/>
                </a:lnTo>
                <a:lnTo>
                  <a:pt x="72621" y="184"/>
                </a:lnTo>
                <a:lnTo>
                  <a:pt x="8749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923983" y="365082"/>
            <a:ext cx="504825" cy="313690"/>
          </a:xfrm>
          <a:custGeom>
            <a:avLst/>
            <a:gdLst/>
            <a:ahLst/>
            <a:cxnLst/>
            <a:rect l="l" t="t" r="r" b="b"/>
            <a:pathLst>
              <a:path w="504825" h="313690">
                <a:moveTo>
                  <a:pt x="356084" y="0"/>
                </a:moveTo>
                <a:lnTo>
                  <a:pt x="380120" y="0"/>
                </a:lnTo>
                <a:lnTo>
                  <a:pt x="504304" y="313097"/>
                </a:lnTo>
                <a:lnTo>
                  <a:pt x="443794" y="313097"/>
                </a:lnTo>
                <a:lnTo>
                  <a:pt x="421234" y="250477"/>
                </a:lnTo>
                <a:lnTo>
                  <a:pt x="315392" y="250477"/>
                </a:lnTo>
                <a:lnTo>
                  <a:pt x="293886" y="313097"/>
                </a:lnTo>
                <a:lnTo>
                  <a:pt x="237406" y="313097"/>
                </a:lnTo>
                <a:lnTo>
                  <a:pt x="232954" y="313097"/>
                </a:lnTo>
                <a:lnTo>
                  <a:pt x="174154" y="313097"/>
                </a:lnTo>
                <a:lnTo>
                  <a:pt x="91716" y="185539"/>
                </a:lnTo>
                <a:lnTo>
                  <a:pt x="84876" y="185367"/>
                </a:lnTo>
                <a:lnTo>
                  <a:pt x="76798" y="185064"/>
                </a:lnTo>
                <a:lnTo>
                  <a:pt x="67481" y="184629"/>
                </a:lnTo>
                <a:lnTo>
                  <a:pt x="56927" y="184063"/>
                </a:lnTo>
                <a:lnTo>
                  <a:pt x="56927" y="313097"/>
                </a:lnTo>
                <a:lnTo>
                  <a:pt x="0" y="313097"/>
                </a:lnTo>
                <a:lnTo>
                  <a:pt x="0" y="4216"/>
                </a:lnTo>
                <a:lnTo>
                  <a:pt x="3966" y="4117"/>
                </a:lnTo>
                <a:lnTo>
                  <a:pt x="11227" y="3821"/>
                </a:lnTo>
                <a:lnTo>
                  <a:pt x="21782" y="3327"/>
                </a:lnTo>
                <a:lnTo>
                  <a:pt x="35632" y="2635"/>
                </a:lnTo>
                <a:lnTo>
                  <a:pt x="50377" y="1943"/>
                </a:lnTo>
                <a:lnTo>
                  <a:pt x="63621" y="1449"/>
                </a:lnTo>
                <a:lnTo>
                  <a:pt x="75362" y="1153"/>
                </a:lnTo>
                <a:lnTo>
                  <a:pt x="85601" y="1054"/>
                </a:lnTo>
                <a:lnTo>
                  <a:pt x="137072" y="6746"/>
                </a:lnTo>
                <a:lnTo>
                  <a:pt x="173837" y="23824"/>
                </a:lnTo>
                <a:lnTo>
                  <a:pt x="195896" y="52288"/>
                </a:lnTo>
                <a:lnTo>
                  <a:pt x="203250" y="92137"/>
                </a:lnTo>
                <a:lnTo>
                  <a:pt x="202235" y="105538"/>
                </a:lnTo>
                <a:lnTo>
                  <a:pt x="187015" y="142106"/>
                </a:lnTo>
                <a:lnTo>
                  <a:pt x="157919" y="168474"/>
                </a:lnTo>
                <a:lnTo>
                  <a:pt x="146112" y="173942"/>
                </a:lnTo>
                <a:lnTo>
                  <a:pt x="234622" y="308854"/>
                </a:lnTo>
                <a:lnTo>
                  <a:pt x="356084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053563" y="363817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29" y="0"/>
                </a:moveTo>
                <a:lnTo>
                  <a:pt x="191600" y="10331"/>
                </a:lnTo>
                <a:lnTo>
                  <a:pt x="234665" y="41324"/>
                </a:lnTo>
                <a:lnTo>
                  <a:pt x="261072" y="90977"/>
                </a:lnTo>
                <a:lnTo>
                  <a:pt x="269875" y="157286"/>
                </a:lnTo>
                <a:lnTo>
                  <a:pt x="267575" y="192681"/>
                </a:lnTo>
                <a:lnTo>
                  <a:pt x="249179" y="251927"/>
                </a:lnTo>
                <a:lnTo>
                  <a:pt x="212756" y="294964"/>
                </a:lnTo>
                <a:lnTo>
                  <a:pt x="160520" y="316892"/>
                </a:lnTo>
                <a:lnTo>
                  <a:pt x="128612" y="319633"/>
                </a:lnTo>
                <a:lnTo>
                  <a:pt x="99325" y="316918"/>
                </a:lnTo>
                <a:lnTo>
                  <a:pt x="51622" y="295202"/>
                </a:lnTo>
                <a:lnTo>
                  <a:pt x="18678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59" y="125561"/>
                </a:lnTo>
                <a:lnTo>
                  <a:pt x="20339" y="69741"/>
                </a:lnTo>
                <a:lnTo>
                  <a:pt x="55760" y="25676"/>
                </a:lnTo>
                <a:lnTo>
                  <a:pt x="104095" y="2852"/>
                </a:lnTo>
                <a:lnTo>
                  <a:pt x="13282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59400" y="880283"/>
            <a:ext cx="3144502" cy="3196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203927" y="97600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997427" y="976005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108" y="0"/>
                </a:moveTo>
                <a:lnTo>
                  <a:pt x="0" y="114064"/>
                </a:lnTo>
                <a:lnTo>
                  <a:pt x="74216" y="114064"/>
                </a:lnTo>
                <a:lnTo>
                  <a:pt x="3710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432318" y="930034"/>
            <a:ext cx="93629" cy="925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84372" y="926871"/>
            <a:ext cx="160254" cy="22645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09508" y="885766"/>
            <a:ext cx="194945" cy="309245"/>
          </a:xfrm>
          <a:custGeom>
            <a:avLst/>
            <a:gdLst/>
            <a:ahLst/>
            <a:cxnLst/>
            <a:rect l="l" t="t" r="r" b="b"/>
            <a:pathLst>
              <a:path w="194945" h="309244">
                <a:moveTo>
                  <a:pt x="0" y="0"/>
                </a:moveTo>
                <a:lnTo>
                  <a:pt x="54819" y="0"/>
                </a:lnTo>
                <a:lnTo>
                  <a:pt x="54819" y="260176"/>
                </a:lnTo>
                <a:lnTo>
                  <a:pt x="194395" y="260176"/>
                </a:lnTo>
                <a:lnTo>
                  <a:pt x="194395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47532" y="88576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7" y="186382"/>
                </a:lnTo>
                <a:lnTo>
                  <a:pt x="172257" y="0"/>
                </a:lnTo>
                <a:lnTo>
                  <a:pt x="224967" y="0"/>
                </a:lnTo>
                <a:lnTo>
                  <a:pt x="224967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24725" y="88576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4" h="309244">
                <a:moveTo>
                  <a:pt x="0" y="0"/>
                </a:moveTo>
                <a:lnTo>
                  <a:pt x="54819" y="0"/>
                </a:lnTo>
                <a:lnTo>
                  <a:pt x="5481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641033" y="88576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4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31446" y="885766"/>
            <a:ext cx="197485" cy="309245"/>
          </a:xfrm>
          <a:custGeom>
            <a:avLst/>
            <a:gdLst/>
            <a:ahLst/>
            <a:cxnLst/>
            <a:rect l="l" t="t" r="r" b="b"/>
            <a:pathLst>
              <a:path w="197484" h="309244">
                <a:moveTo>
                  <a:pt x="0" y="0"/>
                </a:moveTo>
                <a:lnTo>
                  <a:pt x="197135" y="0"/>
                </a:lnTo>
                <a:lnTo>
                  <a:pt x="197135" y="48704"/>
                </a:lnTo>
                <a:lnTo>
                  <a:pt x="54818" y="48704"/>
                </a:lnTo>
                <a:lnTo>
                  <a:pt x="54818" y="121022"/>
                </a:lnTo>
                <a:lnTo>
                  <a:pt x="156864" y="121022"/>
                </a:lnTo>
                <a:lnTo>
                  <a:pt x="156864" y="167617"/>
                </a:lnTo>
                <a:lnTo>
                  <a:pt x="54818" y="167617"/>
                </a:lnTo>
                <a:lnTo>
                  <a:pt x="54818" y="260176"/>
                </a:lnTo>
                <a:lnTo>
                  <a:pt x="194816" y="260176"/>
                </a:lnTo>
                <a:lnTo>
                  <a:pt x="19481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0511" y="885766"/>
            <a:ext cx="255904" cy="309245"/>
          </a:xfrm>
          <a:custGeom>
            <a:avLst/>
            <a:gdLst/>
            <a:ahLst/>
            <a:cxnLst/>
            <a:rect l="l" t="t" r="r" b="b"/>
            <a:pathLst>
              <a:path w="255905" h="309244">
                <a:moveTo>
                  <a:pt x="0" y="0"/>
                </a:moveTo>
                <a:lnTo>
                  <a:pt x="255748" y="0"/>
                </a:lnTo>
                <a:lnTo>
                  <a:pt x="255748" y="48704"/>
                </a:lnTo>
                <a:lnTo>
                  <a:pt x="153069" y="48704"/>
                </a:lnTo>
                <a:lnTo>
                  <a:pt x="153069" y="308880"/>
                </a:lnTo>
                <a:lnTo>
                  <a:pt x="98251" y="308880"/>
                </a:lnTo>
                <a:lnTo>
                  <a:pt x="98251" y="48704"/>
                </a:lnTo>
                <a:lnTo>
                  <a:pt x="0" y="48704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8996" y="885766"/>
            <a:ext cx="225425" cy="313690"/>
          </a:xfrm>
          <a:custGeom>
            <a:avLst/>
            <a:gdLst/>
            <a:ahLst/>
            <a:cxnLst/>
            <a:rect l="l" t="t" r="r" b="b"/>
            <a:pathLst>
              <a:path w="225425" h="313690">
                <a:moveTo>
                  <a:pt x="0" y="0"/>
                </a:moveTo>
                <a:lnTo>
                  <a:pt x="26355" y="0"/>
                </a:lnTo>
                <a:lnTo>
                  <a:pt x="172256" y="186382"/>
                </a:lnTo>
                <a:lnTo>
                  <a:pt x="172256" y="0"/>
                </a:lnTo>
                <a:lnTo>
                  <a:pt x="224966" y="0"/>
                </a:lnTo>
                <a:lnTo>
                  <a:pt x="224966" y="313097"/>
                </a:lnTo>
                <a:lnTo>
                  <a:pt x="202617" y="313097"/>
                </a:lnTo>
                <a:lnTo>
                  <a:pt x="52710" y="117648"/>
                </a:lnTo>
                <a:lnTo>
                  <a:pt x="52710" y="309091"/>
                </a:lnTo>
                <a:lnTo>
                  <a:pt x="0" y="30909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59400" y="885766"/>
            <a:ext cx="55244" cy="309245"/>
          </a:xfrm>
          <a:custGeom>
            <a:avLst/>
            <a:gdLst/>
            <a:ahLst/>
            <a:cxnLst/>
            <a:rect l="l" t="t" r="r" b="b"/>
            <a:pathLst>
              <a:path w="55245" h="309244">
                <a:moveTo>
                  <a:pt x="0" y="0"/>
                </a:moveTo>
                <a:lnTo>
                  <a:pt x="54818" y="0"/>
                </a:lnTo>
                <a:lnTo>
                  <a:pt x="5481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77508" y="882603"/>
            <a:ext cx="237490" cy="312420"/>
          </a:xfrm>
          <a:custGeom>
            <a:avLst/>
            <a:gdLst/>
            <a:ahLst/>
            <a:cxnLst/>
            <a:rect l="l" t="t" r="r" b="b"/>
            <a:pathLst>
              <a:path w="237490" h="312419">
                <a:moveTo>
                  <a:pt x="85601" y="0"/>
                </a:moveTo>
                <a:lnTo>
                  <a:pt x="137072" y="5692"/>
                </a:lnTo>
                <a:lnTo>
                  <a:pt x="173837" y="22770"/>
                </a:lnTo>
                <a:lnTo>
                  <a:pt x="195896" y="51234"/>
                </a:lnTo>
                <a:lnTo>
                  <a:pt x="203249" y="91082"/>
                </a:lnTo>
                <a:lnTo>
                  <a:pt x="202234" y="104484"/>
                </a:lnTo>
                <a:lnTo>
                  <a:pt x="187015" y="141051"/>
                </a:lnTo>
                <a:lnTo>
                  <a:pt x="157918" y="167420"/>
                </a:lnTo>
                <a:lnTo>
                  <a:pt x="146111" y="172888"/>
                </a:lnTo>
                <a:lnTo>
                  <a:pt x="237405" y="312043"/>
                </a:lnTo>
                <a:lnTo>
                  <a:pt x="174153" y="312043"/>
                </a:lnTo>
                <a:lnTo>
                  <a:pt x="91715" y="184484"/>
                </a:lnTo>
                <a:lnTo>
                  <a:pt x="84876" y="184313"/>
                </a:lnTo>
                <a:lnTo>
                  <a:pt x="76798" y="184010"/>
                </a:lnTo>
                <a:lnTo>
                  <a:pt x="67481" y="183575"/>
                </a:lnTo>
                <a:lnTo>
                  <a:pt x="56926" y="183009"/>
                </a:lnTo>
                <a:lnTo>
                  <a:pt x="56926" y="312043"/>
                </a:lnTo>
                <a:lnTo>
                  <a:pt x="0" y="312043"/>
                </a:lnTo>
                <a:lnTo>
                  <a:pt x="0" y="3162"/>
                </a:lnTo>
                <a:lnTo>
                  <a:pt x="3966" y="3063"/>
                </a:lnTo>
                <a:lnTo>
                  <a:pt x="11227" y="2767"/>
                </a:lnTo>
                <a:lnTo>
                  <a:pt x="21782" y="2273"/>
                </a:lnTo>
                <a:lnTo>
                  <a:pt x="35631" y="1581"/>
                </a:lnTo>
                <a:lnTo>
                  <a:pt x="50377" y="889"/>
                </a:lnTo>
                <a:lnTo>
                  <a:pt x="63621" y="395"/>
                </a:lnTo>
                <a:lnTo>
                  <a:pt x="75362" y="98"/>
                </a:lnTo>
                <a:lnTo>
                  <a:pt x="8560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05886" y="88154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79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3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899386" y="881549"/>
            <a:ext cx="271780" cy="313690"/>
          </a:xfrm>
          <a:custGeom>
            <a:avLst/>
            <a:gdLst/>
            <a:ahLst/>
            <a:cxnLst/>
            <a:rect l="l" t="t" r="r" b="b"/>
            <a:pathLst>
              <a:path w="271780" h="313690">
                <a:moveTo>
                  <a:pt x="123130" y="0"/>
                </a:moveTo>
                <a:lnTo>
                  <a:pt x="147166" y="0"/>
                </a:lnTo>
                <a:lnTo>
                  <a:pt x="271351" y="313097"/>
                </a:lnTo>
                <a:lnTo>
                  <a:pt x="210840" y="313097"/>
                </a:lnTo>
                <a:lnTo>
                  <a:pt x="188280" y="250477"/>
                </a:lnTo>
                <a:lnTo>
                  <a:pt x="82438" y="250477"/>
                </a:lnTo>
                <a:lnTo>
                  <a:pt x="60932" y="313097"/>
                </a:lnTo>
                <a:lnTo>
                  <a:pt x="0" y="313097"/>
                </a:lnTo>
                <a:lnTo>
                  <a:pt x="1231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188249" y="880495"/>
            <a:ext cx="187325" cy="320040"/>
          </a:xfrm>
          <a:custGeom>
            <a:avLst/>
            <a:gdLst/>
            <a:ahLst/>
            <a:cxnLst/>
            <a:rect l="l" t="t" r="r" b="b"/>
            <a:pathLst>
              <a:path w="187325" h="320040">
                <a:moveTo>
                  <a:pt x="94245" y="0"/>
                </a:moveTo>
                <a:lnTo>
                  <a:pt x="119242" y="1251"/>
                </a:lnTo>
                <a:lnTo>
                  <a:pt x="140682" y="5007"/>
                </a:lnTo>
                <a:lnTo>
                  <a:pt x="158564" y="11266"/>
                </a:lnTo>
                <a:lnTo>
                  <a:pt x="172888" y="20029"/>
                </a:lnTo>
                <a:lnTo>
                  <a:pt x="156232" y="67257"/>
                </a:lnTo>
                <a:lnTo>
                  <a:pt x="141591" y="58218"/>
                </a:lnTo>
                <a:lnTo>
                  <a:pt x="126556" y="51761"/>
                </a:lnTo>
                <a:lnTo>
                  <a:pt x="111125" y="47887"/>
                </a:lnTo>
                <a:lnTo>
                  <a:pt x="95299" y="46595"/>
                </a:lnTo>
                <a:lnTo>
                  <a:pt x="86345" y="47221"/>
                </a:lnTo>
                <a:lnTo>
                  <a:pt x="56103" y="75012"/>
                </a:lnTo>
                <a:lnTo>
                  <a:pt x="55451" y="82649"/>
                </a:lnTo>
                <a:lnTo>
                  <a:pt x="59127" y="96063"/>
                </a:lnTo>
                <a:lnTo>
                  <a:pt x="70157" y="109742"/>
                </a:lnTo>
                <a:lnTo>
                  <a:pt x="88539" y="123683"/>
                </a:lnTo>
                <a:lnTo>
                  <a:pt x="114275" y="137889"/>
                </a:lnTo>
                <a:lnTo>
                  <a:pt x="128691" y="145327"/>
                </a:lnTo>
                <a:lnTo>
                  <a:pt x="140946" y="152463"/>
                </a:lnTo>
                <a:lnTo>
                  <a:pt x="171043" y="179635"/>
                </a:lnTo>
                <a:lnTo>
                  <a:pt x="186566" y="223206"/>
                </a:lnTo>
                <a:lnTo>
                  <a:pt x="187015" y="233399"/>
                </a:lnTo>
                <a:lnTo>
                  <a:pt x="185163" y="251334"/>
                </a:lnTo>
                <a:lnTo>
                  <a:pt x="157392" y="295175"/>
                </a:lnTo>
                <a:lnTo>
                  <a:pt x="122734" y="313361"/>
                </a:lnTo>
                <a:lnTo>
                  <a:pt x="78010" y="319422"/>
                </a:lnTo>
                <a:lnTo>
                  <a:pt x="56926" y="318025"/>
                </a:lnTo>
                <a:lnTo>
                  <a:pt x="36896" y="313835"/>
                </a:lnTo>
                <a:lnTo>
                  <a:pt x="17921" y="306851"/>
                </a:lnTo>
                <a:lnTo>
                  <a:pt x="0" y="297073"/>
                </a:lnTo>
                <a:lnTo>
                  <a:pt x="20240" y="247947"/>
                </a:lnTo>
                <a:lnTo>
                  <a:pt x="36408" y="257909"/>
                </a:lnTo>
                <a:lnTo>
                  <a:pt x="52445" y="265025"/>
                </a:lnTo>
                <a:lnTo>
                  <a:pt x="68351" y="269295"/>
                </a:lnTo>
                <a:lnTo>
                  <a:pt x="84125" y="270718"/>
                </a:lnTo>
                <a:lnTo>
                  <a:pt x="105248" y="268610"/>
                </a:lnTo>
                <a:lnTo>
                  <a:pt x="120336" y="262284"/>
                </a:lnTo>
                <a:lnTo>
                  <a:pt x="129389" y="251742"/>
                </a:lnTo>
                <a:lnTo>
                  <a:pt x="132407" y="236984"/>
                </a:lnTo>
                <a:lnTo>
                  <a:pt x="131695" y="229169"/>
                </a:lnTo>
                <a:lnTo>
                  <a:pt x="103600" y="191627"/>
                </a:lnTo>
                <a:lnTo>
                  <a:pt x="57796" y="166168"/>
                </a:lnTo>
                <a:lnTo>
                  <a:pt x="44381" y="158446"/>
                </a:lnTo>
                <a:lnTo>
                  <a:pt x="15338" y="132802"/>
                </a:lnTo>
                <a:lnTo>
                  <a:pt x="1047" y="92453"/>
                </a:lnTo>
                <a:lnTo>
                  <a:pt x="632" y="83070"/>
                </a:lnTo>
                <a:lnTo>
                  <a:pt x="2272" y="65913"/>
                </a:lnTo>
                <a:lnTo>
                  <a:pt x="26882" y="23614"/>
                </a:lnTo>
                <a:lnTo>
                  <a:pt x="74617" y="1475"/>
                </a:lnTo>
                <a:lnTo>
                  <a:pt x="9424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29562" y="880284"/>
            <a:ext cx="269875" cy="320040"/>
          </a:xfrm>
          <a:custGeom>
            <a:avLst/>
            <a:gdLst/>
            <a:ahLst/>
            <a:cxnLst/>
            <a:rect l="l" t="t" r="r" b="b"/>
            <a:pathLst>
              <a:path w="269875" h="320040">
                <a:moveTo>
                  <a:pt x="132830" y="0"/>
                </a:moveTo>
                <a:lnTo>
                  <a:pt x="191600" y="10331"/>
                </a:lnTo>
                <a:lnTo>
                  <a:pt x="234665" y="41324"/>
                </a:lnTo>
                <a:lnTo>
                  <a:pt x="261072" y="90977"/>
                </a:lnTo>
                <a:lnTo>
                  <a:pt x="269875" y="157286"/>
                </a:lnTo>
                <a:lnTo>
                  <a:pt x="267575" y="192681"/>
                </a:lnTo>
                <a:lnTo>
                  <a:pt x="249179" y="251927"/>
                </a:lnTo>
                <a:lnTo>
                  <a:pt x="212757" y="294964"/>
                </a:lnTo>
                <a:lnTo>
                  <a:pt x="160521" y="316892"/>
                </a:lnTo>
                <a:lnTo>
                  <a:pt x="128612" y="319633"/>
                </a:lnTo>
                <a:lnTo>
                  <a:pt x="99325" y="316918"/>
                </a:lnTo>
                <a:lnTo>
                  <a:pt x="51623" y="295202"/>
                </a:lnTo>
                <a:lnTo>
                  <a:pt x="18679" y="252480"/>
                </a:lnTo>
                <a:lnTo>
                  <a:pt x="2075" y="193023"/>
                </a:lnTo>
                <a:lnTo>
                  <a:pt x="0" y="157286"/>
                </a:lnTo>
                <a:lnTo>
                  <a:pt x="2259" y="125561"/>
                </a:lnTo>
                <a:lnTo>
                  <a:pt x="20339" y="69741"/>
                </a:lnTo>
                <a:lnTo>
                  <a:pt x="55760" y="25676"/>
                </a:lnTo>
                <a:lnTo>
                  <a:pt x="104095" y="2852"/>
                </a:lnTo>
                <a:lnTo>
                  <a:pt x="13283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6415" algn="l"/>
              </a:tabLst>
            </a:pPr>
            <a:r>
              <a:rPr sz="1900" dirty="0">
                <a:solidFill>
                  <a:srgbClr val="04617B"/>
                </a:solidFill>
              </a:rPr>
              <a:t>1.	</a:t>
            </a:r>
            <a:r>
              <a:rPr dirty="0"/>
              <a:t>Common</a:t>
            </a:r>
            <a:r>
              <a:rPr spc="-80" dirty="0"/>
              <a:t> </a:t>
            </a:r>
            <a:r>
              <a:rPr spc="-5" dirty="0"/>
              <a:t>Law</a:t>
            </a:r>
            <a:endParaRPr sz="1900"/>
          </a:p>
        </p:txBody>
      </p:sp>
      <p:sp>
        <p:nvSpPr>
          <p:cNvPr id="44" name="object 4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011555" marR="5080" indent="-514350" algn="just">
              <a:lnSpc>
                <a:spcPct val="90100"/>
              </a:lnSpc>
              <a:spcBef>
                <a:spcPts val="335"/>
              </a:spcBef>
            </a:pPr>
            <a:r>
              <a:rPr spc="-5" dirty="0"/>
              <a:t>Dalam pembuatan kontrak di sistem common </a:t>
            </a:r>
            <a:r>
              <a:rPr spc="-60" dirty="0"/>
              <a:t>law, </a:t>
            </a:r>
            <a:r>
              <a:rPr spc="-5" dirty="0"/>
              <a:t>para pihak  memiliki kebebasan </a:t>
            </a:r>
            <a:r>
              <a:rPr spc="-10" dirty="0"/>
              <a:t>untuk </a:t>
            </a:r>
            <a:r>
              <a:rPr spc="-5" dirty="0"/>
              <a:t>menyepakati persyaratan yang  diinginkan, sepanjang persyaratan tersebut tidak  melanggar kebijakan publik </a:t>
            </a:r>
            <a:r>
              <a:rPr spc="-10" dirty="0"/>
              <a:t>ataupun </a:t>
            </a:r>
            <a:r>
              <a:rPr spc="-5" dirty="0"/>
              <a:t>melakukan tindakan  yang melanggar hukum. </a:t>
            </a:r>
            <a:r>
              <a:rPr dirty="0"/>
              <a:t>Jika </a:t>
            </a:r>
            <a:r>
              <a:rPr spc="-5" dirty="0"/>
              <a:t>ada persyaratan </a:t>
            </a:r>
            <a:r>
              <a:rPr spc="-10" dirty="0"/>
              <a:t>tertentu </a:t>
            </a:r>
            <a:r>
              <a:rPr spc="-5" dirty="0"/>
              <a:t>yang  tidak tercakup, hak dan kewajiban yang wajar akan  diterapkan diambil dari ketetapan </a:t>
            </a:r>
            <a:r>
              <a:rPr spc="-10" dirty="0"/>
              <a:t>hukum </a:t>
            </a:r>
            <a:r>
              <a:rPr spc="-5" dirty="0"/>
              <a:t>yang ada </a:t>
            </a:r>
            <a:r>
              <a:rPr spc="-10" dirty="0"/>
              <a:t>atau  </a:t>
            </a:r>
            <a:r>
              <a:rPr spc="-5" dirty="0"/>
              <a:t>praktek bisnis yang biasa dijalankan oleh para pihak </a:t>
            </a:r>
            <a:r>
              <a:rPr spc="-10" dirty="0"/>
              <a:t>atau  </a:t>
            </a:r>
            <a:r>
              <a:rPr spc="-5" dirty="0"/>
              <a:t>industri.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  <a:tabLst>
                <a:tab pos="526415" algn="l"/>
              </a:tabLst>
            </a:pPr>
            <a:r>
              <a:rPr sz="1900" dirty="0">
                <a:solidFill>
                  <a:srgbClr val="04617B"/>
                </a:solidFill>
              </a:rPr>
              <a:t>2.	</a:t>
            </a:r>
            <a:r>
              <a:rPr sz="2600" spc="-5" dirty="0"/>
              <a:t>Civil law</a:t>
            </a:r>
            <a:endParaRPr sz="2600"/>
          </a:p>
          <a:p>
            <a:pPr marL="1011555" marR="5080" indent="-514350" algn="just">
              <a:lnSpc>
                <a:spcPct val="89900"/>
              </a:lnSpc>
              <a:spcBef>
                <a:spcPts val="420"/>
              </a:spcBef>
            </a:pPr>
            <a:r>
              <a:rPr spc="-10" dirty="0"/>
              <a:t>Kebanyakan </a:t>
            </a:r>
            <a:r>
              <a:rPr spc="-5" dirty="0"/>
              <a:t>negara yang tidak menerapkan common law  memiliki sistem </a:t>
            </a:r>
            <a:r>
              <a:rPr dirty="0"/>
              <a:t>civil </a:t>
            </a:r>
            <a:r>
              <a:rPr spc="-60" dirty="0"/>
              <a:t>law. </a:t>
            </a:r>
            <a:r>
              <a:rPr dirty="0"/>
              <a:t>Civil </a:t>
            </a:r>
            <a:r>
              <a:rPr spc="-5" dirty="0"/>
              <a:t>law ditandai oleh kumpulan  </a:t>
            </a:r>
            <a:r>
              <a:rPr spc="-10" dirty="0"/>
              <a:t>perundang-undangan </a:t>
            </a:r>
            <a:r>
              <a:rPr spc="-5" dirty="0"/>
              <a:t>yang menyeluruh dan sistematis, yang  dikenal sebagai </a:t>
            </a:r>
            <a:r>
              <a:rPr spc="-10" dirty="0"/>
              <a:t>hukum </a:t>
            </a:r>
            <a:r>
              <a:rPr spc="-5" dirty="0"/>
              <a:t>yang </a:t>
            </a:r>
            <a:r>
              <a:rPr spc="-10" dirty="0"/>
              <a:t>mengatur </a:t>
            </a:r>
            <a:r>
              <a:rPr spc="-5" dirty="0"/>
              <a:t>hampir semua aspek  kehidupan.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4546" y="531668"/>
            <a:ext cx="2044898" cy="3194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26336" y="613685"/>
            <a:ext cx="92075" cy="136525"/>
          </a:xfrm>
          <a:custGeom>
            <a:avLst/>
            <a:gdLst/>
            <a:ahLst/>
            <a:cxnLst/>
            <a:rect l="l" t="t" r="r" b="b"/>
            <a:pathLst>
              <a:path w="92075" h="136525">
                <a:moveTo>
                  <a:pt x="47860" y="0"/>
                </a:moveTo>
                <a:lnTo>
                  <a:pt x="0" y="135991"/>
                </a:lnTo>
                <a:lnTo>
                  <a:pt x="91715" y="135991"/>
                </a:lnTo>
                <a:lnTo>
                  <a:pt x="4786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72105" y="570665"/>
            <a:ext cx="106280" cy="108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4597" y="570665"/>
            <a:ext cx="110918" cy="1225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60171" y="536939"/>
            <a:ext cx="219710" cy="309245"/>
          </a:xfrm>
          <a:custGeom>
            <a:avLst/>
            <a:gdLst/>
            <a:ahLst/>
            <a:cxnLst/>
            <a:rect l="l" t="t" r="r" b="b"/>
            <a:pathLst>
              <a:path w="219710" h="309244">
                <a:moveTo>
                  <a:pt x="0" y="0"/>
                </a:moveTo>
                <a:lnTo>
                  <a:pt x="42168" y="0"/>
                </a:lnTo>
                <a:lnTo>
                  <a:pt x="42168" y="123763"/>
                </a:lnTo>
                <a:lnTo>
                  <a:pt x="177105" y="123763"/>
                </a:lnTo>
                <a:lnTo>
                  <a:pt x="177105" y="0"/>
                </a:lnTo>
                <a:lnTo>
                  <a:pt x="219273" y="0"/>
                </a:lnTo>
                <a:lnTo>
                  <a:pt x="219273" y="308880"/>
                </a:lnTo>
                <a:lnTo>
                  <a:pt x="177105" y="308880"/>
                </a:lnTo>
                <a:lnTo>
                  <a:pt x="177105" y="159605"/>
                </a:lnTo>
                <a:lnTo>
                  <a:pt x="42168" y="159605"/>
                </a:lnTo>
                <a:lnTo>
                  <a:pt x="4216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80771" y="536939"/>
            <a:ext cx="217170" cy="314325"/>
          </a:xfrm>
          <a:custGeom>
            <a:avLst/>
            <a:gdLst/>
            <a:ahLst/>
            <a:cxnLst/>
            <a:rect l="l" t="t" r="r" b="b"/>
            <a:pathLst>
              <a:path w="217169" h="314325">
                <a:moveTo>
                  <a:pt x="0" y="0"/>
                </a:moveTo>
                <a:lnTo>
                  <a:pt x="42168" y="0"/>
                </a:lnTo>
                <a:lnTo>
                  <a:pt x="42168" y="211472"/>
                </a:lnTo>
                <a:lnTo>
                  <a:pt x="43288" y="224972"/>
                </a:lnTo>
                <a:lnTo>
                  <a:pt x="69774" y="265941"/>
                </a:lnTo>
                <a:lnTo>
                  <a:pt x="107528" y="276200"/>
                </a:lnTo>
                <a:lnTo>
                  <a:pt x="122300" y="275093"/>
                </a:lnTo>
                <a:lnTo>
                  <a:pt x="156654" y="258489"/>
                </a:lnTo>
                <a:lnTo>
                  <a:pt x="174575" y="210418"/>
                </a:lnTo>
                <a:lnTo>
                  <a:pt x="174575" y="0"/>
                </a:lnTo>
                <a:lnTo>
                  <a:pt x="216743" y="0"/>
                </a:lnTo>
                <a:lnTo>
                  <a:pt x="216743" y="214845"/>
                </a:lnTo>
                <a:lnTo>
                  <a:pt x="214917" y="236964"/>
                </a:lnTo>
                <a:lnTo>
                  <a:pt x="200317" y="273492"/>
                </a:lnTo>
                <a:lnTo>
                  <a:pt x="171616" y="299386"/>
                </a:lnTo>
                <a:lnTo>
                  <a:pt x="131821" y="312510"/>
                </a:lnTo>
                <a:lnTo>
                  <a:pt x="107950" y="314151"/>
                </a:lnTo>
                <a:lnTo>
                  <a:pt x="83505" y="312543"/>
                </a:lnTo>
                <a:lnTo>
                  <a:pt x="43551" y="299682"/>
                </a:lnTo>
                <a:lnTo>
                  <a:pt x="7010" y="257119"/>
                </a:lnTo>
                <a:lnTo>
                  <a:pt x="0" y="21463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7621" y="536939"/>
            <a:ext cx="212725" cy="313690"/>
          </a:xfrm>
          <a:custGeom>
            <a:avLst/>
            <a:gdLst/>
            <a:ahLst/>
            <a:cxnLst/>
            <a:rect l="l" t="t" r="r" b="b"/>
            <a:pathLst>
              <a:path w="212725" h="313690">
                <a:moveTo>
                  <a:pt x="0" y="0"/>
                </a:moveTo>
                <a:lnTo>
                  <a:pt x="16867" y="0"/>
                </a:lnTo>
                <a:lnTo>
                  <a:pt x="172256" y="213580"/>
                </a:lnTo>
                <a:lnTo>
                  <a:pt x="172256" y="0"/>
                </a:lnTo>
                <a:lnTo>
                  <a:pt x="212315" y="0"/>
                </a:lnTo>
                <a:lnTo>
                  <a:pt x="212315" y="313097"/>
                </a:lnTo>
                <a:lnTo>
                  <a:pt x="199665" y="313097"/>
                </a:lnTo>
                <a:lnTo>
                  <a:pt x="40059" y="87287"/>
                </a:lnTo>
                <a:lnTo>
                  <a:pt x="4005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5846" y="536939"/>
            <a:ext cx="184785" cy="309245"/>
          </a:xfrm>
          <a:custGeom>
            <a:avLst/>
            <a:gdLst/>
            <a:ahLst/>
            <a:cxnLst/>
            <a:rect l="l" t="t" r="r" b="b"/>
            <a:pathLst>
              <a:path w="184784" h="309244">
                <a:moveTo>
                  <a:pt x="0" y="0"/>
                </a:moveTo>
                <a:lnTo>
                  <a:pt x="184484" y="0"/>
                </a:lnTo>
                <a:lnTo>
                  <a:pt x="184484" y="37951"/>
                </a:lnTo>
                <a:lnTo>
                  <a:pt x="42168" y="37951"/>
                </a:lnTo>
                <a:lnTo>
                  <a:pt x="42168" y="123763"/>
                </a:lnTo>
                <a:lnTo>
                  <a:pt x="144214" y="123763"/>
                </a:lnTo>
                <a:lnTo>
                  <a:pt x="144214" y="159605"/>
                </a:lnTo>
                <a:lnTo>
                  <a:pt x="42168" y="159605"/>
                </a:lnTo>
                <a:lnTo>
                  <a:pt x="42168" y="270929"/>
                </a:lnTo>
                <a:lnTo>
                  <a:pt x="182165" y="270929"/>
                </a:lnTo>
                <a:lnTo>
                  <a:pt x="182165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4546" y="534831"/>
            <a:ext cx="192405" cy="311150"/>
          </a:xfrm>
          <a:custGeom>
            <a:avLst/>
            <a:gdLst/>
            <a:ahLst/>
            <a:cxnLst/>
            <a:rect l="l" t="t" r="r" b="b"/>
            <a:pathLst>
              <a:path w="192404" h="311150">
                <a:moveTo>
                  <a:pt x="57770" y="0"/>
                </a:moveTo>
                <a:lnTo>
                  <a:pt x="116620" y="5626"/>
                </a:lnTo>
                <a:lnTo>
                  <a:pt x="158656" y="22507"/>
                </a:lnTo>
                <a:lnTo>
                  <a:pt x="183878" y="50641"/>
                </a:lnTo>
                <a:lnTo>
                  <a:pt x="192285" y="90028"/>
                </a:lnTo>
                <a:lnTo>
                  <a:pt x="184853" y="135596"/>
                </a:lnTo>
                <a:lnTo>
                  <a:pt x="162557" y="168144"/>
                </a:lnTo>
                <a:lnTo>
                  <a:pt x="125396" y="187673"/>
                </a:lnTo>
                <a:lnTo>
                  <a:pt x="73372" y="194183"/>
                </a:lnTo>
                <a:lnTo>
                  <a:pt x="68733" y="194051"/>
                </a:lnTo>
                <a:lnTo>
                  <a:pt x="61986" y="193656"/>
                </a:lnTo>
                <a:lnTo>
                  <a:pt x="53131" y="192997"/>
                </a:lnTo>
                <a:lnTo>
                  <a:pt x="42167" y="192075"/>
                </a:lnTo>
                <a:lnTo>
                  <a:pt x="42167" y="310988"/>
                </a:lnTo>
                <a:lnTo>
                  <a:pt x="0" y="310988"/>
                </a:lnTo>
                <a:lnTo>
                  <a:pt x="0" y="2108"/>
                </a:lnTo>
                <a:lnTo>
                  <a:pt x="21558" y="1185"/>
                </a:lnTo>
                <a:lnTo>
                  <a:pt x="38372" y="527"/>
                </a:lnTo>
                <a:lnTo>
                  <a:pt x="50443" y="131"/>
                </a:lnTo>
                <a:lnTo>
                  <a:pt x="5777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32054" y="533777"/>
            <a:ext cx="217804" cy="312420"/>
          </a:xfrm>
          <a:custGeom>
            <a:avLst/>
            <a:gdLst/>
            <a:ahLst/>
            <a:cxnLst/>
            <a:rect l="l" t="t" r="r" b="b"/>
            <a:pathLst>
              <a:path w="217805" h="312419">
                <a:moveTo>
                  <a:pt x="77168" y="0"/>
                </a:moveTo>
                <a:lnTo>
                  <a:pt x="125872" y="5534"/>
                </a:lnTo>
                <a:lnTo>
                  <a:pt x="160660" y="22138"/>
                </a:lnTo>
                <a:lnTo>
                  <a:pt x="181533" y="49810"/>
                </a:lnTo>
                <a:lnTo>
                  <a:pt x="188491" y="88552"/>
                </a:lnTo>
                <a:lnTo>
                  <a:pt x="187371" y="102738"/>
                </a:lnTo>
                <a:lnTo>
                  <a:pt x="170570" y="140946"/>
                </a:lnTo>
                <a:lnTo>
                  <a:pt x="139892" y="165990"/>
                </a:lnTo>
                <a:lnTo>
                  <a:pt x="127980" y="169936"/>
                </a:lnTo>
                <a:lnTo>
                  <a:pt x="217587" y="312043"/>
                </a:lnTo>
                <a:lnTo>
                  <a:pt x="169305" y="312043"/>
                </a:lnTo>
                <a:lnTo>
                  <a:pt x="86867" y="179424"/>
                </a:lnTo>
                <a:lnTo>
                  <a:pt x="78775" y="179293"/>
                </a:lnTo>
                <a:lnTo>
                  <a:pt x="68629" y="178897"/>
                </a:lnTo>
                <a:lnTo>
                  <a:pt x="56426" y="178238"/>
                </a:lnTo>
                <a:lnTo>
                  <a:pt x="42168" y="177316"/>
                </a:lnTo>
                <a:lnTo>
                  <a:pt x="42168" y="312043"/>
                </a:lnTo>
                <a:lnTo>
                  <a:pt x="0" y="312043"/>
                </a:lnTo>
                <a:lnTo>
                  <a:pt x="0" y="3162"/>
                </a:lnTo>
                <a:lnTo>
                  <a:pt x="2918" y="3063"/>
                </a:lnTo>
                <a:lnTo>
                  <a:pt x="9356" y="2767"/>
                </a:lnTo>
                <a:lnTo>
                  <a:pt x="19311" y="2273"/>
                </a:lnTo>
                <a:lnTo>
                  <a:pt x="32786" y="1581"/>
                </a:lnTo>
                <a:lnTo>
                  <a:pt x="46984" y="889"/>
                </a:lnTo>
                <a:lnTo>
                  <a:pt x="59114" y="395"/>
                </a:lnTo>
                <a:lnTo>
                  <a:pt x="69175" y="98"/>
                </a:lnTo>
                <a:lnTo>
                  <a:pt x="7716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45163" y="532722"/>
            <a:ext cx="253365" cy="313690"/>
          </a:xfrm>
          <a:custGeom>
            <a:avLst/>
            <a:gdLst/>
            <a:ahLst/>
            <a:cxnLst/>
            <a:rect l="l" t="t" r="r" b="b"/>
            <a:pathLst>
              <a:path w="253364" h="313690">
                <a:moveTo>
                  <a:pt x="125450" y="0"/>
                </a:moveTo>
                <a:lnTo>
                  <a:pt x="136625" y="0"/>
                </a:lnTo>
                <a:lnTo>
                  <a:pt x="253008" y="313097"/>
                </a:lnTo>
                <a:lnTo>
                  <a:pt x="206202" y="313097"/>
                </a:lnTo>
                <a:lnTo>
                  <a:pt x="184907" y="247947"/>
                </a:lnTo>
                <a:lnTo>
                  <a:pt x="69999" y="247947"/>
                </a:lnTo>
                <a:lnTo>
                  <a:pt x="47229" y="313097"/>
                </a:lnTo>
                <a:lnTo>
                  <a:pt x="0" y="313097"/>
                </a:lnTo>
                <a:lnTo>
                  <a:pt x="12545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69087" y="531668"/>
            <a:ext cx="243840" cy="320040"/>
          </a:xfrm>
          <a:custGeom>
            <a:avLst/>
            <a:gdLst/>
            <a:ahLst/>
            <a:cxnLst/>
            <a:rect l="l" t="t" r="r" b="b"/>
            <a:pathLst>
              <a:path w="243840" h="320040">
                <a:moveTo>
                  <a:pt x="150118" y="0"/>
                </a:moveTo>
                <a:lnTo>
                  <a:pt x="173139" y="1673"/>
                </a:lnTo>
                <a:lnTo>
                  <a:pt x="193920" y="6694"/>
                </a:lnTo>
                <a:lnTo>
                  <a:pt x="212461" y="15061"/>
                </a:lnTo>
                <a:lnTo>
                  <a:pt x="228761" y="26776"/>
                </a:lnTo>
                <a:lnTo>
                  <a:pt x="211261" y="61565"/>
                </a:lnTo>
                <a:lnTo>
                  <a:pt x="195422" y="51234"/>
                </a:lnTo>
                <a:lnTo>
                  <a:pt x="179740" y="43854"/>
                </a:lnTo>
                <a:lnTo>
                  <a:pt x="164217" y="39427"/>
                </a:lnTo>
                <a:lnTo>
                  <a:pt x="148852" y="37951"/>
                </a:lnTo>
                <a:lnTo>
                  <a:pt x="125884" y="40085"/>
                </a:lnTo>
                <a:lnTo>
                  <a:pt x="87617" y="57164"/>
                </a:lnTo>
                <a:lnTo>
                  <a:pt x="60049" y="90568"/>
                </a:lnTo>
                <a:lnTo>
                  <a:pt x="46029" y="135794"/>
                </a:lnTo>
                <a:lnTo>
                  <a:pt x="44276" y="162557"/>
                </a:lnTo>
                <a:lnTo>
                  <a:pt x="45996" y="188029"/>
                </a:lnTo>
                <a:lnTo>
                  <a:pt x="59753" y="231146"/>
                </a:lnTo>
                <a:lnTo>
                  <a:pt x="86793" y="263088"/>
                </a:lnTo>
                <a:lnTo>
                  <a:pt x="124270" y="279428"/>
                </a:lnTo>
                <a:lnTo>
                  <a:pt x="146744" y="281471"/>
                </a:lnTo>
                <a:lnTo>
                  <a:pt x="162807" y="280206"/>
                </a:lnTo>
                <a:lnTo>
                  <a:pt x="177263" y="276411"/>
                </a:lnTo>
                <a:lnTo>
                  <a:pt x="190111" y="270085"/>
                </a:lnTo>
                <a:lnTo>
                  <a:pt x="201351" y="261230"/>
                </a:lnTo>
                <a:lnTo>
                  <a:pt x="201351" y="188912"/>
                </a:lnTo>
                <a:lnTo>
                  <a:pt x="158551" y="188912"/>
                </a:lnTo>
                <a:lnTo>
                  <a:pt x="158551" y="153069"/>
                </a:lnTo>
                <a:lnTo>
                  <a:pt x="243519" y="153069"/>
                </a:lnTo>
                <a:lnTo>
                  <a:pt x="243519" y="287585"/>
                </a:lnTo>
                <a:lnTo>
                  <a:pt x="196502" y="310672"/>
                </a:lnTo>
                <a:lnTo>
                  <a:pt x="152226" y="318875"/>
                </a:lnTo>
                <a:lnTo>
                  <a:pt x="137889" y="319422"/>
                </a:lnTo>
                <a:lnTo>
                  <a:pt x="107627" y="316714"/>
                </a:lnTo>
                <a:lnTo>
                  <a:pt x="57183" y="295050"/>
                </a:lnTo>
                <a:lnTo>
                  <a:pt x="20813" y="252645"/>
                </a:lnTo>
                <a:lnTo>
                  <a:pt x="2312" y="195033"/>
                </a:lnTo>
                <a:lnTo>
                  <a:pt x="0" y="160870"/>
                </a:lnTo>
                <a:lnTo>
                  <a:pt x="2536" y="126721"/>
                </a:lnTo>
                <a:lnTo>
                  <a:pt x="22830" y="68582"/>
                </a:lnTo>
                <a:lnTo>
                  <a:pt x="62652" y="25083"/>
                </a:lnTo>
                <a:lnTo>
                  <a:pt x="117418" y="2787"/>
                </a:lnTo>
                <a:lnTo>
                  <a:pt x="15011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72920" y="532722"/>
            <a:ext cx="1896844" cy="3183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53839" y="613685"/>
            <a:ext cx="92075" cy="136525"/>
          </a:xfrm>
          <a:custGeom>
            <a:avLst/>
            <a:gdLst/>
            <a:ahLst/>
            <a:cxnLst/>
            <a:rect l="l" t="t" r="r" b="b"/>
            <a:pathLst>
              <a:path w="92075" h="136525">
                <a:moveTo>
                  <a:pt x="47860" y="0"/>
                </a:moveTo>
                <a:lnTo>
                  <a:pt x="0" y="135991"/>
                </a:lnTo>
                <a:lnTo>
                  <a:pt x="91715" y="135991"/>
                </a:lnTo>
                <a:lnTo>
                  <a:pt x="4786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32962" y="613685"/>
            <a:ext cx="92075" cy="136525"/>
          </a:xfrm>
          <a:custGeom>
            <a:avLst/>
            <a:gdLst/>
            <a:ahLst/>
            <a:cxnLst/>
            <a:rect l="l" t="t" r="r" b="b"/>
            <a:pathLst>
              <a:path w="92075" h="136525">
                <a:moveTo>
                  <a:pt x="47860" y="0"/>
                </a:moveTo>
                <a:lnTo>
                  <a:pt x="0" y="135991"/>
                </a:lnTo>
                <a:lnTo>
                  <a:pt x="91715" y="135991"/>
                </a:lnTo>
                <a:lnTo>
                  <a:pt x="4786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57449" y="536939"/>
            <a:ext cx="212725" cy="313690"/>
          </a:xfrm>
          <a:custGeom>
            <a:avLst/>
            <a:gdLst/>
            <a:ahLst/>
            <a:cxnLst/>
            <a:rect l="l" t="t" r="r" b="b"/>
            <a:pathLst>
              <a:path w="212725" h="313690">
                <a:moveTo>
                  <a:pt x="0" y="0"/>
                </a:moveTo>
                <a:lnTo>
                  <a:pt x="16867" y="0"/>
                </a:lnTo>
                <a:lnTo>
                  <a:pt x="172256" y="213580"/>
                </a:lnTo>
                <a:lnTo>
                  <a:pt x="172256" y="0"/>
                </a:lnTo>
                <a:lnTo>
                  <a:pt x="212315" y="0"/>
                </a:lnTo>
                <a:lnTo>
                  <a:pt x="212315" y="313097"/>
                </a:lnTo>
                <a:lnTo>
                  <a:pt x="199666" y="313097"/>
                </a:lnTo>
                <a:lnTo>
                  <a:pt x="40060" y="87287"/>
                </a:lnTo>
                <a:lnTo>
                  <a:pt x="40060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66767" y="536939"/>
            <a:ext cx="243204" cy="309245"/>
          </a:xfrm>
          <a:custGeom>
            <a:avLst/>
            <a:gdLst/>
            <a:ahLst/>
            <a:cxnLst/>
            <a:rect l="l" t="t" r="r" b="b"/>
            <a:pathLst>
              <a:path w="243204" h="309244">
                <a:moveTo>
                  <a:pt x="0" y="0"/>
                </a:moveTo>
                <a:lnTo>
                  <a:pt x="243098" y="0"/>
                </a:lnTo>
                <a:lnTo>
                  <a:pt x="243098" y="37951"/>
                </a:lnTo>
                <a:lnTo>
                  <a:pt x="140419" y="37951"/>
                </a:lnTo>
                <a:lnTo>
                  <a:pt x="140419" y="308880"/>
                </a:lnTo>
                <a:lnTo>
                  <a:pt x="98251" y="308880"/>
                </a:lnTo>
                <a:lnTo>
                  <a:pt x="98251" y="37951"/>
                </a:lnTo>
                <a:lnTo>
                  <a:pt x="0" y="3795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03171" y="536939"/>
            <a:ext cx="217170" cy="314325"/>
          </a:xfrm>
          <a:custGeom>
            <a:avLst/>
            <a:gdLst/>
            <a:ahLst/>
            <a:cxnLst/>
            <a:rect l="l" t="t" r="r" b="b"/>
            <a:pathLst>
              <a:path w="217170" h="314325">
                <a:moveTo>
                  <a:pt x="0" y="0"/>
                </a:moveTo>
                <a:lnTo>
                  <a:pt x="42168" y="0"/>
                </a:lnTo>
                <a:lnTo>
                  <a:pt x="42168" y="211472"/>
                </a:lnTo>
                <a:lnTo>
                  <a:pt x="43288" y="224972"/>
                </a:lnTo>
                <a:lnTo>
                  <a:pt x="69774" y="265941"/>
                </a:lnTo>
                <a:lnTo>
                  <a:pt x="107528" y="276200"/>
                </a:lnTo>
                <a:lnTo>
                  <a:pt x="122300" y="275093"/>
                </a:lnTo>
                <a:lnTo>
                  <a:pt x="156654" y="258489"/>
                </a:lnTo>
                <a:lnTo>
                  <a:pt x="174575" y="210418"/>
                </a:lnTo>
                <a:lnTo>
                  <a:pt x="174575" y="0"/>
                </a:lnTo>
                <a:lnTo>
                  <a:pt x="216743" y="0"/>
                </a:lnTo>
                <a:lnTo>
                  <a:pt x="216743" y="214845"/>
                </a:lnTo>
                <a:lnTo>
                  <a:pt x="214917" y="236964"/>
                </a:lnTo>
                <a:lnTo>
                  <a:pt x="200317" y="273492"/>
                </a:lnTo>
                <a:lnTo>
                  <a:pt x="171616" y="299386"/>
                </a:lnTo>
                <a:lnTo>
                  <a:pt x="131821" y="312510"/>
                </a:lnTo>
                <a:lnTo>
                  <a:pt x="107950" y="314151"/>
                </a:lnTo>
                <a:lnTo>
                  <a:pt x="83505" y="312543"/>
                </a:lnTo>
                <a:lnTo>
                  <a:pt x="43551" y="299682"/>
                </a:lnTo>
                <a:lnTo>
                  <a:pt x="7010" y="257119"/>
                </a:lnTo>
                <a:lnTo>
                  <a:pt x="0" y="21463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53933" y="536939"/>
            <a:ext cx="217170" cy="309245"/>
          </a:xfrm>
          <a:custGeom>
            <a:avLst/>
            <a:gdLst/>
            <a:ahLst/>
            <a:cxnLst/>
            <a:rect l="l" t="t" r="r" b="b"/>
            <a:pathLst>
              <a:path w="217170" h="309244">
                <a:moveTo>
                  <a:pt x="0" y="0"/>
                </a:moveTo>
                <a:lnTo>
                  <a:pt x="42168" y="0"/>
                </a:lnTo>
                <a:lnTo>
                  <a:pt x="42168" y="168039"/>
                </a:lnTo>
                <a:lnTo>
                  <a:pt x="156864" y="0"/>
                </a:lnTo>
                <a:lnTo>
                  <a:pt x="203882" y="0"/>
                </a:lnTo>
                <a:lnTo>
                  <a:pt x="111534" y="133883"/>
                </a:lnTo>
                <a:lnTo>
                  <a:pt x="216954" y="308880"/>
                </a:lnTo>
                <a:lnTo>
                  <a:pt x="170358" y="308880"/>
                </a:lnTo>
                <a:lnTo>
                  <a:pt x="83281" y="166774"/>
                </a:lnTo>
                <a:lnTo>
                  <a:pt x="42168" y="225177"/>
                </a:lnTo>
                <a:lnTo>
                  <a:pt x="4216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22157" y="536939"/>
            <a:ext cx="184785" cy="309245"/>
          </a:xfrm>
          <a:custGeom>
            <a:avLst/>
            <a:gdLst/>
            <a:ahLst/>
            <a:cxnLst/>
            <a:rect l="l" t="t" r="r" b="b"/>
            <a:pathLst>
              <a:path w="184785" h="309244">
                <a:moveTo>
                  <a:pt x="0" y="0"/>
                </a:moveTo>
                <a:lnTo>
                  <a:pt x="184485" y="0"/>
                </a:lnTo>
                <a:lnTo>
                  <a:pt x="184485" y="37951"/>
                </a:lnTo>
                <a:lnTo>
                  <a:pt x="42168" y="37951"/>
                </a:lnTo>
                <a:lnTo>
                  <a:pt x="42168" y="123763"/>
                </a:lnTo>
                <a:lnTo>
                  <a:pt x="144215" y="123763"/>
                </a:lnTo>
                <a:lnTo>
                  <a:pt x="144215" y="159605"/>
                </a:lnTo>
                <a:lnTo>
                  <a:pt x="42168" y="159605"/>
                </a:lnTo>
                <a:lnTo>
                  <a:pt x="42168" y="270929"/>
                </a:lnTo>
                <a:lnTo>
                  <a:pt x="182166" y="270929"/>
                </a:lnTo>
                <a:lnTo>
                  <a:pt x="18216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772921" y="536939"/>
            <a:ext cx="217170" cy="309245"/>
          </a:xfrm>
          <a:custGeom>
            <a:avLst/>
            <a:gdLst/>
            <a:ahLst/>
            <a:cxnLst/>
            <a:rect l="l" t="t" r="r" b="b"/>
            <a:pathLst>
              <a:path w="217169" h="309244">
                <a:moveTo>
                  <a:pt x="0" y="0"/>
                </a:moveTo>
                <a:lnTo>
                  <a:pt x="42168" y="0"/>
                </a:lnTo>
                <a:lnTo>
                  <a:pt x="42168" y="168039"/>
                </a:lnTo>
                <a:lnTo>
                  <a:pt x="156865" y="0"/>
                </a:lnTo>
                <a:lnTo>
                  <a:pt x="203882" y="0"/>
                </a:lnTo>
                <a:lnTo>
                  <a:pt x="111534" y="133883"/>
                </a:lnTo>
                <a:lnTo>
                  <a:pt x="216954" y="308880"/>
                </a:lnTo>
                <a:lnTo>
                  <a:pt x="170359" y="308880"/>
                </a:lnTo>
                <a:lnTo>
                  <a:pt x="83282" y="166774"/>
                </a:lnTo>
                <a:lnTo>
                  <a:pt x="42168" y="225177"/>
                </a:lnTo>
                <a:lnTo>
                  <a:pt x="4216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2666" y="532722"/>
            <a:ext cx="253365" cy="313690"/>
          </a:xfrm>
          <a:custGeom>
            <a:avLst/>
            <a:gdLst/>
            <a:ahLst/>
            <a:cxnLst/>
            <a:rect l="l" t="t" r="r" b="b"/>
            <a:pathLst>
              <a:path w="253364" h="313690">
                <a:moveTo>
                  <a:pt x="125450" y="0"/>
                </a:moveTo>
                <a:lnTo>
                  <a:pt x="136625" y="0"/>
                </a:lnTo>
                <a:lnTo>
                  <a:pt x="253008" y="313097"/>
                </a:lnTo>
                <a:lnTo>
                  <a:pt x="206202" y="313097"/>
                </a:lnTo>
                <a:lnTo>
                  <a:pt x="184907" y="247947"/>
                </a:lnTo>
                <a:lnTo>
                  <a:pt x="69999" y="247947"/>
                </a:lnTo>
                <a:lnTo>
                  <a:pt x="47229" y="313097"/>
                </a:lnTo>
                <a:lnTo>
                  <a:pt x="0" y="313097"/>
                </a:lnTo>
                <a:lnTo>
                  <a:pt x="12545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51788" y="532722"/>
            <a:ext cx="253365" cy="313690"/>
          </a:xfrm>
          <a:custGeom>
            <a:avLst/>
            <a:gdLst/>
            <a:ahLst/>
            <a:cxnLst/>
            <a:rect l="l" t="t" r="r" b="b"/>
            <a:pathLst>
              <a:path w="253364" h="313690">
                <a:moveTo>
                  <a:pt x="125450" y="0"/>
                </a:moveTo>
                <a:lnTo>
                  <a:pt x="136625" y="0"/>
                </a:lnTo>
                <a:lnTo>
                  <a:pt x="253008" y="313097"/>
                </a:lnTo>
                <a:lnTo>
                  <a:pt x="206202" y="313097"/>
                </a:lnTo>
                <a:lnTo>
                  <a:pt x="184907" y="247947"/>
                </a:lnTo>
                <a:lnTo>
                  <a:pt x="69999" y="247947"/>
                </a:lnTo>
                <a:lnTo>
                  <a:pt x="47229" y="313097"/>
                </a:lnTo>
                <a:lnTo>
                  <a:pt x="0" y="313097"/>
                </a:lnTo>
                <a:lnTo>
                  <a:pt x="12545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863848" y="536939"/>
            <a:ext cx="1363229" cy="3141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27052" y="536939"/>
            <a:ext cx="300355" cy="313690"/>
          </a:xfrm>
          <a:custGeom>
            <a:avLst/>
            <a:gdLst/>
            <a:ahLst/>
            <a:cxnLst/>
            <a:rect l="l" t="t" r="r" b="b"/>
            <a:pathLst>
              <a:path w="300354" h="313690">
                <a:moveTo>
                  <a:pt x="57770" y="0"/>
                </a:moveTo>
                <a:lnTo>
                  <a:pt x="76956" y="0"/>
                </a:lnTo>
                <a:lnTo>
                  <a:pt x="150539" y="225387"/>
                </a:lnTo>
                <a:lnTo>
                  <a:pt x="218430" y="0"/>
                </a:lnTo>
                <a:lnTo>
                  <a:pt x="237405" y="0"/>
                </a:lnTo>
                <a:lnTo>
                  <a:pt x="300025" y="308880"/>
                </a:lnTo>
                <a:lnTo>
                  <a:pt x="259965" y="308880"/>
                </a:lnTo>
                <a:lnTo>
                  <a:pt x="223279" y="110480"/>
                </a:lnTo>
                <a:lnTo>
                  <a:pt x="155810" y="313097"/>
                </a:lnTo>
                <a:lnTo>
                  <a:pt x="145268" y="313097"/>
                </a:lnTo>
                <a:lnTo>
                  <a:pt x="75902" y="110480"/>
                </a:lnTo>
                <a:lnTo>
                  <a:pt x="40059" y="308880"/>
                </a:lnTo>
                <a:lnTo>
                  <a:pt x="0" y="308880"/>
                </a:lnTo>
                <a:lnTo>
                  <a:pt x="5777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75062" y="536939"/>
            <a:ext cx="217170" cy="314325"/>
          </a:xfrm>
          <a:custGeom>
            <a:avLst/>
            <a:gdLst/>
            <a:ahLst/>
            <a:cxnLst/>
            <a:rect l="l" t="t" r="r" b="b"/>
            <a:pathLst>
              <a:path w="217170" h="314325">
                <a:moveTo>
                  <a:pt x="0" y="0"/>
                </a:moveTo>
                <a:lnTo>
                  <a:pt x="42168" y="0"/>
                </a:lnTo>
                <a:lnTo>
                  <a:pt x="42168" y="211472"/>
                </a:lnTo>
                <a:lnTo>
                  <a:pt x="43288" y="224972"/>
                </a:lnTo>
                <a:lnTo>
                  <a:pt x="69774" y="265941"/>
                </a:lnTo>
                <a:lnTo>
                  <a:pt x="107528" y="276200"/>
                </a:lnTo>
                <a:lnTo>
                  <a:pt x="122300" y="275093"/>
                </a:lnTo>
                <a:lnTo>
                  <a:pt x="156654" y="258489"/>
                </a:lnTo>
                <a:lnTo>
                  <a:pt x="174575" y="210418"/>
                </a:lnTo>
                <a:lnTo>
                  <a:pt x="174575" y="0"/>
                </a:lnTo>
                <a:lnTo>
                  <a:pt x="216743" y="0"/>
                </a:lnTo>
                <a:lnTo>
                  <a:pt x="216743" y="214845"/>
                </a:lnTo>
                <a:lnTo>
                  <a:pt x="214917" y="236964"/>
                </a:lnTo>
                <a:lnTo>
                  <a:pt x="200317" y="273492"/>
                </a:lnTo>
                <a:lnTo>
                  <a:pt x="171616" y="299386"/>
                </a:lnTo>
                <a:lnTo>
                  <a:pt x="131821" y="312510"/>
                </a:lnTo>
                <a:lnTo>
                  <a:pt x="107950" y="314151"/>
                </a:lnTo>
                <a:lnTo>
                  <a:pt x="83505" y="312543"/>
                </a:lnTo>
                <a:lnTo>
                  <a:pt x="43551" y="299682"/>
                </a:lnTo>
                <a:lnTo>
                  <a:pt x="7010" y="257119"/>
                </a:lnTo>
                <a:lnTo>
                  <a:pt x="0" y="21463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25824" y="536939"/>
            <a:ext cx="217170" cy="309245"/>
          </a:xfrm>
          <a:custGeom>
            <a:avLst/>
            <a:gdLst/>
            <a:ahLst/>
            <a:cxnLst/>
            <a:rect l="l" t="t" r="r" b="b"/>
            <a:pathLst>
              <a:path w="217170" h="309244">
                <a:moveTo>
                  <a:pt x="0" y="0"/>
                </a:moveTo>
                <a:lnTo>
                  <a:pt x="42168" y="0"/>
                </a:lnTo>
                <a:lnTo>
                  <a:pt x="42168" y="168039"/>
                </a:lnTo>
                <a:lnTo>
                  <a:pt x="156865" y="0"/>
                </a:lnTo>
                <a:lnTo>
                  <a:pt x="203882" y="0"/>
                </a:lnTo>
                <a:lnTo>
                  <a:pt x="111535" y="133883"/>
                </a:lnTo>
                <a:lnTo>
                  <a:pt x="216955" y="308880"/>
                </a:lnTo>
                <a:lnTo>
                  <a:pt x="170359" y="308880"/>
                </a:lnTo>
                <a:lnTo>
                  <a:pt x="83282" y="166774"/>
                </a:lnTo>
                <a:lnTo>
                  <a:pt x="42168" y="225177"/>
                </a:lnTo>
                <a:lnTo>
                  <a:pt x="4216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146424" y="536939"/>
            <a:ext cx="217170" cy="314325"/>
          </a:xfrm>
          <a:custGeom>
            <a:avLst/>
            <a:gdLst/>
            <a:ahLst/>
            <a:cxnLst/>
            <a:rect l="l" t="t" r="r" b="b"/>
            <a:pathLst>
              <a:path w="217170" h="314325">
                <a:moveTo>
                  <a:pt x="0" y="0"/>
                </a:moveTo>
                <a:lnTo>
                  <a:pt x="42168" y="0"/>
                </a:lnTo>
                <a:lnTo>
                  <a:pt x="42168" y="211472"/>
                </a:lnTo>
                <a:lnTo>
                  <a:pt x="43288" y="224972"/>
                </a:lnTo>
                <a:lnTo>
                  <a:pt x="69775" y="265941"/>
                </a:lnTo>
                <a:lnTo>
                  <a:pt x="107528" y="276200"/>
                </a:lnTo>
                <a:lnTo>
                  <a:pt x="122300" y="275093"/>
                </a:lnTo>
                <a:lnTo>
                  <a:pt x="156654" y="258489"/>
                </a:lnTo>
                <a:lnTo>
                  <a:pt x="174576" y="210418"/>
                </a:lnTo>
                <a:lnTo>
                  <a:pt x="174576" y="0"/>
                </a:lnTo>
                <a:lnTo>
                  <a:pt x="216744" y="0"/>
                </a:lnTo>
                <a:lnTo>
                  <a:pt x="216744" y="214845"/>
                </a:lnTo>
                <a:lnTo>
                  <a:pt x="214918" y="236964"/>
                </a:lnTo>
                <a:lnTo>
                  <a:pt x="200317" y="273492"/>
                </a:lnTo>
                <a:lnTo>
                  <a:pt x="171616" y="299386"/>
                </a:lnTo>
                <a:lnTo>
                  <a:pt x="131821" y="312510"/>
                </a:lnTo>
                <a:lnTo>
                  <a:pt x="107950" y="314151"/>
                </a:lnTo>
                <a:lnTo>
                  <a:pt x="83506" y="312543"/>
                </a:lnTo>
                <a:lnTo>
                  <a:pt x="43551" y="299682"/>
                </a:lnTo>
                <a:lnTo>
                  <a:pt x="7010" y="257119"/>
                </a:lnTo>
                <a:lnTo>
                  <a:pt x="0" y="214635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863849" y="536939"/>
            <a:ext cx="219710" cy="309245"/>
          </a:xfrm>
          <a:custGeom>
            <a:avLst/>
            <a:gdLst/>
            <a:ahLst/>
            <a:cxnLst/>
            <a:rect l="l" t="t" r="r" b="b"/>
            <a:pathLst>
              <a:path w="219710" h="309244">
                <a:moveTo>
                  <a:pt x="0" y="0"/>
                </a:moveTo>
                <a:lnTo>
                  <a:pt x="42168" y="0"/>
                </a:lnTo>
                <a:lnTo>
                  <a:pt x="42168" y="123763"/>
                </a:lnTo>
                <a:lnTo>
                  <a:pt x="177106" y="123763"/>
                </a:lnTo>
                <a:lnTo>
                  <a:pt x="177106" y="0"/>
                </a:lnTo>
                <a:lnTo>
                  <a:pt x="219274" y="0"/>
                </a:lnTo>
                <a:lnTo>
                  <a:pt x="219274" y="308880"/>
                </a:lnTo>
                <a:lnTo>
                  <a:pt x="177106" y="308880"/>
                </a:lnTo>
                <a:lnTo>
                  <a:pt x="177106" y="159605"/>
                </a:lnTo>
                <a:lnTo>
                  <a:pt x="42168" y="159605"/>
                </a:lnTo>
                <a:lnTo>
                  <a:pt x="4216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6715" y="1049189"/>
            <a:ext cx="2009229" cy="3130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120049" y="1130152"/>
            <a:ext cx="92075" cy="136525"/>
          </a:xfrm>
          <a:custGeom>
            <a:avLst/>
            <a:gdLst/>
            <a:ahLst/>
            <a:cxnLst/>
            <a:rect l="l" t="t" r="r" b="b"/>
            <a:pathLst>
              <a:path w="92075" h="136525">
                <a:moveTo>
                  <a:pt x="47861" y="0"/>
                </a:moveTo>
                <a:lnTo>
                  <a:pt x="0" y="135991"/>
                </a:lnTo>
                <a:lnTo>
                  <a:pt x="91716" y="135991"/>
                </a:lnTo>
                <a:lnTo>
                  <a:pt x="4786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600936" y="1130152"/>
            <a:ext cx="92075" cy="136525"/>
          </a:xfrm>
          <a:custGeom>
            <a:avLst/>
            <a:gdLst/>
            <a:ahLst/>
            <a:cxnLst/>
            <a:rect l="l" t="t" r="r" b="b"/>
            <a:pathLst>
              <a:path w="92075" h="136525">
                <a:moveTo>
                  <a:pt x="47860" y="0"/>
                </a:moveTo>
                <a:lnTo>
                  <a:pt x="0" y="135991"/>
                </a:lnTo>
                <a:lnTo>
                  <a:pt x="91715" y="135991"/>
                </a:lnTo>
                <a:lnTo>
                  <a:pt x="4786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63710" y="1087132"/>
            <a:ext cx="110918" cy="12251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844597" y="1087132"/>
            <a:ext cx="134111" cy="2393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59305" y="1087132"/>
            <a:ext cx="106279" cy="1088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67971" y="1053406"/>
            <a:ext cx="219710" cy="309245"/>
          </a:xfrm>
          <a:custGeom>
            <a:avLst/>
            <a:gdLst/>
            <a:ahLst/>
            <a:cxnLst/>
            <a:rect l="l" t="t" r="r" b="b"/>
            <a:pathLst>
              <a:path w="219709" h="309244">
                <a:moveTo>
                  <a:pt x="0" y="0"/>
                </a:moveTo>
                <a:lnTo>
                  <a:pt x="42167" y="0"/>
                </a:lnTo>
                <a:lnTo>
                  <a:pt x="42167" y="123763"/>
                </a:lnTo>
                <a:lnTo>
                  <a:pt x="177105" y="123763"/>
                </a:lnTo>
                <a:lnTo>
                  <a:pt x="177105" y="0"/>
                </a:lnTo>
                <a:lnTo>
                  <a:pt x="219272" y="0"/>
                </a:lnTo>
                <a:lnTo>
                  <a:pt x="219272" y="308880"/>
                </a:lnTo>
                <a:lnTo>
                  <a:pt x="177105" y="308880"/>
                </a:lnTo>
                <a:lnTo>
                  <a:pt x="177105" y="159605"/>
                </a:lnTo>
                <a:lnTo>
                  <a:pt x="42167" y="159605"/>
                </a:lnTo>
                <a:lnTo>
                  <a:pt x="42167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85371" y="1053406"/>
            <a:ext cx="184785" cy="309245"/>
          </a:xfrm>
          <a:custGeom>
            <a:avLst/>
            <a:gdLst/>
            <a:ahLst/>
            <a:cxnLst/>
            <a:rect l="l" t="t" r="r" b="b"/>
            <a:pathLst>
              <a:path w="184784" h="309244">
                <a:moveTo>
                  <a:pt x="0" y="0"/>
                </a:moveTo>
                <a:lnTo>
                  <a:pt x="184484" y="0"/>
                </a:lnTo>
                <a:lnTo>
                  <a:pt x="184484" y="37951"/>
                </a:lnTo>
                <a:lnTo>
                  <a:pt x="42168" y="37951"/>
                </a:lnTo>
                <a:lnTo>
                  <a:pt x="42168" y="123763"/>
                </a:lnTo>
                <a:lnTo>
                  <a:pt x="144214" y="123763"/>
                </a:lnTo>
                <a:lnTo>
                  <a:pt x="144214" y="159605"/>
                </a:lnTo>
                <a:lnTo>
                  <a:pt x="42168" y="159605"/>
                </a:lnTo>
                <a:lnTo>
                  <a:pt x="42168" y="270928"/>
                </a:lnTo>
                <a:lnTo>
                  <a:pt x="182165" y="270928"/>
                </a:lnTo>
                <a:lnTo>
                  <a:pt x="182165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06715" y="1053406"/>
            <a:ext cx="243204" cy="309245"/>
          </a:xfrm>
          <a:custGeom>
            <a:avLst/>
            <a:gdLst/>
            <a:ahLst/>
            <a:cxnLst/>
            <a:rect l="l" t="t" r="r" b="b"/>
            <a:pathLst>
              <a:path w="243204" h="309244">
                <a:moveTo>
                  <a:pt x="0" y="0"/>
                </a:moveTo>
                <a:lnTo>
                  <a:pt x="243098" y="0"/>
                </a:lnTo>
                <a:lnTo>
                  <a:pt x="243098" y="37951"/>
                </a:lnTo>
                <a:lnTo>
                  <a:pt x="140419" y="37951"/>
                </a:lnTo>
                <a:lnTo>
                  <a:pt x="140419" y="308880"/>
                </a:lnTo>
                <a:lnTo>
                  <a:pt x="98251" y="308880"/>
                </a:lnTo>
                <a:lnTo>
                  <a:pt x="98251" y="37951"/>
                </a:lnTo>
                <a:lnTo>
                  <a:pt x="0" y="3795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23658" y="1051297"/>
            <a:ext cx="192405" cy="311150"/>
          </a:xfrm>
          <a:custGeom>
            <a:avLst/>
            <a:gdLst/>
            <a:ahLst/>
            <a:cxnLst/>
            <a:rect l="l" t="t" r="r" b="b"/>
            <a:pathLst>
              <a:path w="192405" h="311150">
                <a:moveTo>
                  <a:pt x="57770" y="0"/>
                </a:moveTo>
                <a:lnTo>
                  <a:pt x="116620" y="5626"/>
                </a:lnTo>
                <a:lnTo>
                  <a:pt x="158656" y="22507"/>
                </a:lnTo>
                <a:lnTo>
                  <a:pt x="183878" y="50641"/>
                </a:lnTo>
                <a:lnTo>
                  <a:pt x="192286" y="90028"/>
                </a:lnTo>
                <a:lnTo>
                  <a:pt x="184853" y="135596"/>
                </a:lnTo>
                <a:lnTo>
                  <a:pt x="162557" y="168144"/>
                </a:lnTo>
                <a:lnTo>
                  <a:pt x="125396" y="187673"/>
                </a:lnTo>
                <a:lnTo>
                  <a:pt x="73372" y="194183"/>
                </a:lnTo>
                <a:lnTo>
                  <a:pt x="68733" y="194051"/>
                </a:lnTo>
                <a:lnTo>
                  <a:pt x="61986" y="193656"/>
                </a:lnTo>
                <a:lnTo>
                  <a:pt x="53131" y="192997"/>
                </a:lnTo>
                <a:lnTo>
                  <a:pt x="42168" y="192075"/>
                </a:lnTo>
                <a:lnTo>
                  <a:pt x="42168" y="310989"/>
                </a:lnTo>
                <a:lnTo>
                  <a:pt x="0" y="310989"/>
                </a:lnTo>
                <a:lnTo>
                  <a:pt x="0" y="2108"/>
                </a:lnTo>
                <a:lnTo>
                  <a:pt x="21558" y="1185"/>
                </a:lnTo>
                <a:lnTo>
                  <a:pt x="38372" y="527"/>
                </a:lnTo>
                <a:lnTo>
                  <a:pt x="50443" y="131"/>
                </a:lnTo>
                <a:lnTo>
                  <a:pt x="5777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04546" y="1051297"/>
            <a:ext cx="216535" cy="311150"/>
          </a:xfrm>
          <a:custGeom>
            <a:avLst/>
            <a:gdLst/>
            <a:ahLst/>
            <a:cxnLst/>
            <a:rect l="l" t="t" r="r" b="b"/>
            <a:pathLst>
              <a:path w="216535" h="311150">
                <a:moveTo>
                  <a:pt x="76113" y="0"/>
                </a:moveTo>
                <a:lnTo>
                  <a:pt x="134094" y="9830"/>
                </a:lnTo>
                <a:lnTo>
                  <a:pt x="178582" y="39321"/>
                </a:lnTo>
                <a:lnTo>
                  <a:pt x="206887" y="85153"/>
                </a:lnTo>
                <a:lnTo>
                  <a:pt x="216322" y="144003"/>
                </a:lnTo>
                <a:lnTo>
                  <a:pt x="212040" y="195026"/>
                </a:lnTo>
                <a:lnTo>
                  <a:pt x="199197" y="236773"/>
                </a:lnTo>
                <a:lnTo>
                  <a:pt x="177790" y="269242"/>
                </a:lnTo>
                <a:lnTo>
                  <a:pt x="109291" y="306350"/>
                </a:lnTo>
                <a:lnTo>
                  <a:pt x="62198" y="310989"/>
                </a:lnTo>
                <a:lnTo>
                  <a:pt x="0" y="310989"/>
                </a:lnTo>
                <a:lnTo>
                  <a:pt x="0" y="2108"/>
                </a:lnTo>
                <a:lnTo>
                  <a:pt x="27053" y="1185"/>
                </a:lnTo>
                <a:lnTo>
                  <a:pt x="48756" y="527"/>
                </a:lnTo>
                <a:lnTo>
                  <a:pt x="65109" y="131"/>
                </a:lnTo>
                <a:lnTo>
                  <a:pt x="76113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19254" y="1050243"/>
            <a:ext cx="217804" cy="312420"/>
          </a:xfrm>
          <a:custGeom>
            <a:avLst/>
            <a:gdLst/>
            <a:ahLst/>
            <a:cxnLst/>
            <a:rect l="l" t="t" r="r" b="b"/>
            <a:pathLst>
              <a:path w="217805" h="312419">
                <a:moveTo>
                  <a:pt x="77167" y="0"/>
                </a:moveTo>
                <a:lnTo>
                  <a:pt x="125871" y="5534"/>
                </a:lnTo>
                <a:lnTo>
                  <a:pt x="160660" y="22138"/>
                </a:lnTo>
                <a:lnTo>
                  <a:pt x="181533" y="49810"/>
                </a:lnTo>
                <a:lnTo>
                  <a:pt x="188490" y="88552"/>
                </a:lnTo>
                <a:lnTo>
                  <a:pt x="187370" y="102738"/>
                </a:lnTo>
                <a:lnTo>
                  <a:pt x="170569" y="140946"/>
                </a:lnTo>
                <a:lnTo>
                  <a:pt x="139892" y="165990"/>
                </a:lnTo>
                <a:lnTo>
                  <a:pt x="127979" y="169936"/>
                </a:lnTo>
                <a:lnTo>
                  <a:pt x="217586" y="312043"/>
                </a:lnTo>
                <a:lnTo>
                  <a:pt x="169304" y="312043"/>
                </a:lnTo>
                <a:lnTo>
                  <a:pt x="86866" y="179424"/>
                </a:lnTo>
                <a:lnTo>
                  <a:pt x="78775" y="179292"/>
                </a:lnTo>
                <a:lnTo>
                  <a:pt x="68628" y="178897"/>
                </a:lnTo>
                <a:lnTo>
                  <a:pt x="56425" y="178238"/>
                </a:lnTo>
                <a:lnTo>
                  <a:pt x="42168" y="177316"/>
                </a:lnTo>
                <a:lnTo>
                  <a:pt x="42168" y="312043"/>
                </a:lnTo>
                <a:lnTo>
                  <a:pt x="0" y="312043"/>
                </a:lnTo>
                <a:lnTo>
                  <a:pt x="0" y="3162"/>
                </a:lnTo>
                <a:lnTo>
                  <a:pt x="2918" y="3063"/>
                </a:lnTo>
                <a:lnTo>
                  <a:pt x="9355" y="2767"/>
                </a:lnTo>
                <a:lnTo>
                  <a:pt x="19311" y="2273"/>
                </a:lnTo>
                <a:lnTo>
                  <a:pt x="32785" y="1581"/>
                </a:lnTo>
                <a:lnTo>
                  <a:pt x="46984" y="889"/>
                </a:lnTo>
                <a:lnTo>
                  <a:pt x="59114" y="395"/>
                </a:lnTo>
                <a:lnTo>
                  <a:pt x="69175" y="98"/>
                </a:lnTo>
                <a:lnTo>
                  <a:pt x="77167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038875" y="1049189"/>
            <a:ext cx="253365" cy="313690"/>
          </a:xfrm>
          <a:custGeom>
            <a:avLst/>
            <a:gdLst/>
            <a:ahLst/>
            <a:cxnLst/>
            <a:rect l="l" t="t" r="r" b="b"/>
            <a:pathLst>
              <a:path w="253364" h="313690">
                <a:moveTo>
                  <a:pt x="125450" y="0"/>
                </a:moveTo>
                <a:lnTo>
                  <a:pt x="136624" y="0"/>
                </a:lnTo>
                <a:lnTo>
                  <a:pt x="253008" y="313097"/>
                </a:lnTo>
                <a:lnTo>
                  <a:pt x="206201" y="313097"/>
                </a:lnTo>
                <a:lnTo>
                  <a:pt x="184906" y="247947"/>
                </a:lnTo>
                <a:lnTo>
                  <a:pt x="69999" y="247947"/>
                </a:lnTo>
                <a:lnTo>
                  <a:pt x="47228" y="313097"/>
                </a:lnTo>
                <a:lnTo>
                  <a:pt x="0" y="313097"/>
                </a:lnTo>
                <a:lnTo>
                  <a:pt x="12545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519764" y="1049189"/>
            <a:ext cx="253365" cy="313690"/>
          </a:xfrm>
          <a:custGeom>
            <a:avLst/>
            <a:gdLst/>
            <a:ahLst/>
            <a:cxnLst/>
            <a:rect l="l" t="t" r="r" b="b"/>
            <a:pathLst>
              <a:path w="253364" h="313690">
                <a:moveTo>
                  <a:pt x="125449" y="0"/>
                </a:moveTo>
                <a:lnTo>
                  <a:pt x="136624" y="0"/>
                </a:lnTo>
                <a:lnTo>
                  <a:pt x="253007" y="313097"/>
                </a:lnTo>
                <a:lnTo>
                  <a:pt x="206201" y="313097"/>
                </a:lnTo>
                <a:lnTo>
                  <a:pt x="184906" y="247947"/>
                </a:lnTo>
                <a:lnTo>
                  <a:pt x="69998" y="247947"/>
                </a:lnTo>
                <a:lnTo>
                  <a:pt x="47228" y="313097"/>
                </a:lnTo>
                <a:lnTo>
                  <a:pt x="0" y="313097"/>
                </a:lnTo>
                <a:lnTo>
                  <a:pt x="12544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687322" y="1048134"/>
            <a:ext cx="1128936" cy="31942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727374" y="1205413"/>
            <a:ext cx="113659" cy="12525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727374" y="1083548"/>
            <a:ext cx="97002" cy="9573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544015" y="1053406"/>
            <a:ext cx="42545" cy="309245"/>
          </a:xfrm>
          <a:custGeom>
            <a:avLst/>
            <a:gdLst/>
            <a:ahLst/>
            <a:cxnLst/>
            <a:rect l="l" t="t" r="r" b="b"/>
            <a:pathLst>
              <a:path w="42545" h="309244">
                <a:moveTo>
                  <a:pt x="0" y="0"/>
                </a:moveTo>
                <a:lnTo>
                  <a:pt x="42168" y="0"/>
                </a:lnTo>
                <a:lnTo>
                  <a:pt x="4216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60411" y="1053406"/>
            <a:ext cx="212725" cy="313690"/>
          </a:xfrm>
          <a:custGeom>
            <a:avLst/>
            <a:gdLst/>
            <a:ahLst/>
            <a:cxnLst/>
            <a:rect l="l" t="t" r="r" b="b"/>
            <a:pathLst>
              <a:path w="212725" h="313690">
                <a:moveTo>
                  <a:pt x="0" y="0"/>
                </a:moveTo>
                <a:lnTo>
                  <a:pt x="16867" y="0"/>
                </a:lnTo>
                <a:lnTo>
                  <a:pt x="172256" y="213580"/>
                </a:lnTo>
                <a:lnTo>
                  <a:pt x="172256" y="0"/>
                </a:lnTo>
                <a:lnTo>
                  <a:pt x="212315" y="0"/>
                </a:lnTo>
                <a:lnTo>
                  <a:pt x="212315" y="313096"/>
                </a:lnTo>
                <a:lnTo>
                  <a:pt x="199665" y="313096"/>
                </a:lnTo>
                <a:lnTo>
                  <a:pt x="40059" y="87287"/>
                </a:lnTo>
                <a:lnTo>
                  <a:pt x="4005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939177" y="1053406"/>
            <a:ext cx="42545" cy="309245"/>
          </a:xfrm>
          <a:custGeom>
            <a:avLst/>
            <a:gdLst/>
            <a:ahLst/>
            <a:cxnLst/>
            <a:rect l="l" t="t" r="r" b="b"/>
            <a:pathLst>
              <a:path w="42544" h="309244">
                <a:moveTo>
                  <a:pt x="0" y="0"/>
                </a:moveTo>
                <a:lnTo>
                  <a:pt x="42168" y="0"/>
                </a:lnTo>
                <a:lnTo>
                  <a:pt x="4216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687322" y="1050665"/>
            <a:ext cx="196215" cy="311785"/>
          </a:xfrm>
          <a:custGeom>
            <a:avLst/>
            <a:gdLst/>
            <a:ahLst/>
            <a:cxnLst/>
            <a:rect l="l" t="t" r="r" b="b"/>
            <a:pathLst>
              <a:path w="196214" h="311784">
                <a:moveTo>
                  <a:pt x="81173" y="0"/>
                </a:moveTo>
                <a:lnTo>
                  <a:pt x="121760" y="4928"/>
                </a:lnTo>
                <a:lnTo>
                  <a:pt x="162992" y="30631"/>
                </a:lnTo>
                <a:lnTo>
                  <a:pt x="177105" y="76113"/>
                </a:lnTo>
                <a:lnTo>
                  <a:pt x="176103" y="86628"/>
                </a:lnTo>
                <a:lnTo>
                  <a:pt x="152859" y="123354"/>
                </a:lnTo>
                <a:lnTo>
                  <a:pt x="125661" y="137467"/>
                </a:lnTo>
                <a:lnTo>
                  <a:pt x="142758" y="142619"/>
                </a:lnTo>
                <a:lnTo>
                  <a:pt x="179109" y="166774"/>
                </a:lnTo>
                <a:lnTo>
                  <a:pt x="194822" y="205753"/>
                </a:lnTo>
                <a:lnTo>
                  <a:pt x="195870" y="222436"/>
                </a:lnTo>
                <a:lnTo>
                  <a:pt x="194005" y="241754"/>
                </a:lnTo>
                <a:lnTo>
                  <a:pt x="166037" y="287374"/>
                </a:lnTo>
                <a:lnTo>
                  <a:pt x="131643" y="305559"/>
                </a:lnTo>
                <a:lnTo>
                  <a:pt x="88131" y="311621"/>
                </a:lnTo>
                <a:lnTo>
                  <a:pt x="0" y="311621"/>
                </a:lnTo>
                <a:lnTo>
                  <a:pt x="0" y="2740"/>
                </a:lnTo>
                <a:lnTo>
                  <a:pt x="26183" y="1541"/>
                </a:lnTo>
                <a:lnTo>
                  <a:pt x="48440" y="685"/>
                </a:lnTo>
                <a:lnTo>
                  <a:pt x="66770" y="171"/>
                </a:lnTo>
                <a:lnTo>
                  <a:pt x="81173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642526" y="1048135"/>
            <a:ext cx="173990" cy="320040"/>
          </a:xfrm>
          <a:custGeom>
            <a:avLst/>
            <a:gdLst/>
            <a:ahLst/>
            <a:cxnLst/>
            <a:rect l="l" t="t" r="r" b="b"/>
            <a:pathLst>
              <a:path w="173989" h="320040">
                <a:moveTo>
                  <a:pt x="87288" y="0"/>
                </a:moveTo>
                <a:lnTo>
                  <a:pt x="110954" y="1041"/>
                </a:lnTo>
                <a:lnTo>
                  <a:pt x="130720" y="4164"/>
                </a:lnTo>
                <a:lnTo>
                  <a:pt x="146585" y="9369"/>
                </a:lnTo>
                <a:lnTo>
                  <a:pt x="158551" y="16656"/>
                </a:lnTo>
                <a:lnTo>
                  <a:pt x="146112" y="53342"/>
                </a:lnTo>
                <a:lnTo>
                  <a:pt x="141341" y="50311"/>
                </a:lnTo>
                <a:lnTo>
                  <a:pt x="135464" y="47333"/>
                </a:lnTo>
                <a:lnTo>
                  <a:pt x="95879" y="36198"/>
                </a:lnTo>
                <a:lnTo>
                  <a:pt x="88342" y="35842"/>
                </a:lnTo>
                <a:lnTo>
                  <a:pt x="78162" y="36607"/>
                </a:lnTo>
                <a:lnTo>
                  <a:pt x="45251" y="62039"/>
                </a:lnTo>
                <a:lnTo>
                  <a:pt x="42168" y="79486"/>
                </a:lnTo>
                <a:lnTo>
                  <a:pt x="42168" y="87358"/>
                </a:lnTo>
                <a:lnTo>
                  <a:pt x="63917" y="120824"/>
                </a:lnTo>
                <a:lnTo>
                  <a:pt x="116594" y="147587"/>
                </a:lnTo>
                <a:lnTo>
                  <a:pt x="131227" y="155435"/>
                </a:lnTo>
                <a:lnTo>
                  <a:pt x="160976" y="183325"/>
                </a:lnTo>
                <a:lnTo>
                  <a:pt x="172934" y="220821"/>
                </a:lnTo>
                <a:lnTo>
                  <a:pt x="173732" y="236140"/>
                </a:lnTo>
                <a:lnTo>
                  <a:pt x="171985" y="252876"/>
                </a:lnTo>
                <a:lnTo>
                  <a:pt x="145795" y="295175"/>
                </a:lnTo>
                <a:lnTo>
                  <a:pt x="93276" y="317907"/>
                </a:lnTo>
                <a:lnTo>
                  <a:pt x="71053" y="319422"/>
                </a:lnTo>
                <a:lnTo>
                  <a:pt x="51247" y="318210"/>
                </a:lnTo>
                <a:lnTo>
                  <a:pt x="32943" y="314573"/>
                </a:lnTo>
                <a:lnTo>
                  <a:pt x="16142" y="308511"/>
                </a:lnTo>
                <a:lnTo>
                  <a:pt x="843" y="300024"/>
                </a:lnTo>
                <a:lnTo>
                  <a:pt x="16235" y="261230"/>
                </a:lnTo>
                <a:lnTo>
                  <a:pt x="22500" y="265374"/>
                </a:lnTo>
                <a:lnTo>
                  <a:pt x="29491" y="269163"/>
                </a:lnTo>
                <a:lnTo>
                  <a:pt x="69978" y="281108"/>
                </a:lnTo>
                <a:lnTo>
                  <a:pt x="77167" y="281470"/>
                </a:lnTo>
                <a:lnTo>
                  <a:pt x="88895" y="280627"/>
                </a:lnTo>
                <a:lnTo>
                  <a:pt x="123354" y="260769"/>
                </a:lnTo>
                <a:lnTo>
                  <a:pt x="131775" y="233610"/>
                </a:lnTo>
                <a:lnTo>
                  <a:pt x="131254" y="225947"/>
                </a:lnTo>
                <a:lnTo>
                  <a:pt x="108819" y="190625"/>
                </a:lnTo>
                <a:lnTo>
                  <a:pt x="56716" y="163822"/>
                </a:lnTo>
                <a:lnTo>
                  <a:pt x="42095" y="156100"/>
                </a:lnTo>
                <a:lnTo>
                  <a:pt x="12545" y="128823"/>
                </a:lnTo>
                <a:lnTo>
                  <a:pt x="0" y="80119"/>
                </a:lnTo>
                <a:lnTo>
                  <a:pt x="1528" y="63568"/>
                </a:lnTo>
                <a:lnTo>
                  <a:pt x="24457" y="22770"/>
                </a:lnTo>
                <a:lnTo>
                  <a:pt x="68970" y="1423"/>
                </a:lnTo>
                <a:lnTo>
                  <a:pt x="8728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037689" y="1048135"/>
            <a:ext cx="173990" cy="320040"/>
          </a:xfrm>
          <a:custGeom>
            <a:avLst/>
            <a:gdLst/>
            <a:ahLst/>
            <a:cxnLst/>
            <a:rect l="l" t="t" r="r" b="b"/>
            <a:pathLst>
              <a:path w="173989" h="320040">
                <a:moveTo>
                  <a:pt x="87288" y="0"/>
                </a:moveTo>
                <a:lnTo>
                  <a:pt x="110954" y="1041"/>
                </a:lnTo>
                <a:lnTo>
                  <a:pt x="130721" y="4164"/>
                </a:lnTo>
                <a:lnTo>
                  <a:pt x="146586" y="9369"/>
                </a:lnTo>
                <a:lnTo>
                  <a:pt x="158552" y="16656"/>
                </a:lnTo>
                <a:lnTo>
                  <a:pt x="146112" y="53342"/>
                </a:lnTo>
                <a:lnTo>
                  <a:pt x="141342" y="50311"/>
                </a:lnTo>
                <a:lnTo>
                  <a:pt x="135465" y="47333"/>
                </a:lnTo>
                <a:lnTo>
                  <a:pt x="95879" y="36198"/>
                </a:lnTo>
                <a:lnTo>
                  <a:pt x="88342" y="35842"/>
                </a:lnTo>
                <a:lnTo>
                  <a:pt x="78162" y="36607"/>
                </a:lnTo>
                <a:lnTo>
                  <a:pt x="45251" y="62039"/>
                </a:lnTo>
                <a:lnTo>
                  <a:pt x="42168" y="79486"/>
                </a:lnTo>
                <a:lnTo>
                  <a:pt x="42168" y="87358"/>
                </a:lnTo>
                <a:lnTo>
                  <a:pt x="43644" y="94526"/>
                </a:lnTo>
                <a:lnTo>
                  <a:pt x="46596" y="100992"/>
                </a:lnTo>
                <a:lnTo>
                  <a:pt x="49548" y="107458"/>
                </a:lnTo>
                <a:lnTo>
                  <a:pt x="91294" y="135570"/>
                </a:lnTo>
                <a:lnTo>
                  <a:pt x="116595" y="147587"/>
                </a:lnTo>
                <a:lnTo>
                  <a:pt x="131228" y="155435"/>
                </a:lnTo>
                <a:lnTo>
                  <a:pt x="160977" y="183325"/>
                </a:lnTo>
                <a:lnTo>
                  <a:pt x="172934" y="220821"/>
                </a:lnTo>
                <a:lnTo>
                  <a:pt x="173732" y="236140"/>
                </a:lnTo>
                <a:lnTo>
                  <a:pt x="171986" y="252876"/>
                </a:lnTo>
                <a:lnTo>
                  <a:pt x="145796" y="295175"/>
                </a:lnTo>
                <a:lnTo>
                  <a:pt x="93276" y="317907"/>
                </a:lnTo>
                <a:lnTo>
                  <a:pt x="71053" y="319422"/>
                </a:lnTo>
                <a:lnTo>
                  <a:pt x="51247" y="318210"/>
                </a:lnTo>
                <a:lnTo>
                  <a:pt x="32944" y="314573"/>
                </a:lnTo>
                <a:lnTo>
                  <a:pt x="16142" y="308511"/>
                </a:lnTo>
                <a:lnTo>
                  <a:pt x="844" y="300024"/>
                </a:lnTo>
                <a:lnTo>
                  <a:pt x="16235" y="261230"/>
                </a:lnTo>
                <a:lnTo>
                  <a:pt x="22500" y="265374"/>
                </a:lnTo>
                <a:lnTo>
                  <a:pt x="29491" y="269163"/>
                </a:lnTo>
                <a:lnTo>
                  <a:pt x="69979" y="281108"/>
                </a:lnTo>
                <a:lnTo>
                  <a:pt x="77167" y="281470"/>
                </a:lnTo>
                <a:lnTo>
                  <a:pt x="88895" y="280627"/>
                </a:lnTo>
                <a:lnTo>
                  <a:pt x="123354" y="260769"/>
                </a:lnTo>
                <a:lnTo>
                  <a:pt x="131775" y="233610"/>
                </a:lnTo>
                <a:lnTo>
                  <a:pt x="131254" y="225947"/>
                </a:lnTo>
                <a:lnTo>
                  <a:pt x="108819" y="190625"/>
                </a:lnTo>
                <a:lnTo>
                  <a:pt x="56716" y="163822"/>
                </a:lnTo>
                <a:lnTo>
                  <a:pt x="42095" y="156100"/>
                </a:lnTo>
                <a:lnTo>
                  <a:pt x="12545" y="128823"/>
                </a:lnTo>
                <a:lnTo>
                  <a:pt x="0" y="80119"/>
                </a:lnTo>
                <a:lnTo>
                  <a:pt x="1528" y="63568"/>
                </a:lnTo>
                <a:lnTo>
                  <a:pt x="24458" y="22770"/>
                </a:lnTo>
                <a:lnTo>
                  <a:pt x="68971" y="1423"/>
                </a:lnTo>
                <a:lnTo>
                  <a:pt x="8728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002802" y="1047923"/>
            <a:ext cx="2984239" cy="31963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601689" y="1130152"/>
            <a:ext cx="92075" cy="136525"/>
          </a:xfrm>
          <a:custGeom>
            <a:avLst/>
            <a:gdLst/>
            <a:ahLst/>
            <a:cxnLst/>
            <a:rect l="l" t="t" r="r" b="b"/>
            <a:pathLst>
              <a:path w="92075" h="136525">
                <a:moveTo>
                  <a:pt x="47861" y="0"/>
                </a:moveTo>
                <a:lnTo>
                  <a:pt x="0" y="135991"/>
                </a:lnTo>
                <a:lnTo>
                  <a:pt x="91715" y="135991"/>
                </a:lnTo>
                <a:lnTo>
                  <a:pt x="4786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452338" y="1130152"/>
            <a:ext cx="92075" cy="136525"/>
          </a:xfrm>
          <a:custGeom>
            <a:avLst/>
            <a:gdLst/>
            <a:ahLst/>
            <a:cxnLst/>
            <a:rect l="l" t="t" r="r" b="b"/>
            <a:pathLst>
              <a:path w="92075" h="136525">
                <a:moveTo>
                  <a:pt x="47861" y="0"/>
                </a:moveTo>
                <a:lnTo>
                  <a:pt x="0" y="135991"/>
                </a:lnTo>
                <a:lnTo>
                  <a:pt x="91715" y="135991"/>
                </a:lnTo>
                <a:lnTo>
                  <a:pt x="47861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917057" y="1087132"/>
            <a:ext cx="106280" cy="1088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11961" y="1083758"/>
            <a:ext cx="172905" cy="24796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05297" y="1053406"/>
            <a:ext cx="182245" cy="309245"/>
          </a:xfrm>
          <a:custGeom>
            <a:avLst/>
            <a:gdLst/>
            <a:ahLst/>
            <a:cxnLst/>
            <a:rect l="l" t="t" r="r" b="b"/>
            <a:pathLst>
              <a:path w="182245" h="309244">
                <a:moveTo>
                  <a:pt x="0" y="0"/>
                </a:moveTo>
                <a:lnTo>
                  <a:pt x="42168" y="0"/>
                </a:lnTo>
                <a:lnTo>
                  <a:pt x="42168" y="270928"/>
                </a:lnTo>
                <a:lnTo>
                  <a:pt x="181744" y="270928"/>
                </a:lnTo>
                <a:lnTo>
                  <a:pt x="181744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75073" y="1053406"/>
            <a:ext cx="212725" cy="313690"/>
          </a:xfrm>
          <a:custGeom>
            <a:avLst/>
            <a:gdLst/>
            <a:ahLst/>
            <a:cxnLst/>
            <a:rect l="l" t="t" r="r" b="b"/>
            <a:pathLst>
              <a:path w="212725" h="313690">
                <a:moveTo>
                  <a:pt x="0" y="0"/>
                </a:moveTo>
                <a:lnTo>
                  <a:pt x="16867" y="0"/>
                </a:lnTo>
                <a:lnTo>
                  <a:pt x="172257" y="213580"/>
                </a:lnTo>
                <a:lnTo>
                  <a:pt x="172257" y="0"/>
                </a:lnTo>
                <a:lnTo>
                  <a:pt x="212316" y="0"/>
                </a:lnTo>
                <a:lnTo>
                  <a:pt x="212316" y="313096"/>
                </a:lnTo>
                <a:lnTo>
                  <a:pt x="199665" y="313096"/>
                </a:lnTo>
                <a:lnTo>
                  <a:pt x="40059" y="87287"/>
                </a:lnTo>
                <a:lnTo>
                  <a:pt x="40059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871290" y="1053406"/>
            <a:ext cx="42545" cy="309245"/>
          </a:xfrm>
          <a:custGeom>
            <a:avLst/>
            <a:gdLst/>
            <a:ahLst/>
            <a:cxnLst/>
            <a:rect l="l" t="t" r="r" b="b"/>
            <a:pathLst>
              <a:path w="42545" h="309244">
                <a:moveTo>
                  <a:pt x="0" y="0"/>
                </a:moveTo>
                <a:lnTo>
                  <a:pt x="42168" y="0"/>
                </a:lnTo>
                <a:lnTo>
                  <a:pt x="4216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25723" y="1053406"/>
            <a:ext cx="212725" cy="313690"/>
          </a:xfrm>
          <a:custGeom>
            <a:avLst/>
            <a:gdLst/>
            <a:ahLst/>
            <a:cxnLst/>
            <a:rect l="l" t="t" r="r" b="b"/>
            <a:pathLst>
              <a:path w="212725" h="313690">
                <a:moveTo>
                  <a:pt x="0" y="0"/>
                </a:moveTo>
                <a:lnTo>
                  <a:pt x="16867" y="0"/>
                </a:lnTo>
                <a:lnTo>
                  <a:pt x="172256" y="213580"/>
                </a:lnTo>
                <a:lnTo>
                  <a:pt x="172256" y="0"/>
                </a:lnTo>
                <a:lnTo>
                  <a:pt x="212316" y="0"/>
                </a:lnTo>
                <a:lnTo>
                  <a:pt x="212316" y="313096"/>
                </a:lnTo>
                <a:lnTo>
                  <a:pt x="199666" y="313096"/>
                </a:lnTo>
                <a:lnTo>
                  <a:pt x="40060" y="87287"/>
                </a:lnTo>
                <a:lnTo>
                  <a:pt x="40060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643123" y="1053406"/>
            <a:ext cx="184785" cy="309245"/>
          </a:xfrm>
          <a:custGeom>
            <a:avLst/>
            <a:gdLst/>
            <a:ahLst/>
            <a:cxnLst/>
            <a:rect l="l" t="t" r="r" b="b"/>
            <a:pathLst>
              <a:path w="184785" h="309244">
                <a:moveTo>
                  <a:pt x="0" y="0"/>
                </a:moveTo>
                <a:lnTo>
                  <a:pt x="184485" y="0"/>
                </a:lnTo>
                <a:lnTo>
                  <a:pt x="184485" y="37951"/>
                </a:lnTo>
                <a:lnTo>
                  <a:pt x="42168" y="37951"/>
                </a:lnTo>
                <a:lnTo>
                  <a:pt x="42168" y="123763"/>
                </a:lnTo>
                <a:lnTo>
                  <a:pt x="144215" y="123763"/>
                </a:lnTo>
                <a:lnTo>
                  <a:pt x="144215" y="159605"/>
                </a:lnTo>
                <a:lnTo>
                  <a:pt x="42168" y="159605"/>
                </a:lnTo>
                <a:lnTo>
                  <a:pt x="42168" y="270928"/>
                </a:lnTo>
                <a:lnTo>
                  <a:pt x="182166" y="270928"/>
                </a:lnTo>
                <a:lnTo>
                  <a:pt x="182166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364466" y="1053406"/>
            <a:ext cx="243204" cy="309245"/>
          </a:xfrm>
          <a:custGeom>
            <a:avLst/>
            <a:gdLst/>
            <a:ahLst/>
            <a:cxnLst/>
            <a:rect l="l" t="t" r="r" b="b"/>
            <a:pathLst>
              <a:path w="243204" h="309244">
                <a:moveTo>
                  <a:pt x="0" y="0"/>
                </a:moveTo>
                <a:lnTo>
                  <a:pt x="243098" y="0"/>
                </a:lnTo>
                <a:lnTo>
                  <a:pt x="243098" y="37951"/>
                </a:lnTo>
                <a:lnTo>
                  <a:pt x="140420" y="37951"/>
                </a:lnTo>
                <a:lnTo>
                  <a:pt x="140420" y="308880"/>
                </a:lnTo>
                <a:lnTo>
                  <a:pt x="98252" y="308880"/>
                </a:lnTo>
                <a:lnTo>
                  <a:pt x="98252" y="37951"/>
                </a:lnTo>
                <a:lnTo>
                  <a:pt x="0" y="37951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116073" y="1053406"/>
            <a:ext cx="212725" cy="313690"/>
          </a:xfrm>
          <a:custGeom>
            <a:avLst/>
            <a:gdLst/>
            <a:ahLst/>
            <a:cxnLst/>
            <a:rect l="l" t="t" r="r" b="b"/>
            <a:pathLst>
              <a:path w="212725" h="313690">
                <a:moveTo>
                  <a:pt x="0" y="0"/>
                </a:moveTo>
                <a:lnTo>
                  <a:pt x="16867" y="0"/>
                </a:lnTo>
                <a:lnTo>
                  <a:pt x="172256" y="213580"/>
                </a:lnTo>
                <a:lnTo>
                  <a:pt x="172256" y="0"/>
                </a:lnTo>
                <a:lnTo>
                  <a:pt x="212316" y="0"/>
                </a:lnTo>
                <a:lnTo>
                  <a:pt x="212316" y="313096"/>
                </a:lnTo>
                <a:lnTo>
                  <a:pt x="199666" y="313096"/>
                </a:lnTo>
                <a:lnTo>
                  <a:pt x="40060" y="87287"/>
                </a:lnTo>
                <a:lnTo>
                  <a:pt x="40060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002802" y="1053406"/>
            <a:ext cx="42545" cy="309245"/>
          </a:xfrm>
          <a:custGeom>
            <a:avLst/>
            <a:gdLst/>
            <a:ahLst/>
            <a:cxnLst/>
            <a:rect l="l" t="t" r="r" b="b"/>
            <a:pathLst>
              <a:path w="42545" h="309244">
                <a:moveTo>
                  <a:pt x="0" y="0"/>
                </a:moveTo>
                <a:lnTo>
                  <a:pt x="42168" y="0"/>
                </a:lnTo>
                <a:lnTo>
                  <a:pt x="42168" y="308880"/>
                </a:lnTo>
                <a:lnTo>
                  <a:pt x="0" y="308880"/>
                </a:lnTo>
                <a:lnTo>
                  <a:pt x="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877006" y="1050243"/>
            <a:ext cx="217804" cy="312420"/>
          </a:xfrm>
          <a:custGeom>
            <a:avLst/>
            <a:gdLst/>
            <a:ahLst/>
            <a:cxnLst/>
            <a:rect l="l" t="t" r="r" b="b"/>
            <a:pathLst>
              <a:path w="217804" h="312419">
                <a:moveTo>
                  <a:pt x="77168" y="0"/>
                </a:moveTo>
                <a:lnTo>
                  <a:pt x="125872" y="5534"/>
                </a:lnTo>
                <a:lnTo>
                  <a:pt x="160661" y="22138"/>
                </a:lnTo>
                <a:lnTo>
                  <a:pt x="181534" y="49810"/>
                </a:lnTo>
                <a:lnTo>
                  <a:pt x="188492" y="88552"/>
                </a:lnTo>
                <a:lnTo>
                  <a:pt x="187371" y="102738"/>
                </a:lnTo>
                <a:lnTo>
                  <a:pt x="170570" y="140946"/>
                </a:lnTo>
                <a:lnTo>
                  <a:pt x="139892" y="165990"/>
                </a:lnTo>
                <a:lnTo>
                  <a:pt x="127980" y="169936"/>
                </a:lnTo>
                <a:lnTo>
                  <a:pt x="217587" y="312043"/>
                </a:lnTo>
                <a:lnTo>
                  <a:pt x="169305" y="312043"/>
                </a:lnTo>
                <a:lnTo>
                  <a:pt x="86866" y="179424"/>
                </a:lnTo>
                <a:lnTo>
                  <a:pt x="78775" y="179292"/>
                </a:lnTo>
                <a:lnTo>
                  <a:pt x="68628" y="178897"/>
                </a:lnTo>
                <a:lnTo>
                  <a:pt x="56426" y="178238"/>
                </a:lnTo>
                <a:lnTo>
                  <a:pt x="42168" y="177316"/>
                </a:lnTo>
                <a:lnTo>
                  <a:pt x="42168" y="312043"/>
                </a:lnTo>
                <a:lnTo>
                  <a:pt x="0" y="312043"/>
                </a:lnTo>
                <a:lnTo>
                  <a:pt x="0" y="3162"/>
                </a:lnTo>
                <a:lnTo>
                  <a:pt x="2918" y="3063"/>
                </a:lnTo>
                <a:lnTo>
                  <a:pt x="9356" y="2767"/>
                </a:lnTo>
                <a:lnTo>
                  <a:pt x="19311" y="2273"/>
                </a:lnTo>
                <a:lnTo>
                  <a:pt x="32786" y="1581"/>
                </a:lnTo>
                <a:lnTo>
                  <a:pt x="46984" y="889"/>
                </a:lnTo>
                <a:lnTo>
                  <a:pt x="59114" y="395"/>
                </a:lnTo>
                <a:lnTo>
                  <a:pt x="69175" y="98"/>
                </a:lnTo>
                <a:lnTo>
                  <a:pt x="77168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20515" y="1049189"/>
            <a:ext cx="253365" cy="313690"/>
          </a:xfrm>
          <a:custGeom>
            <a:avLst/>
            <a:gdLst/>
            <a:ahLst/>
            <a:cxnLst/>
            <a:rect l="l" t="t" r="r" b="b"/>
            <a:pathLst>
              <a:path w="253365" h="313690">
                <a:moveTo>
                  <a:pt x="125450" y="0"/>
                </a:moveTo>
                <a:lnTo>
                  <a:pt x="136625" y="0"/>
                </a:lnTo>
                <a:lnTo>
                  <a:pt x="253008" y="313097"/>
                </a:lnTo>
                <a:lnTo>
                  <a:pt x="206202" y="313097"/>
                </a:lnTo>
                <a:lnTo>
                  <a:pt x="184907" y="247947"/>
                </a:lnTo>
                <a:lnTo>
                  <a:pt x="69999" y="247947"/>
                </a:lnTo>
                <a:lnTo>
                  <a:pt x="47229" y="313097"/>
                </a:lnTo>
                <a:lnTo>
                  <a:pt x="0" y="313097"/>
                </a:lnTo>
                <a:lnTo>
                  <a:pt x="125450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71165" y="1049189"/>
            <a:ext cx="253365" cy="313690"/>
          </a:xfrm>
          <a:custGeom>
            <a:avLst/>
            <a:gdLst/>
            <a:ahLst/>
            <a:cxnLst/>
            <a:rect l="l" t="t" r="r" b="b"/>
            <a:pathLst>
              <a:path w="253364" h="313690">
                <a:moveTo>
                  <a:pt x="125449" y="0"/>
                </a:moveTo>
                <a:lnTo>
                  <a:pt x="136624" y="0"/>
                </a:lnTo>
                <a:lnTo>
                  <a:pt x="253008" y="313097"/>
                </a:lnTo>
                <a:lnTo>
                  <a:pt x="206201" y="313097"/>
                </a:lnTo>
                <a:lnTo>
                  <a:pt x="184906" y="247947"/>
                </a:lnTo>
                <a:lnTo>
                  <a:pt x="69998" y="247947"/>
                </a:lnTo>
                <a:lnTo>
                  <a:pt x="47228" y="313097"/>
                </a:lnTo>
                <a:lnTo>
                  <a:pt x="0" y="313097"/>
                </a:lnTo>
                <a:lnTo>
                  <a:pt x="125449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41190" y="1048135"/>
            <a:ext cx="173990" cy="320040"/>
          </a:xfrm>
          <a:custGeom>
            <a:avLst/>
            <a:gdLst/>
            <a:ahLst/>
            <a:cxnLst/>
            <a:rect l="l" t="t" r="r" b="b"/>
            <a:pathLst>
              <a:path w="173989" h="320040">
                <a:moveTo>
                  <a:pt x="87287" y="0"/>
                </a:moveTo>
                <a:lnTo>
                  <a:pt x="110953" y="1041"/>
                </a:lnTo>
                <a:lnTo>
                  <a:pt x="130720" y="4164"/>
                </a:lnTo>
                <a:lnTo>
                  <a:pt x="146585" y="9369"/>
                </a:lnTo>
                <a:lnTo>
                  <a:pt x="158551" y="16656"/>
                </a:lnTo>
                <a:lnTo>
                  <a:pt x="146112" y="53342"/>
                </a:lnTo>
                <a:lnTo>
                  <a:pt x="141341" y="50311"/>
                </a:lnTo>
                <a:lnTo>
                  <a:pt x="135464" y="47333"/>
                </a:lnTo>
                <a:lnTo>
                  <a:pt x="95878" y="36198"/>
                </a:lnTo>
                <a:lnTo>
                  <a:pt x="88341" y="35842"/>
                </a:lnTo>
                <a:lnTo>
                  <a:pt x="78161" y="36607"/>
                </a:lnTo>
                <a:lnTo>
                  <a:pt x="45251" y="62039"/>
                </a:lnTo>
                <a:lnTo>
                  <a:pt x="42168" y="79486"/>
                </a:lnTo>
                <a:lnTo>
                  <a:pt x="42168" y="87358"/>
                </a:lnTo>
                <a:lnTo>
                  <a:pt x="43643" y="94526"/>
                </a:lnTo>
                <a:lnTo>
                  <a:pt x="46595" y="100992"/>
                </a:lnTo>
                <a:lnTo>
                  <a:pt x="49546" y="107458"/>
                </a:lnTo>
                <a:lnTo>
                  <a:pt x="91293" y="135570"/>
                </a:lnTo>
                <a:lnTo>
                  <a:pt x="116594" y="147587"/>
                </a:lnTo>
                <a:lnTo>
                  <a:pt x="131227" y="155435"/>
                </a:lnTo>
                <a:lnTo>
                  <a:pt x="160976" y="183325"/>
                </a:lnTo>
                <a:lnTo>
                  <a:pt x="172934" y="220821"/>
                </a:lnTo>
                <a:lnTo>
                  <a:pt x="173732" y="236140"/>
                </a:lnTo>
                <a:lnTo>
                  <a:pt x="171985" y="252876"/>
                </a:lnTo>
                <a:lnTo>
                  <a:pt x="145795" y="295175"/>
                </a:lnTo>
                <a:lnTo>
                  <a:pt x="93275" y="317907"/>
                </a:lnTo>
                <a:lnTo>
                  <a:pt x="71052" y="319422"/>
                </a:lnTo>
                <a:lnTo>
                  <a:pt x="51246" y="318210"/>
                </a:lnTo>
                <a:lnTo>
                  <a:pt x="32942" y="314573"/>
                </a:lnTo>
                <a:lnTo>
                  <a:pt x="16141" y="308511"/>
                </a:lnTo>
                <a:lnTo>
                  <a:pt x="842" y="300024"/>
                </a:lnTo>
                <a:lnTo>
                  <a:pt x="16234" y="261230"/>
                </a:lnTo>
                <a:lnTo>
                  <a:pt x="22499" y="265374"/>
                </a:lnTo>
                <a:lnTo>
                  <a:pt x="29490" y="269163"/>
                </a:lnTo>
                <a:lnTo>
                  <a:pt x="69978" y="281108"/>
                </a:lnTo>
                <a:lnTo>
                  <a:pt x="77166" y="281470"/>
                </a:lnTo>
                <a:lnTo>
                  <a:pt x="88894" y="280627"/>
                </a:lnTo>
                <a:lnTo>
                  <a:pt x="123353" y="260769"/>
                </a:lnTo>
                <a:lnTo>
                  <a:pt x="131774" y="233610"/>
                </a:lnTo>
                <a:lnTo>
                  <a:pt x="131253" y="225947"/>
                </a:lnTo>
                <a:lnTo>
                  <a:pt x="108819" y="190625"/>
                </a:lnTo>
                <a:lnTo>
                  <a:pt x="56715" y="163822"/>
                </a:lnTo>
                <a:lnTo>
                  <a:pt x="42094" y="156100"/>
                </a:lnTo>
                <a:lnTo>
                  <a:pt x="12544" y="128823"/>
                </a:lnTo>
                <a:lnTo>
                  <a:pt x="0" y="80119"/>
                </a:lnTo>
                <a:lnTo>
                  <a:pt x="1528" y="63568"/>
                </a:lnTo>
                <a:lnTo>
                  <a:pt x="24456" y="22770"/>
                </a:lnTo>
                <a:lnTo>
                  <a:pt x="68970" y="1423"/>
                </a:lnTo>
                <a:lnTo>
                  <a:pt x="87287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969801" y="1047924"/>
            <a:ext cx="257810" cy="320040"/>
          </a:xfrm>
          <a:custGeom>
            <a:avLst/>
            <a:gdLst/>
            <a:ahLst/>
            <a:cxnLst/>
            <a:rect l="l" t="t" r="r" b="b"/>
            <a:pathLst>
              <a:path w="257810" h="320040">
                <a:moveTo>
                  <a:pt x="124395" y="0"/>
                </a:moveTo>
                <a:lnTo>
                  <a:pt x="181190" y="10383"/>
                </a:lnTo>
                <a:lnTo>
                  <a:pt x="222963" y="41535"/>
                </a:lnTo>
                <a:lnTo>
                  <a:pt x="248658" y="91240"/>
                </a:lnTo>
                <a:lnTo>
                  <a:pt x="257224" y="157286"/>
                </a:lnTo>
                <a:lnTo>
                  <a:pt x="255076" y="193280"/>
                </a:lnTo>
                <a:lnTo>
                  <a:pt x="237892" y="252895"/>
                </a:lnTo>
                <a:lnTo>
                  <a:pt x="203816" y="295379"/>
                </a:lnTo>
                <a:lnTo>
                  <a:pt x="154584" y="316938"/>
                </a:lnTo>
                <a:lnTo>
                  <a:pt x="124395" y="319633"/>
                </a:lnTo>
                <a:lnTo>
                  <a:pt x="96781" y="316787"/>
                </a:lnTo>
                <a:lnTo>
                  <a:pt x="51082" y="294015"/>
                </a:lnTo>
                <a:lnTo>
                  <a:pt x="18559" y="249713"/>
                </a:lnTo>
                <a:lnTo>
                  <a:pt x="2062" y="191310"/>
                </a:lnTo>
                <a:lnTo>
                  <a:pt x="0" y="157286"/>
                </a:lnTo>
                <a:lnTo>
                  <a:pt x="2101" y="125133"/>
                </a:lnTo>
                <a:lnTo>
                  <a:pt x="18916" y="69050"/>
                </a:lnTo>
                <a:lnTo>
                  <a:pt x="51912" y="25379"/>
                </a:lnTo>
                <a:lnTo>
                  <a:pt x="97295" y="2819"/>
                </a:lnTo>
                <a:lnTo>
                  <a:pt x="124395" y="0"/>
                </a:lnTo>
                <a:close/>
              </a:path>
            </a:pathLst>
          </a:custGeom>
          <a:ln w="4233">
            <a:solidFill>
              <a:srgbClr val="002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535940" y="1562100"/>
            <a:ext cx="7081520" cy="44215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6385" marR="5080" indent="-274320" algn="just">
              <a:lnSpc>
                <a:spcPct val="79900"/>
              </a:lnSpc>
              <a:spcBef>
                <a:spcPts val="675"/>
              </a:spcBef>
              <a:buClr>
                <a:srgbClr val="04617B"/>
              </a:buClr>
              <a:buSzPct val="72916"/>
              <a:buFont typeface="MingLiU_HKSCS"/>
              <a:buChar char=""/>
              <a:tabLst>
                <a:tab pos="287020" algn="l"/>
              </a:tabLst>
            </a:pPr>
            <a:r>
              <a:rPr sz="2400" spc="-5" dirty="0">
                <a:latin typeface="Trebuchet MS"/>
                <a:cs typeface="Trebuchet MS"/>
              </a:rPr>
              <a:t>berfokus </a:t>
            </a:r>
            <a:r>
              <a:rPr sz="2400" dirty="0">
                <a:latin typeface="Trebuchet MS"/>
                <a:cs typeface="Trebuchet MS"/>
              </a:rPr>
              <a:t>pada </a:t>
            </a:r>
            <a:r>
              <a:rPr sz="2400" spc="-5" dirty="0">
                <a:latin typeface="Trebuchet MS"/>
                <a:cs typeface="Trebuchet MS"/>
              </a:rPr>
              <a:t>pajak atas laba modal </a:t>
            </a:r>
            <a:r>
              <a:rPr sz="2400" dirty="0">
                <a:latin typeface="Trebuchet MS"/>
                <a:cs typeface="Trebuchet MS"/>
              </a:rPr>
              <a:t>yang  </a:t>
            </a:r>
            <a:r>
              <a:rPr sz="2400" spc="-5" dirty="0">
                <a:latin typeface="Trebuchet MS"/>
                <a:cs typeface="Trebuchet MS"/>
              </a:rPr>
              <a:t>didapat,</a:t>
            </a:r>
            <a:endParaRPr sz="2400">
              <a:latin typeface="Trebuchet MS"/>
              <a:cs typeface="Trebuchet MS"/>
            </a:endParaRPr>
          </a:p>
          <a:p>
            <a:pPr marL="286385" marR="5080" indent="-274320" algn="just">
              <a:lnSpc>
                <a:spcPct val="79900"/>
              </a:lnSpc>
              <a:spcBef>
                <a:spcPts val="600"/>
              </a:spcBef>
              <a:buClr>
                <a:srgbClr val="04617B"/>
              </a:buClr>
              <a:buSzPct val="72916"/>
              <a:buFont typeface="MingLiU_HKSCS"/>
              <a:buChar char=""/>
              <a:tabLst>
                <a:tab pos="287020" algn="l"/>
              </a:tabLst>
            </a:pPr>
            <a:r>
              <a:rPr sz="2400" spc="-5" dirty="0">
                <a:latin typeface="Trebuchet MS"/>
                <a:cs typeface="Trebuchet MS"/>
              </a:rPr>
              <a:t>adanya kuota </a:t>
            </a:r>
            <a:r>
              <a:rPr sz="2400" dirty="0">
                <a:latin typeface="Trebuchet MS"/>
                <a:cs typeface="Trebuchet MS"/>
              </a:rPr>
              <a:t>(pembatasan </a:t>
            </a:r>
            <a:r>
              <a:rPr sz="2400" spc="-5" dirty="0">
                <a:latin typeface="Trebuchet MS"/>
                <a:cs typeface="Trebuchet MS"/>
              </a:rPr>
              <a:t>jumlah produk </a:t>
            </a:r>
            <a:r>
              <a:rPr sz="2400" dirty="0">
                <a:latin typeface="Trebuchet MS"/>
                <a:cs typeface="Trebuchet MS"/>
              </a:rPr>
              <a:t>yang  </a:t>
            </a:r>
            <a:r>
              <a:rPr sz="2400" spc="-5" dirty="0">
                <a:latin typeface="Trebuchet MS"/>
                <a:cs typeface="Trebuchet MS"/>
              </a:rPr>
              <a:t>diimpor) </a:t>
            </a:r>
            <a:r>
              <a:rPr sz="2400" dirty="0">
                <a:latin typeface="Trebuchet MS"/>
                <a:cs typeface="Trebuchet MS"/>
              </a:rPr>
              <a:t>dan subsidi ( pembayaran </a:t>
            </a:r>
            <a:r>
              <a:rPr sz="2400" spc="-5" dirty="0">
                <a:latin typeface="Trebuchet MS"/>
                <a:cs typeface="Trebuchet MS"/>
              </a:rPr>
              <a:t>pemerintah  untuk membantu </a:t>
            </a:r>
            <a:r>
              <a:rPr sz="2400" dirty="0">
                <a:latin typeface="Trebuchet MS"/>
                <a:cs typeface="Trebuchet MS"/>
              </a:rPr>
              <a:t>bisnis </a:t>
            </a:r>
            <a:r>
              <a:rPr sz="2400" spc="-5" dirty="0">
                <a:latin typeface="Trebuchet MS"/>
                <a:cs typeface="Trebuchet MS"/>
              </a:rPr>
              <a:t>domestic </a:t>
            </a:r>
            <a:r>
              <a:rPr sz="2400" dirty="0">
                <a:latin typeface="Trebuchet MS"/>
                <a:cs typeface="Trebuchet MS"/>
              </a:rPr>
              <a:t>bersaing  dengan perusahaan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asing)</a:t>
            </a:r>
            <a:endParaRPr sz="2400">
              <a:latin typeface="Trebuchet MS"/>
              <a:cs typeface="Trebuchet MS"/>
            </a:endParaRPr>
          </a:p>
          <a:p>
            <a:pPr marL="286385" marR="5715" indent="-274320" algn="just">
              <a:lnSpc>
                <a:spcPct val="80100"/>
              </a:lnSpc>
              <a:spcBef>
                <a:spcPts val="595"/>
              </a:spcBef>
              <a:buClr>
                <a:srgbClr val="04617B"/>
              </a:buClr>
              <a:buSzPct val="72916"/>
              <a:buFont typeface="MingLiU_HKSCS"/>
              <a:buChar char=""/>
              <a:tabLst>
                <a:tab pos="287020" algn="l"/>
              </a:tabLst>
            </a:pPr>
            <a:r>
              <a:rPr sz="2400" spc="-5" dirty="0">
                <a:latin typeface="Trebuchet MS"/>
                <a:cs typeface="Trebuchet MS"/>
              </a:rPr>
              <a:t>adanya kontrak </a:t>
            </a:r>
            <a:r>
              <a:rPr sz="2400" dirty="0">
                <a:latin typeface="Trebuchet MS"/>
                <a:cs typeface="Trebuchet MS"/>
              </a:rPr>
              <a:t>bisnis internasional, yang berisi :  </a:t>
            </a:r>
            <a:r>
              <a:rPr sz="2400" spc="-5" dirty="0">
                <a:latin typeface="Trebuchet MS"/>
                <a:cs typeface="Trebuchet MS"/>
              </a:rPr>
              <a:t>perjanjian patungan (joint vventure), perjanjian  waralaba </a:t>
            </a:r>
            <a:r>
              <a:rPr sz="2400" dirty="0">
                <a:latin typeface="Trebuchet MS"/>
                <a:cs typeface="Trebuchet MS"/>
              </a:rPr>
              <a:t>(franchise), </a:t>
            </a:r>
            <a:r>
              <a:rPr sz="2400" spc="-5" dirty="0">
                <a:latin typeface="Trebuchet MS"/>
                <a:cs typeface="Trebuchet MS"/>
              </a:rPr>
              <a:t>perjanjian </a:t>
            </a:r>
            <a:r>
              <a:rPr sz="2400" dirty="0">
                <a:latin typeface="Trebuchet MS"/>
                <a:cs typeface="Trebuchet MS"/>
              </a:rPr>
              <a:t>lihsensi  (license), </a:t>
            </a:r>
            <a:r>
              <a:rPr sz="2400" spc="-5" dirty="0">
                <a:latin typeface="Trebuchet MS"/>
                <a:cs typeface="Trebuchet MS"/>
              </a:rPr>
              <a:t>perjanjian keagenan </a:t>
            </a:r>
            <a:r>
              <a:rPr sz="2400" dirty="0">
                <a:latin typeface="Trebuchet MS"/>
                <a:cs typeface="Trebuchet MS"/>
              </a:rPr>
              <a:t>(agence),  </a:t>
            </a:r>
            <a:r>
              <a:rPr sz="2400" spc="-5" dirty="0">
                <a:latin typeface="Trebuchet MS"/>
                <a:cs typeface="Trebuchet MS"/>
              </a:rPr>
              <a:t>memiliki formal </a:t>
            </a:r>
            <a:r>
              <a:rPr sz="2400" dirty="0">
                <a:latin typeface="Trebuchet MS"/>
                <a:cs typeface="Trebuchet MS"/>
              </a:rPr>
              <a:t>dan </a:t>
            </a:r>
            <a:r>
              <a:rPr sz="2400" spc="-5" dirty="0">
                <a:latin typeface="Trebuchet MS"/>
                <a:cs typeface="Trebuchet MS"/>
              </a:rPr>
              <a:t>substansi </a:t>
            </a:r>
            <a:r>
              <a:rPr sz="2400" dirty="0">
                <a:latin typeface="Trebuchet MS"/>
                <a:cs typeface="Trebuchet MS"/>
              </a:rPr>
              <a:t>yang </a:t>
            </a:r>
            <a:r>
              <a:rPr sz="2400" spc="-5" dirty="0">
                <a:latin typeface="Trebuchet MS"/>
                <a:cs typeface="Trebuchet MS"/>
              </a:rPr>
              <a:t>hampir sama  </a:t>
            </a:r>
            <a:r>
              <a:rPr sz="2400" dirty="0">
                <a:latin typeface="Trebuchet MS"/>
                <a:cs typeface="Trebuchet MS"/>
              </a:rPr>
              <a:t>diberbagai</a:t>
            </a:r>
            <a:r>
              <a:rPr sz="2400" spc="-5" dirty="0">
                <a:latin typeface="Trebuchet MS"/>
                <a:cs typeface="Trebuchet MS"/>
              </a:rPr>
              <a:t> negara.</a:t>
            </a:r>
            <a:endParaRPr sz="2400">
              <a:latin typeface="Trebuchet MS"/>
              <a:cs typeface="Trebuchet MS"/>
            </a:endParaRPr>
          </a:p>
          <a:p>
            <a:pPr marL="286385" marR="6350" indent="-274320" algn="just">
              <a:lnSpc>
                <a:spcPct val="79900"/>
              </a:lnSpc>
              <a:spcBef>
                <a:spcPts val="600"/>
              </a:spcBef>
              <a:buClr>
                <a:srgbClr val="04617B"/>
              </a:buClr>
              <a:buSzPct val="72916"/>
              <a:buFont typeface="MingLiU_HKSCS"/>
              <a:buChar char=""/>
              <a:tabLst>
                <a:tab pos="287020" algn="l"/>
              </a:tabLst>
            </a:pPr>
            <a:r>
              <a:rPr sz="2400" spc="-5" dirty="0">
                <a:latin typeface="Trebuchet MS"/>
                <a:cs typeface="Trebuchet MS"/>
              </a:rPr>
              <a:t>Adanya </a:t>
            </a:r>
            <a:r>
              <a:rPr sz="2400" dirty="0">
                <a:latin typeface="Trebuchet MS"/>
                <a:cs typeface="Trebuchet MS"/>
              </a:rPr>
              <a:t>hak </a:t>
            </a:r>
            <a:r>
              <a:rPr sz="2400" spc="-5" dirty="0">
                <a:latin typeface="Trebuchet MS"/>
                <a:cs typeface="Trebuchet MS"/>
              </a:rPr>
              <a:t>paten </a:t>
            </a:r>
            <a:r>
              <a:rPr sz="2400" dirty="0">
                <a:latin typeface="Trebuchet MS"/>
                <a:cs typeface="Trebuchet MS"/>
              </a:rPr>
              <a:t>terhadap merek </a:t>
            </a:r>
            <a:r>
              <a:rPr sz="2400" spc="-5" dirty="0">
                <a:latin typeface="Trebuchet MS"/>
                <a:cs typeface="Trebuchet MS"/>
              </a:rPr>
              <a:t>dagang, nama  dagang, </a:t>
            </a:r>
            <a:r>
              <a:rPr sz="2400" dirty="0">
                <a:latin typeface="Trebuchet MS"/>
                <a:cs typeface="Trebuchet MS"/>
              </a:rPr>
              <a:t>hak </a:t>
            </a:r>
            <a:r>
              <a:rPr sz="2400" spc="-5" dirty="0">
                <a:latin typeface="Trebuchet MS"/>
                <a:cs typeface="Trebuchet MS"/>
              </a:rPr>
              <a:t>cipta, </a:t>
            </a:r>
            <a:r>
              <a:rPr sz="2400" dirty="0">
                <a:latin typeface="Trebuchet MS"/>
                <a:cs typeface="Trebuchet MS"/>
              </a:rPr>
              <a:t>dan rahasia </a:t>
            </a:r>
            <a:r>
              <a:rPr sz="2400" spc="-5" dirty="0">
                <a:latin typeface="Trebuchet MS"/>
                <a:cs typeface="Trebuchet MS"/>
              </a:rPr>
              <a:t>dagang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kekayaan.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4327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28600" y="2209800"/>
            <a:ext cx="8686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en-US" sz="6000" kern="0" dirty="0">
                <a:solidFill>
                  <a:srgbClr val="FFCC66"/>
                </a:solidFill>
                <a:latin typeface="Berlin Sans FB Demi" pitchFamily="34" charset="0"/>
                <a:ea typeface="+mj-ea"/>
                <a:cs typeface="+mj-cs"/>
              </a:rPr>
              <a:t>Culture on International Business </a:t>
            </a:r>
          </a:p>
        </p:txBody>
      </p:sp>
    </p:spTree>
    <p:extLst>
      <p:ext uri="{BB962C8B-B14F-4D97-AF65-F5344CB8AC3E}">
        <p14:creationId xmlns:p14="http://schemas.microsoft.com/office/powerpoint/2010/main" val="191114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>
            <a:spLocks noGrp="1"/>
          </p:cNvSpPr>
          <p:nvPr>
            <p:ph type="title"/>
          </p:nvPr>
        </p:nvSpPr>
        <p:spPr>
          <a:xfrm>
            <a:off x="685800" y="609600"/>
            <a:ext cx="7958138" cy="1143000"/>
          </a:xfrm>
        </p:spPr>
        <p:txBody>
          <a:bodyPr/>
          <a:lstStyle/>
          <a:p>
            <a:pPr>
              <a:defRPr/>
            </a:pPr>
            <a:r>
              <a:rPr lang="id-ID" dirty="0" smtClean="0">
                <a:solidFill>
                  <a:srgbClr val="FFFF00"/>
                </a:solidFill>
              </a:rPr>
              <a:t>Culture</a:t>
            </a:r>
            <a:r>
              <a:rPr lang="en-US" dirty="0" smtClean="0">
                <a:solidFill>
                  <a:srgbClr val="FFFF00"/>
                </a:solidFill>
              </a:rPr>
              <a:t> ??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4" y="1785938"/>
            <a:ext cx="8103815" cy="41148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None/>
              <a:defRPr/>
            </a:pPr>
            <a:r>
              <a:rPr lang="id-ID" sz="2800" b="0" dirty="0" smtClean="0">
                <a:latin typeface="+mj-lt"/>
              </a:rPr>
              <a:t>“</a:t>
            </a:r>
            <a:r>
              <a:rPr lang="en-US" sz="2800" b="0" dirty="0" smtClean="0">
                <a:latin typeface="+mj-lt"/>
              </a:rPr>
              <a:t>Sum total of beliefs, rules, techniques, institutions, and artifacts that characterize human populations.</a:t>
            </a:r>
            <a:r>
              <a:rPr lang="id-ID" sz="2800" b="0" dirty="0" smtClean="0">
                <a:latin typeface="+mj-lt"/>
              </a:rPr>
              <a:t>” </a:t>
            </a:r>
            <a:r>
              <a:rPr lang="id-ID" sz="2800" b="0" i="1" dirty="0" smtClean="0">
                <a:latin typeface="+mj-lt"/>
              </a:rPr>
              <a:t>(</a:t>
            </a:r>
            <a:r>
              <a:rPr lang="en-US" sz="2800" b="0" i="1" dirty="0" smtClean="0">
                <a:latin typeface="+mj-lt"/>
              </a:rPr>
              <a:t>Donald A Ball</a:t>
            </a:r>
            <a:r>
              <a:rPr lang="id-ID" sz="2800" b="0" i="1" dirty="0" smtClean="0">
                <a:latin typeface="+mj-lt"/>
              </a:rPr>
              <a:t>)</a:t>
            </a:r>
          </a:p>
          <a:p>
            <a:pPr algn="just">
              <a:buFont typeface="Wingdings" panose="05000000000000000000" pitchFamily="2" charset="2"/>
              <a:buNone/>
              <a:defRPr/>
            </a:pPr>
            <a:endParaRPr lang="id-ID" sz="2800" b="0" i="1" dirty="0" smtClean="0">
              <a:latin typeface="+mj-lt"/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r>
              <a:rPr lang="id-ID" sz="2800" b="0" dirty="0" smtClean="0">
                <a:latin typeface="+mj-lt"/>
              </a:rPr>
              <a:t>“</a:t>
            </a:r>
            <a:r>
              <a:rPr lang="en-US" sz="2800" b="0" dirty="0" err="1" smtClean="0">
                <a:latin typeface="+mj-lt"/>
              </a:rPr>
              <a:t>Budaya</a:t>
            </a:r>
            <a:r>
              <a:rPr lang="en-US" sz="2800" b="0" dirty="0" smtClean="0">
                <a:latin typeface="+mj-lt"/>
              </a:rPr>
              <a:t> </a:t>
            </a:r>
            <a:r>
              <a:rPr lang="en-US" sz="2800" b="0" dirty="0" err="1" smtClean="0">
                <a:latin typeface="+mj-lt"/>
              </a:rPr>
              <a:t>sebagai</a:t>
            </a:r>
            <a:r>
              <a:rPr lang="en-US" sz="2800" b="0" dirty="0" smtClean="0">
                <a:latin typeface="+mj-lt"/>
              </a:rPr>
              <a:t> </a:t>
            </a:r>
            <a:r>
              <a:rPr lang="en-US" sz="2800" b="0" dirty="0" err="1" smtClean="0">
                <a:latin typeface="+mj-lt"/>
              </a:rPr>
              <a:t>suatu</a:t>
            </a:r>
            <a:r>
              <a:rPr lang="en-US" sz="2800" b="0" dirty="0" smtClean="0">
                <a:latin typeface="+mj-lt"/>
              </a:rPr>
              <a:t> </a:t>
            </a:r>
            <a:r>
              <a:rPr lang="en-US" sz="2800" b="0" dirty="0" err="1" smtClean="0">
                <a:latin typeface="+mj-lt"/>
              </a:rPr>
              <a:t>nilai</a:t>
            </a:r>
            <a:r>
              <a:rPr lang="en-US" sz="2800" b="0" dirty="0" smtClean="0">
                <a:latin typeface="+mj-lt"/>
              </a:rPr>
              <a:t> &amp; </a:t>
            </a:r>
            <a:r>
              <a:rPr lang="en-US" sz="2800" b="0" dirty="0" err="1" smtClean="0">
                <a:latin typeface="+mj-lt"/>
              </a:rPr>
              <a:t>norma</a:t>
            </a:r>
            <a:r>
              <a:rPr lang="en-US" sz="2800" b="0" dirty="0" smtClean="0">
                <a:latin typeface="+mj-lt"/>
              </a:rPr>
              <a:t> yang </a:t>
            </a:r>
            <a:r>
              <a:rPr lang="en-US" sz="2800" b="0" dirty="0" err="1" smtClean="0">
                <a:latin typeface="+mj-lt"/>
              </a:rPr>
              <a:t>diberikan</a:t>
            </a:r>
            <a:r>
              <a:rPr lang="en-US" sz="2800" b="0" dirty="0" smtClean="0">
                <a:latin typeface="+mj-lt"/>
              </a:rPr>
              <a:t> </a:t>
            </a:r>
            <a:r>
              <a:rPr lang="en-US" sz="2800" b="0" dirty="0" err="1" smtClean="0">
                <a:latin typeface="+mj-lt"/>
              </a:rPr>
              <a:t>pada</a:t>
            </a:r>
            <a:r>
              <a:rPr lang="en-US" sz="2800" b="0" dirty="0" smtClean="0">
                <a:latin typeface="+mj-lt"/>
              </a:rPr>
              <a:t> </a:t>
            </a:r>
            <a:r>
              <a:rPr lang="en-US" sz="2800" b="0" dirty="0" err="1" smtClean="0">
                <a:latin typeface="+mj-lt"/>
              </a:rPr>
              <a:t>suatu</a:t>
            </a:r>
            <a:r>
              <a:rPr lang="en-US" sz="2800" b="0" dirty="0" smtClean="0">
                <a:latin typeface="+mj-lt"/>
              </a:rPr>
              <a:t> </a:t>
            </a:r>
            <a:r>
              <a:rPr lang="en-US" sz="2800" b="0" dirty="0" err="1" smtClean="0">
                <a:latin typeface="+mj-lt"/>
              </a:rPr>
              <a:t>kelompok</a:t>
            </a:r>
            <a:r>
              <a:rPr lang="en-US" sz="2800" b="0" dirty="0" smtClean="0">
                <a:latin typeface="+mj-lt"/>
              </a:rPr>
              <a:t> </a:t>
            </a:r>
            <a:r>
              <a:rPr lang="en-US" sz="2800" b="0" dirty="0" err="1" smtClean="0">
                <a:latin typeface="+mj-lt"/>
              </a:rPr>
              <a:t>manusia</a:t>
            </a:r>
            <a:r>
              <a:rPr lang="en-US" sz="2800" b="0" dirty="0" smtClean="0">
                <a:latin typeface="+mj-lt"/>
              </a:rPr>
              <a:t> &amp; </a:t>
            </a:r>
            <a:r>
              <a:rPr lang="en-US" sz="2800" b="0" dirty="0" err="1" smtClean="0">
                <a:latin typeface="+mj-lt"/>
              </a:rPr>
              <a:t>ketika</a:t>
            </a:r>
            <a:r>
              <a:rPr lang="en-US" sz="2800" b="0" dirty="0" smtClean="0">
                <a:latin typeface="+mj-lt"/>
              </a:rPr>
              <a:t> </a:t>
            </a:r>
            <a:r>
              <a:rPr lang="en-US" sz="2800" b="0" dirty="0" err="1" smtClean="0">
                <a:latin typeface="+mj-lt"/>
              </a:rPr>
              <a:t>itu</a:t>
            </a:r>
            <a:r>
              <a:rPr lang="en-US" sz="2800" b="0" dirty="0" smtClean="0">
                <a:latin typeface="+mj-lt"/>
              </a:rPr>
              <a:t> </a:t>
            </a:r>
            <a:r>
              <a:rPr lang="en-US" sz="2800" b="0" dirty="0" err="1" smtClean="0">
                <a:latin typeface="+mj-lt"/>
              </a:rPr>
              <a:t>disepakati</a:t>
            </a:r>
            <a:r>
              <a:rPr lang="en-US" sz="2800" b="0" dirty="0" smtClean="0">
                <a:latin typeface="+mj-lt"/>
              </a:rPr>
              <a:t> </a:t>
            </a:r>
            <a:r>
              <a:rPr lang="en-US" sz="2800" b="0" dirty="0" err="1" smtClean="0">
                <a:latin typeface="+mj-lt"/>
              </a:rPr>
              <a:t>bersama</a:t>
            </a:r>
            <a:r>
              <a:rPr lang="en-US" sz="2800" b="0" dirty="0" smtClean="0">
                <a:latin typeface="+mj-lt"/>
              </a:rPr>
              <a:t> </a:t>
            </a:r>
            <a:r>
              <a:rPr lang="en-US" sz="2800" b="0" dirty="0" err="1" smtClean="0">
                <a:latin typeface="+mj-lt"/>
              </a:rPr>
              <a:t>dalam</a:t>
            </a:r>
            <a:r>
              <a:rPr lang="en-US" sz="2800" b="0" dirty="0" smtClean="0">
                <a:latin typeface="+mj-lt"/>
              </a:rPr>
              <a:t> </a:t>
            </a:r>
            <a:r>
              <a:rPr lang="en-US" sz="2800" b="0" dirty="0" err="1" smtClean="0">
                <a:latin typeface="+mj-lt"/>
              </a:rPr>
              <a:t>landasan</a:t>
            </a:r>
            <a:r>
              <a:rPr lang="en-US" sz="2800" b="0" dirty="0" smtClean="0">
                <a:latin typeface="+mj-lt"/>
              </a:rPr>
              <a:t> </a:t>
            </a:r>
            <a:r>
              <a:rPr lang="en-US" sz="2800" b="0" dirty="0" err="1" smtClean="0">
                <a:latin typeface="+mj-lt"/>
              </a:rPr>
              <a:t>kehidupan</a:t>
            </a:r>
            <a:r>
              <a:rPr lang="id-ID" sz="2800" b="0" dirty="0" smtClean="0">
                <a:latin typeface="+mj-lt"/>
              </a:rPr>
              <a:t>.” </a:t>
            </a:r>
            <a:r>
              <a:rPr lang="id-ID" sz="2800" b="0" i="1" dirty="0" smtClean="0">
                <a:latin typeface="+mj-lt"/>
              </a:rPr>
              <a:t>(</a:t>
            </a:r>
            <a:r>
              <a:rPr lang="en-US" sz="2800" b="0" i="1" dirty="0" err="1" smtClean="0">
                <a:latin typeface="+mj-lt"/>
              </a:rPr>
              <a:t>Rusdin</a:t>
            </a:r>
            <a:r>
              <a:rPr lang="id-ID" sz="2800" b="0" i="1" dirty="0" smtClean="0">
                <a:latin typeface="+mj-lt"/>
              </a:rPr>
              <a:t>)</a:t>
            </a:r>
          </a:p>
          <a:p>
            <a:pPr algn="just">
              <a:buFont typeface="Wingdings" panose="05000000000000000000" pitchFamily="2" charset="2"/>
              <a:buNone/>
              <a:defRPr/>
            </a:pPr>
            <a:endParaRPr lang="id-ID" sz="1800" b="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923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>
            <a:spLocks noGrp="1"/>
          </p:cNvSpPr>
          <p:nvPr>
            <p:ph type="title"/>
          </p:nvPr>
        </p:nvSpPr>
        <p:spPr>
          <a:xfrm>
            <a:off x="71438" y="-71438"/>
            <a:ext cx="7958137" cy="1143001"/>
          </a:xfrm>
        </p:spPr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FFFF00"/>
                </a:solidFill>
              </a:rPr>
              <a:t>Komponen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Budaya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3462021" y="3923686"/>
            <a:ext cx="2219958" cy="2219958"/>
            <a:chOff x="3033424" y="2782291"/>
            <a:chExt cx="2219958" cy="2219958"/>
          </a:xfrm>
          <a:scene3d>
            <a:camera prst="orthographicFront"/>
            <a:lightRig rig="flat" dir="t"/>
          </a:scene3d>
        </p:grpSpPr>
        <p:sp>
          <p:nvSpPr>
            <p:cNvPr id="7" name="Oval 6"/>
            <p:cNvSpPr/>
            <p:nvPr/>
          </p:nvSpPr>
          <p:spPr>
            <a:xfrm>
              <a:off x="3033424" y="2782291"/>
              <a:ext cx="2219958" cy="2219958"/>
            </a:xfrm>
            <a:prstGeom prst="ellipse">
              <a:avLst/>
            </a:prstGeom>
            <a:solidFill>
              <a:srgbClr val="FFC000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4"/>
            <p:cNvSpPr/>
            <p:nvPr/>
          </p:nvSpPr>
          <p:spPr>
            <a:xfrm>
              <a:off x="3358530" y="3107396"/>
              <a:ext cx="1569746" cy="156974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145" tIns="17145" rIns="17145" bIns="17145" spcCol="1270" anchor="ctr"/>
            <a:lstStyle/>
            <a:p>
              <a:pPr algn="ctr" defTabSz="12001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700" dirty="0" err="1">
                  <a:solidFill>
                    <a:schemeClr val="bg2"/>
                  </a:solidFill>
                  <a:latin typeface="Bookman Old Style" pitchFamily="18" charset="0"/>
                </a:rPr>
                <a:t>Budaya</a:t>
              </a:r>
              <a:r>
                <a:rPr lang="en-US" sz="2700" dirty="0">
                  <a:solidFill>
                    <a:schemeClr val="bg2"/>
                  </a:solidFill>
                  <a:latin typeface="Bookman Old Style" pitchFamily="18" charset="0"/>
                </a:rPr>
                <a:t> (Culture)</a:t>
              </a:r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430213" y="4408488"/>
            <a:ext cx="2908300" cy="1243012"/>
            <a:chOff x="429433" y="4407841"/>
            <a:chExt cx="2908529" cy="1243176"/>
          </a:xfrm>
        </p:grpSpPr>
        <p:sp>
          <p:nvSpPr>
            <p:cNvPr id="9" name="Left Arrow 8"/>
            <p:cNvSpPr/>
            <p:nvPr/>
          </p:nvSpPr>
          <p:spPr>
            <a:xfrm rot="10800000">
              <a:off x="1206418" y="4713085"/>
              <a:ext cx="2131544" cy="632688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/>
            </a:solidFill>
            <a:scene3d>
              <a:camera prst="orthographicFront"/>
              <a:lightRig rig="flat" dir="t"/>
            </a:scene3d>
            <a:sp3d z="-1905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5" name="Group 9"/>
            <p:cNvGrpSpPr/>
            <p:nvPr/>
          </p:nvGrpSpPr>
          <p:grpSpPr>
            <a:xfrm>
              <a:off x="429433" y="4407841"/>
              <a:ext cx="1553970" cy="1243176"/>
              <a:chOff x="837" y="3270682"/>
              <a:chExt cx="1553970" cy="1243176"/>
            </a:xfrm>
            <a:scene3d>
              <a:camera prst="orthographicFront"/>
              <a:lightRig rig="flat" dir="t"/>
            </a:scene3d>
          </p:grpSpPr>
          <p:sp>
            <p:nvSpPr>
              <p:cNvPr id="31" name="Rounded Rectangle 30"/>
              <p:cNvSpPr/>
              <p:nvPr/>
            </p:nvSpPr>
            <p:spPr>
              <a:xfrm>
                <a:off x="837" y="3270682"/>
                <a:ext cx="1553970" cy="1243176"/>
              </a:xfrm>
              <a:prstGeom prst="roundRect">
                <a:avLst>
                  <a:gd name="adj" fmla="val 10000"/>
                </a:avLst>
              </a:prstGeom>
              <a:solidFill>
                <a:schemeClr val="accent6">
                  <a:lumMod val="75000"/>
                </a:schemeClr>
              </a:solidFill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2" name="Rounded Rectangle 5"/>
              <p:cNvSpPr/>
              <p:nvPr/>
            </p:nvSpPr>
            <p:spPr>
              <a:xfrm>
                <a:off x="37248" y="3307093"/>
                <a:ext cx="1481148" cy="117035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30480" tIns="30480" rIns="30480" bIns="30480" spcCol="1270" anchor="ctr"/>
              <a:lstStyle/>
              <a:p>
                <a:pPr algn="ctr" defTabSz="7112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1600" dirty="0" err="1">
                    <a:solidFill>
                      <a:schemeClr val="tx1"/>
                    </a:solidFill>
                    <a:latin typeface="Bookman Old Style" pitchFamily="18" charset="0"/>
                  </a:rPr>
                  <a:t>Estetika</a:t>
                </a:r>
                <a:endParaRPr lang="en-US" sz="1600" dirty="0">
                  <a:solidFill>
                    <a:schemeClr val="tx1"/>
                  </a:solidFill>
                  <a:latin typeface="Bookman Old Style" pitchFamily="18" charset="0"/>
                </a:endParaRPr>
              </a:p>
              <a:p>
                <a:pPr algn="ctr" defTabSz="7112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Bookman Old Style" pitchFamily="18" charset="0"/>
                  </a:rPr>
                  <a:t>(Aesthetics)</a:t>
                </a:r>
              </a:p>
            </p:txBody>
          </p:sp>
        </p:grpSp>
      </p:grp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1071563" y="2428875"/>
            <a:ext cx="2705100" cy="1565275"/>
            <a:chOff x="1072202" y="2429602"/>
            <a:chExt cx="2704985" cy="1564377"/>
          </a:xfrm>
        </p:grpSpPr>
        <p:sp>
          <p:nvSpPr>
            <p:cNvPr id="11" name="Left Arrow 10"/>
            <p:cNvSpPr/>
            <p:nvPr/>
          </p:nvSpPr>
          <p:spPr>
            <a:xfrm rot="12960000">
              <a:off x="1645643" y="3361291"/>
              <a:ext cx="2131544" cy="632688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/>
            </a:solidFill>
            <a:scene3d>
              <a:camera prst="orthographicFront"/>
              <a:lightRig rig="flat" dir="t"/>
            </a:scene3d>
            <a:sp3d z="-1905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2405654"/>
                <a:satOff val="20000"/>
                <a:lumOff val="-431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0" name="Group 11"/>
            <p:cNvGrpSpPr/>
            <p:nvPr/>
          </p:nvGrpSpPr>
          <p:grpSpPr>
            <a:xfrm>
              <a:off x="1072202" y="2429602"/>
              <a:ext cx="1553970" cy="1243176"/>
              <a:chOff x="643606" y="1292443"/>
              <a:chExt cx="1553970" cy="1243176"/>
            </a:xfrm>
            <a:scene3d>
              <a:camera prst="orthographicFront"/>
              <a:lightRig rig="flat" dir="t"/>
            </a:scene3d>
          </p:grpSpPr>
          <p:sp>
            <p:nvSpPr>
              <p:cNvPr id="29" name="Rounded Rectangle 28"/>
              <p:cNvSpPr/>
              <p:nvPr/>
            </p:nvSpPr>
            <p:spPr>
              <a:xfrm>
                <a:off x="643606" y="1292443"/>
                <a:ext cx="1553970" cy="1243176"/>
              </a:xfrm>
              <a:prstGeom prst="roundRect">
                <a:avLst>
                  <a:gd name="adj" fmla="val 10000"/>
                </a:avLst>
              </a:prstGeom>
              <a:solidFill>
                <a:srgbClr val="00B0F0"/>
              </a:solidFill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4">
                  <a:hueOff val="2405654"/>
                  <a:satOff val="20000"/>
                  <a:lumOff val="-431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Rounded Rectangle 8"/>
              <p:cNvSpPr/>
              <p:nvPr/>
            </p:nvSpPr>
            <p:spPr>
              <a:xfrm>
                <a:off x="680017" y="1328854"/>
                <a:ext cx="1481148" cy="117035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30480" tIns="30480" rIns="30480" bIns="30480" spcCol="1270" anchor="ctr"/>
              <a:lstStyle/>
              <a:p>
                <a:pPr algn="ctr" defTabSz="7112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1600" dirty="0">
                    <a:latin typeface="Bookman Old Style" pitchFamily="18" charset="0"/>
                  </a:rPr>
                  <a:t>Norma</a:t>
                </a:r>
              </a:p>
              <a:p>
                <a:pPr algn="ctr" defTabSz="7112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1600" dirty="0">
                    <a:latin typeface="Bookman Old Style" pitchFamily="18" charset="0"/>
                  </a:rPr>
                  <a:t>(Attitudes and Beliefs)</a:t>
                </a:r>
              </a:p>
            </p:txBody>
          </p:sp>
        </p:grpSp>
      </p:grpSp>
      <p:grpSp>
        <p:nvGrpSpPr>
          <p:cNvPr id="12" name="Group 58"/>
          <p:cNvGrpSpPr>
            <a:grpSpLocks/>
          </p:cNvGrpSpPr>
          <p:nvPr/>
        </p:nvGrpSpPr>
        <p:grpSpPr bwMode="auto">
          <a:xfrm>
            <a:off x="2754313" y="1206500"/>
            <a:ext cx="1554162" cy="2701925"/>
            <a:chOff x="2754992" y="1206983"/>
            <a:chExt cx="1553970" cy="2700969"/>
          </a:xfrm>
        </p:grpSpPr>
        <p:sp>
          <p:nvSpPr>
            <p:cNvPr id="13" name="Left Arrow 12"/>
            <p:cNvSpPr/>
            <p:nvPr/>
          </p:nvSpPr>
          <p:spPr>
            <a:xfrm rot="15120000">
              <a:off x="2795547" y="2525836"/>
              <a:ext cx="2131544" cy="632688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/>
            </a:solidFill>
            <a:scene3d>
              <a:camera prst="orthographicFront"/>
              <a:lightRig rig="flat" dir="t"/>
            </a:scene3d>
            <a:sp3d z="-1905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4811307"/>
                <a:satOff val="40000"/>
                <a:lumOff val="-86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4" name="Group 13"/>
            <p:cNvGrpSpPr/>
            <p:nvPr/>
          </p:nvGrpSpPr>
          <p:grpSpPr>
            <a:xfrm>
              <a:off x="2754992" y="1206983"/>
              <a:ext cx="1553970" cy="1243176"/>
              <a:chOff x="2326396" y="69824"/>
              <a:chExt cx="1553970" cy="1243176"/>
            </a:xfrm>
            <a:scene3d>
              <a:camera prst="orthographicFront"/>
              <a:lightRig rig="flat" dir="t"/>
            </a:scene3d>
          </p:grpSpPr>
          <p:sp>
            <p:nvSpPr>
              <p:cNvPr id="27" name="Rounded Rectangle 26"/>
              <p:cNvSpPr/>
              <p:nvPr/>
            </p:nvSpPr>
            <p:spPr>
              <a:xfrm>
                <a:off x="2326396" y="69824"/>
                <a:ext cx="1553970" cy="1243176"/>
              </a:xfrm>
              <a:prstGeom prst="roundRect">
                <a:avLst>
                  <a:gd name="adj" fmla="val 10000"/>
                </a:avLst>
              </a:prstGeom>
              <a:solidFill>
                <a:srgbClr val="FF0000"/>
              </a:solidFill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4">
                  <a:hueOff val="4811307"/>
                  <a:satOff val="40000"/>
                  <a:lumOff val="-863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Rounded Rectangle 11"/>
              <p:cNvSpPr/>
              <p:nvPr/>
            </p:nvSpPr>
            <p:spPr>
              <a:xfrm>
                <a:off x="2362807" y="106235"/>
                <a:ext cx="1481148" cy="117035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30480" tIns="30480" rIns="30480" bIns="30480" spcCol="1270" anchor="ctr"/>
              <a:lstStyle/>
              <a:p>
                <a:pPr algn="ctr" defTabSz="7112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1600" dirty="0">
                    <a:latin typeface="Bookman Old Style" pitchFamily="18" charset="0"/>
                  </a:rPr>
                  <a:t>Religion</a:t>
                </a:r>
              </a:p>
              <a:p>
                <a:pPr algn="ctr" defTabSz="7112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1600" dirty="0">
                    <a:latin typeface="Bookman Old Style" pitchFamily="18" charset="0"/>
                  </a:rPr>
                  <a:t>(Agama)</a:t>
                </a:r>
              </a:p>
            </p:txBody>
          </p:sp>
        </p:grpSp>
      </p:grpSp>
      <p:grpSp>
        <p:nvGrpSpPr>
          <p:cNvPr id="16" name="Group 59"/>
          <p:cNvGrpSpPr>
            <a:grpSpLocks/>
          </p:cNvGrpSpPr>
          <p:nvPr/>
        </p:nvGrpSpPr>
        <p:grpSpPr bwMode="auto">
          <a:xfrm>
            <a:off x="4835525" y="1206500"/>
            <a:ext cx="1554163" cy="2701925"/>
            <a:chOff x="4835036" y="1206983"/>
            <a:chExt cx="1553970" cy="2700969"/>
          </a:xfrm>
        </p:grpSpPr>
        <p:sp>
          <p:nvSpPr>
            <p:cNvPr id="15" name="Left Arrow 14"/>
            <p:cNvSpPr/>
            <p:nvPr/>
          </p:nvSpPr>
          <p:spPr>
            <a:xfrm rot="17280000">
              <a:off x="4216908" y="2525836"/>
              <a:ext cx="2131544" cy="632688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/>
            </a:solidFill>
            <a:scene3d>
              <a:camera prst="orthographicFront"/>
              <a:lightRig rig="flat" dir="t"/>
            </a:scene3d>
            <a:sp3d z="-1905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7216961"/>
                <a:satOff val="60000"/>
                <a:lumOff val="-1294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8" name="Group 15"/>
            <p:cNvGrpSpPr/>
            <p:nvPr/>
          </p:nvGrpSpPr>
          <p:grpSpPr>
            <a:xfrm>
              <a:off x="4835036" y="1206983"/>
              <a:ext cx="1553970" cy="1243176"/>
              <a:chOff x="4406440" y="69824"/>
              <a:chExt cx="1553970" cy="1243176"/>
            </a:xfrm>
            <a:scene3d>
              <a:camera prst="orthographicFront"/>
              <a:lightRig rig="flat" dir="t"/>
            </a:scene3d>
          </p:grpSpPr>
          <p:sp>
            <p:nvSpPr>
              <p:cNvPr id="25" name="Rounded Rectangle 24"/>
              <p:cNvSpPr/>
              <p:nvPr/>
            </p:nvSpPr>
            <p:spPr>
              <a:xfrm>
                <a:off x="4406440" y="69824"/>
                <a:ext cx="1553970" cy="1243176"/>
              </a:xfrm>
              <a:prstGeom prst="roundRect">
                <a:avLst>
                  <a:gd name="adj" fmla="val 10000"/>
                </a:avLst>
              </a:prstGeom>
              <a:solidFill>
                <a:srgbClr val="C00000"/>
              </a:solidFill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4">
                  <a:hueOff val="7216961"/>
                  <a:satOff val="60000"/>
                  <a:lumOff val="-129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6" name="Rounded Rectangle 14"/>
              <p:cNvSpPr/>
              <p:nvPr/>
            </p:nvSpPr>
            <p:spPr>
              <a:xfrm>
                <a:off x="4442851" y="106235"/>
                <a:ext cx="1481148" cy="117035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30480" tIns="30480" rIns="30480" bIns="30480" spcCol="1270" anchor="ctr"/>
              <a:lstStyle/>
              <a:p>
                <a:pPr algn="ctr" defTabSz="7112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1600" dirty="0" err="1">
                    <a:latin typeface="Bookman Old Style" pitchFamily="18" charset="0"/>
                  </a:rPr>
                  <a:t>Pendidikan</a:t>
                </a:r>
                <a:endParaRPr lang="en-US" sz="1600" dirty="0">
                  <a:latin typeface="Bookman Old Style" pitchFamily="18" charset="0"/>
                </a:endParaRPr>
              </a:p>
              <a:p>
                <a:pPr algn="ctr" defTabSz="7112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1600" dirty="0">
                    <a:latin typeface="Bookman Old Style" pitchFamily="18" charset="0"/>
                  </a:rPr>
                  <a:t>(Education)</a:t>
                </a:r>
              </a:p>
            </p:txBody>
          </p:sp>
        </p:grpSp>
      </p:grpSp>
      <p:grpSp>
        <p:nvGrpSpPr>
          <p:cNvPr id="20" name="Group 60"/>
          <p:cNvGrpSpPr>
            <a:grpSpLocks/>
          </p:cNvGrpSpPr>
          <p:nvPr/>
        </p:nvGrpSpPr>
        <p:grpSpPr bwMode="auto">
          <a:xfrm>
            <a:off x="5367338" y="2428875"/>
            <a:ext cx="2705100" cy="1565275"/>
            <a:chOff x="5366812" y="2429602"/>
            <a:chExt cx="2704985" cy="1564377"/>
          </a:xfrm>
        </p:grpSpPr>
        <p:sp>
          <p:nvSpPr>
            <p:cNvPr id="17" name="Left Arrow 16"/>
            <p:cNvSpPr/>
            <p:nvPr/>
          </p:nvSpPr>
          <p:spPr>
            <a:xfrm rot="19440000">
              <a:off x="5366812" y="3361291"/>
              <a:ext cx="2131544" cy="632688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/>
            </a:solidFill>
            <a:scene3d>
              <a:camera prst="orthographicFront"/>
              <a:lightRig rig="flat" dir="t"/>
            </a:scene3d>
            <a:sp3d z="-1905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9622614"/>
                <a:satOff val="80000"/>
                <a:lumOff val="-1726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3" name="Group 17"/>
            <p:cNvGrpSpPr/>
            <p:nvPr/>
          </p:nvGrpSpPr>
          <p:grpSpPr>
            <a:xfrm>
              <a:off x="6517827" y="2429602"/>
              <a:ext cx="1553970" cy="1243176"/>
              <a:chOff x="6089231" y="1292443"/>
              <a:chExt cx="1553970" cy="1243176"/>
            </a:xfrm>
            <a:scene3d>
              <a:camera prst="orthographicFront"/>
              <a:lightRig rig="flat" dir="t"/>
            </a:scene3d>
          </p:grpSpPr>
          <p:sp>
            <p:nvSpPr>
              <p:cNvPr id="23" name="Rounded Rectangle 22"/>
              <p:cNvSpPr/>
              <p:nvPr/>
            </p:nvSpPr>
            <p:spPr>
              <a:xfrm>
                <a:off x="6089231" y="1292443"/>
                <a:ext cx="1553970" cy="1243176"/>
              </a:xfrm>
              <a:prstGeom prst="roundRect">
                <a:avLst>
                  <a:gd name="adj" fmla="val 10000"/>
                </a:avLst>
              </a:prstGeom>
              <a:solidFill>
                <a:srgbClr val="7030A0"/>
              </a:solidFill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4">
                  <a:hueOff val="9622614"/>
                  <a:satOff val="80000"/>
                  <a:lumOff val="-1726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Rounded Rectangle 17"/>
              <p:cNvSpPr/>
              <p:nvPr/>
            </p:nvSpPr>
            <p:spPr>
              <a:xfrm>
                <a:off x="6125642" y="1328854"/>
                <a:ext cx="1481148" cy="117035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30480" tIns="30480" rIns="30480" bIns="30480" spcCol="1270" anchor="ctr"/>
              <a:lstStyle/>
              <a:p>
                <a:pPr algn="ctr" defTabSz="7112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1600" dirty="0" err="1">
                    <a:latin typeface="Bookman Old Style" pitchFamily="18" charset="0"/>
                  </a:rPr>
                  <a:t>Bahasa</a:t>
                </a:r>
                <a:endParaRPr lang="en-US" sz="1600" dirty="0">
                  <a:latin typeface="Bookman Old Style" pitchFamily="18" charset="0"/>
                </a:endParaRPr>
              </a:p>
              <a:p>
                <a:pPr algn="ctr" defTabSz="7112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1600">
                    <a:latin typeface="Bookman Old Style" pitchFamily="18" charset="0"/>
                  </a:rPr>
                  <a:t>(Language</a:t>
                </a:r>
                <a:r>
                  <a:rPr lang="en-US" sz="1600" dirty="0">
                    <a:latin typeface="Bookman Old Style" pitchFamily="18" charset="0"/>
                  </a:rPr>
                  <a:t>)</a:t>
                </a:r>
              </a:p>
            </p:txBody>
          </p:sp>
        </p:grpSp>
      </p:grpSp>
      <p:grpSp>
        <p:nvGrpSpPr>
          <p:cNvPr id="34" name="Group 61"/>
          <p:cNvGrpSpPr>
            <a:grpSpLocks/>
          </p:cNvGrpSpPr>
          <p:nvPr/>
        </p:nvGrpSpPr>
        <p:grpSpPr bwMode="auto">
          <a:xfrm>
            <a:off x="5805488" y="4408488"/>
            <a:ext cx="2908300" cy="1243012"/>
            <a:chOff x="5806037" y="4407841"/>
            <a:chExt cx="2908529" cy="1243176"/>
          </a:xfrm>
        </p:grpSpPr>
        <p:sp>
          <p:nvSpPr>
            <p:cNvPr id="19" name="Left Arrow 18"/>
            <p:cNvSpPr/>
            <p:nvPr/>
          </p:nvSpPr>
          <p:spPr>
            <a:xfrm>
              <a:off x="5806037" y="4713085"/>
              <a:ext cx="2131544" cy="632688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/>
            </a:solidFill>
            <a:scene3d>
              <a:camera prst="orthographicFront"/>
              <a:lightRig rig="flat" dir="t"/>
            </a:scene3d>
            <a:sp3d z="-1905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12028268"/>
                <a:satOff val="100000"/>
                <a:lumOff val="-215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5" name="Group 19"/>
            <p:cNvGrpSpPr/>
            <p:nvPr/>
          </p:nvGrpSpPr>
          <p:grpSpPr>
            <a:xfrm>
              <a:off x="7160596" y="4407841"/>
              <a:ext cx="1553970" cy="1243176"/>
              <a:chOff x="6732000" y="3270682"/>
              <a:chExt cx="1553970" cy="1243176"/>
            </a:xfrm>
            <a:scene3d>
              <a:camera prst="orthographicFront"/>
              <a:lightRig rig="flat" dir="t"/>
            </a:scene3d>
          </p:grpSpPr>
          <p:sp>
            <p:nvSpPr>
              <p:cNvPr id="21" name="Rounded Rectangle 20"/>
              <p:cNvSpPr/>
              <p:nvPr/>
            </p:nvSpPr>
            <p:spPr>
              <a:xfrm>
                <a:off x="6732000" y="3270682"/>
                <a:ext cx="1553970" cy="1243176"/>
              </a:xfrm>
              <a:prstGeom prst="roundRect">
                <a:avLst>
                  <a:gd name="adj" fmla="val 10000"/>
                </a:avLst>
              </a:prstGeom>
              <a:solidFill>
                <a:srgbClr val="92D050"/>
              </a:solidFill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4">
                  <a:hueOff val="12028268"/>
                  <a:satOff val="100000"/>
                  <a:lumOff val="-2157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Rounded Rectangle 20"/>
              <p:cNvSpPr/>
              <p:nvPr/>
            </p:nvSpPr>
            <p:spPr>
              <a:xfrm>
                <a:off x="6768411" y="3307093"/>
                <a:ext cx="1481148" cy="117035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30480" tIns="30480" rIns="30480" bIns="30480" spcCol="1270" anchor="ctr"/>
              <a:lstStyle/>
              <a:p>
                <a:pPr algn="ctr" defTabSz="7112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1600" dirty="0" err="1">
                    <a:latin typeface="Bookman Old Style" pitchFamily="18" charset="0"/>
                  </a:rPr>
                  <a:t>Sumber</a:t>
                </a:r>
                <a:r>
                  <a:rPr lang="en-US" sz="1600" dirty="0">
                    <a:latin typeface="Bookman Old Style" pitchFamily="18" charset="0"/>
                  </a:rPr>
                  <a:t> </a:t>
                </a:r>
                <a:r>
                  <a:rPr lang="en-US" sz="1600" dirty="0" err="1">
                    <a:latin typeface="Bookman Old Style" pitchFamily="18" charset="0"/>
                  </a:rPr>
                  <a:t>Daya</a:t>
                </a:r>
                <a:r>
                  <a:rPr lang="en-US" sz="1600" dirty="0">
                    <a:latin typeface="Bookman Old Style" pitchFamily="18" charset="0"/>
                  </a:rPr>
                  <a:t> </a:t>
                </a:r>
                <a:r>
                  <a:rPr lang="en-US" sz="1600" dirty="0" err="1">
                    <a:latin typeface="Bookman Old Style" pitchFamily="18" charset="0"/>
                  </a:rPr>
                  <a:t>Pendukung</a:t>
                </a:r>
                <a:endParaRPr lang="en-US" sz="1600" dirty="0">
                  <a:latin typeface="Bookman Old Style" pitchFamily="18" charset="0"/>
                </a:endParaRPr>
              </a:p>
              <a:p>
                <a:pPr algn="ctr" defTabSz="7112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1600" dirty="0">
                    <a:latin typeface="Bookman Old Style" pitchFamily="18" charset="0"/>
                  </a:rPr>
                  <a:t>(Material Culture)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49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>
            <a:spLocks noGrp="1"/>
          </p:cNvSpPr>
          <p:nvPr>
            <p:ph type="title"/>
          </p:nvPr>
        </p:nvSpPr>
        <p:spPr>
          <a:xfrm>
            <a:off x="285750" y="571500"/>
            <a:ext cx="4857750" cy="1143000"/>
          </a:xfrm>
        </p:spPr>
        <p:txBody>
          <a:bodyPr/>
          <a:lstStyle/>
          <a:p>
            <a:pPr>
              <a:defRPr/>
            </a:pPr>
            <a:r>
              <a:rPr lang="id-ID" dirty="0" smtClean="0">
                <a:solidFill>
                  <a:srgbClr val="FFFF00"/>
                </a:solidFill>
              </a:rPr>
              <a:t>Estetika (Aesthetic)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8625" y="1785938"/>
            <a:ext cx="7772400" cy="100012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id-ID" sz="2800" b="0" dirty="0" smtClean="0">
                <a:latin typeface="+mj-lt"/>
              </a:rPr>
              <a:t>A culture sense of beauty and good taste.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id-ID" sz="2800" b="0" dirty="0" smtClean="0">
              <a:latin typeface="+mj-lt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id-ID" sz="2800" b="0" dirty="0" smtClean="0">
              <a:latin typeface="+mj-lt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id-ID" sz="2800" b="0" dirty="0" smtClean="0">
              <a:latin typeface="+mj-lt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id-ID" sz="2800" b="0" dirty="0" smtClean="0">
              <a:latin typeface="+mj-lt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id-ID" sz="2800" b="0" dirty="0" smtClean="0">
              <a:latin typeface="+mj-lt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id-ID" sz="2800" b="0" dirty="0" smtClean="0">
              <a:latin typeface="+mj-lt"/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id-ID" sz="2800" b="0" dirty="0" smtClean="0">
                <a:latin typeface="+mj-lt"/>
              </a:rPr>
              <a:t>Efektif ??</a:t>
            </a:r>
          </a:p>
        </p:txBody>
      </p:sp>
      <p:pic>
        <p:nvPicPr>
          <p:cNvPr id="5" name="Picture 4" descr="AZ251208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428875"/>
            <a:ext cx="2384425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nikeFlag.previ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389313"/>
            <a:ext cx="2427288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nike-air-bakin-retro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3071813"/>
            <a:ext cx="3571875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42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>
            <a:spLocks noGrp="1"/>
          </p:cNvSpPr>
          <p:nvPr>
            <p:ph type="title"/>
          </p:nvPr>
        </p:nvSpPr>
        <p:spPr>
          <a:xfrm>
            <a:off x="285750" y="571500"/>
            <a:ext cx="4857750" cy="1143000"/>
          </a:xfrm>
        </p:spPr>
        <p:txBody>
          <a:bodyPr/>
          <a:lstStyle/>
          <a:p>
            <a:pPr>
              <a:defRPr/>
            </a:pPr>
            <a:r>
              <a:rPr lang="id-ID" dirty="0" smtClean="0">
                <a:solidFill>
                  <a:srgbClr val="FFFF00"/>
                </a:solidFill>
              </a:rPr>
              <a:t>Agama (Religion)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Picture 4" descr="638px-Pyramid_of_Caste_system_in_Indi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071813"/>
            <a:ext cx="3429000" cy="322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143375" y="4786313"/>
            <a:ext cx="4286250" cy="1512887"/>
            <a:chOff x="4143372" y="4786322"/>
            <a:chExt cx="4286280" cy="1513343"/>
          </a:xfrm>
        </p:grpSpPr>
        <p:pic>
          <p:nvPicPr>
            <p:cNvPr id="19466" name="Picture 5" descr="mercedes-benz_100181920_l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786322"/>
              <a:ext cx="2286016" cy="1513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ight Arrow 6"/>
            <p:cNvSpPr/>
            <p:nvPr/>
          </p:nvSpPr>
          <p:spPr bwMode="auto">
            <a:xfrm>
              <a:off x="4143372" y="5572140"/>
              <a:ext cx="1428760" cy="500066"/>
            </a:xfrm>
            <a:prstGeom prst="rightArrow">
              <a:avLst/>
            </a:prstGeom>
            <a:solidFill>
              <a:srgbClr val="FF0000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/>
            <a:lstStyle/>
            <a:p>
              <a:pPr eaLnBrk="0" hangingPunct="0">
                <a:defRPr/>
              </a:pPr>
              <a:endParaRPr kumimoji="1" lang="en-US" sz="2400">
                <a:latin typeface="Times New Roman" charset="0"/>
                <a:cs typeface="+mn-cs"/>
              </a:endParaRPr>
            </a:p>
          </p:txBody>
        </p:sp>
      </p:grpSp>
      <p:sp>
        <p:nvSpPr>
          <p:cNvPr id="8" name="Right Arrow 7"/>
          <p:cNvSpPr/>
          <p:nvPr/>
        </p:nvSpPr>
        <p:spPr bwMode="auto">
          <a:xfrm>
            <a:off x="4143372" y="3214686"/>
            <a:ext cx="1428760" cy="500066"/>
          </a:xfrm>
          <a:prstGeom prst="rightArrow">
            <a:avLst/>
          </a:prstGeom>
          <a:solidFill>
            <a:srgbClr val="FF0000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/>
        </p:spPr>
        <p:txBody>
          <a:bodyPr/>
          <a:lstStyle/>
          <a:p>
            <a:pPr eaLnBrk="0" hangingPunct="0">
              <a:defRPr/>
            </a:pPr>
            <a:endParaRPr kumimoji="1" lang="en-US" sz="2400">
              <a:latin typeface="Times New Roman" charset="0"/>
              <a:cs typeface="+mn-cs"/>
            </a:endParaRPr>
          </a:p>
        </p:txBody>
      </p:sp>
      <p:pic>
        <p:nvPicPr>
          <p:cNvPr id="9" name="Picture 8" descr="bajaj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2428875"/>
            <a:ext cx="2182813" cy="177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786188" y="4000500"/>
            <a:ext cx="2193925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dirty="0">
                <a:latin typeface="+mj-lt"/>
                <a:cs typeface="+mn-cs"/>
              </a:rPr>
              <a:t>Efektif ??</a:t>
            </a:r>
            <a:endParaRPr lang="en-US" sz="4000" dirty="0">
              <a:latin typeface="+mj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03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>
            <a:spLocks noGrp="1"/>
          </p:cNvSpPr>
          <p:nvPr>
            <p:ph type="title"/>
          </p:nvPr>
        </p:nvSpPr>
        <p:spPr>
          <a:xfrm>
            <a:off x="285750" y="571500"/>
            <a:ext cx="6500813" cy="1143000"/>
          </a:xfrm>
        </p:spPr>
        <p:txBody>
          <a:bodyPr/>
          <a:lstStyle/>
          <a:p>
            <a:pPr>
              <a:defRPr/>
            </a:pPr>
            <a:r>
              <a:rPr lang="id-ID" dirty="0" smtClean="0">
                <a:solidFill>
                  <a:srgbClr val="FFFF00"/>
                </a:solidFill>
              </a:rPr>
              <a:t>Pendidikan (Education)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785938"/>
            <a:ext cx="7772400" cy="1357312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id-ID" sz="2800" b="0" dirty="0" smtClean="0">
                <a:latin typeface="+mj-lt"/>
              </a:rPr>
              <a:t>Taiwan brain drain, reverse brain drain...HP, Sun microsystem, IBM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714375" y="2857500"/>
            <a:ext cx="2786063" cy="4214813"/>
            <a:chOff x="714348" y="2857496"/>
            <a:chExt cx="2786062" cy="4214842"/>
          </a:xfrm>
        </p:grpSpPr>
        <p:pic>
          <p:nvPicPr>
            <p:cNvPr id="20488" name="Picture 4" descr="ctc_04_img1061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48" y="2857496"/>
              <a:ext cx="2786062" cy="278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Content Placeholder 2"/>
            <p:cNvSpPr txBox="1">
              <a:spLocks/>
            </p:cNvSpPr>
            <p:nvPr/>
          </p:nvSpPr>
          <p:spPr bwMode="auto">
            <a:xfrm>
              <a:off x="1500161" y="5715016"/>
              <a:ext cx="1571624" cy="1357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kumimoji="1" lang="id-ID" sz="2800" kern="0" dirty="0">
                  <a:latin typeface="+mj-lt"/>
                  <a:cs typeface="+mn-cs"/>
                </a:rPr>
                <a:t>70’ an</a:t>
              </a:r>
            </a:p>
          </p:txBody>
        </p:sp>
      </p:grp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4357688" y="2786063"/>
            <a:ext cx="4349750" cy="3643312"/>
            <a:chOff x="4357686" y="2786058"/>
            <a:chExt cx="4349784" cy="3643338"/>
          </a:xfrm>
        </p:grpSpPr>
        <p:pic>
          <p:nvPicPr>
            <p:cNvPr id="20486" name="Picture 5" descr="Night_view_of_Taichung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7686" y="2786058"/>
              <a:ext cx="4349784" cy="2902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ontent Placeholder 2"/>
            <p:cNvSpPr txBox="1">
              <a:spLocks/>
            </p:cNvSpPr>
            <p:nvPr/>
          </p:nvSpPr>
          <p:spPr bwMode="auto">
            <a:xfrm>
              <a:off x="5929323" y="5715016"/>
              <a:ext cx="1571637" cy="714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 eaLnBrk="0" hangingPunct="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kumimoji="1" lang="en-US" sz="2800" kern="0" dirty="0">
                  <a:latin typeface="+mj-lt"/>
                  <a:cs typeface="+mn-cs"/>
                </a:rPr>
                <a:t>11</a:t>
              </a:r>
              <a:r>
                <a:rPr kumimoji="1" lang="id-ID" sz="2800" kern="0" dirty="0">
                  <a:latin typeface="+mj-lt"/>
                  <a:cs typeface="+mn-cs"/>
                </a:rPr>
                <a:t>’ 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493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>
            <a:spLocks noGrp="1"/>
          </p:cNvSpPr>
          <p:nvPr>
            <p:ph type="title"/>
          </p:nvPr>
        </p:nvSpPr>
        <p:spPr>
          <a:xfrm>
            <a:off x="285750" y="571500"/>
            <a:ext cx="4857750" cy="1143000"/>
          </a:xfrm>
        </p:spPr>
        <p:txBody>
          <a:bodyPr/>
          <a:lstStyle/>
          <a:p>
            <a:pPr>
              <a:defRPr/>
            </a:pPr>
            <a:r>
              <a:rPr lang="id-ID" dirty="0" smtClean="0">
                <a:solidFill>
                  <a:srgbClr val="FFFF00"/>
                </a:solidFill>
              </a:rPr>
              <a:t>Bahasa (Languange)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785938"/>
            <a:ext cx="7772400" cy="28575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id-ID" sz="2800" b="0" dirty="0" smtClean="0">
                <a:latin typeface="+mj-lt"/>
              </a:rPr>
              <a:t>Ex: Barbarshop di Arab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id-ID" sz="2800" b="0" dirty="0" smtClean="0">
                <a:latin typeface="+mj-lt"/>
              </a:rPr>
              <a:t>Ex: America bank in china “Great wall of money bin”</a:t>
            </a:r>
          </a:p>
        </p:txBody>
      </p:sp>
      <p:pic>
        <p:nvPicPr>
          <p:cNvPr id="5" name="Picture 4" descr="barbar_shop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2786063"/>
            <a:ext cx="25400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CY0P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643313"/>
            <a:ext cx="3243263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24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3571875"/>
            <a:ext cx="2306637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77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1544</Words>
  <Application>Microsoft Office PowerPoint</Application>
  <PresentationFormat>On-screen Show (4:3)</PresentationFormat>
  <Paragraphs>109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MingLiU_HKSCS</vt:lpstr>
      <vt:lpstr>Arial</vt:lpstr>
      <vt:lpstr>Berlin Sans FB Demi</vt:lpstr>
      <vt:lpstr>Bookman Old Style</vt:lpstr>
      <vt:lpstr>Calibri</vt:lpstr>
      <vt:lpstr>Century Gothic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PROTEKSI TERHADAP KEKAYAAN INTELEKTUAL  ANTAR NEGARA BERBEDA-BEDA, DIMANA  NEGARA YANG SERING MELAKUKAN  PELANGGARAN; CINA, THAILAND, INDONESIA. OLEH KARENA ITU PERLU ADANYA;</vt:lpstr>
      <vt:lpstr>PowerPoint Presentation</vt:lpstr>
      <vt:lpstr>PowerPoint Presentation</vt:lpstr>
      <vt:lpstr>PowerPoint Presentation</vt:lpstr>
      <vt:lpstr>PowerPoint Presentation</vt:lpstr>
      <vt:lpstr>1. Common Law</vt:lpstr>
      <vt:lpstr>PowerPoint Presentation</vt:lpstr>
      <vt:lpstr>PowerPoint Presentation</vt:lpstr>
      <vt:lpstr>PowerPoint Presentation</vt:lpstr>
      <vt:lpstr>Culture ??</vt:lpstr>
      <vt:lpstr>Komponen Budaya </vt:lpstr>
      <vt:lpstr>Estetika (Aesthetic) </vt:lpstr>
      <vt:lpstr>Agama (Religion) </vt:lpstr>
      <vt:lpstr>Pendidikan (Education) </vt:lpstr>
      <vt:lpstr>Bahasa (Languange)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manajemen_2</dc:creator>
  <cp:lastModifiedBy>manajemen_2</cp:lastModifiedBy>
  <cp:revision>5</cp:revision>
  <dcterms:created xsi:type="dcterms:W3CDTF">2019-04-04T01:31:37Z</dcterms:created>
  <dcterms:modified xsi:type="dcterms:W3CDTF">2019-04-04T09:38:00Z</dcterms:modified>
</cp:coreProperties>
</file>