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0693400" cy="7556500"/>
  <p:notesSz cx="10693400" cy="7556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540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42516" y="2100072"/>
            <a:ext cx="8008366" cy="12458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4/4/2019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4/4/2019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4/4/2019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4/4/2019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4/4/2019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74191" y="347979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46198" y="548640"/>
            <a:ext cx="6001003" cy="1671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47367" y="2132381"/>
            <a:ext cx="7598664" cy="43173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4/4/2019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89100" y="2940050"/>
            <a:ext cx="7585583" cy="124457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66675" algn="ctr">
              <a:lnSpc>
                <a:spcPct val="100000"/>
              </a:lnSpc>
              <a:spcBef>
                <a:spcPts val="105"/>
              </a:spcBef>
            </a:pPr>
            <a:r>
              <a:rPr lang="en-US" sz="4000" b="1" spc="-15" dirty="0" smtClean="0">
                <a:latin typeface="Calibri"/>
                <a:cs typeface="Calibri"/>
              </a:rPr>
              <a:t>SISTEM </a:t>
            </a:r>
            <a:r>
              <a:rPr sz="4000" b="1" spc="-15" dirty="0" smtClean="0">
                <a:latin typeface="Calibri"/>
                <a:cs typeface="Calibri"/>
              </a:rPr>
              <a:t>PERDAGANGAN  </a:t>
            </a:r>
            <a:r>
              <a:rPr sz="4000" b="1" spc="5" dirty="0">
                <a:latin typeface="Calibri"/>
                <a:cs typeface="Calibri"/>
              </a:rPr>
              <a:t>INT</a:t>
            </a:r>
            <a:r>
              <a:rPr sz="4000" b="1" spc="-10" dirty="0">
                <a:latin typeface="Calibri"/>
                <a:cs typeface="Calibri"/>
              </a:rPr>
              <a:t>E</a:t>
            </a:r>
            <a:r>
              <a:rPr sz="4000" b="1" dirty="0">
                <a:latin typeface="Calibri"/>
                <a:cs typeface="Calibri"/>
              </a:rPr>
              <a:t>RN</a:t>
            </a:r>
            <a:r>
              <a:rPr sz="4000" b="1" spc="-5" dirty="0">
                <a:latin typeface="Calibri"/>
                <a:cs typeface="Calibri"/>
              </a:rPr>
              <a:t>A</a:t>
            </a:r>
            <a:r>
              <a:rPr sz="4000" b="1" dirty="0">
                <a:latin typeface="Calibri"/>
                <a:cs typeface="Calibri"/>
              </a:rPr>
              <a:t>S</a:t>
            </a:r>
            <a:r>
              <a:rPr sz="4000" b="1" spc="5" dirty="0">
                <a:latin typeface="Calibri"/>
                <a:cs typeface="Calibri"/>
              </a:rPr>
              <a:t>ION</a:t>
            </a:r>
            <a:r>
              <a:rPr sz="4000" b="1" spc="-5" dirty="0">
                <a:latin typeface="Calibri"/>
                <a:cs typeface="Calibri"/>
              </a:rPr>
              <a:t>A</a:t>
            </a:r>
            <a:r>
              <a:rPr sz="4000" b="1" dirty="0">
                <a:latin typeface="Calibri"/>
                <a:cs typeface="Calibri"/>
              </a:rPr>
              <a:t>L</a:t>
            </a:r>
            <a:endParaRPr sz="4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14347" y="707136"/>
            <a:ext cx="337312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</a:t>
            </a:r>
            <a:r>
              <a:rPr spc="-10" dirty="0"/>
              <a:t>E</a:t>
            </a:r>
            <a:r>
              <a:rPr dirty="0"/>
              <a:t>R</a:t>
            </a:r>
            <a:r>
              <a:rPr spc="-105" dirty="0"/>
              <a:t>D</a:t>
            </a:r>
            <a:r>
              <a:rPr spc="-55" dirty="0"/>
              <a:t>A</a:t>
            </a:r>
            <a:r>
              <a:rPr spc="-10" dirty="0"/>
              <a:t>G</a:t>
            </a:r>
            <a:r>
              <a:rPr spc="-5" dirty="0"/>
              <a:t>A</a:t>
            </a:r>
            <a:r>
              <a:rPr dirty="0"/>
              <a:t>N</a:t>
            </a:r>
            <a:r>
              <a:rPr spc="-10" dirty="0"/>
              <a:t>G</a:t>
            </a:r>
            <a:r>
              <a:rPr spc="-5" dirty="0"/>
              <a:t>A</a:t>
            </a:r>
            <a:r>
              <a:rPr spc="5" dirty="0"/>
              <a:t>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52932" y="1858061"/>
            <a:ext cx="3493135" cy="3439160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87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15" dirty="0">
                <a:latin typeface="Calibri"/>
                <a:cs typeface="Calibri"/>
              </a:rPr>
              <a:t>Pasar</a:t>
            </a:r>
            <a:endParaRPr sz="3200">
              <a:latin typeface="Calibri"/>
              <a:cs typeface="Calibri"/>
            </a:endParaRPr>
          </a:p>
          <a:p>
            <a:pPr marL="356870" indent="-344805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40" dirty="0">
                <a:latin typeface="Calibri"/>
                <a:cs typeface="Calibri"/>
              </a:rPr>
              <a:t>Transaksi </a:t>
            </a:r>
            <a:r>
              <a:rPr sz="3200" spc="-5" dirty="0">
                <a:latin typeface="Calibri"/>
                <a:cs typeface="Calibri"/>
              </a:rPr>
              <a:t>jual</a:t>
            </a:r>
            <a:r>
              <a:rPr sz="3200" spc="3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beli</a:t>
            </a:r>
            <a:endParaRPr sz="3200">
              <a:latin typeface="Calibri"/>
              <a:cs typeface="Calibri"/>
            </a:endParaRPr>
          </a:p>
          <a:p>
            <a:pPr marL="356870" marR="5080" indent="-34480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20" dirty="0">
                <a:latin typeface="Calibri"/>
                <a:cs typeface="Calibri"/>
              </a:rPr>
              <a:t>Barang </a:t>
            </a:r>
            <a:r>
              <a:rPr sz="3200" spc="-10" dirty="0">
                <a:latin typeface="Calibri"/>
                <a:cs typeface="Calibri"/>
              </a:rPr>
              <a:t>&amp; </a:t>
            </a:r>
            <a:r>
              <a:rPr sz="3200" spc="-5" dirty="0">
                <a:latin typeface="Calibri"/>
                <a:cs typeface="Calibri"/>
              </a:rPr>
              <a:t>jasa </a:t>
            </a:r>
            <a:r>
              <a:rPr sz="3200" spc="-20" dirty="0">
                <a:latin typeface="Calibri"/>
                <a:cs typeface="Calibri"/>
              </a:rPr>
              <a:t>yang  </a:t>
            </a:r>
            <a:r>
              <a:rPr sz="3200" spc="-15" dirty="0">
                <a:latin typeface="Calibri"/>
                <a:cs typeface="Calibri"/>
              </a:rPr>
              <a:t>diperdagangkan</a:t>
            </a:r>
            <a:endParaRPr sz="3200">
              <a:latin typeface="Calibri"/>
              <a:cs typeface="Calibri"/>
            </a:endParaRPr>
          </a:p>
          <a:p>
            <a:pPr marL="356870" indent="-344805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15" dirty="0">
                <a:latin typeface="Calibri"/>
                <a:cs typeface="Calibri"/>
              </a:rPr>
              <a:t>Penjual</a:t>
            </a:r>
            <a:endParaRPr sz="3200">
              <a:latin typeface="Calibri"/>
              <a:cs typeface="Calibri"/>
            </a:endParaRPr>
          </a:p>
          <a:p>
            <a:pPr marL="356870" indent="-34480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10" dirty="0">
                <a:latin typeface="Calibri"/>
                <a:cs typeface="Calibri"/>
              </a:rPr>
              <a:t>pembeli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632703" y="347979"/>
            <a:ext cx="4285488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03391" y="6745731"/>
            <a:ext cx="3886200" cy="460375"/>
          </a:xfrm>
          <a:custGeom>
            <a:avLst/>
            <a:gdLst/>
            <a:ahLst/>
            <a:cxnLst/>
            <a:rect l="l" t="t" r="r" b="b"/>
            <a:pathLst>
              <a:path w="3886200" h="460375">
                <a:moveTo>
                  <a:pt x="0" y="460248"/>
                </a:moveTo>
                <a:lnTo>
                  <a:pt x="3886200" y="460248"/>
                </a:lnTo>
                <a:lnTo>
                  <a:pt x="3886200" y="0"/>
                </a:lnTo>
                <a:lnTo>
                  <a:pt x="0" y="0"/>
                </a:lnTo>
                <a:lnTo>
                  <a:pt x="0" y="4602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38732" y="1395984"/>
            <a:ext cx="7135495" cy="37134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00655" marR="74930" indent="-122555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latin typeface="Calibri"/>
                <a:cs typeface="Calibri"/>
              </a:rPr>
              <a:t>PENGERTIAN</a:t>
            </a:r>
            <a:r>
              <a:rPr sz="3600" b="1" spc="-80" dirty="0">
                <a:latin typeface="Calibri"/>
                <a:cs typeface="Calibri"/>
              </a:rPr>
              <a:t> </a:t>
            </a:r>
            <a:r>
              <a:rPr sz="3600" b="1" spc="-15" dirty="0">
                <a:latin typeface="Calibri"/>
                <a:cs typeface="Calibri"/>
              </a:rPr>
              <a:t>PERDAGANGAN  </a:t>
            </a:r>
            <a:r>
              <a:rPr sz="3600" b="1" spc="-5" dirty="0">
                <a:latin typeface="Calibri"/>
                <a:cs typeface="Calibri"/>
              </a:rPr>
              <a:t>INTERNASIONAL</a:t>
            </a:r>
            <a:endParaRPr sz="3600">
              <a:latin typeface="Calibri"/>
              <a:cs typeface="Calibri"/>
            </a:endParaRPr>
          </a:p>
          <a:p>
            <a:pPr marL="356870" marR="5080" indent="-344805">
              <a:lnSpc>
                <a:spcPct val="100000"/>
              </a:lnSpc>
              <a:spcBef>
                <a:spcPts val="2255"/>
              </a:spcBef>
              <a:buFont typeface="Arial"/>
              <a:buChar char="•"/>
              <a:tabLst>
                <a:tab pos="357505" algn="l"/>
              </a:tabLst>
            </a:pPr>
            <a:r>
              <a:rPr sz="3600" spc="-40" dirty="0">
                <a:latin typeface="Calibri"/>
                <a:cs typeface="Calibri"/>
              </a:rPr>
              <a:t>Transaksi </a:t>
            </a:r>
            <a:r>
              <a:rPr sz="3600" spc="-15" dirty="0">
                <a:latin typeface="Calibri"/>
                <a:cs typeface="Calibri"/>
              </a:rPr>
              <a:t>barang </a:t>
            </a:r>
            <a:r>
              <a:rPr sz="3600" spc="-5" dirty="0">
                <a:latin typeface="Calibri"/>
                <a:cs typeface="Calibri"/>
              </a:rPr>
              <a:t>&amp; </a:t>
            </a:r>
            <a:r>
              <a:rPr sz="3600" dirty="0">
                <a:latin typeface="Calibri"/>
                <a:cs typeface="Calibri"/>
              </a:rPr>
              <a:t>jasa </a:t>
            </a:r>
            <a:r>
              <a:rPr sz="3600" spc="-15" dirty="0">
                <a:latin typeface="Calibri"/>
                <a:cs typeface="Calibri"/>
              </a:rPr>
              <a:t>antar</a:t>
            </a:r>
            <a:r>
              <a:rPr sz="3600" spc="-90" dirty="0">
                <a:latin typeface="Calibri"/>
                <a:cs typeface="Calibri"/>
              </a:rPr>
              <a:t> </a:t>
            </a:r>
            <a:r>
              <a:rPr sz="3600" spc="-25" dirty="0">
                <a:latin typeface="Calibri"/>
                <a:cs typeface="Calibri"/>
              </a:rPr>
              <a:t>negara  </a:t>
            </a:r>
            <a:r>
              <a:rPr sz="3600" spc="-5" dirty="0">
                <a:latin typeface="Calibri"/>
                <a:cs typeface="Calibri"/>
              </a:rPr>
              <a:t>melalui ekspor dan</a:t>
            </a:r>
            <a:r>
              <a:rPr sz="3600" spc="-70" dirty="0">
                <a:latin typeface="Calibri"/>
                <a:cs typeface="Calibri"/>
              </a:rPr>
              <a:t> </a:t>
            </a:r>
            <a:r>
              <a:rPr sz="3600" spc="-5" dirty="0">
                <a:latin typeface="Calibri"/>
                <a:cs typeface="Calibri"/>
              </a:rPr>
              <a:t>impor</a:t>
            </a:r>
            <a:endParaRPr sz="3600">
              <a:latin typeface="Calibri"/>
              <a:cs typeface="Calibri"/>
            </a:endParaRPr>
          </a:p>
          <a:p>
            <a:pPr marL="356870" marR="1447165" indent="-344805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7505" algn="l"/>
              </a:tabLst>
            </a:pPr>
            <a:r>
              <a:rPr sz="3600" spc="-15" dirty="0">
                <a:latin typeface="Calibri"/>
                <a:cs typeface="Calibri"/>
              </a:rPr>
              <a:t>Didasarkan </a:t>
            </a:r>
            <a:r>
              <a:rPr sz="3600" spc="-5" dirty="0">
                <a:latin typeface="Calibri"/>
                <a:cs typeface="Calibri"/>
              </a:rPr>
              <a:t>pada </a:t>
            </a:r>
            <a:r>
              <a:rPr sz="3600" spc="-15" dirty="0">
                <a:latin typeface="Calibri"/>
                <a:cs typeface="Calibri"/>
              </a:rPr>
              <a:t>keunggulan  </a:t>
            </a:r>
            <a:r>
              <a:rPr sz="3600" spc="-25" dirty="0">
                <a:latin typeface="Calibri"/>
                <a:cs typeface="Calibri"/>
              </a:rPr>
              <a:t>komparatif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59205" marR="5080" indent="-1049020">
              <a:lnSpc>
                <a:spcPct val="100000"/>
              </a:lnSpc>
              <a:spcBef>
                <a:spcPts val="105"/>
              </a:spcBef>
            </a:pPr>
            <a:r>
              <a:rPr spc="-75" dirty="0"/>
              <a:t>MANFAAT</a:t>
            </a:r>
            <a:r>
              <a:rPr spc="-114" dirty="0"/>
              <a:t> </a:t>
            </a:r>
            <a:r>
              <a:rPr spc="-15" dirty="0"/>
              <a:t>PERDAGANGAN  </a:t>
            </a:r>
            <a:r>
              <a:rPr dirty="0"/>
              <a:t>INTERNASIONAL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10132" y="1858061"/>
            <a:ext cx="8227568" cy="5159105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527685" indent="-515620" algn="just">
              <a:lnSpc>
                <a:spcPct val="100000"/>
              </a:lnSpc>
              <a:spcBef>
                <a:spcPts val="87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spc="-15" dirty="0">
                <a:latin typeface="Calibri"/>
                <a:cs typeface="Calibri"/>
              </a:rPr>
              <a:t>Menciptakan </a:t>
            </a:r>
            <a:r>
              <a:rPr sz="3200" spc="-5" dirty="0">
                <a:latin typeface="Calibri"/>
                <a:cs typeface="Calibri"/>
              </a:rPr>
              <a:t>efisiensi dan</a:t>
            </a:r>
            <a:r>
              <a:rPr sz="3200" spc="4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spesialisasi</a:t>
            </a:r>
            <a:endParaRPr sz="3200" dirty="0">
              <a:latin typeface="Calibri"/>
              <a:cs typeface="Calibri"/>
            </a:endParaRPr>
          </a:p>
          <a:p>
            <a:pPr marL="527685" marR="5080" indent="-515620" algn="just">
              <a:lnSpc>
                <a:spcPct val="100000"/>
              </a:lnSpc>
              <a:spcBef>
                <a:spcPts val="76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spc="-10" dirty="0">
                <a:latin typeface="Calibri"/>
                <a:cs typeface="Calibri"/>
              </a:rPr>
              <a:t>Memungkinkan </a:t>
            </a:r>
            <a:r>
              <a:rPr sz="3200" spc="-25" dirty="0">
                <a:latin typeface="Calibri"/>
                <a:cs typeface="Calibri"/>
              </a:rPr>
              <a:t>konsumsi </a:t>
            </a:r>
            <a:r>
              <a:rPr sz="3200" spc="-35" dirty="0">
                <a:latin typeface="Calibri"/>
                <a:cs typeface="Calibri"/>
              </a:rPr>
              <a:t>yg </a:t>
            </a:r>
            <a:r>
              <a:rPr sz="3200" spc="-5" dirty="0">
                <a:latin typeface="Calibri"/>
                <a:cs typeface="Calibri"/>
              </a:rPr>
              <a:t>lebih luas  bagi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penduduk</a:t>
            </a:r>
            <a:endParaRPr sz="3200" dirty="0">
              <a:latin typeface="Calibri"/>
              <a:cs typeface="Calibri"/>
            </a:endParaRPr>
          </a:p>
          <a:p>
            <a:pPr marL="527685" marR="395605" indent="-515620" algn="just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spc="-15" dirty="0">
                <a:latin typeface="Calibri"/>
                <a:cs typeface="Calibri"/>
              </a:rPr>
              <a:t>Mendorong semangat </a:t>
            </a:r>
            <a:r>
              <a:rPr sz="3200" spc="-20" dirty="0" err="1">
                <a:latin typeface="Calibri"/>
                <a:cs typeface="Calibri"/>
              </a:rPr>
              <a:t>berprestasi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10" dirty="0" smtClean="0">
                <a:latin typeface="Calibri"/>
                <a:cs typeface="Calibri"/>
              </a:rPr>
              <a:t>&amp;</a:t>
            </a:r>
            <a:r>
              <a:rPr sz="3200" spc="-15" dirty="0" err="1" smtClean="0">
                <a:latin typeface="Calibri"/>
                <a:cs typeface="Calibri"/>
              </a:rPr>
              <a:t>bersaing</a:t>
            </a:r>
            <a:endParaRPr sz="3200" dirty="0">
              <a:latin typeface="Calibri"/>
              <a:cs typeface="Calibri"/>
            </a:endParaRPr>
          </a:p>
          <a:p>
            <a:pPr marL="527685" indent="-515620" algn="just">
              <a:lnSpc>
                <a:spcPct val="100000"/>
              </a:lnSpc>
              <a:spcBef>
                <a:spcPts val="76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spc="-10" dirty="0">
                <a:latin typeface="Calibri"/>
                <a:cs typeface="Calibri"/>
              </a:rPr>
              <a:t>Sumber </a:t>
            </a:r>
            <a:r>
              <a:rPr sz="3200" spc="-15" dirty="0">
                <a:latin typeface="Calibri"/>
                <a:cs typeface="Calibri"/>
              </a:rPr>
              <a:t>pemasukan </a:t>
            </a:r>
            <a:r>
              <a:rPr sz="3200" spc="-25" dirty="0">
                <a:latin typeface="Calibri"/>
                <a:cs typeface="Calibri"/>
              </a:rPr>
              <a:t>kas</a:t>
            </a:r>
            <a:r>
              <a:rPr sz="3200" spc="8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negara</a:t>
            </a:r>
            <a:endParaRPr sz="3200" dirty="0">
              <a:latin typeface="Calibri"/>
              <a:cs typeface="Calibri"/>
            </a:endParaRPr>
          </a:p>
          <a:p>
            <a:pPr marL="527685" marR="1916430" indent="-515620" algn="just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spc="-15" dirty="0">
                <a:latin typeface="Calibri"/>
                <a:cs typeface="Calibri"/>
              </a:rPr>
              <a:t>Kerjasama </a:t>
            </a:r>
            <a:r>
              <a:rPr sz="3200" spc="-10" dirty="0">
                <a:latin typeface="Calibri"/>
                <a:cs typeface="Calibri"/>
              </a:rPr>
              <a:t>&amp; </a:t>
            </a:r>
            <a:r>
              <a:rPr sz="3200" spc="-15" dirty="0" err="1">
                <a:latin typeface="Calibri"/>
                <a:cs typeface="Calibri"/>
              </a:rPr>
              <a:t>persahabatan</a:t>
            </a:r>
            <a:r>
              <a:rPr sz="3200" spc="-15" dirty="0">
                <a:latin typeface="Calibri"/>
                <a:cs typeface="Calibri"/>
              </a:rPr>
              <a:t>  </a:t>
            </a:r>
            <a:r>
              <a:rPr sz="3200" spc="-20" dirty="0" err="1" smtClean="0">
                <a:latin typeface="Calibri"/>
                <a:cs typeface="Calibri"/>
              </a:rPr>
              <a:t>antar</a:t>
            </a:r>
            <a:r>
              <a:rPr lang="en-US" sz="3200" spc="-20" dirty="0" smtClean="0">
                <a:latin typeface="Calibri"/>
                <a:cs typeface="Calibri"/>
              </a:rPr>
              <a:t> </a:t>
            </a:r>
            <a:r>
              <a:rPr sz="3200" spc="-20" dirty="0" err="1" smtClean="0">
                <a:latin typeface="Calibri"/>
                <a:cs typeface="Calibri"/>
              </a:rPr>
              <a:t>negara</a:t>
            </a:r>
            <a:endParaRPr lang="en-US" sz="3200" spc="-20" dirty="0" smtClean="0">
              <a:latin typeface="Calibri"/>
              <a:cs typeface="Calibri"/>
            </a:endParaRPr>
          </a:p>
          <a:p>
            <a:pPr marL="12065" marR="1916430" algn="just">
              <a:lnSpc>
                <a:spcPct val="100000"/>
              </a:lnSpc>
              <a:spcBef>
                <a:spcPts val="770"/>
              </a:spcBef>
              <a:tabLst>
                <a:tab pos="527685" algn="l"/>
                <a:tab pos="528320" algn="l"/>
              </a:tabLst>
            </a:pPr>
            <a:endParaRPr lang="en-US" sz="3200" spc="-20" dirty="0" smtClean="0">
              <a:latin typeface="Calibri"/>
              <a:cs typeface="Calibri"/>
            </a:endParaRPr>
          </a:p>
          <a:p>
            <a:pPr marL="12065" marR="1916430" algn="just">
              <a:lnSpc>
                <a:spcPct val="100000"/>
              </a:lnSpc>
              <a:spcBef>
                <a:spcPts val="770"/>
              </a:spcBef>
              <a:tabLst>
                <a:tab pos="527685" algn="l"/>
                <a:tab pos="528320" algn="l"/>
              </a:tabLst>
            </a:pPr>
            <a:endParaRPr sz="3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50211" y="670560"/>
            <a:ext cx="6789420" cy="1000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624840" marR="5080" indent="-612775">
              <a:lnSpc>
                <a:spcPct val="100000"/>
              </a:lnSpc>
              <a:spcBef>
                <a:spcPts val="90"/>
              </a:spcBef>
            </a:pPr>
            <a:r>
              <a:rPr sz="3200" spc="-50" dirty="0"/>
              <a:t>FAKTOR-FAKTOR </a:t>
            </a:r>
            <a:r>
              <a:rPr sz="3200" spc="-10" dirty="0"/>
              <a:t>PENYEBAB </a:t>
            </a:r>
            <a:r>
              <a:rPr sz="3200" spc="-40" dirty="0"/>
              <a:t>TIMBULNYA  </a:t>
            </a:r>
            <a:r>
              <a:rPr sz="3200" spc="-15" dirty="0"/>
              <a:t>PERDAGANGAN</a:t>
            </a:r>
            <a:r>
              <a:rPr sz="3200" spc="-55" dirty="0"/>
              <a:t> </a:t>
            </a:r>
            <a:r>
              <a:rPr sz="3200" spc="-5" dirty="0"/>
              <a:t>INTERNASIONAL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310132" y="1892807"/>
            <a:ext cx="8227568" cy="486735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algn="just">
              <a:lnSpc>
                <a:spcPct val="100000"/>
              </a:lnSpc>
              <a:spcBef>
                <a:spcPts val="95"/>
              </a:spcBef>
              <a:tabLst>
                <a:tab pos="356870" algn="l"/>
                <a:tab pos="357505" algn="l"/>
              </a:tabLst>
            </a:pPr>
            <a:r>
              <a:rPr lang="en-US" sz="2500" b="1" spc="-25" dirty="0" smtClean="0">
                <a:latin typeface="Calibri"/>
                <a:cs typeface="Calibri"/>
              </a:rPr>
              <a:t>1. </a:t>
            </a:r>
            <a:r>
              <a:rPr sz="2500" b="1" spc="-25" dirty="0" err="1" smtClean="0">
                <a:latin typeface="Calibri"/>
                <a:cs typeface="Calibri"/>
              </a:rPr>
              <a:t>Adanya</a:t>
            </a:r>
            <a:r>
              <a:rPr sz="2500" b="1" spc="-25" dirty="0" smtClean="0">
                <a:latin typeface="Calibri"/>
                <a:cs typeface="Calibri"/>
              </a:rPr>
              <a:t> </a:t>
            </a:r>
            <a:r>
              <a:rPr sz="2500" b="1" spc="-10" dirty="0">
                <a:latin typeface="Calibri"/>
                <a:cs typeface="Calibri"/>
              </a:rPr>
              <a:t>perbedaan </a:t>
            </a:r>
            <a:r>
              <a:rPr sz="2500" b="1" spc="-15" dirty="0">
                <a:latin typeface="Calibri"/>
                <a:cs typeface="Calibri"/>
              </a:rPr>
              <a:t>Antar </a:t>
            </a:r>
            <a:r>
              <a:rPr sz="2500" b="1" spc="-25" dirty="0">
                <a:latin typeface="Calibri"/>
                <a:cs typeface="Calibri"/>
              </a:rPr>
              <a:t>negara</a:t>
            </a:r>
            <a:r>
              <a:rPr sz="2500" b="1" spc="114" dirty="0">
                <a:latin typeface="Calibri"/>
                <a:cs typeface="Calibri"/>
              </a:rPr>
              <a:t> </a:t>
            </a:r>
            <a:r>
              <a:rPr sz="2500" b="1" spc="-5" dirty="0">
                <a:latin typeface="Calibri"/>
                <a:cs typeface="Calibri"/>
              </a:rPr>
              <a:t>dalam:</a:t>
            </a:r>
            <a:endParaRPr sz="2500" dirty="0">
              <a:latin typeface="Calibri"/>
              <a:cs typeface="Calibri"/>
            </a:endParaRPr>
          </a:p>
          <a:p>
            <a:pPr marL="520700" indent="-174625" algn="just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520700" algn="l"/>
              </a:tabLst>
            </a:pPr>
            <a:r>
              <a:rPr lang="en-US" sz="2500" spc="-5" dirty="0" err="1">
                <a:latin typeface="Calibri"/>
                <a:cs typeface="Calibri"/>
              </a:rPr>
              <a:t>I</a:t>
            </a:r>
            <a:r>
              <a:rPr sz="2500" spc="-5" dirty="0" err="1" smtClean="0">
                <a:latin typeface="Calibri"/>
                <a:cs typeface="Calibri"/>
              </a:rPr>
              <a:t>klim</a:t>
            </a:r>
            <a:r>
              <a:rPr sz="2500" spc="-5" dirty="0" smtClean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dan </a:t>
            </a:r>
            <a:r>
              <a:rPr sz="2500" spc="-20" dirty="0">
                <a:latin typeface="Calibri"/>
                <a:cs typeface="Calibri"/>
              </a:rPr>
              <a:t>kesuburan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tanah</a:t>
            </a:r>
            <a:endParaRPr sz="2500" dirty="0">
              <a:latin typeface="Calibri"/>
              <a:cs typeface="Calibri"/>
            </a:endParaRPr>
          </a:p>
          <a:p>
            <a:pPr marL="520700" indent="-174625" algn="just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520700" algn="l"/>
              </a:tabLst>
            </a:pPr>
            <a:r>
              <a:rPr lang="en-US" sz="2500" spc="-15" dirty="0" err="1" smtClean="0">
                <a:latin typeface="Calibri"/>
                <a:cs typeface="Calibri"/>
              </a:rPr>
              <a:t>K</a:t>
            </a:r>
            <a:r>
              <a:rPr sz="2500" spc="-15" dirty="0" err="1" smtClean="0">
                <a:latin typeface="Calibri"/>
                <a:cs typeface="Calibri"/>
              </a:rPr>
              <a:t>ebudayaan</a:t>
            </a:r>
            <a:r>
              <a:rPr sz="2500" spc="-15" dirty="0" smtClean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dan </a:t>
            </a:r>
            <a:r>
              <a:rPr sz="2500" spc="-40" dirty="0">
                <a:latin typeface="Calibri"/>
                <a:cs typeface="Calibri"/>
              </a:rPr>
              <a:t>gaya</a:t>
            </a:r>
            <a:r>
              <a:rPr sz="2500" spc="5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hidup</a:t>
            </a:r>
          </a:p>
          <a:p>
            <a:pPr marL="520700" indent="-174625" algn="just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520700" algn="l"/>
              </a:tabLst>
            </a:pPr>
            <a:r>
              <a:rPr lang="en-US" sz="2500" dirty="0" err="1">
                <a:latin typeface="Calibri"/>
                <a:cs typeface="Calibri"/>
              </a:rPr>
              <a:t>P</a:t>
            </a:r>
            <a:r>
              <a:rPr sz="2500" dirty="0" err="1" smtClean="0">
                <a:latin typeface="Calibri"/>
                <a:cs typeface="Calibri"/>
              </a:rPr>
              <a:t>enguasaan</a:t>
            </a:r>
            <a:r>
              <a:rPr sz="2500" spc="-20" dirty="0" smtClean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IPTEK</a:t>
            </a:r>
            <a:endParaRPr sz="2500" dirty="0">
              <a:latin typeface="Calibri"/>
              <a:cs typeface="Calibri"/>
            </a:endParaRPr>
          </a:p>
          <a:p>
            <a:pPr marL="520700" indent="-174625" algn="just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520700" algn="l"/>
              </a:tabLst>
            </a:pPr>
            <a:r>
              <a:rPr lang="en-US" sz="2500" spc="-5" dirty="0" err="1">
                <a:latin typeface="Calibri"/>
                <a:cs typeface="Calibri"/>
              </a:rPr>
              <a:t>P</a:t>
            </a:r>
            <a:r>
              <a:rPr sz="2500" spc="-5" dirty="0" err="1" smtClean="0">
                <a:latin typeface="Calibri"/>
                <a:cs typeface="Calibri"/>
              </a:rPr>
              <a:t>erbedaan</a:t>
            </a:r>
            <a:r>
              <a:rPr sz="2500" spc="50" dirty="0" smtClean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hasil	</a:t>
            </a:r>
            <a:r>
              <a:rPr sz="2500" spc="-15" dirty="0">
                <a:latin typeface="Calibri"/>
                <a:cs typeface="Calibri"/>
              </a:rPr>
              <a:t>produksi</a:t>
            </a:r>
            <a:endParaRPr sz="2500" dirty="0">
              <a:latin typeface="Calibri"/>
              <a:cs typeface="Calibri"/>
            </a:endParaRPr>
          </a:p>
          <a:p>
            <a:pPr marL="520700" indent="-174625" algn="just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520700" algn="l"/>
              </a:tabLst>
            </a:pPr>
            <a:r>
              <a:rPr lang="en-US" sz="2500" spc="-5" dirty="0" err="1">
                <a:latin typeface="Calibri"/>
                <a:cs typeface="Calibri"/>
              </a:rPr>
              <a:t>P</a:t>
            </a:r>
            <a:r>
              <a:rPr sz="2500" spc="-5" dirty="0" err="1" smtClean="0">
                <a:latin typeface="Calibri"/>
                <a:cs typeface="Calibri"/>
              </a:rPr>
              <a:t>erbedaan</a:t>
            </a:r>
            <a:r>
              <a:rPr sz="2500" spc="-5" dirty="0" smtClean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harga</a:t>
            </a:r>
            <a:r>
              <a:rPr sz="2500" spc="-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barang</a:t>
            </a:r>
            <a:endParaRPr sz="2500" dirty="0">
              <a:latin typeface="Calibri"/>
              <a:cs typeface="Calibri"/>
            </a:endParaRPr>
          </a:p>
          <a:p>
            <a:pPr marL="520700" indent="-174625" algn="just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520700" algn="l"/>
              </a:tabLst>
            </a:pPr>
            <a:r>
              <a:rPr lang="en-US" sz="2500" spc="-5" dirty="0" err="1">
                <a:latin typeface="Calibri"/>
                <a:cs typeface="Calibri"/>
              </a:rPr>
              <a:t>P</a:t>
            </a:r>
            <a:r>
              <a:rPr sz="2500" spc="-5" dirty="0" err="1" smtClean="0">
                <a:latin typeface="Calibri"/>
                <a:cs typeface="Calibri"/>
              </a:rPr>
              <a:t>erbedaan</a:t>
            </a:r>
            <a:r>
              <a:rPr sz="2500" spc="-5" dirty="0" smtClean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produktivitas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negara</a:t>
            </a:r>
            <a:endParaRPr sz="2500" dirty="0">
              <a:latin typeface="Calibri"/>
              <a:cs typeface="Calibri"/>
            </a:endParaRPr>
          </a:p>
          <a:p>
            <a:pPr marL="346075" marR="201295" indent="-334963" algn="just">
              <a:lnSpc>
                <a:spcPts val="2400"/>
              </a:lnSpc>
              <a:spcBef>
                <a:spcPts val="580"/>
              </a:spcBef>
              <a:tabLst>
                <a:tab pos="356870" algn="l"/>
                <a:tab pos="357505" algn="l"/>
              </a:tabLst>
            </a:pPr>
            <a:r>
              <a:rPr lang="en-US" sz="2500" b="1" spc="-25" dirty="0" smtClean="0">
                <a:latin typeface="Calibri"/>
                <a:cs typeface="Calibri"/>
              </a:rPr>
              <a:t>2. </a:t>
            </a:r>
            <a:r>
              <a:rPr sz="2500" b="1" spc="-25" dirty="0" err="1" smtClean="0">
                <a:latin typeface="Calibri"/>
                <a:cs typeface="Calibri"/>
              </a:rPr>
              <a:t>Adanya</a:t>
            </a:r>
            <a:r>
              <a:rPr sz="2500" b="1" spc="-25" dirty="0" smtClean="0">
                <a:latin typeface="Calibri"/>
                <a:cs typeface="Calibri"/>
              </a:rPr>
              <a:t> </a:t>
            </a:r>
            <a:r>
              <a:rPr sz="2500" b="1" spc="-25" dirty="0">
                <a:latin typeface="Calibri"/>
                <a:cs typeface="Calibri"/>
              </a:rPr>
              <a:t>ketergantungan </a:t>
            </a:r>
            <a:r>
              <a:rPr sz="2500" b="1" spc="-15" dirty="0">
                <a:latin typeface="Calibri"/>
                <a:cs typeface="Calibri"/>
              </a:rPr>
              <a:t>antar </a:t>
            </a:r>
            <a:r>
              <a:rPr sz="2500" b="1" spc="-25" dirty="0">
                <a:latin typeface="Calibri"/>
                <a:cs typeface="Calibri"/>
              </a:rPr>
              <a:t>negara </a:t>
            </a:r>
            <a:r>
              <a:rPr sz="2500" b="1" spc="-5" dirty="0">
                <a:latin typeface="Calibri"/>
                <a:cs typeface="Calibri"/>
              </a:rPr>
              <a:t>dalam  </a:t>
            </a:r>
            <a:r>
              <a:rPr sz="2500" b="1" spc="-15" dirty="0">
                <a:latin typeface="Calibri"/>
                <a:cs typeface="Calibri"/>
              </a:rPr>
              <a:t>perekonomian</a:t>
            </a:r>
            <a:r>
              <a:rPr sz="2500" b="1" spc="-10" dirty="0">
                <a:latin typeface="Calibri"/>
                <a:cs typeface="Calibri"/>
              </a:rPr>
              <a:t> </a:t>
            </a:r>
            <a:r>
              <a:rPr sz="2500" b="1" spc="-5" dirty="0">
                <a:latin typeface="Calibri"/>
                <a:cs typeface="Calibri"/>
              </a:rPr>
              <a:t>dunia:</a:t>
            </a:r>
            <a:endParaRPr sz="2500" dirty="0">
              <a:latin typeface="Calibri"/>
              <a:cs typeface="Calibri"/>
            </a:endParaRPr>
          </a:p>
          <a:p>
            <a:pPr marL="568325" indent="-222250" algn="just">
              <a:lnSpc>
                <a:spcPct val="100000"/>
              </a:lnSpc>
              <a:spcBef>
                <a:spcPts val="20"/>
              </a:spcBef>
              <a:buFont typeface="Arial" panose="020B0604020202020204" pitchFamily="34" charset="0"/>
              <a:buChar char="•"/>
              <a:tabLst>
                <a:tab pos="568325" algn="l"/>
              </a:tabLst>
            </a:pPr>
            <a:r>
              <a:rPr sz="2500" spc="-10" dirty="0">
                <a:latin typeface="Calibri"/>
                <a:cs typeface="Calibri"/>
              </a:rPr>
              <a:t>kebutuhan </a:t>
            </a:r>
            <a:r>
              <a:rPr sz="2500" spc="-15" dirty="0">
                <a:latin typeface="Calibri"/>
                <a:cs typeface="Calibri"/>
              </a:rPr>
              <a:t>yg </a:t>
            </a:r>
            <a:r>
              <a:rPr sz="2500" spc="-5" dirty="0">
                <a:latin typeface="Calibri"/>
                <a:cs typeface="Calibri"/>
              </a:rPr>
              <a:t>semakin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bertambah</a:t>
            </a:r>
            <a:endParaRPr sz="2500" dirty="0">
              <a:latin typeface="Calibri"/>
              <a:cs typeface="Calibri"/>
            </a:endParaRPr>
          </a:p>
          <a:p>
            <a:pPr marL="568325" indent="-222250" algn="just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568325" algn="l"/>
              </a:tabLst>
            </a:pPr>
            <a:r>
              <a:rPr sz="2500" spc="-20" dirty="0">
                <a:latin typeface="Calibri"/>
                <a:cs typeface="Calibri"/>
              </a:rPr>
              <a:t>adanya </a:t>
            </a:r>
            <a:r>
              <a:rPr sz="2500" dirty="0">
                <a:latin typeface="Calibri"/>
                <a:cs typeface="Calibri"/>
              </a:rPr>
              <a:t>spesialisasi </a:t>
            </a:r>
            <a:r>
              <a:rPr sz="2500" spc="-15" dirty="0">
                <a:latin typeface="Calibri"/>
                <a:cs typeface="Calibri"/>
              </a:rPr>
              <a:t>yg bersifat</a:t>
            </a:r>
            <a:r>
              <a:rPr sz="2500" spc="-2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internasional</a:t>
            </a:r>
            <a:endParaRPr sz="2500" dirty="0">
              <a:latin typeface="Calibri"/>
              <a:cs typeface="Calibri"/>
            </a:endParaRPr>
          </a:p>
          <a:p>
            <a:pPr marL="568325" marR="5080" indent="-222250" algn="just">
              <a:lnSpc>
                <a:spcPts val="2400"/>
              </a:lnSpc>
              <a:spcBef>
                <a:spcPts val="580"/>
              </a:spcBef>
              <a:buFont typeface="Arial" panose="020B0604020202020204" pitchFamily="34" charset="0"/>
              <a:buChar char="•"/>
              <a:tabLst>
                <a:tab pos="568325" algn="l"/>
              </a:tabLst>
            </a:pPr>
            <a:r>
              <a:rPr sz="2500" spc="-5" dirty="0">
                <a:latin typeface="Calibri"/>
                <a:cs typeface="Calibri"/>
              </a:rPr>
              <a:t>Semakin </a:t>
            </a:r>
            <a:r>
              <a:rPr sz="2500" spc="-15" dirty="0">
                <a:latin typeface="Calibri"/>
                <a:cs typeface="Calibri"/>
              </a:rPr>
              <a:t>berkembangnya </a:t>
            </a:r>
            <a:r>
              <a:rPr sz="2500" spc="-20" dirty="0">
                <a:latin typeface="Calibri"/>
                <a:cs typeface="Calibri"/>
              </a:rPr>
              <a:t>kegiatan </a:t>
            </a:r>
            <a:r>
              <a:rPr sz="2500" spc="-5" dirty="0">
                <a:latin typeface="Calibri"/>
                <a:cs typeface="Calibri"/>
              </a:rPr>
              <a:t>perusahaan  multinasional</a:t>
            </a:r>
            <a:endParaRPr sz="25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132" y="548640"/>
            <a:ext cx="7998968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3600" spc="-55" dirty="0"/>
              <a:t>FAKTOR-FAKTOR </a:t>
            </a:r>
            <a:r>
              <a:rPr sz="3600" spc="-35" dirty="0"/>
              <a:t>PENGHAMBAT  </a:t>
            </a:r>
            <a:r>
              <a:rPr sz="3600" spc="-40" dirty="0"/>
              <a:t>TERJADINYA </a:t>
            </a:r>
            <a:r>
              <a:rPr sz="3600" spc="-15" dirty="0"/>
              <a:t>PERDAGANGAN  </a:t>
            </a:r>
            <a:r>
              <a:rPr sz="3600" spc="-5" dirty="0"/>
              <a:t>INTERNASIONAL</a:t>
            </a: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1310132" y="2400605"/>
            <a:ext cx="8379968" cy="3731895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527685" indent="-515620" algn="just">
              <a:lnSpc>
                <a:spcPct val="100000"/>
              </a:lnSpc>
              <a:spcBef>
                <a:spcPts val="87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spc="-5" dirty="0">
                <a:latin typeface="Calibri"/>
                <a:cs typeface="Calibri"/>
              </a:rPr>
              <a:t>Tidak </a:t>
            </a:r>
            <a:r>
              <a:rPr sz="3200" spc="-20" dirty="0">
                <a:latin typeface="Calibri"/>
                <a:cs typeface="Calibri"/>
              </a:rPr>
              <a:t>amannya </a:t>
            </a:r>
            <a:r>
              <a:rPr sz="3200" spc="-10" dirty="0">
                <a:latin typeface="Calibri"/>
                <a:cs typeface="Calibri"/>
              </a:rPr>
              <a:t>suatu</a:t>
            </a:r>
            <a:r>
              <a:rPr sz="3200" spc="4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negara</a:t>
            </a:r>
            <a:endParaRPr sz="3200" dirty="0">
              <a:latin typeface="Calibri"/>
              <a:cs typeface="Calibri"/>
            </a:endParaRPr>
          </a:p>
          <a:p>
            <a:pPr marL="527685" marR="5080" indent="-515620" algn="just">
              <a:lnSpc>
                <a:spcPct val="100000"/>
              </a:lnSpc>
              <a:spcBef>
                <a:spcPts val="76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spc="-20" dirty="0">
                <a:latin typeface="Calibri"/>
                <a:cs typeface="Calibri"/>
              </a:rPr>
              <a:t>Kebijakan </a:t>
            </a:r>
            <a:r>
              <a:rPr sz="3200" spc="-30" dirty="0">
                <a:latin typeface="Calibri"/>
                <a:cs typeface="Calibri"/>
              </a:rPr>
              <a:t>ekonomi </a:t>
            </a:r>
            <a:r>
              <a:rPr sz="3200" spc="-10" dirty="0">
                <a:latin typeface="Calibri"/>
                <a:cs typeface="Calibri"/>
              </a:rPr>
              <a:t>internasional </a:t>
            </a:r>
            <a:r>
              <a:rPr sz="3200" spc="-20" dirty="0">
                <a:latin typeface="Calibri"/>
                <a:cs typeface="Calibri"/>
              </a:rPr>
              <a:t>yang  </a:t>
            </a:r>
            <a:r>
              <a:rPr sz="3200" spc="-15" dirty="0">
                <a:latin typeface="Calibri"/>
                <a:cs typeface="Calibri"/>
              </a:rPr>
              <a:t>dilakukan </a:t>
            </a:r>
            <a:r>
              <a:rPr sz="3200" spc="-5" dirty="0">
                <a:latin typeface="Calibri"/>
                <a:cs typeface="Calibri"/>
              </a:rPr>
              <a:t>oleh </a:t>
            </a:r>
            <a:r>
              <a:rPr sz="3200" spc="-15" dirty="0">
                <a:latin typeface="Calibri"/>
                <a:cs typeface="Calibri"/>
              </a:rPr>
              <a:t>pemerintah. Misalnya,  pembatasan </a:t>
            </a:r>
            <a:r>
              <a:rPr sz="3200" spc="-5" dirty="0">
                <a:latin typeface="Calibri"/>
                <a:cs typeface="Calibri"/>
              </a:rPr>
              <a:t>jumlah </a:t>
            </a:r>
            <a:r>
              <a:rPr sz="3200" spc="-55" dirty="0">
                <a:latin typeface="Calibri"/>
                <a:cs typeface="Calibri"/>
              </a:rPr>
              <a:t>impor, </a:t>
            </a:r>
            <a:r>
              <a:rPr sz="3200" spc="-10" dirty="0">
                <a:latin typeface="Calibri"/>
                <a:cs typeface="Calibri"/>
              </a:rPr>
              <a:t>pungutan </a:t>
            </a:r>
            <a:r>
              <a:rPr sz="3200" spc="-25" dirty="0">
                <a:latin typeface="Calibri"/>
                <a:cs typeface="Calibri"/>
              </a:rPr>
              <a:t>biaya  </a:t>
            </a:r>
            <a:r>
              <a:rPr sz="3200" spc="-15" dirty="0">
                <a:latin typeface="Calibri"/>
                <a:cs typeface="Calibri"/>
              </a:rPr>
              <a:t>impor/ekspor </a:t>
            </a:r>
            <a:r>
              <a:rPr sz="3200" spc="-20" dirty="0">
                <a:latin typeface="Calibri"/>
                <a:cs typeface="Calibri"/>
              </a:rPr>
              <a:t>yang </a:t>
            </a:r>
            <a:r>
              <a:rPr sz="3200" spc="5" dirty="0">
                <a:latin typeface="Calibri"/>
                <a:cs typeface="Calibri"/>
              </a:rPr>
              <a:t>tinggi, </a:t>
            </a:r>
            <a:r>
              <a:rPr sz="3200" spc="-5" dirty="0">
                <a:latin typeface="Calibri"/>
                <a:cs typeface="Calibri"/>
              </a:rPr>
              <a:t>perijinan </a:t>
            </a:r>
            <a:r>
              <a:rPr sz="3200" spc="-20" dirty="0">
                <a:latin typeface="Calibri"/>
                <a:cs typeface="Calibri"/>
              </a:rPr>
              <a:t>yang  </a:t>
            </a:r>
            <a:r>
              <a:rPr sz="3200" spc="-5" dirty="0">
                <a:latin typeface="Calibri"/>
                <a:cs typeface="Calibri"/>
              </a:rPr>
              <a:t>berbelit-belit.</a:t>
            </a:r>
            <a:endParaRPr sz="3200" dirty="0">
              <a:latin typeface="Calibri"/>
              <a:cs typeface="Calibri"/>
            </a:endParaRPr>
          </a:p>
          <a:p>
            <a:pPr marL="527685" indent="-515620" algn="just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spc="-5" dirty="0">
                <a:latin typeface="Calibri"/>
                <a:cs typeface="Calibri"/>
              </a:rPr>
              <a:t>Tidak </a:t>
            </a:r>
            <a:r>
              <a:rPr sz="3200" spc="-25" dirty="0">
                <a:latin typeface="Calibri"/>
                <a:cs typeface="Calibri"/>
              </a:rPr>
              <a:t>stabilnya </a:t>
            </a:r>
            <a:r>
              <a:rPr sz="3200" spc="-35" dirty="0">
                <a:latin typeface="Calibri"/>
                <a:cs typeface="Calibri"/>
              </a:rPr>
              <a:t>kurs </a:t>
            </a:r>
            <a:r>
              <a:rPr sz="3200" spc="-25" dirty="0">
                <a:latin typeface="Calibri"/>
                <a:cs typeface="Calibri"/>
              </a:rPr>
              <a:t>mata </a:t>
            </a:r>
            <a:r>
              <a:rPr sz="3200" spc="-5" dirty="0">
                <a:latin typeface="Calibri"/>
                <a:cs typeface="Calibri"/>
              </a:rPr>
              <a:t>uang</a:t>
            </a:r>
            <a:r>
              <a:rPr sz="3200" spc="15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asing</a:t>
            </a:r>
            <a:endParaRPr sz="3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99846" rIns="0" bIns="0" rtlCol="0">
            <a:spAutoFit/>
          </a:bodyPr>
          <a:lstStyle/>
          <a:p>
            <a:pPr marL="1216025" marR="5080" indent="-1225550">
              <a:lnSpc>
                <a:spcPct val="100000"/>
              </a:lnSpc>
              <a:spcBef>
                <a:spcPts val="105"/>
              </a:spcBef>
            </a:pPr>
            <a:r>
              <a:rPr spc="-85" dirty="0"/>
              <a:t>HAMBATAN </a:t>
            </a:r>
            <a:r>
              <a:rPr spc="-15" dirty="0"/>
              <a:t>PERDAGANGAN  </a:t>
            </a:r>
            <a:r>
              <a:rPr dirty="0"/>
              <a:t>INTERNASIONAL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10132" y="2467661"/>
            <a:ext cx="6248400" cy="2366645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527685" indent="-515620">
              <a:lnSpc>
                <a:spcPct val="100000"/>
              </a:lnSpc>
              <a:spcBef>
                <a:spcPts val="87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spc="-55" dirty="0">
                <a:latin typeface="Calibri"/>
                <a:cs typeface="Calibri"/>
              </a:rPr>
              <a:t>TARIF</a:t>
            </a:r>
            <a:endParaRPr sz="32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76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spc="-80" dirty="0">
                <a:latin typeface="Calibri"/>
                <a:cs typeface="Calibri"/>
              </a:rPr>
              <a:t>QUOTA</a:t>
            </a:r>
            <a:endParaRPr sz="32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spc="-15" dirty="0">
                <a:latin typeface="Calibri"/>
                <a:cs typeface="Calibri"/>
              </a:rPr>
              <a:t>PERJANJIAN </a:t>
            </a:r>
            <a:r>
              <a:rPr sz="3200" spc="-60" dirty="0">
                <a:latin typeface="Calibri"/>
                <a:cs typeface="Calibri"/>
              </a:rPr>
              <a:t>PEMBATASAN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EKSPOR</a:t>
            </a:r>
            <a:endParaRPr sz="32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76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spc="-60" dirty="0">
                <a:latin typeface="Calibri"/>
                <a:cs typeface="Calibri"/>
              </a:rPr>
              <a:t>PEMBATASAN </a:t>
            </a:r>
            <a:r>
              <a:rPr sz="3200" spc="-85" dirty="0">
                <a:latin typeface="Calibri"/>
                <a:cs typeface="Calibri"/>
              </a:rPr>
              <a:t>VALUTA</a:t>
            </a:r>
            <a:r>
              <a:rPr sz="3200" spc="4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ASING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10132" y="874775"/>
            <a:ext cx="7250430" cy="42849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060700" marR="5080" indent="-2225040">
              <a:lnSpc>
                <a:spcPct val="100000"/>
              </a:lnSpc>
              <a:spcBef>
                <a:spcPts val="105"/>
              </a:spcBef>
            </a:pPr>
            <a:r>
              <a:rPr sz="4000" b="1" spc="-85" dirty="0">
                <a:latin typeface="Calibri"/>
                <a:cs typeface="Calibri"/>
              </a:rPr>
              <a:t>HAMBATAN </a:t>
            </a:r>
            <a:r>
              <a:rPr sz="4000" b="1" spc="-60" dirty="0">
                <a:latin typeface="Calibri"/>
                <a:cs typeface="Calibri"/>
              </a:rPr>
              <a:t>TARIF </a:t>
            </a:r>
            <a:r>
              <a:rPr sz="4000" b="1" spc="-15" dirty="0">
                <a:latin typeface="Calibri"/>
                <a:cs typeface="Calibri"/>
              </a:rPr>
              <a:t>DIBEDAKAN  MENJADI</a:t>
            </a:r>
            <a:endParaRPr sz="40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1850"/>
              </a:spcBef>
              <a:buAutoNum type="arabicPeriod"/>
              <a:tabLst>
                <a:tab pos="528320" algn="l"/>
              </a:tabLst>
            </a:pPr>
            <a:r>
              <a:rPr sz="4000" dirty="0">
                <a:latin typeface="Calibri"/>
                <a:cs typeface="Calibri"/>
              </a:rPr>
              <a:t>Bea</a:t>
            </a:r>
            <a:r>
              <a:rPr sz="4000" spc="-45" dirty="0">
                <a:latin typeface="Calibri"/>
                <a:cs typeface="Calibri"/>
              </a:rPr>
              <a:t> </a:t>
            </a:r>
            <a:r>
              <a:rPr sz="4000" spc="-10" dirty="0">
                <a:latin typeface="Calibri"/>
                <a:cs typeface="Calibri"/>
              </a:rPr>
              <a:t>ekspor</a:t>
            </a:r>
            <a:endParaRPr sz="40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960"/>
              </a:spcBef>
              <a:buAutoNum type="arabicPeriod"/>
              <a:tabLst>
                <a:tab pos="528320" algn="l"/>
              </a:tabLst>
            </a:pPr>
            <a:r>
              <a:rPr sz="4000" dirty="0">
                <a:latin typeface="Calibri"/>
                <a:cs typeface="Calibri"/>
              </a:rPr>
              <a:t>Bea</a:t>
            </a:r>
            <a:r>
              <a:rPr sz="4000" spc="-45" dirty="0">
                <a:latin typeface="Calibri"/>
                <a:cs typeface="Calibri"/>
              </a:rPr>
              <a:t> </a:t>
            </a:r>
            <a:r>
              <a:rPr sz="4000" spc="-15" dirty="0">
                <a:latin typeface="Calibri"/>
                <a:cs typeface="Calibri"/>
              </a:rPr>
              <a:t>transit</a:t>
            </a:r>
            <a:endParaRPr sz="40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960"/>
              </a:spcBef>
              <a:buAutoNum type="arabicPeriod"/>
              <a:tabLst>
                <a:tab pos="528320" algn="l"/>
              </a:tabLst>
            </a:pPr>
            <a:r>
              <a:rPr sz="4000" dirty="0">
                <a:latin typeface="Calibri"/>
                <a:cs typeface="Calibri"/>
              </a:rPr>
              <a:t>Bea</a:t>
            </a:r>
            <a:r>
              <a:rPr sz="4000" spc="-45" dirty="0">
                <a:latin typeface="Calibri"/>
                <a:cs typeface="Calibri"/>
              </a:rPr>
              <a:t> </a:t>
            </a:r>
            <a:r>
              <a:rPr sz="4000" spc="-5" dirty="0">
                <a:latin typeface="Calibri"/>
                <a:cs typeface="Calibri"/>
              </a:rPr>
              <a:t>impor</a:t>
            </a:r>
            <a:endParaRPr sz="40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960"/>
              </a:spcBef>
              <a:buAutoNum type="arabicPeriod"/>
              <a:tabLst>
                <a:tab pos="528320" algn="l"/>
              </a:tabLst>
            </a:pPr>
            <a:r>
              <a:rPr sz="4000" dirty="0">
                <a:latin typeface="Calibri"/>
                <a:cs typeface="Calibri"/>
              </a:rPr>
              <a:t>Uang jaminan</a:t>
            </a:r>
            <a:r>
              <a:rPr sz="4000" spc="-90" dirty="0">
                <a:latin typeface="Calibri"/>
                <a:cs typeface="Calibri"/>
              </a:rPr>
              <a:t> </a:t>
            </a:r>
            <a:r>
              <a:rPr sz="4000" spc="-5" dirty="0">
                <a:latin typeface="Calibri"/>
                <a:cs typeface="Calibri"/>
              </a:rPr>
              <a:t>impor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53260" y="1027175"/>
            <a:ext cx="6784340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7445" marR="5080" indent="-2405380">
              <a:lnSpc>
                <a:spcPct val="100000"/>
              </a:lnSpc>
              <a:spcBef>
                <a:spcPts val="105"/>
              </a:spcBef>
            </a:pPr>
            <a:r>
              <a:rPr spc="-85" dirty="0"/>
              <a:t>HAMBATAN </a:t>
            </a:r>
            <a:r>
              <a:rPr spc="-75" dirty="0"/>
              <a:t>QUOTA </a:t>
            </a:r>
            <a:r>
              <a:rPr spc="-15" dirty="0"/>
              <a:t>DIBEDAKAN  MENJADI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10132" y="2315261"/>
            <a:ext cx="4769485" cy="2366645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87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15" dirty="0">
                <a:latin typeface="Calibri"/>
                <a:cs typeface="Calibri"/>
              </a:rPr>
              <a:t>Absolute/unilateral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quota</a:t>
            </a:r>
            <a:endParaRPr sz="3200">
              <a:latin typeface="Calibri"/>
              <a:cs typeface="Calibri"/>
            </a:endParaRPr>
          </a:p>
          <a:p>
            <a:pPr marL="356870" indent="-344805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15" dirty="0">
                <a:latin typeface="Calibri"/>
                <a:cs typeface="Calibri"/>
              </a:rPr>
              <a:t>Negotiated/bilateral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quota</a:t>
            </a:r>
            <a:endParaRPr sz="3200">
              <a:latin typeface="Calibri"/>
              <a:cs typeface="Calibri"/>
            </a:endParaRPr>
          </a:p>
          <a:p>
            <a:pPr marL="356870" indent="-34480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45" dirty="0">
                <a:latin typeface="Calibri"/>
                <a:cs typeface="Calibri"/>
              </a:rPr>
              <a:t>Tariff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quota</a:t>
            </a:r>
            <a:endParaRPr sz="3200">
              <a:latin typeface="Calibri"/>
              <a:cs typeface="Calibri"/>
            </a:endParaRPr>
          </a:p>
          <a:p>
            <a:pPr marL="356870" indent="-344805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dirty="0">
                <a:latin typeface="Calibri"/>
                <a:cs typeface="Calibri"/>
              </a:rPr>
              <a:t>Mixing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quota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00860" y="944879"/>
            <a:ext cx="709422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8640" marR="5080" indent="-536575">
              <a:lnSpc>
                <a:spcPct val="100000"/>
              </a:lnSpc>
              <a:spcBef>
                <a:spcPts val="100"/>
              </a:spcBef>
            </a:pPr>
            <a:r>
              <a:rPr sz="3000" spc="-10" dirty="0"/>
              <a:t>PERBEDAAN PERDAGANGAN </a:t>
            </a:r>
            <a:r>
              <a:rPr sz="3000" spc="-15" dirty="0"/>
              <a:t>DALAM</a:t>
            </a:r>
            <a:r>
              <a:rPr sz="3000" spc="-140" dirty="0"/>
              <a:t> </a:t>
            </a:r>
            <a:r>
              <a:rPr sz="3000" spc="-15" dirty="0"/>
              <a:t>NEGERI  </a:t>
            </a:r>
            <a:r>
              <a:rPr sz="3000" spc="-25" dirty="0"/>
              <a:t>DAN </a:t>
            </a:r>
            <a:r>
              <a:rPr sz="3000" spc="-10" dirty="0"/>
              <a:t>PERDAGANGAN</a:t>
            </a:r>
            <a:r>
              <a:rPr sz="3000" spc="-95" dirty="0"/>
              <a:t> </a:t>
            </a:r>
            <a:r>
              <a:rPr sz="3000" spc="-5" dirty="0"/>
              <a:t>INTERNASIONAL</a:t>
            </a:r>
            <a:endParaRPr sz="30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567180" indent="-344805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1567180" algn="l"/>
                <a:tab pos="1567815" algn="l"/>
              </a:tabLst>
            </a:pPr>
            <a:r>
              <a:rPr spc="-10" dirty="0"/>
              <a:t>Jangkauan</a:t>
            </a:r>
            <a:r>
              <a:rPr spc="20" dirty="0"/>
              <a:t> </a:t>
            </a:r>
            <a:r>
              <a:rPr spc="-15" dirty="0"/>
              <a:t>wilayah</a:t>
            </a:r>
          </a:p>
          <a:p>
            <a:pPr marL="1567180" indent="-344805">
              <a:lnSpc>
                <a:spcPct val="100000"/>
              </a:lnSpc>
              <a:spcBef>
                <a:spcPts val="384"/>
              </a:spcBef>
              <a:buFont typeface="Arial"/>
              <a:buChar char="•"/>
              <a:tabLst>
                <a:tab pos="1567180" algn="l"/>
                <a:tab pos="1567815" algn="l"/>
              </a:tabLst>
            </a:pPr>
            <a:r>
              <a:rPr spc="-25" dirty="0"/>
              <a:t>Cara</a:t>
            </a:r>
            <a:r>
              <a:rPr dirty="0"/>
              <a:t> </a:t>
            </a:r>
            <a:r>
              <a:rPr spc="-25" dirty="0"/>
              <a:t>pembayaran</a:t>
            </a:r>
          </a:p>
          <a:p>
            <a:pPr marL="1567180" indent="-344805">
              <a:lnSpc>
                <a:spcPct val="100000"/>
              </a:lnSpc>
              <a:spcBef>
                <a:spcPts val="380"/>
              </a:spcBef>
              <a:buFont typeface="Arial"/>
              <a:buChar char="•"/>
              <a:tabLst>
                <a:tab pos="1567180" algn="l"/>
                <a:tab pos="1567815" algn="l"/>
              </a:tabLst>
            </a:pPr>
            <a:r>
              <a:rPr spc="-15" dirty="0"/>
              <a:t>Sistem</a:t>
            </a:r>
            <a:r>
              <a:rPr spc="-20" dirty="0"/>
              <a:t> </a:t>
            </a:r>
            <a:r>
              <a:rPr spc="-10" dirty="0"/>
              <a:t>distribusi</a:t>
            </a:r>
          </a:p>
          <a:p>
            <a:pPr marL="1567180" indent="-344805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1567180" algn="l"/>
                <a:tab pos="1567815" algn="l"/>
              </a:tabLst>
            </a:pPr>
            <a:r>
              <a:rPr spc="-35" dirty="0"/>
              <a:t>Peraturan </a:t>
            </a:r>
            <a:r>
              <a:rPr spc="-20" dirty="0"/>
              <a:t>yang</a:t>
            </a:r>
            <a:r>
              <a:rPr spc="70" dirty="0"/>
              <a:t> </a:t>
            </a:r>
            <a:r>
              <a:rPr spc="-15" dirty="0"/>
              <a:t>berlaku</a:t>
            </a:r>
          </a:p>
          <a:p>
            <a:pPr marL="1567180" indent="-344805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1567180" algn="l"/>
                <a:tab pos="1567815" algn="l"/>
              </a:tabLst>
            </a:pPr>
            <a:r>
              <a:rPr spc="-15" dirty="0"/>
              <a:t>Tingkat</a:t>
            </a:r>
            <a:r>
              <a:rPr spc="-20" dirty="0"/>
              <a:t> </a:t>
            </a:r>
            <a:r>
              <a:rPr spc="-15" dirty="0"/>
              <a:t>persaingan</a:t>
            </a:r>
          </a:p>
          <a:p>
            <a:pPr marL="1567180" indent="-344805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1567180" algn="l"/>
                <a:tab pos="1567815" algn="l"/>
              </a:tabLst>
            </a:pPr>
            <a:r>
              <a:rPr spc="-10" dirty="0"/>
              <a:t>Satuan </a:t>
            </a:r>
            <a:r>
              <a:rPr spc="-30" dirty="0"/>
              <a:t>ukuran </a:t>
            </a:r>
            <a:r>
              <a:rPr spc="-25" dirty="0"/>
              <a:t>berat, </a:t>
            </a:r>
            <a:r>
              <a:rPr spc="-5" dirty="0"/>
              <a:t>panjang dan</a:t>
            </a:r>
            <a:r>
              <a:rPr spc="220" dirty="0"/>
              <a:t> </a:t>
            </a:r>
            <a:r>
              <a:rPr spc="-5" dirty="0"/>
              <a:t>isi</a:t>
            </a:r>
          </a:p>
          <a:p>
            <a:pPr marL="1567180" indent="-344805">
              <a:lnSpc>
                <a:spcPct val="100000"/>
              </a:lnSpc>
              <a:spcBef>
                <a:spcPts val="384"/>
              </a:spcBef>
              <a:buFont typeface="Arial"/>
              <a:buChar char="•"/>
              <a:tabLst>
                <a:tab pos="1567180" algn="l"/>
                <a:tab pos="1567815" algn="l"/>
              </a:tabLst>
            </a:pPr>
            <a:r>
              <a:rPr spc="-25" dirty="0"/>
              <a:t>Biaya</a:t>
            </a:r>
            <a:r>
              <a:rPr spc="-35" dirty="0"/>
              <a:t> </a:t>
            </a:r>
            <a:r>
              <a:rPr spc="-15" dirty="0"/>
              <a:t>angkutan</a:t>
            </a:r>
          </a:p>
          <a:p>
            <a:pPr marL="1567180" indent="-344805">
              <a:lnSpc>
                <a:spcPct val="100000"/>
              </a:lnSpc>
              <a:spcBef>
                <a:spcPts val="380"/>
              </a:spcBef>
              <a:buFont typeface="Arial"/>
              <a:buChar char="•"/>
              <a:tabLst>
                <a:tab pos="1567180" algn="l"/>
                <a:tab pos="1567815" algn="l"/>
              </a:tabLst>
            </a:pPr>
            <a:r>
              <a:rPr spc="-65" dirty="0"/>
              <a:t>Tatap </a:t>
            </a:r>
            <a:r>
              <a:rPr spc="-25" dirty="0"/>
              <a:t>muka </a:t>
            </a:r>
            <a:r>
              <a:rPr spc="-5" dirty="0"/>
              <a:t>penjual dan</a:t>
            </a:r>
            <a:r>
              <a:rPr spc="160" dirty="0"/>
              <a:t> </a:t>
            </a:r>
            <a:r>
              <a:rPr spc="-10" dirty="0"/>
              <a:t>pembeli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6539" y="365760"/>
            <a:ext cx="7642859" cy="909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04925" marR="5080" indent="-1292860">
              <a:lnSpc>
                <a:spcPct val="100000"/>
              </a:lnSpc>
              <a:spcBef>
                <a:spcPts val="100"/>
              </a:spcBef>
            </a:pPr>
            <a:r>
              <a:rPr sz="2900" spc="-15" dirty="0"/>
              <a:t>PERBEDAAN PERDAGANGAN </a:t>
            </a:r>
            <a:r>
              <a:rPr sz="2900" spc="-20" dirty="0"/>
              <a:t>DALAM </a:t>
            </a:r>
            <a:r>
              <a:rPr sz="2900" spc="-10" dirty="0"/>
              <a:t>NEGERI </a:t>
            </a:r>
            <a:r>
              <a:rPr sz="2900" spc="-30" dirty="0"/>
              <a:t>DAN  </a:t>
            </a:r>
            <a:r>
              <a:rPr sz="2900" spc="-15" dirty="0"/>
              <a:t>PERDAGANGAN</a:t>
            </a:r>
            <a:r>
              <a:rPr sz="2900" dirty="0"/>
              <a:t> </a:t>
            </a:r>
            <a:r>
              <a:rPr sz="2900" spc="-5" dirty="0"/>
              <a:t>INTERNASIONAL</a:t>
            </a:r>
            <a:endParaRPr sz="2900"/>
          </a:p>
        </p:txBody>
      </p:sp>
      <p:sp>
        <p:nvSpPr>
          <p:cNvPr id="3" name="object 3"/>
          <p:cNvSpPr/>
          <p:nvPr/>
        </p:nvSpPr>
        <p:spPr>
          <a:xfrm>
            <a:off x="774191" y="1338580"/>
            <a:ext cx="9144000" cy="53035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203</Words>
  <Application>Microsoft Office PowerPoint</Application>
  <PresentationFormat>Custom</PresentationFormat>
  <Paragraphs>57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PowerPoint Presentation</vt:lpstr>
      <vt:lpstr>PERDAGANGAN</vt:lpstr>
      <vt:lpstr>PowerPoint Presentation</vt:lpstr>
      <vt:lpstr>MANFAAT PERDAGANGAN  INTERNASIONAL</vt:lpstr>
      <vt:lpstr>FAKTOR-FAKTOR PENYEBAB TIMBULNYA  PERDAGANGAN INTERNASIONAL</vt:lpstr>
      <vt:lpstr>FAKTOR-FAKTOR PENGHAMBAT  TERJADINYA PERDAGANGAN  INTERNASIONAL</vt:lpstr>
      <vt:lpstr>HAMBATAN PERDAGANGAN  INTERNASIONAL</vt:lpstr>
      <vt:lpstr>PowerPoint Presentation</vt:lpstr>
      <vt:lpstr>HAMBATAN QUOTA DIBEDAKAN  MENJADI</vt:lpstr>
      <vt:lpstr>PERBEDAAN PERDAGANGAN DALAM NEGERI  DAN PERDAGANGAN INTERNASIONAL</vt:lpstr>
      <vt:lpstr>PERBEDAAN PERDAGANGAN DALAM NEGERI DAN  PERDAGANGAN INTERNASIONAL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manajemen_2</dc:creator>
  <cp:lastModifiedBy>manajemen_2</cp:lastModifiedBy>
  <cp:revision>2</cp:revision>
  <dcterms:created xsi:type="dcterms:W3CDTF">2019-04-04T02:13:17Z</dcterms:created>
  <dcterms:modified xsi:type="dcterms:W3CDTF">2019-04-04T02:27:18Z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2014-04-09T00:00:00Z</vt:filetime>
  </property>
  <property fmtid="{D5CDD505-2E9C-101B-9397-08002B2CF9AE}" pid="3" name="LastSaved">
    <vt:filetime>2014-04-09T00:00:00Z</vt:filetime>
  </property>
</Properties>
</file>