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handoutMasterIdLst>
    <p:handoutMasterId r:id="rId48"/>
  </p:handoutMasterIdLst>
  <p:sldIdLst>
    <p:sldId id="298" r:id="rId2"/>
    <p:sldId id="331" r:id="rId3"/>
    <p:sldId id="257" r:id="rId4"/>
    <p:sldId id="329" r:id="rId5"/>
    <p:sldId id="327" r:id="rId6"/>
    <p:sldId id="328" r:id="rId7"/>
    <p:sldId id="330" r:id="rId8"/>
    <p:sldId id="324" r:id="rId9"/>
    <p:sldId id="260" r:id="rId10"/>
    <p:sldId id="261" r:id="rId11"/>
    <p:sldId id="325" r:id="rId12"/>
    <p:sldId id="262" r:id="rId13"/>
    <p:sldId id="280" r:id="rId14"/>
    <p:sldId id="263" r:id="rId15"/>
    <p:sldId id="264" r:id="rId16"/>
    <p:sldId id="281" r:id="rId17"/>
    <p:sldId id="265" r:id="rId18"/>
    <p:sldId id="326" r:id="rId19"/>
    <p:sldId id="267" r:id="rId20"/>
    <p:sldId id="270" r:id="rId21"/>
    <p:sldId id="272" r:id="rId22"/>
    <p:sldId id="273" r:id="rId23"/>
    <p:sldId id="274" r:id="rId24"/>
    <p:sldId id="275" r:id="rId25"/>
    <p:sldId id="290" r:id="rId26"/>
    <p:sldId id="285" r:id="rId27"/>
    <p:sldId id="323" r:id="rId28"/>
    <p:sldId id="277" r:id="rId29"/>
    <p:sldId id="294" r:id="rId30"/>
    <p:sldId id="295" r:id="rId31"/>
    <p:sldId id="300" r:id="rId32"/>
    <p:sldId id="301" r:id="rId33"/>
    <p:sldId id="307" r:id="rId34"/>
    <p:sldId id="308" r:id="rId35"/>
    <p:sldId id="309" r:id="rId36"/>
    <p:sldId id="310" r:id="rId37"/>
    <p:sldId id="311" r:id="rId38"/>
    <p:sldId id="312" r:id="rId39"/>
    <p:sldId id="315" r:id="rId40"/>
    <p:sldId id="316" r:id="rId41"/>
    <p:sldId id="317" r:id="rId42"/>
    <p:sldId id="318" r:id="rId43"/>
    <p:sldId id="319" r:id="rId44"/>
    <p:sldId id="320" r:id="rId45"/>
    <p:sldId id="321" r:id="rId46"/>
    <p:sldId id="322" r:id="rId47"/>
  </p:sldIdLst>
  <p:sldSz cx="9144000" cy="6858000" type="screen4x3"/>
  <p:notesSz cx="6858000" cy="9240838"/>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0612" autoAdjust="0"/>
    <p:restoredTop sz="90860" autoAdjust="0"/>
  </p:normalViewPr>
  <p:slideViewPr>
    <p:cSldViewPr>
      <p:cViewPr varScale="1">
        <p:scale>
          <a:sx n="64" d="100"/>
          <a:sy n="64" d="100"/>
        </p:scale>
        <p:origin x="82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7651" name="Rectangle 3"/>
          <p:cNvSpPr>
            <a:spLocks noGrp="1" noChangeArrowheads="1"/>
          </p:cNvSpPr>
          <p:nvPr>
            <p:ph type="dt" sz="quarter" idx="1"/>
          </p:nvPr>
        </p:nvSpPr>
        <p:spPr bwMode="auto">
          <a:xfrm>
            <a:off x="3886200" y="0"/>
            <a:ext cx="2971800" cy="461963"/>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7652" name="Rectangle 4"/>
          <p:cNvSpPr>
            <a:spLocks noGrp="1" noChangeArrowheads="1"/>
          </p:cNvSpPr>
          <p:nvPr>
            <p:ph type="ftr" sz="quarter" idx="2"/>
          </p:nvPr>
        </p:nvSpPr>
        <p:spPr bwMode="auto">
          <a:xfrm>
            <a:off x="0" y="8778875"/>
            <a:ext cx="2971800" cy="461963"/>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7653" name="Rectangle 5"/>
          <p:cNvSpPr>
            <a:spLocks noGrp="1" noChangeArrowheads="1"/>
          </p:cNvSpPr>
          <p:nvPr>
            <p:ph type="sldNum" sz="quarter" idx="3"/>
          </p:nvPr>
        </p:nvSpPr>
        <p:spPr bwMode="auto">
          <a:xfrm>
            <a:off x="3886200" y="8778875"/>
            <a:ext cx="2971800" cy="461963"/>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eaLnBrk="1" hangingPunct="1">
              <a:defRPr sz="1200"/>
            </a:lvl1pPr>
          </a:lstStyle>
          <a:p>
            <a:pPr>
              <a:defRPr/>
            </a:pPr>
            <a:fld id="{D51B77C1-641D-45BB-B1C0-957C1170EFD5}" type="slidenum">
              <a:rPr lang="en-US"/>
              <a:pPr>
                <a:defRPr/>
              </a:pPr>
              <a:t>‹#›</a:t>
            </a:fld>
            <a:endParaRPr lang="en-US"/>
          </a:p>
        </p:txBody>
      </p:sp>
    </p:spTree>
    <p:extLst>
      <p:ext uri="{BB962C8B-B14F-4D97-AF65-F5344CB8AC3E}">
        <p14:creationId xmlns:p14="http://schemas.microsoft.com/office/powerpoint/2010/main" val="224748061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dirty="0"/>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2F74793F-CBE7-4DD0-8AB9-9A8ECF6C958B}" type="slidenum">
              <a:rPr lang="en-US"/>
              <a:pPr>
                <a:defRPr/>
              </a:pPr>
              <a:t>‹#›</a:t>
            </a:fld>
            <a:endParaRPr lang="en-US"/>
          </a:p>
        </p:txBody>
      </p:sp>
    </p:spTree>
    <p:extLst>
      <p:ext uri="{BB962C8B-B14F-4D97-AF65-F5344CB8AC3E}">
        <p14:creationId xmlns:p14="http://schemas.microsoft.com/office/powerpoint/2010/main" val="54966468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FB31DC73-5DEE-476E-9D96-D7725E5EDA69}" type="slidenum">
              <a:rPr lang="en-US"/>
              <a:pPr>
                <a:defRPr/>
              </a:pPr>
              <a:t>‹#›</a:t>
            </a:fld>
            <a:endParaRPr lang="en-US"/>
          </a:p>
        </p:txBody>
      </p:sp>
    </p:spTree>
    <p:extLst>
      <p:ext uri="{BB962C8B-B14F-4D97-AF65-F5344CB8AC3E}">
        <p14:creationId xmlns:p14="http://schemas.microsoft.com/office/powerpoint/2010/main" val="329325137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6" name="Rectangle 21"/>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7"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8"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9" name="Rectangle 25"/>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dirty="0"/>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pPr>
              <a:defRPr/>
            </a:pPr>
            <a:fld id="{2F8ACA63-81BB-495B-8F77-6B3487EC0564}" type="slidenum">
              <a:rPr lang="en-US"/>
              <a:pPr>
                <a:defRPr/>
              </a:pPr>
              <a:t>‹#›</a:t>
            </a:fld>
            <a:endParaRPr lang="en-US"/>
          </a:p>
        </p:txBody>
      </p:sp>
    </p:spTree>
    <p:extLst>
      <p:ext uri="{BB962C8B-B14F-4D97-AF65-F5344CB8AC3E}">
        <p14:creationId xmlns:p14="http://schemas.microsoft.com/office/powerpoint/2010/main" val="338900825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88866303-1517-43C6-99C1-14E4679D3F82}" type="slidenum">
              <a:rPr lang="en-US"/>
              <a:pPr>
                <a:defRPr/>
              </a:pPr>
              <a:t>‹#›</a:t>
            </a:fld>
            <a:endParaRPr lang="en-US"/>
          </a:p>
        </p:txBody>
      </p:sp>
    </p:spTree>
    <p:extLst>
      <p:ext uri="{BB962C8B-B14F-4D97-AF65-F5344CB8AC3E}">
        <p14:creationId xmlns:p14="http://schemas.microsoft.com/office/powerpoint/2010/main" val="317806793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dirty="0"/>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E388F869-06F2-4C31-B654-1D74FCE4E76F}" type="slidenum">
              <a:rPr lang="en-US"/>
              <a:pPr>
                <a:defRPr/>
              </a:pPr>
              <a:t>‹#›</a:t>
            </a:fld>
            <a:endParaRPr lang="en-US"/>
          </a:p>
        </p:txBody>
      </p:sp>
    </p:spTree>
    <p:extLst>
      <p:ext uri="{BB962C8B-B14F-4D97-AF65-F5344CB8AC3E}">
        <p14:creationId xmlns:p14="http://schemas.microsoft.com/office/powerpoint/2010/main" val="378019573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7CDBC67E-F3B1-43ED-A627-6BC0E5C6EF81}" type="slidenum">
              <a:rPr lang="en-US"/>
              <a:pPr>
                <a:defRPr/>
              </a:pPr>
              <a:t>‹#›</a:t>
            </a:fld>
            <a:endParaRPr lang="en-US"/>
          </a:p>
        </p:txBody>
      </p:sp>
    </p:spTree>
    <p:extLst>
      <p:ext uri="{BB962C8B-B14F-4D97-AF65-F5344CB8AC3E}">
        <p14:creationId xmlns:p14="http://schemas.microsoft.com/office/powerpoint/2010/main" val="57446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4"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5"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dirty="0"/>
          </a:p>
        </p:txBody>
      </p:sp>
      <p:sp>
        <p:nvSpPr>
          <p:cNvPr id="8" name="Date Placeholder 1"/>
          <p:cNvSpPr>
            <a:spLocks noGrp="1"/>
          </p:cNvSpPr>
          <p:nvPr>
            <p:ph type="dt" sz="half" idx="10"/>
          </p:nvPr>
        </p:nvSpPr>
        <p:spPr/>
        <p:txBody>
          <a:bodyPr/>
          <a:lstStyle>
            <a:lvl1pPr>
              <a:defRPr/>
            </a:lvl1pPr>
          </a:lstStyle>
          <a:p>
            <a:pPr>
              <a:defRPr/>
            </a:pPr>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352FD3E2-FAEC-49B7-B34D-4FCAF60AC305}" type="slidenum">
              <a:rPr lang="en-US"/>
              <a:pPr>
                <a:defRPr/>
              </a:pPr>
              <a:t>‹#›</a:t>
            </a:fld>
            <a:endParaRPr lang="en-US"/>
          </a:p>
        </p:txBody>
      </p:sp>
    </p:spTree>
    <p:extLst>
      <p:ext uri="{BB962C8B-B14F-4D97-AF65-F5344CB8AC3E}">
        <p14:creationId xmlns:p14="http://schemas.microsoft.com/office/powerpoint/2010/main" val="1841738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dirty="0"/>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2CDC7279-4C25-4B55-B0CA-E801E0366F94}"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324313633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dirty="0"/>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7AF1A3DE-25FE-4661-BC41-A912A677595D}"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2508580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8E9E63E-FA3C-48D4-992B-AF3297476361}" type="slidenum">
              <a:rPr lang="en-US"/>
              <a:pPr>
                <a:defRPr/>
              </a:pPr>
              <a:t>‹#›</a:t>
            </a:fld>
            <a:endParaRPr lang="en-US"/>
          </a:p>
        </p:txBody>
      </p:sp>
    </p:spTree>
    <p:extLst>
      <p:ext uri="{BB962C8B-B14F-4D97-AF65-F5344CB8AC3E}">
        <p14:creationId xmlns:p14="http://schemas.microsoft.com/office/powerpoint/2010/main" val="327212917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6" name="Rectangle 21"/>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7"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dirty="0"/>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D41F5E1F-508A-4C3A-9847-AEF1C2450222}" type="slidenum">
              <a:rPr lang="en-US"/>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61796576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smtClean="0"/>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defRPr>
            </a:lvl1pPr>
          </a:lstStyle>
          <a:p>
            <a:pPr>
              <a:defRPr/>
            </a:pPr>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dirty="0"/>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9D2512"/>
                </a:solidFill>
              </a:defRPr>
            </a:lvl1pPr>
          </a:lstStyle>
          <a:p>
            <a:pPr>
              <a:defRPr/>
            </a:pPr>
            <a:fld id="{C76BED7D-176B-47B4-8465-42EC9A082500}"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xStyles>
    <p:titleStyle>
      <a:lvl1pPr algn="ctr" rtl="0" eaLnBrk="0" fontAlgn="base" hangingPunct="0">
        <a:spcBef>
          <a:spcPct val="0"/>
        </a:spcBef>
        <a:spcAft>
          <a:spcPct val="0"/>
        </a:spcAft>
        <a:defRPr sz="3300" kern="1200">
          <a:solidFill>
            <a:srgbClr val="9D2512"/>
          </a:solidFill>
          <a:latin typeface="+mj-lt"/>
          <a:ea typeface="+mj-ea"/>
          <a:cs typeface="+mj-cs"/>
        </a:defRPr>
      </a:lvl1pPr>
      <a:lvl2pPr algn="ctr" rtl="0" eaLnBrk="0" fontAlgn="base" hangingPunct="0">
        <a:spcBef>
          <a:spcPct val="0"/>
        </a:spcBef>
        <a:spcAft>
          <a:spcPct val="0"/>
        </a:spcAft>
        <a:defRPr sz="3300">
          <a:solidFill>
            <a:srgbClr val="9D2512"/>
          </a:solidFill>
          <a:latin typeface="Georgia" pitchFamily="18" charset="0"/>
        </a:defRPr>
      </a:lvl2pPr>
      <a:lvl3pPr algn="ctr" rtl="0" eaLnBrk="0" fontAlgn="base" hangingPunct="0">
        <a:spcBef>
          <a:spcPct val="0"/>
        </a:spcBef>
        <a:spcAft>
          <a:spcPct val="0"/>
        </a:spcAft>
        <a:defRPr sz="3300">
          <a:solidFill>
            <a:srgbClr val="9D2512"/>
          </a:solidFill>
          <a:latin typeface="Georgia" pitchFamily="18" charset="0"/>
        </a:defRPr>
      </a:lvl3pPr>
      <a:lvl4pPr algn="ctr" rtl="0" eaLnBrk="0" fontAlgn="base" hangingPunct="0">
        <a:spcBef>
          <a:spcPct val="0"/>
        </a:spcBef>
        <a:spcAft>
          <a:spcPct val="0"/>
        </a:spcAft>
        <a:defRPr sz="3300">
          <a:solidFill>
            <a:srgbClr val="9D2512"/>
          </a:solidFill>
          <a:latin typeface="Georgia" pitchFamily="18" charset="0"/>
        </a:defRPr>
      </a:lvl4pPr>
      <a:lvl5pPr algn="ctr" rtl="0" eaLnBrk="0" fontAlgn="base" hangingPunct="0">
        <a:spcBef>
          <a:spcPct val="0"/>
        </a:spcBef>
        <a:spcAft>
          <a:spcPct val="0"/>
        </a:spcAft>
        <a:defRPr sz="3300">
          <a:solidFill>
            <a:srgbClr val="9D2512"/>
          </a:solidFill>
          <a:latin typeface="Georgia" pitchFamily="18" charset="0"/>
        </a:defRPr>
      </a:lvl5pPr>
      <a:lvl6pPr marL="457200" algn="ctr" rtl="0" fontAlgn="base">
        <a:spcBef>
          <a:spcPct val="0"/>
        </a:spcBef>
        <a:spcAft>
          <a:spcPct val="0"/>
        </a:spcAft>
        <a:defRPr sz="3300">
          <a:solidFill>
            <a:srgbClr val="9D2512"/>
          </a:solidFill>
          <a:latin typeface="Georgia" pitchFamily="18" charset="0"/>
        </a:defRPr>
      </a:lvl6pPr>
      <a:lvl7pPr marL="914400" algn="ctr" rtl="0" fontAlgn="base">
        <a:spcBef>
          <a:spcPct val="0"/>
        </a:spcBef>
        <a:spcAft>
          <a:spcPct val="0"/>
        </a:spcAft>
        <a:defRPr sz="3300">
          <a:solidFill>
            <a:srgbClr val="9D2512"/>
          </a:solidFill>
          <a:latin typeface="Georgia" pitchFamily="18" charset="0"/>
        </a:defRPr>
      </a:lvl7pPr>
      <a:lvl8pPr marL="1371600" algn="ctr" rtl="0" fontAlgn="base">
        <a:spcBef>
          <a:spcPct val="0"/>
        </a:spcBef>
        <a:spcAft>
          <a:spcPct val="0"/>
        </a:spcAft>
        <a:defRPr sz="3300">
          <a:solidFill>
            <a:srgbClr val="9D2512"/>
          </a:solidFill>
          <a:latin typeface="Georgia" pitchFamily="18" charset="0"/>
        </a:defRPr>
      </a:lvl8pPr>
      <a:lvl9pPr marL="1828800" algn="ctr" rtl="0" fontAlgn="base">
        <a:spcBef>
          <a:spcPct val="0"/>
        </a:spcBef>
        <a:spcAft>
          <a:spcPct val="0"/>
        </a:spcAft>
        <a:defRPr sz="3300">
          <a:solidFill>
            <a:srgbClr val="9D2512"/>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B32C16"/>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F5CD2D"/>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AEBAD5"/>
        </a:buClr>
        <a:buChar char="•"/>
        <a:defRPr sz="20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jurnal-sdm.blogspot.com/2009/06/introduction-to-forex-concepts-and.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jurnal-sdm.blogspot.com/2009/04/pasar-valuta-asing-valas.html" TargetMode="External"/><Relationship Id="rId2" Type="http://schemas.openxmlformats.org/officeDocument/2006/relationships/hyperlink" Target="http://seputarforex.blogspot.com/2009/04/evaluating-forex-market.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itle 1"/>
          <p:cNvSpPr>
            <a:spLocks noGrp="1"/>
          </p:cNvSpPr>
          <p:nvPr>
            <p:ph type="ctrTitle"/>
          </p:nvPr>
        </p:nvSpPr>
        <p:spPr>
          <a:xfrm>
            <a:off x="762000" y="533400"/>
            <a:ext cx="7772400" cy="838200"/>
          </a:xfrm>
          <a:solidFill>
            <a:srgbClr val="92D050"/>
          </a:solidFill>
        </p:spPr>
        <p:txBody>
          <a:bodyPr/>
          <a:lstStyle/>
          <a:p>
            <a:pPr eaLnBrk="1" hangingPunct="1"/>
            <a:r>
              <a:rPr lang="id-ID" smtClean="0">
                <a:solidFill>
                  <a:srgbClr val="FFFF00"/>
                </a:solidFill>
              </a:rPr>
              <a:t>Sistem Moneter Internasional</a:t>
            </a:r>
          </a:p>
        </p:txBody>
      </p:sp>
      <p:sp>
        <p:nvSpPr>
          <p:cNvPr id="2" name="Subtitle 1"/>
          <p:cNvSpPr>
            <a:spLocks noGrp="1"/>
          </p:cNvSpPr>
          <p:nvPr>
            <p:ph type="subTitle" idx="1"/>
          </p:nvPr>
        </p:nvSpPr>
        <p:spPr/>
        <p:txBody>
          <a:bodyPr/>
          <a:lstStyle/>
          <a:p>
            <a:pPr>
              <a:defRPr/>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sz="quarter" idx="1"/>
          </p:nvPr>
        </p:nvSpPr>
        <p:spPr>
          <a:xfrm>
            <a:off x="301625" y="1527175"/>
            <a:ext cx="8504238" cy="4572000"/>
          </a:xfrm>
        </p:spPr>
        <p:txBody>
          <a:bodyPr/>
          <a:lstStyle/>
          <a:p>
            <a:pPr marL="0" indent="0">
              <a:buFont typeface="Wingdings 2" panose="05020102010507070707" pitchFamily="18" charset="2"/>
              <a:buNone/>
            </a:pPr>
            <a:endParaRPr lang="en-US" smtClean="0"/>
          </a:p>
          <a:p>
            <a:pPr marL="0" indent="0">
              <a:buFont typeface="Wingdings 2" panose="05020102010507070707" pitchFamily="18" charset="2"/>
              <a:buNone/>
            </a:pPr>
            <a:endParaRPr lang="en-US" smtClean="0"/>
          </a:p>
          <a:p>
            <a:pPr marL="0" indent="0">
              <a:buFont typeface="Wingdings 2" panose="05020102010507070707" pitchFamily="18" charset="2"/>
              <a:buNone/>
            </a:pPr>
            <a:endParaRPr lang="en-US" smtClean="0"/>
          </a:p>
          <a:p>
            <a:pPr marL="0" indent="0">
              <a:buFont typeface="Wingdings 2" panose="05020102010507070707" pitchFamily="18" charset="2"/>
              <a:buNone/>
            </a:pPr>
            <a:endParaRPr lang="en-US" smtClean="0"/>
          </a:p>
          <a:p>
            <a:pPr marL="0" indent="0" algn="ctr">
              <a:buFont typeface="Wingdings 2" panose="05020102010507070707" pitchFamily="18" charset="2"/>
              <a:buNone/>
            </a:pPr>
            <a:r>
              <a:rPr lang="en-US" sz="3600" smtClean="0"/>
              <a:t>SISTEM MONETER INTERNASIONAL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09600" y="152400"/>
            <a:ext cx="8153400" cy="685800"/>
          </a:xfrm>
        </p:spPr>
        <p:txBody>
          <a:bodyPr/>
          <a:lstStyle/>
          <a:p>
            <a:pPr algn="r" eaLnBrk="1" hangingPunct="1"/>
            <a:r>
              <a:rPr lang="en-US" smtClean="0">
                <a:solidFill>
                  <a:srgbClr val="9D2512"/>
                </a:solidFill>
              </a:rPr>
              <a:t>PENDAHULUAN</a:t>
            </a:r>
          </a:p>
        </p:txBody>
      </p:sp>
      <p:sp>
        <p:nvSpPr>
          <p:cNvPr id="3075" name="Rectangle 3"/>
          <p:cNvSpPr>
            <a:spLocks noGrp="1" noChangeArrowheads="1"/>
          </p:cNvSpPr>
          <p:nvPr>
            <p:ph sz="quarter" idx="1"/>
          </p:nvPr>
        </p:nvSpPr>
        <p:spPr>
          <a:xfrm>
            <a:off x="304800" y="990600"/>
            <a:ext cx="8610600" cy="5638800"/>
          </a:xfrm>
        </p:spPr>
        <p:txBody>
          <a:bodyPr/>
          <a:lstStyle/>
          <a:p>
            <a:pPr algn="just" eaLnBrk="1" hangingPunct="1">
              <a:lnSpc>
                <a:spcPct val="90000"/>
              </a:lnSpc>
            </a:pPr>
            <a:r>
              <a:rPr lang="en-US" sz="3600" smtClean="0">
                <a:latin typeface="Arabic Typesetting" panose="03020402040406030203" pitchFamily="66" charset="-78"/>
                <a:cs typeface="Arabic Typesetting" panose="03020402040406030203" pitchFamily="66" charset="-78"/>
              </a:rPr>
              <a:t>Kurs tukar mata uang suatu negara dipandang dari sisi MNC dapat berpengaruh terhadap posisi persaingan dan risiko atas investasinya. </a:t>
            </a:r>
            <a:endParaRPr lang="en-US" sz="3200" smtClean="0">
              <a:latin typeface="Arabic Typesetting" panose="03020402040406030203" pitchFamily="66" charset="-78"/>
              <a:cs typeface="Arabic Typesetting" panose="03020402040406030203" pitchFamily="66" charset="-78"/>
            </a:endParaRPr>
          </a:p>
          <a:p>
            <a:pPr algn="just" eaLnBrk="1" hangingPunct="1">
              <a:lnSpc>
                <a:spcPct val="90000"/>
              </a:lnSpc>
            </a:pPr>
            <a:r>
              <a:rPr lang="en-US" sz="3600" smtClean="0">
                <a:latin typeface="Arabic Typesetting" panose="03020402040406030203" pitchFamily="66" charset="-78"/>
                <a:cs typeface="Arabic Typesetting" panose="03020402040406030203" pitchFamily="66" charset="-78"/>
              </a:rPr>
              <a:t>Sistem kurs tukar yang dianut suatu negara dapat berpengaruh terhadap aktivitas bisnis MNC.</a:t>
            </a:r>
          </a:p>
          <a:p>
            <a:pPr algn="just" eaLnBrk="1" hangingPunct="1">
              <a:lnSpc>
                <a:spcPct val="90000"/>
              </a:lnSpc>
            </a:pPr>
            <a:r>
              <a:rPr lang="en-US" sz="3600" smtClean="0">
                <a:latin typeface="Arabic Typesetting" panose="03020402040406030203" pitchFamily="66" charset="-78"/>
                <a:cs typeface="Arabic Typesetting" panose="03020402040406030203" pitchFamily="66" charset="-78"/>
              </a:rPr>
              <a:t>IMS: kerangka kerja kelembagaan </a:t>
            </a:r>
            <a:r>
              <a:rPr lang="id-ID" sz="3600" smtClean="0">
                <a:latin typeface="Arabic Typesetting" panose="03020402040406030203" pitchFamily="66" charset="-78"/>
                <a:cs typeface="Arabic Typesetting" panose="03020402040406030203" pitchFamily="66" charset="-78"/>
              </a:rPr>
              <a:t>di</a:t>
            </a:r>
            <a:r>
              <a:rPr lang="en-US" sz="3600" smtClean="0">
                <a:latin typeface="Arabic Typesetting" panose="03020402040406030203" pitchFamily="66" charset="-78"/>
                <a:cs typeface="Arabic Typesetting" panose="03020402040406030203" pitchFamily="66" charset="-78"/>
              </a:rPr>
              <a:t> mana pembayaran internasional dibuat, pergerakan modal diakomodasikan, dan kurs di antara mata uang ditentukan.</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 calcmode="lin" valueType="num">
                                      <p:cBhvr additive="base">
                                        <p:cTn id="7" dur="500" fill="hold"/>
                                        <p:tgtEl>
                                          <p:spTgt spid="30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5">
                                            <p:txEl>
                                              <p:pRg st="0" end="0"/>
                                            </p:txEl>
                                          </p:spTgt>
                                        </p:tgtEl>
                                        <p:attrNameLst>
                                          <p:attrName>style.visibility</p:attrName>
                                        </p:attrNameLst>
                                      </p:cBhvr>
                                      <p:to>
                                        <p:strVal val="visible"/>
                                      </p:to>
                                    </p:set>
                                    <p:anim calcmode="lin" valueType="num">
                                      <p:cBhvr additive="base">
                                        <p:cTn id="13"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5">
                                            <p:txEl>
                                              <p:pRg st="1" end="1"/>
                                            </p:txEl>
                                          </p:spTgt>
                                        </p:tgtEl>
                                        <p:attrNameLst>
                                          <p:attrName>style.visibility</p:attrName>
                                        </p:attrNameLst>
                                      </p:cBhvr>
                                      <p:to>
                                        <p:strVal val="visible"/>
                                      </p:to>
                                    </p:set>
                                    <p:anim calcmode="lin" valueType="num">
                                      <p:cBhvr additive="base">
                                        <p:cTn id="19" dur="500" fill="hold"/>
                                        <p:tgtEl>
                                          <p:spTgt spid="30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75">
                                            <p:txEl>
                                              <p:pRg st="2" end="2"/>
                                            </p:txEl>
                                          </p:spTgt>
                                        </p:tgtEl>
                                        <p:attrNameLst>
                                          <p:attrName>style.visibility</p:attrName>
                                        </p:attrNameLst>
                                      </p:cBhvr>
                                      <p:to>
                                        <p:strVal val="visible"/>
                                      </p:to>
                                    </p:set>
                                    <p:anim calcmode="lin" valueType="num">
                                      <p:cBhvr additive="base">
                                        <p:cTn id="25"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7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autoUpdateAnimBg="0"/>
      <p:bldP spid="307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81000" y="304800"/>
            <a:ext cx="8382000" cy="609600"/>
          </a:xfrm>
        </p:spPr>
        <p:txBody>
          <a:bodyPr/>
          <a:lstStyle/>
          <a:p>
            <a:pPr algn="r" eaLnBrk="1" hangingPunct="1"/>
            <a:r>
              <a:rPr lang="en-US" smtClean="0">
                <a:solidFill>
                  <a:srgbClr val="9D2512"/>
                </a:solidFill>
              </a:rPr>
              <a:t>PENDAHULUAN (2)</a:t>
            </a:r>
          </a:p>
        </p:txBody>
      </p:sp>
      <p:sp>
        <p:nvSpPr>
          <p:cNvPr id="32771" name="Rectangle 3"/>
          <p:cNvSpPr>
            <a:spLocks noGrp="1" noChangeArrowheads="1"/>
          </p:cNvSpPr>
          <p:nvPr>
            <p:ph sz="quarter" idx="1"/>
          </p:nvPr>
        </p:nvSpPr>
        <p:spPr>
          <a:xfrm>
            <a:off x="304800" y="1447800"/>
            <a:ext cx="8534400" cy="5105400"/>
          </a:xfrm>
        </p:spPr>
        <p:txBody>
          <a:bodyPr/>
          <a:lstStyle/>
          <a:p>
            <a:pPr algn="just" eaLnBrk="1" hangingPunct="1">
              <a:lnSpc>
                <a:spcPct val="90000"/>
              </a:lnSpc>
            </a:pPr>
            <a:r>
              <a:rPr lang="en-US" sz="3600" smtClean="0">
                <a:latin typeface="Arabic Typesetting" panose="03020402040406030203" pitchFamily="66" charset="-78"/>
                <a:cs typeface="Arabic Typesetting" panose="03020402040406030203" pitchFamily="66" charset="-78"/>
              </a:rPr>
              <a:t>IMS meliputi: instrumen, lembaga, kesepakatan yang menghubungkan mata uang, pasar uang, sekuritas, real estate, dan pasar komoditas dunia.</a:t>
            </a:r>
          </a:p>
          <a:p>
            <a:pPr algn="just" eaLnBrk="1" hangingPunct="1">
              <a:lnSpc>
                <a:spcPct val="90000"/>
              </a:lnSpc>
            </a:pPr>
            <a:r>
              <a:rPr lang="en-US" sz="3600" smtClean="0">
                <a:latin typeface="Arabic Typesetting" panose="03020402040406030203" pitchFamily="66" charset="-78"/>
                <a:cs typeface="Arabic Typesetting" panose="03020402040406030203" pitchFamily="66" charset="-78"/>
              </a:rPr>
              <a:t>Tujuan IMS: untuk mendesain kurs tukar mata uang antar negara di dunia stabil.</a:t>
            </a:r>
          </a:p>
          <a:p>
            <a:pPr algn="just" eaLnBrk="1" hangingPunct="1">
              <a:lnSpc>
                <a:spcPct val="90000"/>
              </a:lnSpc>
            </a:pPr>
            <a:r>
              <a:rPr lang="en-US" sz="3600" smtClean="0">
                <a:latin typeface="Arabic Typesetting" panose="03020402040406030203" pitchFamily="66" charset="-78"/>
                <a:cs typeface="Arabic Typesetting" panose="03020402040406030203" pitchFamily="66" charset="-78"/>
              </a:rPr>
              <a:t>Kurs tukar valas: harga suatu mata uang negara lain yang dinilai dengan mata uang negara tertentu.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iterate type="lt">
                                    <p:tmPct val="100000"/>
                                  </p:iterate>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wipe(up)">
                                      <p:cBhvr>
                                        <p:cTn id="7" dur="75"/>
                                        <p:tgtEl>
                                          <p:spTgt spid="32770">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2771">
                                            <p:txEl>
                                              <p:pRg st="0" end="0"/>
                                            </p:txEl>
                                          </p:spTgt>
                                        </p:tgtEl>
                                        <p:attrNameLst>
                                          <p:attrName>style.visibility</p:attrName>
                                        </p:attrNameLst>
                                      </p:cBhvr>
                                      <p:to>
                                        <p:strVal val="visible"/>
                                      </p:to>
                                    </p:set>
                                    <p:anim calcmode="lin" valueType="num">
                                      <p:cBhvr additive="base">
                                        <p:cTn id="12"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277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whoosh.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2771">
                                            <p:txEl>
                                              <p:pRg st="1" end="1"/>
                                            </p:txEl>
                                          </p:spTgt>
                                        </p:tgtEl>
                                        <p:attrNameLst>
                                          <p:attrName>style.visibility</p:attrName>
                                        </p:attrNameLst>
                                      </p:cBhvr>
                                      <p:to>
                                        <p:strVal val="visible"/>
                                      </p:to>
                                    </p:set>
                                    <p:anim calcmode="lin" valueType="num">
                                      <p:cBhvr additive="base">
                                        <p:cTn id="18"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277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3" name="whoosh.wav"/>
                                        </p:tgtEl>
                                      </p:cMediaNode>
                                    </p:audio>
                                  </p:sub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2771">
                                            <p:txEl>
                                              <p:pRg st="2" end="2"/>
                                            </p:txEl>
                                          </p:spTgt>
                                        </p:tgtEl>
                                        <p:attrNameLst>
                                          <p:attrName>style.visibility</p:attrName>
                                        </p:attrNameLst>
                                      </p:cBhvr>
                                      <p:to>
                                        <p:strVal val="visible"/>
                                      </p:to>
                                    </p:set>
                                    <p:anim calcmode="lin" valueType="num">
                                      <p:cBhvr additive="base">
                                        <p:cTn id="24"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277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autoUpdateAnimBg="0"/>
      <p:bldP spid="3277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title"/>
          </p:nvPr>
        </p:nvSpPr>
        <p:spPr/>
        <p:txBody>
          <a:bodyPr/>
          <a:lstStyle/>
          <a:p>
            <a:pPr eaLnBrk="1" hangingPunct="1"/>
            <a:r>
              <a:rPr lang="en-US" smtClean="0">
                <a:solidFill>
                  <a:srgbClr val="9D2512"/>
                </a:solidFill>
              </a:rPr>
              <a:t>Sistem Moneter Internasional</a:t>
            </a:r>
          </a:p>
        </p:txBody>
      </p:sp>
      <p:sp>
        <p:nvSpPr>
          <p:cNvPr id="18435" name="Rectangle 3"/>
          <p:cNvSpPr>
            <a:spLocks noGrp="1" noChangeArrowheads="1"/>
          </p:cNvSpPr>
          <p:nvPr>
            <p:ph type="body" idx="1"/>
          </p:nvPr>
        </p:nvSpPr>
        <p:spPr>
          <a:xfrm>
            <a:off x="301625" y="1527175"/>
            <a:ext cx="8504238" cy="4572000"/>
          </a:xfrm>
        </p:spPr>
        <p:txBody>
          <a:bodyPr/>
          <a:lstStyle/>
          <a:p>
            <a:pPr marL="609600" indent="-609600" algn="just" eaLnBrk="1" hangingPunct="1">
              <a:lnSpc>
                <a:spcPct val="80000"/>
              </a:lnSpc>
              <a:buFontTx/>
              <a:buAutoNum type="arabicPeriod"/>
            </a:pPr>
            <a:r>
              <a:rPr lang="en-US" sz="2800" smtClean="0"/>
              <a:t>Standar Emas (1821-1914)</a:t>
            </a:r>
          </a:p>
          <a:p>
            <a:pPr marL="609600" indent="-609600" algn="just" eaLnBrk="1" hangingPunct="1">
              <a:lnSpc>
                <a:spcPct val="80000"/>
              </a:lnSpc>
              <a:buFontTx/>
              <a:buNone/>
            </a:pPr>
            <a:r>
              <a:rPr lang="id-ID" sz="2800" smtClean="0"/>
              <a:t>	</a:t>
            </a:r>
            <a:r>
              <a:rPr lang="en-US" sz="2800" smtClean="0"/>
              <a:t>Terdapat dua konsep tradisional mengenai</a:t>
            </a:r>
            <a:r>
              <a:rPr lang="id-ID" sz="2800" smtClean="0"/>
              <a:t> </a:t>
            </a:r>
            <a:r>
              <a:rPr lang="en-US" sz="2800" smtClean="0"/>
              <a:t>konvertibilitas mata uang :</a:t>
            </a:r>
          </a:p>
          <a:p>
            <a:pPr marL="1158875" lvl="2" indent="-609600" algn="just" eaLnBrk="1" hangingPunct="1">
              <a:lnSpc>
                <a:spcPct val="80000"/>
              </a:lnSpc>
              <a:buFontTx/>
              <a:buAutoNum type="alphaLcPeriod"/>
            </a:pPr>
            <a:r>
              <a:rPr lang="en-US" sz="2800" smtClean="0"/>
              <a:t>Nilai mata uang yang tertera (nilai nominal) sama dengan nilai logam pembuatnya (nilai intrinsik)</a:t>
            </a:r>
          </a:p>
          <a:p>
            <a:pPr marL="1158875" lvl="2" indent="-609600" algn="just" eaLnBrk="1" hangingPunct="1">
              <a:lnSpc>
                <a:spcPct val="80000"/>
              </a:lnSpc>
              <a:buFontTx/>
              <a:buAutoNum type="alphaLcPeriod"/>
            </a:pPr>
            <a:r>
              <a:rPr lang="en-US" sz="2800" smtClean="0"/>
              <a:t>Nilai mata uang yang tertera tidak ada hubungannya dengan nilai logam pembuatnya.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Rot="1" noChangeArrowheads="1"/>
          </p:cNvSpPr>
          <p:nvPr>
            <p:ph type="body" idx="1"/>
          </p:nvPr>
        </p:nvSpPr>
        <p:spPr>
          <a:xfrm>
            <a:off x="457200" y="1371600"/>
            <a:ext cx="8229600" cy="4754563"/>
          </a:xfrm>
        </p:spPr>
        <p:txBody>
          <a:bodyPr/>
          <a:lstStyle/>
          <a:p>
            <a:pPr algn="just" eaLnBrk="1" hangingPunct="1">
              <a:lnSpc>
                <a:spcPct val="90000"/>
              </a:lnSpc>
              <a:buFont typeface="Wingdings" panose="05000000000000000000" pitchFamily="2" charset="2"/>
              <a:buNone/>
            </a:pPr>
            <a:r>
              <a:rPr lang="en-US" smtClean="0"/>
              <a:t>2. Standard Kurs Tetap.</a:t>
            </a:r>
          </a:p>
          <a:p>
            <a:pPr algn="just" eaLnBrk="1" hangingPunct="1">
              <a:lnSpc>
                <a:spcPct val="90000"/>
              </a:lnSpc>
              <a:buFontTx/>
              <a:buChar char="-"/>
            </a:pPr>
            <a:r>
              <a:rPr lang="en-US" smtClean="0"/>
              <a:t>Standar ini identik dengan Sistem Bretton Woods yang menerapkan standar dolar emas</a:t>
            </a:r>
          </a:p>
          <a:p>
            <a:pPr algn="just" eaLnBrk="1" hangingPunct="1">
              <a:lnSpc>
                <a:spcPct val="90000"/>
              </a:lnSpc>
              <a:buFontTx/>
              <a:buChar char="-"/>
            </a:pPr>
            <a:r>
              <a:rPr lang="en-US" smtClean="0"/>
              <a:t>Bank sentral secara aktif akan menarik atau melepaskan cadangan mata uang pada saat mata uang mengalami depresiasi atau apresiasi</a:t>
            </a:r>
          </a:p>
          <a:p>
            <a:pPr algn="just" eaLnBrk="1" hangingPunct="1">
              <a:lnSpc>
                <a:spcPct val="90000"/>
              </a:lnSpc>
              <a:buFontTx/>
              <a:buNone/>
            </a:pPr>
            <a:r>
              <a:rPr lang="en-US" smtClean="0"/>
              <a:t>3. Standar Kurs Mengambang</a:t>
            </a:r>
          </a:p>
          <a:p>
            <a:pPr algn="just" eaLnBrk="1" hangingPunct="1">
              <a:lnSpc>
                <a:spcPct val="90000"/>
              </a:lnSpc>
              <a:buFontTx/>
              <a:buChar char="-"/>
            </a:pPr>
            <a:r>
              <a:rPr lang="en-US" sz="2400" smtClean="0"/>
              <a:t>Kurs ditentukan berdasarkan interaksi permintaan dan penawaran dari mata uang</a:t>
            </a:r>
          </a:p>
          <a:p>
            <a:pPr algn="just" eaLnBrk="1" hangingPunct="1">
              <a:lnSpc>
                <a:spcPct val="90000"/>
              </a:lnSpc>
              <a:buFontTx/>
              <a:buChar char="-"/>
            </a:pPr>
            <a:r>
              <a:rPr lang="en-US" sz="2400" smtClean="0"/>
              <a:t>Ada dua macam kurs mengambang; </a:t>
            </a:r>
            <a:r>
              <a:rPr lang="en-US" sz="2400" i="1" smtClean="0"/>
              <a:t>free floating</a:t>
            </a:r>
            <a:r>
              <a:rPr lang="en-US" sz="2400" smtClean="0"/>
              <a:t> yang tidak memerlukan cadangan devisa dan </a:t>
            </a:r>
            <a:r>
              <a:rPr lang="en-US" sz="2400" i="1" smtClean="0"/>
              <a:t>managed floating</a:t>
            </a:r>
            <a:r>
              <a:rPr lang="en-US" sz="2400" smtClean="0"/>
              <a:t> yang memerlukan cadangan devisa.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Rot="1" noChangeArrowheads="1"/>
          </p:cNvSpPr>
          <p:nvPr>
            <p:ph type="body" idx="1"/>
          </p:nvPr>
        </p:nvSpPr>
        <p:spPr>
          <a:xfrm>
            <a:off x="457200" y="1371600"/>
            <a:ext cx="8229600" cy="4754563"/>
          </a:xfrm>
        </p:spPr>
        <p:txBody>
          <a:bodyPr/>
          <a:lstStyle/>
          <a:p>
            <a:pPr algn="just" eaLnBrk="1" hangingPunct="1">
              <a:lnSpc>
                <a:spcPct val="80000"/>
              </a:lnSpc>
              <a:buFont typeface="Wingdings" panose="05000000000000000000" pitchFamily="2" charset="2"/>
              <a:buNone/>
            </a:pPr>
            <a:r>
              <a:rPr lang="en-US" smtClean="0"/>
              <a:t>4. Standars Kurs Alternatif</a:t>
            </a:r>
          </a:p>
          <a:p>
            <a:pPr lvl="1" algn="just" eaLnBrk="1" hangingPunct="1">
              <a:lnSpc>
                <a:spcPct val="80000"/>
              </a:lnSpc>
              <a:buFontTx/>
              <a:buChar char="-"/>
            </a:pPr>
            <a:r>
              <a:rPr lang="en-US" sz="2400" smtClean="0">
                <a:solidFill>
                  <a:schemeClr val="tx1"/>
                </a:solidFill>
              </a:rPr>
              <a:t>Pegged exchange rate mendasarkan nilai mata uang dengan suatu mata uang atau sekelompok mata uang yang merupakan mitra dagang utamanya.</a:t>
            </a:r>
          </a:p>
          <a:p>
            <a:pPr lvl="1" algn="just" eaLnBrk="1" hangingPunct="1">
              <a:lnSpc>
                <a:spcPct val="80000"/>
              </a:lnSpc>
              <a:buFontTx/>
              <a:buChar char="-"/>
            </a:pPr>
            <a:r>
              <a:rPr lang="en-US" sz="2400" smtClean="0">
                <a:solidFill>
                  <a:schemeClr val="tx1"/>
                </a:solidFill>
              </a:rPr>
              <a:t>Basket exchange rate, nilai mata uangnya ditetapkan berdasarkan sistem paket pengumpulan yang berperan untuk membiaya perdagangannya, denga tujuan stabilitas mata uangnya</a:t>
            </a:r>
          </a:p>
          <a:p>
            <a:pPr lvl="1" algn="just" eaLnBrk="1" hangingPunct="1">
              <a:lnSpc>
                <a:spcPct val="80000"/>
              </a:lnSpc>
              <a:buFontTx/>
              <a:buChar char="-"/>
            </a:pPr>
            <a:r>
              <a:rPr lang="en-US" sz="2400" smtClean="0">
                <a:solidFill>
                  <a:schemeClr val="tx1"/>
                </a:solidFill>
              </a:rPr>
              <a:t>Sistem dewan mata uang (CBS), yaitu manajemen nilai tukar mata uang oleh satu lembaga keuangan resmi yang diberikan wewenang mutlak untuk menerbitkan atau mencetak mata uang dasar.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sz="quarter" idx="1"/>
          </p:nvPr>
        </p:nvSpPr>
        <p:spPr>
          <a:xfrm>
            <a:off x="301625" y="1527175"/>
            <a:ext cx="8504238" cy="4572000"/>
          </a:xfrm>
        </p:spPr>
        <p:txBody>
          <a:bodyPr/>
          <a:lstStyle/>
          <a:p>
            <a:endParaRPr lang="id-ID" smtClean="0"/>
          </a:p>
        </p:txBody>
      </p:sp>
      <p:pic>
        <p:nvPicPr>
          <p:cNvPr id="2150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95400"/>
            <a:ext cx="8839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381000" y="228600"/>
            <a:ext cx="8382000" cy="685800"/>
          </a:xfrm>
          <a:prstGeom prst="rect">
            <a:avLst/>
          </a:prstGeom>
          <a:noFill/>
          <a:ln w="9525">
            <a:noFill/>
            <a:miter lim="800000"/>
            <a:headEnd/>
            <a:tailEnd/>
          </a:ln>
        </p:spPr>
        <p:txBody>
          <a:bodyPr anchor="b"/>
          <a:lstStyle/>
          <a:p>
            <a:pPr algn="ctr" eaLnBrk="1" hangingPunct="1">
              <a:defRPr/>
            </a:pPr>
            <a:r>
              <a:rPr lang="en-US" sz="3200" dirty="0">
                <a:solidFill>
                  <a:srgbClr val="FF0000"/>
                </a:solidFill>
                <a:latin typeface="+mj-lt"/>
                <a:ea typeface="+mj-ea"/>
                <a:cs typeface="+mj-cs"/>
              </a:rPr>
              <a:t>BIMETALISM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04800"/>
            <a:ext cx="8382000" cy="685800"/>
          </a:xfrm>
        </p:spPr>
        <p:txBody>
          <a:bodyPr/>
          <a:lstStyle/>
          <a:p>
            <a:pPr algn="r" eaLnBrk="1" hangingPunct="1"/>
            <a:r>
              <a:rPr lang="en-US" sz="3200" smtClean="0">
                <a:solidFill>
                  <a:srgbClr val="FF0000"/>
                </a:solidFill>
              </a:rPr>
              <a:t>BIMETALISM: SEBELUM 1875 (1)</a:t>
            </a:r>
          </a:p>
        </p:txBody>
      </p:sp>
      <p:sp>
        <p:nvSpPr>
          <p:cNvPr id="6147" name="Rectangle 3"/>
          <p:cNvSpPr>
            <a:spLocks noGrp="1" noChangeArrowheads="1"/>
          </p:cNvSpPr>
          <p:nvPr>
            <p:ph sz="quarter" idx="1"/>
          </p:nvPr>
        </p:nvSpPr>
        <p:spPr>
          <a:xfrm>
            <a:off x="304800" y="1447800"/>
            <a:ext cx="8534400" cy="5181600"/>
          </a:xfrm>
        </p:spPr>
        <p:txBody>
          <a:bodyPr/>
          <a:lstStyle/>
          <a:p>
            <a:pPr algn="just" eaLnBrk="1" hangingPunct="1"/>
            <a:r>
              <a:rPr lang="en-US" b="1" smtClean="0"/>
              <a:t>Bimetalism</a:t>
            </a:r>
            <a:r>
              <a:rPr lang="en-US" smtClean="0"/>
              <a:t>: penggunaan standar ganda dalam pembuatan uang logam bebas yang meliputi emas dan perak.</a:t>
            </a:r>
          </a:p>
          <a:p>
            <a:pPr algn="just" eaLnBrk="1" hangingPunct="1"/>
            <a:r>
              <a:rPr lang="en-US" smtClean="0"/>
              <a:t>Inggris: menggunakan bimetalism hingga 1816 (setelah perang Napoleon).</a:t>
            </a:r>
          </a:p>
          <a:p>
            <a:pPr algn="just" eaLnBrk="1" hangingPunct="1"/>
            <a:r>
              <a:rPr lang="en-US" smtClean="0"/>
              <a:t>AS: mengadopsi bimetalism dengan </a:t>
            </a:r>
            <a:r>
              <a:rPr lang="en-US" i="1" smtClean="0"/>
              <a:t>Coinage Act of 1792</a:t>
            </a:r>
            <a:r>
              <a:rPr lang="en-US" smtClean="0"/>
              <a:t>, dan mempertahankannya sampai 1873.</a:t>
            </a:r>
          </a:p>
          <a:p>
            <a:pPr algn="just" eaLnBrk="1" hangingPunct="1"/>
            <a:r>
              <a:rPr lang="en-US" smtClean="0"/>
              <a:t>Prancis: menggunakan bimetalism dan memper-tahankannya dari Revolusi Prancis hingga 1878.</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calcmode="lin" valueType="num">
                                      <p:cBhvr additive="base">
                                        <p:cTn id="7" dur="500" fill="hold"/>
                                        <p:tgtEl>
                                          <p:spTgt spid="61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Effect transition="in" filter="dissolve">
                                      <p:cBhvr>
                                        <p:cTn id="13" dur="500"/>
                                        <p:tgtEl>
                                          <p:spTgt spid="614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147">
                                            <p:txEl>
                                              <p:pRg st="1" end="1"/>
                                            </p:txEl>
                                          </p:spTgt>
                                        </p:tgtEl>
                                        <p:attrNameLst>
                                          <p:attrName>style.visibility</p:attrName>
                                        </p:attrNameLst>
                                      </p:cBhvr>
                                      <p:to>
                                        <p:strVal val="visible"/>
                                      </p:to>
                                    </p:set>
                                    <p:animEffect transition="in" filter="dissolve">
                                      <p:cBhvr>
                                        <p:cTn id="18" dur="500"/>
                                        <p:tgtEl>
                                          <p:spTgt spid="6147">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6147">
                                            <p:txEl>
                                              <p:pRg st="2" end="2"/>
                                            </p:txEl>
                                          </p:spTgt>
                                        </p:tgtEl>
                                        <p:attrNameLst>
                                          <p:attrName>style.visibility</p:attrName>
                                        </p:attrNameLst>
                                      </p:cBhvr>
                                      <p:to>
                                        <p:strVal val="visible"/>
                                      </p:to>
                                    </p:set>
                                    <p:animEffect transition="in" filter="dissolve">
                                      <p:cBhvr>
                                        <p:cTn id="23" dur="500"/>
                                        <p:tgtEl>
                                          <p:spTgt spid="614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6147">
                                            <p:txEl>
                                              <p:pRg st="3" end="3"/>
                                            </p:txEl>
                                          </p:spTgt>
                                        </p:tgtEl>
                                        <p:attrNameLst>
                                          <p:attrName>style.visibility</p:attrName>
                                        </p:attrNameLst>
                                      </p:cBhvr>
                                      <p:to>
                                        <p:strVal val="visible"/>
                                      </p:to>
                                    </p:set>
                                    <p:animEffect transition="in" filter="dissolve">
                                      <p:cBhvr>
                                        <p:cTn id="28"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autoUpdateAnimBg="0"/>
      <p:bldP spid="614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152400"/>
            <a:ext cx="8382000" cy="838200"/>
          </a:xfrm>
        </p:spPr>
        <p:txBody>
          <a:bodyPr/>
          <a:lstStyle/>
          <a:p>
            <a:pPr algn="r" eaLnBrk="1" hangingPunct="1"/>
            <a:r>
              <a:rPr lang="en-US" sz="4000" smtClean="0">
                <a:solidFill>
                  <a:srgbClr val="9D2512"/>
                </a:solidFill>
              </a:rPr>
              <a:t>BIMETALISM: SEBELUM 1875 (2)</a:t>
            </a:r>
          </a:p>
        </p:txBody>
      </p:sp>
      <p:sp>
        <p:nvSpPr>
          <p:cNvPr id="7171" name="Rectangle 3"/>
          <p:cNvSpPr>
            <a:spLocks noGrp="1" noChangeArrowheads="1"/>
          </p:cNvSpPr>
          <p:nvPr>
            <p:ph sz="quarter" idx="1"/>
          </p:nvPr>
        </p:nvSpPr>
        <p:spPr>
          <a:xfrm>
            <a:off x="304800" y="1143000"/>
            <a:ext cx="8610600" cy="5334000"/>
          </a:xfrm>
        </p:spPr>
        <p:txBody>
          <a:bodyPr/>
          <a:lstStyle/>
          <a:p>
            <a:pPr algn="just" eaLnBrk="1" hangingPunct="1">
              <a:lnSpc>
                <a:spcPct val="90000"/>
              </a:lnSpc>
            </a:pPr>
            <a:r>
              <a:rPr lang="en-US" sz="3200" smtClean="0">
                <a:latin typeface="Arabic Typesetting" panose="03020402040406030203" pitchFamily="66" charset="-78"/>
                <a:cs typeface="Arabic Typesetting" panose="03020402040406030203" pitchFamily="66" charset="-78"/>
              </a:rPr>
              <a:t>China, India, Jerman, dan Belanda menggunakan standar perak.</a:t>
            </a:r>
          </a:p>
          <a:p>
            <a:pPr algn="just" eaLnBrk="1" hangingPunct="1">
              <a:lnSpc>
                <a:spcPct val="90000"/>
              </a:lnSpc>
            </a:pPr>
            <a:r>
              <a:rPr lang="en-US" sz="3200" smtClean="0">
                <a:latin typeface="Arabic Typesetting" panose="03020402040406030203" pitchFamily="66" charset="-78"/>
                <a:cs typeface="Arabic Typesetting" panose="03020402040406030203" pitchFamily="66" charset="-78"/>
              </a:rPr>
              <a:t>Dalam bimetalism, emas dan perak digunakan sebagai alat pembayaran internasional dan kurs tukar di antara mata uang ditentukan dengan isi emas dan peraknya.</a:t>
            </a:r>
          </a:p>
          <a:p>
            <a:pPr algn="just" eaLnBrk="1" hangingPunct="1">
              <a:lnSpc>
                <a:spcPct val="90000"/>
              </a:lnSpc>
            </a:pPr>
            <a:r>
              <a:rPr lang="en-US" sz="3200" smtClean="0">
                <a:latin typeface="Arabic Typesetting" panose="03020402040406030203" pitchFamily="66" charset="-78"/>
                <a:cs typeface="Arabic Typesetting" panose="03020402040406030203" pitchFamily="66" charset="-78"/>
              </a:rPr>
              <a:t>1870: Pound Inggris vs Franc Prancis (standar emas); Franc Prancis vs Mark Jerman (standar perak).</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 calcmode="lin" valueType="num">
                                      <p:cBhvr additive="base">
                                        <p:cTn id="7" dur="500" fill="hold"/>
                                        <p:tgtEl>
                                          <p:spTgt spid="71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7171">
                                            <p:txEl>
                                              <p:pRg st="0" end="0"/>
                                            </p:txEl>
                                          </p:spTgt>
                                        </p:tgtEl>
                                        <p:attrNameLst>
                                          <p:attrName>style.visibility</p:attrName>
                                        </p:attrNameLst>
                                      </p:cBhvr>
                                      <p:to>
                                        <p:strVal val="visible"/>
                                      </p:to>
                                    </p:set>
                                    <p:animEffect transition="in" filter="barn(outVertical)">
                                      <p:cBhvr>
                                        <p:cTn id="13" dur="500"/>
                                        <p:tgtEl>
                                          <p:spTgt spid="7171">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37" fill="hold" grpId="0" nodeType="click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Effect transition="in" filter="barn(outVertical)">
                                      <p:cBhvr>
                                        <p:cTn id="18" dur="500"/>
                                        <p:tgtEl>
                                          <p:spTgt spid="7171">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37" fill="hold" grpId="0" nodeType="clickEffect">
                                  <p:stCondLst>
                                    <p:cond delay="0"/>
                                  </p:stCondLst>
                                  <p:childTnLst>
                                    <p:set>
                                      <p:cBhvr>
                                        <p:cTn id="22" dur="1" fill="hold">
                                          <p:stCondLst>
                                            <p:cond delay="0"/>
                                          </p:stCondLst>
                                        </p:cTn>
                                        <p:tgtEl>
                                          <p:spTgt spid="7171">
                                            <p:txEl>
                                              <p:pRg st="2" end="2"/>
                                            </p:txEl>
                                          </p:spTgt>
                                        </p:tgtEl>
                                        <p:attrNameLst>
                                          <p:attrName>style.visibility</p:attrName>
                                        </p:attrNameLst>
                                      </p:cBhvr>
                                      <p:to>
                                        <p:strVal val="visible"/>
                                      </p:to>
                                    </p:set>
                                    <p:animEffect transition="in" filter="barn(outVertical)">
                                      <p:cBhvr>
                                        <p:cTn id="23"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p" autoUpdateAnimBg="0"/>
      <p:bldP spid="717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sz="quarter" idx="1"/>
          </p:nvPr>
        </p:nvSpPr>
        <p:spPr>
          <a:xfrm>
            <a:off x="301625" y="1527175"/>
            <a:ext cx="8504238" cy="4572000"/>
          </a:xfrm>
        </p:spPr>
        <p:txBody>
          <a:bodyPr/>
          <a:lstStyle/>
          <a:p>
            <a:endParaRPr lang="id-ID" smtClean="0"/>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95400"/>
            <a:ext cx="8763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457200" y="228600"/>
            <a:ext cx="8229600" cy="762000"/>
          </a:xfrm>
          <a:prstGeom prst="rect">
            <a:avLst/>
          </a:prstGeom>
          <a:noFill/>
          <a:ln w="9525">
            <a:noFill/>
            <a:miter lim="800000"/>
            <a:headEnd/>
            <a:tailEnd/>
          </a:ln>
        </p:spPr>
        <p:txBody>
          <a:bodyPr anchor="b"/>
          <a:lstStyle/>
          <a:p>
            <a:pPr algn="ctr" eaLnBrk="1" hangingPunct="1">
              <a:defRPr/>
            </a:pPr>
            <a:r>
              <a:rPr lang="en-US" sz="3300" dirty="0">
                <a:solidFill>
                  <a:srgbClr val="9D2512"/>
                </a:solidFill>
                <a:latin typeface="+mj-lt"/>
                <a:ea typeface="+mj-ea"/>
                <a:cs typeface="+mj-cs"/>
              </a:rPr>
              <a:t>STANDAR EMAS KLASIK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28600"/>
            <a:ext cx="8229600" cy="1219200"/>
          </a:xfrm>
        </p:spPr>
        <p:txBody>
          <a:bodyPr/>
          <a:lstStyle/>
          <a:p>
            <a:pPr eaLnBrk="1" hangingPunct="1"/>
            <a:r>
              <a:rPr lang="en-US" smtClean="0">
                <a:solidFill>
                  <a:srgbClr val="9D2512"/>
                </a:solidFill>
              </a:rPr>
              <a:t>STANDAR EMAS KLASIK: 1875-1914 (1)</a:t>
            </a:r>
          </a:p>
        </p:txBody>
      </p:sp>
      <p:sp>
        <p:nvSpPr>
          <p:cNvPr id="8195" name="Rectangle 3"/>
          <p:cNvSpPr>
            <a:spLocks noGrp="1" noChangeArrowheads="1"/>
          </p:cNvSpPr>
          <p:nvPr>
            <p:ph sz="quarter" idx="1"/>
          </p:nvPr>
        </p:nvSpPr>
        <p:spPr>
          <a:xfrm>
            <a:off x="304800" y="1752600"/>
            <a:ext cx="8534400" cy="4724400"/>
          </a:xfrm>
        </p:spPr>
        <p:txBody>
          <a:bodyPr/>
          <a:lstStyle/>
          <a:p>
            <a:pPr algn="just" eaLnBrk="1" hangingPunct="1">
              <a:lnSpc>
                <a:spcPct val="90000"/>
              </a:lnSpc>
            </a:pPr>
            <a:r>
              <a:rPr lang="en-US" smtClean="0"/>
              <a:t>Columbus: “Emas merupakan kekayaan, dan siapa yang menguasainya mempunyai semua yang ia butuhkan di dunia”.</a:t>
            </a:r>
          </a:p>
          <a:p>
            <a:pPr algn="just" eaLnBrk="1" hangingPunct="1">
              <a:lnSpc>
                <a:spcPct val="90000"/>
              </a:lnSpc>
            </a:pPr>
            <a:r>
              <a:rPr lang="en-US" smtClean="0"/>
              <a:t>Inggris: penggunaan standar emas pertama kali, namun, tidak menetapkan sampai 1921, ketika wesel Bank Inggris dibuat secara penuh dapat ditebus dengan emas.</a:t>
            </a:r>
          </a:p>
          <a:p>
            <a:pPr algn="just" eaLnBrk="1" hangingPunct="1">
              <a:lnSpc>
                <a:spcPct val="90000"/>
              </a:lnSpc>
            </a:pPr>
            <a:r>
              <a:rPr lang="en-US" smtClean="0"/>
              <a:t>Prancis: menggunakan standar emas secara efektif mulai 1850-an dan secara formal pada 1875.</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 calcmode="lin" valueType="num">
                                      <p:cBhvr additive="base">
                                        <p:cTn id="7" dur="500" fill="hold"/>
                                        <p:tgtEl>
                                          <p:spTgt spid="81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8195">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8195">
                                            <p:txEl>
                                              <p:pRg st="1" end="1"/>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1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autoUpdateAnimBg="0"/>
      <p:bldP spid="819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04800"/>
            <a:ext cx="8229600" cy="609600"/>
          </a:xfrm>
        </p:spPr>
        <p:txBody>
          <a:bodyPr/>
          <a:lstStyle/>
          <a:p>
            <a:pPr eaLnBrk="1" hangingPunct="1"/>
            <a:r>
              <a:rPr lang="en-US" smtClean="0">
                <a:solidFill>
                  <a:srgbClr val="9D2512"/>
                </a:solidFill>
              </a:rPr>
              <a:t>STANDAR EMAS KLASIK: 1875-1914 (2)</a:t>
            </a:r>
          </a:p>
        </p:txBody>
      </p:sp>
      <p:sp>
        <p:nvSpPr>
          <p:cNvPr id="33795" name="Rectangle 3"/>
          <p:cNvSpPr>
            <a:spLocks noGrp="1" noChangeArrowheads="1"/>
          </p:cNvSpPr>
          <p:nvPr>
            <p:ph sz="quarter" idx="1"/>
          </p:nvPr>
        </p:nvSpPr>
        <p:spPr>
          <a:xfrm>
            <a:off x="381000" y="1600200"/>
            <a:ext cx="8382000" cy="4876800"/>
          </a:xfrm>
        </p:spPr>
        <p:txBody>
          <a:bodyPr/>
          <a:lstStyle/>
          <a:p>
            <a:pPr algn="just" eaLnBrk="1" hangingPunct="1">
              <a:lnSpc>
                <a:spcPct val="90000"/>
              </a:lnSpc>
            </a:pPr>
            <a:r>
              <a:rPr lang="en-US" smtClean="0"/>
              <a:t>Jerman: mengganti dengan standar emas pada 1875, dan menghentikan pembuatan uang perak.</a:t>
            </a:r>
          </a:p>
          <a:p>
            <a:pPr algn="just" eaLnBrk="1" hangingPunct="1">
              <a:lnSpc>
                <a:spcPct val="90000"/>
              </a:lnSpc>
            </a:pPr>
            <a:endParaRPr lang="id-ID" smtClean="0"/>
          </a:p>
          <a:p>
            <a:pPr algn="just" eaLnBrk="1" hangingPunct="1">
              <a:lnSpc>
                <a:spcPct val="90000"/>
              </a:lnSpc>
            </a:pPr>
            <a:r>
              <a:rPr lang="en-US" smtClean="0"/>
              <a:t>AS: mengadopsi standar emas pada 1879.</a:t>
            </a:r>
          </a:p>
          <a:p>
            <a:pPr algn="just" eaLnBrk="1" hangingPunct="1">
              <a:lnSpc>
                <a:spcPct val="90000"/>
              </a:lnSpc>
            </a:pPr>
            <a:endParaRPr lang="id-ID" smtClean="0"/>
          </a:p>
          <a:p>
            <a:pPr algn="just" eaLnBrk="1" hangingPunct="1">
              <a:lnSpc>
                <a:spcPct val="90000"/>
              </a:lnSpc>
            </a:pPr>
            <a:r>
              <a:rPr lang="en-US" smtClean="0"/>
              <a:t>Rusia dan Jepang: mengadopsinya pada 1897.</a:t>
            </a:r>
          </a:p>
          <a:p>
            <a:pPr algn="just" eaLnBrk="1" hangingPunct="1">
              <a:lnSpc>
                <a:spcPct val="90000"/>
              </a:lnSpc>
            </a:pPr>
            <a:endParaRPr lang="id-ID"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 calcmode="lin" valueType="num">
                                      <p:cBhvr additive="base">
                                        <p:cTn id="7" dur="500" fill="hold"/>
                                        <p:tgtEl>
                                          <p:spTgt spid="337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3795">
                                            <p:txEl>
                                              <p:pRg st="0" end="0"/>
                                            </p:txEl>
                                          </p:spTgt>
                                        </p:tgtEl>
                                        <p:attrNameLst>
                                          <p:attrName>style.visibility</p:attrName>
                                        </p:attrNameLst>
                                      </p:cBhvr>
                                      <p:to>
                                        <p:strVal val="visible"/>
                                      </p:to>
                                    </p:set>
                                    <p:animEffect transition="in" filter="box(out)">
                                      <p:cBhvr>
                                        <p:cTn id="13" dur="500"/>
                                        <p:tgtEl>
                                          <p:spTgt spid="33795">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33795">
                                            <p:txEl>
                                              <p:pRg st="2" end="2"/>
                                            </p:txEl>
                                          </p:spTgt>
                                        </p:tgtEl>
                                        <p:attrNameLst>
                                          <p:attrName>style.visibility</p:attrName>
                                        </p:attrNameLst>
                                      </p:cBhvr>
                                      <p:to>
                                        <p:strVal val="visible"/>
                                      </p:to>
                                    </p:set>
                                    <p:animEffect transition="in" filter="box(out)">
                                      <p:cBhvr>
                                        <p:cTn id="18" dur="500"/>
                                        <p:tgtEl>
                                          <p:spTgt spid="33795">
                                            <p:txEl>
                                              <p:pRg st="2" end="2"/>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33795">
                                            <p:txEl>
                                              <p:pRg st="4" end="4"/>
                                            </p:txEl>
                                          </p:spTgt>
                                        </p:tgtEl>
                                        <p:attrNameLst>
                                          <p:attrName>style.visibility</p:attrName>
                                        </p:attrNameLst>
                                      </p:cBhvr>
                                      <p:to>
                                        <p:strVal val="visible"/>
                                      </p:to>
                                    </p:set>
                                    <p:animEffect transition="in" filter="box(out)">
                                      <p:cBhvr>
                                        <p:cTn id="23" dur="500"/>
                                        <p:tgtEl>
                                          <p:spTgt spid="33795">
                                            <p:txEl>
                                              <p:pRg st="4" end="4"/>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autoUpdateAnimBg="0"/>
      <p:bldP spid="3379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09600" y="0"/>
            <a:ext cx="8229600" cy="838200"/>
          </a:xfrm>
        </p:spPr>
        <p:txBody>
          <a:bodyPr/>
          <a:lstStyle/>
          <a:p>
            <a:pPr eaLnBrk="1" hangingPunct="1"/>
            <a:r>
              <a:rPr lang="en-US" smtClean="0">
                <a:solidFill>
                  <a:srgbClr val="9D2512"/>
                </a:solidFill>
              </a:rPr>
              <a:t>STANDAR EMAS KLASIK: 1875-1914 (3)</a:t>
            </a:r>
          </a:p>
        </p:txBody>
      </p:sp>
      <p:sp>
        <p:nvSpPr>
          <p:cNvPr id="9219" name="Rectangle 3"/>
          <p:cNvSpPr>
            <a:spLocks noGrp="1" noChangeArrowheads="1"/>
          </p:cNvSpPr>
          <p:nvPr>
            <p:ph sz="quarter" idx="1"/>
          </p:nvPr>
        </p:nvSpPr>
        <p:spPr>
          <a:xfrm>
            <a:off x="381000" y="1676400"/>
            <a:ext cx="8458200" cy="4953000"/>
          </a:xfrm>
        </p:spPr>
        <p:txBody>
          <a:bodyPr/>
          <a:lstStyle/>
          <a:p>
            <a:pPr algn="just" eaLnBrk="1" hangingPunct="1">
              <a:lnSpc>
                <a:spcPct val="90000"/>
              </a:lnSpc>
            </a:pPr>
            <a:r>
              <a:rPr lang="en-US" smtClean="0"/>
              <a:t>Standar emas internasional dikatakan ada jika kebanyakan negara utama memenuhi tiga syarat:</a:t>
            </a:r>
          </a:p>
          <a:p>
            <a:pPr marL="731838" lvl="1" indent="-457200" algn="just" eaLnBrk="1" hangingPunct="1">
              <a:lnSpc>
                <a:spcPct val="90000"/>
              </a:lnSpc>
              <a:buFont typeface="Wingdings" panose="05000000000000000000" pitchFamily="2" charset="2"/>
              <a:buAutoNum type="arabicPeriod"/>
            </a:pPr>
            <a:r>
              <a:rPr lang="en-US" smtClean="0"/>
              <a:t>Hanya emas yang dijamin dalam pembuatan uang logam yang tidak dibatasi;</a:t>
            </a:r>
          </a:p>
          <a:p>
            <a:pPr marL="731838" lvl="1" indent="-457200" algn="just" eaLnBrk="1" hangingPunct="1">
              <a:lnSpc>
                <a:spcPct val="90000"/>
              </a:lnSpc>
              <a:buFont typeface="Georgia" panose="02040502050405020303" pitchFamily="18" charset="0"/>
              <a:buAutoNum type="arabicPeriod"/>
            </a:pPr>
            <a:r>
              <a:rPr lang="en-US" sz="2400" smtClean="0"/>
              <a:t>Ada dua cara konvertabilitas antara emas dan mata uang nasional pada rasio yang stabil; </a:t>
            </a:r>
          </a:p>
          <a:p>
            <a:pPr marL="731838" lvl="1" indent="-457200" algn="just" eaLnBrk="1" hangingPunct="1">
              <a:lnSpc>
                <a:spcPct val="90000"/>
              </a:lnSpc>
              <a:buFont typeface="Georgia" panose="02040502050405020303" pitchFamily="18" charset="0"/>
              <a:buAutoNum type="arabicPeriod" startAt="2"/>
            </a:pPr>
            <a:r>
              <a:rPr lang="en-US" sz="2400" smtClean="0"/>
              <a:t>Emas mungkin secara bebas diekspor dan diimpor.</a:t>
            </a:r>
          </a:p>
          <a:p>
            <a:pPr marL="731838" lvl="1" indent="-457200" algn="just" eaLnBrk="1" hangingPunct="1">
              <a:lnSpc>
                <a:spcPct val="90000"/>
              </a:lnSpc>
              <a:buFont typeface="Georgia" panose="02040502050405020303" pitchFamily="18" charset="0"/>
              <a:buAutoNum type="arabicPeriod" startAt="2"/>
            </a:pPr>
            <a:r>
              <a:rPr lang="en-US" sz="2400" smtClean="0"/>
              <a:t>Di bawah standar emas, ketidakselarasan kurs tukar secara otomatis akan dikoreksi dengan arus emas lintas batas.</a:t>
            </a:r>
          </a:p>
          <a:p>
            <a:pPr marL="731838" lvl="1" indent="-457200" algn="just" eaLnBrk="1" hangingPunct="1">
              <a:lnSpc>
                <a:spcPct val="90000"/>
              </a:lnSpc>
              <a:buFont typeface="Georgia" panose="02040502050405020303" pitchFamily="18" charset="0"/>
              <a:buAutoNum type="arabicPeriod" startAt="2"/>
            </a:pPr>
            <a:r>
              <a:rPr lang="en-US" sz="2400" smtClean="0"/>
              <a:t>Ketidakseimbangan pembayaran internasional juga akan terkoreksi secara otomatis </a:t>
            </a:r>
            <a:r>
              <a:rPr lang="en-US" sz="2400" i="1" smtClean="0"/>
              <a:t>(price-specie-flow mechanism</a:t>
            </a:r>
            <a:r>
              <a:rPr lang="en-US" sz="2400" smtClean="0"/>
              <a:t>).</a:t>
            </a:r>
            <a:endParaRPr lang="en-US" sz="2400" i="1" smtClean="0"/>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 calcmode="lin" valueType="num">
                                      <p:cBhvr additive="base">
                                        <p:cTn id="7" dur="500" fill="hold"/>
                                        <p:tgtEl>
                                          <p:spTgt spid="92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xEl>
                                              <p:pRg st="0" end="0"/>
                                            </p:txEl>
                                          </p:spTgt>
                                        </p:tgtEl>
                                        <p:attrNameLst>
                                          <p:attrName>style.visibility</p:attrName>
                                        </p:attrNameLst>
                                      </p:cBhvr>
                                      <p:to>
                                        <p:strVal val="visible"/>
                                      </p:to>
                                    </p:set>
                                    <p:anim calcmode="lin" valueType="num">
                                      <p:cBhvr additive="base">
                                        <p:cTn id="13"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par>
                                <p:cTn id="15" presetID="2" presetClass="entr" presetSubtype="8" fill="hold" grpId="0" nodeType="with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 calcmode="lin" valueType="num">
                                      <p:cBhvr additive="base">
                                        <p:cTn id="17" dur="500" fill="hold"/>
                                        <p:tgtEl>
                                          <p:spTgt spid="9219">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921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whoosh.wav"/>
                                        </p:tgtEl>
                                      </p:cMediaNode>
                                    </p:audio>
                                  </p:subTnLst>
                                </p:cTn>
                              </p:par>
                              <p:par>
                                <p:cTn id="19" presetID="2" presetClass="entr" presetSubtype="8" fill="hold" grpId="0" nodeType="with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 calcmode="lin" valueType="num">
                                      <p:cBhvr additive="base">
                                        <p:cTn id="21" dur="500" fill="hold"/>
                                        <p:tgtEl>
                                          <p:spTgt spid="9219">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921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whoosh.wav"/>
                                        </p:tgtEl>
                                      </p:cMediaNode>
                                    </p:audio>
                                  </p:subTnLst>
                                </p:cTn>
                              </p:par>
                              <p:par>
                                <p:cTn id="23" presetID="2" presetClass="entr" presetSubtype="8" fill="hold" grpId="0" nodeType="with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par>
                                <p:cTn id="27" presetID="2" presetClass="entr" presetSubtype="8" fill="hold" grpId="0" nodeType="withEffect">
                                  <p:stCondLst>
                                    <p:cond delay="0"/>
                                  </p:stCondLst>
                                  <p:childTnLst>
                                    <p:set>
                                      <p:cBhvr>
                                        <p:cTn id="28" dur="1" fill="hold">
                                          <p:stCondLst>
                                            <p:cond delay="0"/>
                                          </p:stCondLst>
                                        </p:cTn>
                                        <p:tgtEl>
                                          <p:spTgt spid="9219">
                                            <p:txEl>
                                              <p:pRg st="4" end="4"/>
                                            </p:txEl>
                                          </p:spTgt>
                                        </p:tgtEl>
                                        <p:attrNameLst>
                                          <p:attrName>style.visibility</p:attrName>
                                        </p:attrNameLst>
                                      </p:cBhvr>
                                      <p:to>
                                        <p:strVal val="visible"/>
                                      </p:to>
                                    </p:set>
                                    <p:anim calcmode="lin" valueType="num">
                                      <p:cBhvr additive="base">
                                        <p:cTn id="29" dur="500" fill="hold"/>
                                        <p:tgtEl>
                                          <p:spTgt spid="9219">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21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whoosh.wav"/>
                                        </p:tgtEl>
                                      </p:cMediaNode>
                                    </p:audio>
                                  </p:subTnLst>
                                </p:cTn>
                              </p:par>
                              <p:par>
                                <p:cTn id="31" presetID="2" presetClass="entr" presetSubtype="8" fill="hold" grpId="0" nodeType="withEffect">
                                  <p:stCondLst>
                                    <p:cond delay="0"/>
                                  </p:stCondLst>
                                  <p:childTnLst>
                                    <p:set>
                                      <p:cBhvr>
                                        <p:cTn id="32" dur="1" fill="hold">
                                          <p:stCondLst>
                                            <p:cond delay="0"/>
                                          </p:stCondLst>
                                        </p:cTn>
                                        <p:tgtEl>
                                          <p:spTgt spid="9219">
                                            <p:txEl>
                                              <p:pRg st="5" end="5"/>
                                            </p:txEl>
                                          </p:spTgt>
                                        </p:tgtEl>
                                        <p:attrNameLst>
                                          <p:attrName>style.visibility</p:attrName>
                                        </p:attrNameLst>
                                      </p:cBhvr>
                                      <p:to>
                                        <p:strVal val="visible"/>
                                      </p:to>
                                    </p:set>
                                    <p:anim calcmode="lin" valueType="num">
                                      <p:cBhvr additive="base">
                                        <p:cTn id="33" dur="500" fill="hold"/>
                                        <p:tgtEl>
                                          <p:spTgt spid="9219">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921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autoUpdateAnimBg="0"/>
      <p:bldP spid="921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228600"/>
            <a:ext cx="7772400" cy="1295400"/>
          </a:xfrm>
        </p:spPr>
        <p:txBody>
          <a:bodyPr/>
          <a:lstStyle/>
          <a:p>
            <a:pPr eaLnBrk="1" hangingPunct="1"/>
            <a:r>
              <a:rPr lang="en-US" smtClean="0">
                <a:solidFill>
                  <a:srgbClr val="9D2512"/>
                </a:solidFill>
              </a:rPr>
              <a:t>PERIODE SELAMA PERANG: 1915-1944 (1)</a:t>
            </a:r>
          </a:p>
        </p:txBody>
      </p:sp>
      <p:sp>
        <p:nvSpPr>
          <p:cNvPr id="10243" name="Rectangle 3"/>
          <p:cNvSpPr>
            <a:spLocks noGrp="1" noChangeArrowheads="1"/>
          </p:cNvSpPr>
          <p:nvPr>
            <p:ph sz="quarter" idx="1"/>
          </p:nvPr>
        </p:nvSpPr>
        <p:spPr>
          <a:xfrm>
            <a:off x="304800" y="1524000"/>
            <a:ext cx="8610600" cy="5105400"/>
          </a:xfrm>
        </p:spPr>
        <p:txBody>
          <a:bodyPr/>
          <a:lstStyle/>
          <a:p>
            <a:pPr algn="just" eaLnBrk="1" hangingPunct="1">
              <a:lnSpc>
                <a:spcPct val="90000"/>
              </a:lnSpc>
            </a:pPr>
            <a:r>
              <a:rPr lang="en-US" smtClean="0"/>
              <a:t>Pada Agustus 1914 standar emas klasik berakhir, karena negara</a:t>
            </a:r>
            <a:r>
              <a:rPr lang="id-ID" smtClean="0"/>
              <a:t>-negara </a:t>
            </a:r>
            <a:r>
              <a:rPr lang="en-US" smtClean="0"/>
              <a:t> utama (Inggris, Prancis, Jerman, dan Rusia) menghentikan penebusan wesel bank dalam emas dan mengembargo ekspor emas.</a:t>
            </a:r>
          </a:p>
          <a:p>
            <a:pPr algn="just" eaLnBrk="1" hangingPunct="1">
              <a:lnSpc>
                <a:spcPct val="90000"/>
              </a:lnSpc>
            </a:pPr>
            <a:r>
              <a:rPr lang="en-US" smtClean="0"/>
              <a:t>Setelah perang Dunia I, beberapa negara menderita hiperinflasi.</a:t>
            </a:r>
          </a:p>
          <a:p>
            <a:pPr algn="just" eaLnBrk="1" hangingPunct="1">
              <a:lnSpc>
                <a:spcPct val="90000"/>
              </a:lnSpc>
            </a:pPr>
            <a:r>
              <a:rPr lang="en-US" smtClean="0"/>
              <a:t>Kurs tukar antar mata uang berfluktuasi pada awal 1920-an. Selama periode ini, negara2 secara luas menggunakan depresiasi yang “ganas” atas mata uangnya untuk mendapatkan keunggulan dalam pasar ekspor dunia.</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 calcmode="lin" valueType="num">
                                      <p:cBhvr additive="base">
                                        <p:cTn id="7" dur="500" fill="hold"/>
                                        <p:tgtEl>
                                          <p:spTgt spid="102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Effect transition="in" filter="dissolve">
                                      <p:cBhvr>
                                        <p:cTn id="13" dur="500"/>
                                        <p:tgtEl>
                                          <p:spTgt spid="1024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0243">
                                            <p:txEl>
                                              <p:pRg st="1" end="1"/>
                                            </p:txEl>
                                          </p:spTgt>
                                        </p:tgtEl>
                                        <p:attrNameLst>
                                          <p:attrName>style.visibility</p:attrName>
                                        </p:attrNameLst>
                                      </p:cBhvr>
                                      <p:to>
                                        <p:strVal val="visible"/>
                                      </p:to>
                                    </p:set>
                                    <p:animEffect transition="in" filter="dissolve">
                                      <p:cBhvr>
                                        <p:cTn id="18" dur="500"/>
                                        <p:tgtEl>
                                          <p:spTgt spid="10243">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243">
                                            <p:txEl>
                                              <p:pRg st="2" end="2"/>
                                            </p:txEl>
                                          </p:spTgt>
                                        </p:tgtEl>
                                        <p:attrNameLst>
                                          <p:attrName>style.visibility</p:attrName>
                                        </p:attrNameLst>
                                      </p:cBhvr>
                                      <p:to>
                                        <p:strVal val="visible"/>
                                      </p:to>
                                    </p:set>
                                    <p:animEffect transition="in" filter="dissolve">
                                      <p:cBhvr>
                                        <p:cTn id="23" dur="500"/>
                                        <p:tgtEl>
                                          <p:spTgt spid="1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autoUpdateAnimBg="0"/>
      <p:bldP spid="1024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457200" y="304800"/>
            <a:ext cx="8305800" cy="1219200"/>
          </a:xfrm>
        </p:spPr>
        <p:txBody>
          <a:bodyPr/>
          <a:lstStyle/>
          <a:p>
            <a:pPr eaLnBrk="1" hangingPunct="1"/>
            <a:r>
              <a:rPr lang="en-US" smtClean="0">
                <a:solidFill>
                  <a:srgbClr val="9D2512"/>
                </a:solidFill>
              </a:rPr>
              <a:t>PERIODE SELAMA PERANG: 1915-1944 (2)</a:t>
            </a:r>
          </a:p>
        </p:txBody>
      </p:sp>
      <p:sp>
        <p:nvSpPr>
          <p:cNvPr id="34819" name="Rectangle 1027"/>
          <p:cNvSpPr>
            <a:spLocks noGrp="1" noChangeArrowheads="1"/>
          </p:cNvSpPr>
          <p:nvPr>
            <p:ph sz="quarter" idx="1"/>
          </p:nvPr>
        </p:nvSpPr>
        <p:spPr>
          <a:xfrm>
            <a:off x="304800" y="1752600"/>
            <a:ext cx="8534400" cy="4876800"/>
          </a:xfrm>
        </p:spPr>
        <p:txBody>
          <a:bodyPr/>
          <a:lstStyle/>
          <a:p>
            <a:pPr algn="just" eaLnBrk="1" hangingPunct="1">
              <a:defRPr/>
            </a:pPr>
            <a:r>
              <a:rPr lang="en-US" sz="2400" dirty="0" err="1" smtClean="0"/>
              <a:t>Pada</a:t>
            </a:r>
            <a:r>
              <a:rPr lang="en-US" sz="2400" dirty="0" smtClean="0"/>
              <a:t> </a:t>
            </a:r>
            <a:r>
              <a:rPr lang="en-US" sz="2400" dirty="0" err="1" smtClean="0"/>
              <a:t>akhir</a:t>
            </a:r>
            <a:r>
              <a:rPr lang="en-US" sz="2400" dirty="0" smtClean="0"/>
              <a:t> 1920-an </a:t>
            </a:r>
            <a:r>
              <a:rPr lang="en-US" sz="2400" dirty="0" err="1" smtClean="0"/>
              <a:t>terjadi</a:t>
            </a:r>
            <a:r>
              <a:rPr lang="en-US" sz="2400" dirty="0" smtClean="0"/>
              <a:t> </a:t>
            </a:r>
            <a:r>
              <a:rPr lang="en-US" sz="2400" dirty="0" err="1" smtClean="0"/>
              <a:t>kesalahan</a:t>
            </a:r>
            <a:r>
              <a:rPr lang="en-US" sz="2400" dirty="0" smtClean="0"/>
              <a:t> </a:t>
            </a:r>
            <a:r>
              <a:rPr lang="en-US" sz="2400" dirty="0" err="1" smtClean="0"/>
              <a:t>dalam</a:t>
            </a:r>
            <a:r>
              <a:rPr lang="en-US" sz="2400" dirty="0" smtClean="0"/>
              <a:t> </a:t>
            </a:r>
            <a:r>
              <a:rPr lang="en-US" sz="2400" dirty="0" err="1" smtClean="0"/>
              <a:t>menerapkan</a:t>
            </a:r>
            <a:r>
              <a:rPr lang="en-US" sz="2400" dirty="0" smtClean="0"/>
              <a:t> </a:t>
            </a:r>
            <a:r>
              <a:rPr lang="en-US" sz="2400" dirty="0" err="1" smtClean="0"/>
              <a:t>standar</a:t>
            </a:r>
            <a:r>
              <a:rPr lang="en-US" sz="2400" dirty="0" smtClean="0"/>
              <a:t> </a:t>
            </a:r>
            <a:r>
              <a:rPr lang="en-US" sz="2400" dirty="0" err="1" smtClean="0"/>
              <a:t>emas</a:t>
            </a:r>
            <a:r>
              <a:rPr lang="en-US" sz="2400" dirty="0" smtClean="0"/>
              <a:t>: negara2 </a:t>
            </a:r>
            <a:r>
              <a:rPr lang="en-US" sz="2400" dirty="0" err="1" smtClean="0"/>
              <a:t>utama</a:t>
            </a:r>
            <a:r>
              <a:rPr lang="en-US" sz="2400" dirty="0" smtClean="0"/>
              <a:t> </a:t>
            </a:r>
            <a:r>
              <a:rPr lang="en-US" sz="2400" dirty="0" err="1" smtClean="0"/>
              <a:t>memprioritaskan</a:t>
            </a:r>
            <a:r>
              <a:rPr lang="en-US" sz="2400" dirty="0" smtClean="0"/>
              <a:t> </a:t>
            </a:r>
            <a:r>
              <a:rPr lang="en-US" sz="2400" dirty="0" err="1" smtClean="0"/>
              <a:t>pada</a:t>
            </a:r>
            <a:r>
              <a:rPr lang="en-US" sz="2400" dirty="0" smtClean="0"/>
              <a:t> </a:t>
            </a:r>
            <a:r>
              <a:rPr lang="en-US" sz="2400" dirty="0" err="1" smtClean="0"/>
              <a:t>stabilisasi</a:t>
            </a:r>
            <a:r>
              <a:rPr lang="en-US" sz="2400" dirty="0" smtClean="0"/>
              <a:t> </a:t>
            </a:r>
            <a:r>
              <a:rPr lang="en-US" sz="2400" dirty="0" err="1" smtClean="0"/>
              <a:t>ekonomi</a:t>
            </a:r>
            <a:r>
              <a:rPr lang="en-US" sz="2400" dirty="0" smtClean="0"/>
              <a:t> </a:t>
            </a:r>
            <a:r>
              <a:rPr lang="en-US" sz="2400" dirty="0" err="1" smtClean="0"/>
              <a:t>domestik</a:t>
            </a:r>
            <a:r>
              <a:rPr lang="en-US" sz="2400" dirty="0" smtClean="0"/>
              <a:t> (</a:t>
            </a:r>
            <a:r>
              <a:rPr lang="en-US" sz="2400" dirty="0" err="1" smtClean="0"/>
              <a:t>dengan</a:t>
            </a:r>
            <a:r>
              <a:rPr lang="en-US" sz="2400" dirty="0" smtClean="0"/>
              <a:t> </a:t>
            </a:r>
            <a:r>
              <a:rPr lang="en-US" sz="2400" dirty="0" err="1" smtClean="0"/>
              <a:t>kebijakan</a:t>
            </a:r>
            <a:r>
              <a:rPr lang="en-US" sz="2400" dirty="0" smtClean="0"/>
              <a:t> </a:t>
            </a:r>
            <a:r>
              <a:rPr lang="en-US" sz="2400" dirty="0" err="1" smtClean="0"/>
              <a:t>st</a:t>
            </a:r>
            <a:r>
              <a:rPr lang="id-ID" sz="2400" dirty="0" smtClean="0"/>
              <a:t>e</a:t>
            </a:r>
            <a:r>
              <a:rPr lang="en-US" sz="2400" dirty="0" err="1" smtClean="0"/>
              <a:t>rilisasi</a:t>
            </a:r>
            <a:r>
              <a:rPr lang="en-US" sz="2400" dirty="0" smtClean="0"/>
              <a:t> </a:t>
            </a:r>
            <a:r>
              <a:rPr lang="en-US" sz="2400" dirty="0" err="1" smtClean="0"/>
              <a:t>emas</a:t>
            </a:r>
            <a:r>
              <a:rPr lang="en-US" sz="2400" dirty="0" smtClean="0"/>
              <a:t>).</a:t>
            </a:r>
            <a:endParaRPr lang="id-ID" sz="2400" dirty="0" smtClean="0"/>
          </a:p>
          <a:p>
            <a:pPr marL="274320" indent="-274320" algn="just" eaLnBrk="1" fontAlgn="auto" hangingPunct="1">
              <a:spcAft>
                <a:spcPts val="0"/>
              </a:spcAft>
              <a:buFont typeface="Wingdings 2"/>
              <a:buChar char=""/>
              <a:defRPr/>
            </a:pPr>
            <a:r>
              <a:rPr lang="en-US" sz="2400" dirty="0" err="1" smtClean="0"/>
              <a:t>Akibat</a:t>
            </a:r>
            <a:r>
              <a:rPr lang="en-US" sz="2400" dirty="0" smtClean="0"/>
              <a:t> </a:t>
            </a:r>
            <a:r>
              <a:rPr lang="en-US" sz="2400" dirty="0" err="1" smtClean="0"/>
              <a:t>tidak</a:t>
            </a:r>
            <a:r>
              <a:rPr lang="en-US" sz="2400" dirty="0" smtClean="0"/>
              <a:t> </a:t>
            </a:r>
            <a:r>
              <a:rPr lang="en-US" sz="2400" dirty="0" err="1" smtClean="0"/>
              <a:t>mematuhi</a:t>
            </a:r>
            <a:r>
              <a:rPr lang="en-US" sz="2400" dirty="0" smtClean="0"/>
              <a:t> </a:t>
            </a:r>
            <a:r>
              <a:rPr lang="en-US" sz="2400" dirty="0" err="1" smtClean="0"/>
              <a:t>aturan</a:t>
            </a:r>
            <a:r>
              <a:rPr lang="en-US" sz="2400" dirty="0" smtClean="0"/>
              <a:t> main, </a:t>
            </a:r>
            <a:r>
              <a:rPr lang="en-US" sz="2400" dirty="0" err="1" smtClean="0"/>
              <a:t>mekanisme</a:t>
            </a:r>
            <a:r>
              <a:rPr lang="en-US" sz="2400" dirty="0" smtClean="0"/>
              <a:t> </a:t>
            </a:r>
            <a:r>
              <a:rPr lang="en-US" sz="2400" dirty="0" err="1" smtClean="0"/>
              <a:t>penyesuaian</a:t>
            </a:r>
            <a:r>
              <a:rPr lang="en-US" sz="2400" dirty="0" smtClean="0"/>
              <a:t> </a:t>
            </a:r>
            <a:r>
              <a:rPr lang="en-US" sz="2400" dirty="0" err="1" smtClean="0"/>
              <a:t>otomatis</a:t>
            </a:r>
            <a:r>
              <a:rPr lang="en-US" sz="2400" dirty="0" smtClean="0"/>
              <a:t> </a:t>
            </a:r>
            <a:r>
              <a:rPr lang="en-US" sz="2400" dirty="0" err="1" smtClean="0"/>
              <a:t>standar</a:t>
            </a:r>
            <a:r>
              <a:rPr lang="en-US" sz="2400" dirty="0" smtClean="0"/>
              <a:t> </a:t>
            </a:r>
            <a:r>
              <a:rPr lang="en-US" sz="2400" dirty="0" err="1" smtClean="0"/>
              <a:t>emas</a:t>
            </a:r>
            <a:r>
              <a:rPr lang="en-US" sz="2400" dirty="0" smtClean="0"/>
              <a:t> </a:t>
            </a:r>
            <a:r>
              <a:rPr lang="en-US" sz="2400" dirty="0" err="1" smtClean="0"/>
              <a:t>tidak</a:t>
            </a:r>
            <a:r>
              <a:rPr lang="en-US" sz="2400" dirty="0" smtClean="0"/>
              <a:t> </a:t>
            </a:r>
            <a:r>
              <a:rPr lang="en-US" sz="2400" dirty="0" err="1" smtClean="0"/>
              <a:t>dapat</a:t>
            </a:r>
            <a:r>
              <a:rPr lang="en-US" sz="2400" dirty="0" smtClean="0"/>
              <a:t> </a:t>
            </a:r>
            <a:r>
              <a:rPr lang="en-US" sz="2400" dirty="0" err="1" smtClean="0"/>
              <a:t>bekerja</a:t>
            </a:r>
            <a:r>
              <a:rPr lang="en-US" sz="2400" dirty="0" smtClean="0"/>
              <a:t>.</a:t>
            </a:r>
          </a:p>
          <a:p>
            <a:pPr marL="274320" indent="-274320" algn="just" eaLnBrk="1" fontAlgn="auto" hangingPunct="1">
              <a:spcAft>
                <a:spcPts val="0"/>
              </a:spcAft>
              <a:buFont typeface="Wingdings 2"/>
              <a:buChar char=""/>
              <a:defRPr/>
            </a:pPr>
            <a:r>
              <a:rPr lang="en-US" sz="2400" dirty="0" err="1" smtClean="0"/>
              <a:t>Pengembalian</a:t>
            </a:r>
            <a:r>
              <a:rPr lang="en-US" sz="2400" dirty="0" smtClean="0"/>
              <a:t> </a:t>
            </a:r>
            <a:r>
              <a:rPr lang="en-US" sz="2400" dirty="0" err="1" smtClean="0"/>
              <a:t>ke</a:t>
            </a:r>
            <a:r>
              <a:rPr lang="en-US" sz="2400" dirty="0" smtClean="0"/>
              <a:t> </a:t>
            </a:r>
            <a:r>
              <a:rPr lang="en-US" sz="2400" dirty="0" err="1" smtClean="0"/>
              <a:t>standar</a:t>
            </a:r>
            <a:r>
              <a:rPr lang="en-US" sz="2400" dirty="0" smtClean="0"/>
              <a:t> </a:t>
            </a:r>
            <a:r>
              <a:rPr lang="en-US" sz="2400" dirty="0" err="1" smtClean="0"/>
              <a:t>emas</a:t>
            </a:r>
            <a:r>
              <a:rPr lang="en-US" sz="2400" dirty="0" smtClean="0"/>
              <a:t> </a:t>
            </a:r>
            <a:r>
              <a:rPr lang="en-US" sz="2400" dirty="0" err="1" smtClean="0"/>
              <a:t>diperburuk</a:t>
            </a:r>
            <a:r>
              <a:rPr lang="en-US" sz="2400" dirty="0" smtClean="0"/>
              <a:t> </a:t>
            </a:r>
            <a:r>
              <a:rPr lang="en-US" sz="2400" dirty="0" err="1" smtClean="0"/>
              <a:t>oleh</a:t>
            </a:r>
            <a:r>
              <a:rPr lang="en-US" sz="2400" dirty="0" smtClean="0"/>
              <a:t> </a:t>
            </a:r>
            <a:r>
              <a:rPr lang="en-US" sz="2400" dirty="0" err="1" smtClean="0"/>
              <a:t>terjadinya</a:t>
            </a:r>
            <a:r>
              <a:rPr lang="en-US" sz="2400" dirty="0" smtClean="0"/>
              <a:t> </a:t>
            </a:r>
            <a:r>
              <a:rPr lang="en-US" sz="2400" dirty="0" err="1" smtClean="0"/>
              <a:t>Depresi</a:t>
            </a:r>
            <a:r>
              <a:rPr lang="en-US" sz="2400" dirty="0" smtClean="0"/>
              <a:t> </a:t>
            </a:r>
            <a:r>
              <a:rPr lang="en-US" sz="2400" dirty="0" err="1" smtClean="0"/>
              <a:t>Besar</a:t>
            </a:r>
            <a:r>
              <a:rPr lang="en-US" sz="2400" dirty="0" smtClean="0"/>
              <a:t> </a:t>
            </a:r>
            <a:r>
              <a:rPr lang="en-US" sz="2400" dirty="0" err="1" smtClean="0"/>
              <a:t>pada</a:t>
            </a:r>
            <a:r>
              <a:rPr lang="en-US" sz="2400" dirty="0" smtClean="0"/>
              <a:t> 1929.</a:t>
            </a:r>
          </a:p>
          <a:p>
            <a:pPr marL="274320" indent="-274320" algn="just" eaLnBrk="1" fontAlgn="auto" hangingPunct="1">
              <a:spcAft>
                <a:spcPts val="0"/>
              </a:spcAft>
              <a:buFont typeface="Wingdings 2"/>
              <a:buChar char=""/>
              <a:defRPr/>
            </a:pPr>
            <a:r>
              <a:rPr lang="en-US" sz="2400" dirty="0" err="1" smtClean="0"/>
              <a:t>Akibat</a:t>
            </a:r>
            <a:r>
              <a:rPr lang="en-US" sz="2400" dirty="0" smtClean="0"/>
              <a:t> </a:t>
            </a:r>
            <a:r>
              <a:rPr lang="en-US" sz="2400" dirty="0" err="1" smtClean="0"/>
              <a:t>Depresi</a:t>
            </a:r>
            <a:r>
              <a:rPr lang="en-US" sz="2400" dirty="0" smtClean="0"/>
              <a:t> </a:t>
            </a:r>
            <a:r>
              <a:rPr lang="en-US" sz="2400" dirty="0" err="1" smtClean="0"/>
              <a:t>Besar</a:t>
            </a:r>
            <a:r>
              <a:rPr lang="en-US" sz="2400" dirty="0" smtClean="0"/>
              <a:t> bank</a:t>
            </a:r>
            <a:r>
              <a:rPr lang="id-ID" sz="2400" dirty="0" smtClean="0"/>
              <a:t>-bank </a:t>
            </a:r>
            <a:r>
              <a:rPr lang="en-US" sz="2400" dirty="0" err="1" smtClean="0"/>
              <a:t>di</a:t>
            </a:r>
            <a:r>
              <a:rPr lang="en-US" sz="2400" dirty="0" smtClean="0"/>
              <a:t> Austria, </a:t>
            </a:r>
            <a:r>
              <a:rPr lang="en-US" sz="2400" dirty="0" err="1" smtClean="0"/>
              <a:t>Jerman</a:t>
            </a:r>
            <a:r>
              <a:rPr lang="en-US" sz="2400" dirty="0" smtClean="0"/>
              <a:t>, </a:t>
            </a:r>
            <a:r>
              <a:rPr lang="en-US" sz="2400" dirty="0" err="1" smtClean="0"/>
              <a:t>dan</a:t>
            </a:r>
            <a:r>
              <a:rPr lang="en-US" sz="2400" dirty="0" smtClean="0"/>
              <a:t> AS </a:t>
            </a:r>
            <a:r>
              <a:rPr lang="en-US" sz="2400" dirty="0" err="1" smtClean="0"/>
              <a:t>mengalami</a:t>
            </a:r>
            <a:r>
              <a:rPr lang="en-US" sz="2400" dirty="0" smtClean="0"/>
              <a:t> </a:t>
            </a:r>
            <a:r>
              <a:rPr lang="en-US" sz="2400" dirty="0" err="1" smtClean="0"/>
              <a:t>penurunan</a:t>
            </a:r>
            <a:r>
              <a:rPr lang="en-US" sz="2400" dirty="0" smtClean="0"/>
              <a:t> </a:t>
            </a:r>
            <a:r>
              <a:rPr lang="en-US" sz="2400" dirty="0" err="1" smtClean="0"/>
              <a:t>nilai</a:t>
            </a:r>
            <a:r>
              <a:rPr lang="en-US" sz="2400" dirty="0" smtClean="0"/>
              <a:t> </a:t>
            </a:r>
            <a:r>
              <a:rPr lang="en-US" sz="2400" dirty="0" err="1" smtClean="0"/>
              <a:t>portofolionya</a:t>
            </a:r>
            <a:r>
              <a:rPr lang="en-US" sz="2400" dirty="0" smtClean="0"/>
              <a:t>, &amp; </a:t>
            </a:r>
            <a:r>
              <a:rPr lang="en-US" sz="2400" dirty="0" err="1" smtClean="0"/>
              <a:t>terjadi</a:t>
            </a:r>
            <a:r>
              <a:rPr lang="en-US" sz="2400" dirty="0" smtClean="0"/>
              <a:t> </a:t>
            </a:r>
            <a:r>
              <a:rPr lang="en-US" sz="2400" dirty="0" err="1" smtClean="0"/>
              <a:t>penghindaran</a:t>
            </a:r>
            <a:r>
              <a:rPr lang="en-US" sz="2400" dirty="0" smtClean="0"/>
              <a:t> </a:t>
            </a:r>
            <a:r>
              <a:rPr lang="en-US" sz="2400" dirty="0" err="1" smtClean="0"/>
              <a:t>atas</a:t>
            </a:r>
            <a:r>
              <a:rPr lang="en-US" sz="2400" dirty="0" smtClean="0"/>
              <a:t> bank.</a:t>
            </a:r>
          </a:p>
          <a:p>
            <a:pPr algn="just" eaLnBrk="1" hangingPunct="1">
              <a:defRPr/>
            </a:pP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anim calcmode="lin" valueType="num">
                                      <p:cBhvr additive="base">
                                        <p:cTn id="7" dur="500" fill="hold"/>
                                        <p:tgtEl>
                                          <p:spTgt spid="348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4819">
                                            <p:txEl>
                                              <p:pRg st="0" end="0"/>
                                            </p:txEl>
                                          </p:spTgt>
                                        </p:tgtEl>
                                        <p:attrNameLst>
                                          <p:attrName>style.visibility</p:attrName>
                                        </p:attrNameLst>
                                      </p:cBhvr>
                                      <p:to>
                                        <p:strVal val="visible"/>
                                      </p:to>
                                    </p:set>
                                    <p:animEffect transition="in" filter="wipe(left)">
                                      <p:cBhvr>
                                        <p:cTn id="13" dur="500"/>
                                        <p:tgtEl>
                                          <p:spTgt spid="34819">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4819">
                                            <p:txEl>
                                              <p:pRg st="1" end="1"/>
                                            </p:txEl>
                                          </p:spTgt>
                                        </p:tgtEl>
                                        <p:attrNameLst>
                                          <p:attrName>style.visibility</p:attrName>
                                        </p:attrNameLst>
                                      </p:cBhvr>
                                      <p:to>
                                        <p:strVal val="visible"/>
                                      </p:to>
                                    </p:set>
                                    <p:animEffect transition="in" filter="wipe(left)">
                                      <p:cBhvr>
                                        <p:cTn id="18" dur="500"/>
                                        <p:tgtEl>
                                          <p:spTgt spid="34819">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4819">
                                            <p:txEl>
                                              <p:pRg st="2" end="2"/>
                                            </p:txEl>
                                          </p:spTgt>
                                        </p:tgtEl>
                                        <p:attrNameLst>
                                          <p:attrName>style.visibility</p:attrName>
                                        </p:attrNameLst>
                                      </p:cBhvr>
                                      <p:to>
                                        <p:strVal val="visible"/>
                                      </p:to>
                                    </p:set>
                                    <p:animEffect transition="in" filter="wipe(left)">
                                      <p:cBhvr>
                                        <p:cTn id="23" dur="500"/>
                                        <p:tgtEl>
                                          <p:spTgt spid="3481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4819">
                                            <p:txEl>
                                              <p:pRg st="3" end="3"/>
                                            </p:txEl>
                                          </p:spTgt>
                                        </p:tgtEl>
                                        <p:attrNameLst>
                                          <p:attrName>style.visibility</p:attrName>
                                        </p:attrNameLst>
                                      </p:cBhvr>
                                      <p:to>
                                        <p:strVal val="visible"/>
                                      </p:to>
                                    </p:set>
                                    <p:animEffect transition="in" filter="wipe(left)">
                                      <p:cBhvr>
                                        <p:cTn id="28" dur="500"/>
                                        <p:tgtEl>
                                          <p:spTgt spid="34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autoUpdateAnimBg="0"/>
      <p:bldP spid="3481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28600"/>
            <a:ext cx="7772400" cy="1447800"/>
          </a:xfrm>
        </p:spPr>
        <p:txBody>
          <a:bodyPr/>
          <a:lstStyle/>
          <a:p>
            <a:pPr eaLnBrk="1" hangingPunct="1"/>
            <a:r>
              <a:rPr lang="en-US" smtClean="0">
                <a:solidFill>
                  <a:srgbClr val="9D2512"/>
                </a:solidFill>
              </a:rPr>
              <a:t>PERIODE SELAMA PERANG: 1915-1944 (3)</a:t>
            </a:r>
          </a:p>
        </p:txBody>
      </p:sp>
      <p:sp>
        <p:nvSpPr>
          <p:cNvPr id="11267" name="Rectangle 3"/>
          <p:cNvSpPr>
            <a:spLocks noGrp="1" noChangeArrowheads="1"/>
          </p:cNvSpPr>
          <p:nvPr>
            <p:ph sz="quarter" idx="1"/>
          </p:nvPr>
        </p:nvSpPr>
        <p:spPr>
          <a:xfrm>
            <a:off x="304800" y="1676400"/>
            <a:ext cx="8534400" cy="4876800"/>
          </a:xfrm>
        </p:spPr>
        <p:txBody>
          <a:bodyPr>
            <a:normAutofit/>
          </a:bodyPr>
          <a:lstStyle/>
          <a:p>
            <a:pPr marL="274320" indent="-274320" algn="just" eaLnBrk="1" fontAlgn="auto" hangingPunct="1">
              <a:spcAft>
                <a:spcPts val="0"/>
              </a:spcAft>
              <a:buFont typeface="Wingdings 2"/>
              <a:buChar char=""/>
              <a:defRPr/>
            </a:pPr>
            <a:r>
              <a:rPr lang="en-US" sz="2800" dirty="0" err="1" smtClean="0"/>
              <a:t>Inggris</a:t>
            </a:r>
            <a:r>
              <a:rPr lang="en-US" sz="2800" dirty="0" smtClean="0"/>
              <a:t> </a:t>
            </a:r>
            <a:r>
              <a:rPr lang="en-US" sz="2800" dirty="0" err="1" smtClean="0"/>
              <a:t>mengalami</a:t>
            </a:r>
            <a:r>
              <a:rPr lang="en-US" sz="2800" dirty="0" smtClean="0"/>
              <a:t> </a:t>
            </a:r>
            <a:r>
              <a:rPr lang="en-US" sz="2800" dirty="0" err="1" smtClean="0"/>
              <a:t>arus</a:t>
            </a:r>
            <a:r>
              <a:rPr lang="en-US" sz="2800" dirty="0" smtClean="0"/>
              <a:t> </a:t>
            </a:r>
            <a:r>
              <a:rPr lang="en-US" sz="2800" dirty="0" err="1" smtClean="0"/>
              <a:t>keluar</a:t>
            </a:r>
            <a:r>
              <a:rPr lang="en-US" sz="2800" dirty="0" smtClean="0"/>
              <a:t> </a:t>
            </a:r>
            <a:r>
              <a:rPr lang="en-US" sz="2800" dirty="0" err="1" smtClean="0"/>
              <a:t>emas</a:t>
            </a:r>
            <a:r>
              <a:rPr lang="en-US" sz="2800" dirty="0" smtClean="0"/>
              <a:t> besar2-an, yang </a:t>
            </a:r>
            <a:r>
              <a:rPr lang="en-US" sz="2800" dirty="0" err="1" smtClean="0"/>
              <a:t>dihasilkan</a:t>
            </a:r>
            <a:r>
              <a:rPr lang="en-US" sz="2800" dirty="0" smtClean="0"/>
              <a:t> </a:t>
            </a:r>
            <a:r>
              <a:rPr lang="en-US" sz="2800" dirty="0" err="1" smtClean="0"/>
              <a:t>dari</a:t>
            </a:r>
            <a:r>
              <a:rPr lang="en-US" sz="2800" dirty="0" smtClean="0"/>
              <a:t> </a:t>
            </a:r>
            <a:r>
              <a:rPr lang="en-US" sz="2800" dirty="0" err="1" smtClean="0"/>
              <a:t>defisit</a:t>
            </a:r>
            <a:r>
              <a:rPr lang="en-US" sz="2800" dirty="0" smtClean="0"/>
              <a:t> </a:t>
            </a:r>
            <a:r>
              <a:rPr lang="en-US" sz="2800" dirty="0" err="1" smtClean="0"/>
              <a:t>neraca</a:t>
            </a:r>
            <a:r>
              <a:rPr lang="en-US" sz="2800" dirty="0" smtClean="0"/>
              <a:t> </a:t>
            </a:r>
            <a:r>
              <a:rPr lang="en-US" sz="2800" dirty="0" err="1" smtClean="0"/>
              <a:t>pembayaran</a:t>
            </a:r>
            <a:r>
              <a:rPr lang="en-US" sz="2800" dirty="0" smtClean="0"/>
              <a:t> yang </a:t>
            </a:r>
            <a:r>
              <a:rPr lang="en-US" sz="2800" dirty="0" err="1" smtClean="0"/>
              <a:t>kronis</a:t>
            </a:r>
            <a:r>
              <a:rPr lang="en-US" sz="2800" dirty="0" smtClean="0"/>
              <a:t> </a:t>
            </a:r>
            <a:r>
              <a:rPr lang="en-US" sz="2800" dirty="0" err="1" smtClean="0"/>
              <a:t>dan</a:t>
            </a:r>
            <a:r>
              <a:rPr lang="en-US" sz="2800" dirty="0" smtClean="0"/>
              <a:t> </a:t>
            </a:r>
            <a:r>
              <a:rPr lang="en-US" sz="2800" dirty="0" err="1" smtClean="0"/>
              <a:t>hilangnya</a:t>
            </a:r>
            <a:r>
              <a:rPr lang="en-US" sz="2800" dirty="0" smtClean="0"/>
              <a:t> </a:t>
            </a:r>
            <a:r>
              <a:rPr lang="en-US" sz="2800" dirty="0" err="1" smtClean="0"/>
              <a:t>kepercayaan</a:t>
            </a:r>
            <a:r>
              <a:rPr lang="en-US" sz="2800" dirty="0" smtClean="0"/>
              <a:t> </a:t>
            </a:r>
            <a:r>
              <a:rPr lang="en-US" sz="2800" dirty="0" err="1" smtClean="0"/>
              <a:t>terhadap</a:t>
            </a:r>
            <a:r>
              <a:rPr lang="en-US" sz="2800" dirty="0" smtClean="0"/>
              <a:t> pound sterling.</a:t>
            </a:r>
            <a:endParaRPr lang="id-ID" sz="2800" dirty="0" smtClean="0"/>
          </a:p>
          <a:p>
            <a:pPr algn="just" eaLnBrk="1" hangingPunct="1">
              <a:lnSpc>
                <a:spcPct val="90000"/>
              </a:lnSpc>
              <a:defRPr/>
            </a:pPr>
            <a:r>
              <a:rPr lang="en-US" sz="2800" dirty="0" smtClean="0"/>
              <a:t>AS </a:t>
            </a:r>
            <a:r>
              <a:rPr lang="en-US" sz="2800" dirty="0" err="1" smtClean="0"/>
              <a:t>meninggalkan</a:t>
            </a:r>
            <a:r>
              <a:rPr lang="en-US" sz="2800" dirty="0" smtClean="0"/>
              <a:t> </a:t>
            </a:r>
            <a:r>
              <a:rPr lang="en-US" sz="2800" dirty="0" err="1" smtClean="0"/>
              <a:t>standar</a:t>
            </a:r>
            <a:r>
              <a:rPr lang="en-US" sz="2800" dirty="0" smtClean="0"/>
              <a:t> </a:t>
            </a:r>
            <a:r>
              <a:rPr lang="en-US" sz="2800" dirty="0" err="1" smtClean="0"/>
              <a:t>emas</a:t>
            </a:r>
            <a:r>
              <a:rPr lang="en-US" sz="2800" dirty="0" smtClean="0"/>
              <a:t> </a:t>
            </a:r>
            <a:r>
              <a:rPr lang="en-US" sz="2800" dirty="0" err="1" smtClean="0"/>
              <a:t>setelah</a:t>
            </a:r>
            <a:r>
              <a:rPr lang="en-US" sz="2800" dirty="0" smtClean="0"/>
              <a:t> bank </a:t>
            </a:r>
            <a:r>
              <a:rPr lang="en-US" sz="2800" dirty="0" err="1" smtClean="0"/>
              <a:t>mengalami</a:t>
            </a:r>
            <a:r>
              <a:rPr lang="en-US" sz="2800" dirty="0" smtClean="0"/>
              <a:t> </a:t>
            </a:r>
            <a:r>
              <a:rPr lang="en-US" sz="2800" dirty="0" err="1" smtClean="0"/>
              <a:t>kesulitan</a:t>
            </a:r>
            <a:r>
              <a:rPr lang="en-US" sz="2800" dirty="0" smtClean="0"/>
              <a:t> </a:t>
            </a:r>
            <a:r>
              <a:rPr lang="en-US" sz="2800" dirty="0" err="1" smtClean="0"/>
              <a:t>dan</a:t>
            </a:r>
            <a:r>
              <a:rPr lang="en-US" sz="2800" dirty="0" smtClean="0"/>
              <a:t> </a:t>
            </a:r>
            <a:r>
              <a:rPr lang="en-US" sz="2800" dirty="0" err="1" smtClean="0"/>
              <a:t>arus</a:t>
            </a:r>
            <a:r>
              <a:rPr lang="en-US" sz="2800" dirty="0" smtClean="0"/>
              <a:t> </a:t>
            </a:r>
            <a:r>
              <a:rPr lang="en-US" sz="2800" dirty="0" err="1" smtClean="0"/>
              <a:t>keluar</a:t>
            </a:r>
            <a:r>
              <a:rPr lang="en-US" sz="2800" dirty="0" smtClean="0"/>
              <a:t> </a:t>
            </a:r>
            <a:r>
              <a:rPr lang="en-US" sz="2800" dirty="0" err="1" smtClean="0"/>
              <a:t>emas</a:t>
            </a:r>
            <a:r>
              <a:rPr lang="en-US" sz="2800" dirty="0" smtClean="0"/>
              <a:t>.</a:t>
            </a:r>
          </a:p>
          <a:p>
            <a:pPr algn="just" eaLnBrk="1" hangingPunct="1">
              <a:lnSpc>
                <a:spcPct val="90000"/>
              </a:lnSpc>
              <a:defRPr/>
            </a:pPr>
            <a:r>
              <a:rPr lang="en-US" sz="2800" dirty="0" err="1" smtClean="0"/>
              <a:t>Prancis</a:t>
            </a:r>
            <a:r>
              <a:rPr lang="en-US" sz="2800" dirty="0" smtClean="0"/>
              <a:t> </a:t>
            </a:r>
            <a:r>
              <a:rPr lang="en-US" sz="2800" dirty="0" err="1" smtClean="0"/>
              <a:t>meninggalkan</a:t>
            </a:r>
            <a:r>
              <a:rPr lang="en-US" sz="2800" dirty="0" smtClean="0"/>
              <a:t> </a:t>
            </a:r>
            <a:r>
              <a:rPr lang="en-US" sz="2800" dirty="0" err="1" smtClean="0"/>
              <a:t>standar</a:t>
            </a:r>
            <a:r>
              <a:rPr lang="en-US" sz="2800" dirty="0" smtClean="0"/>
              <a:t> </a:t>
            </a:r>
            <a:r>
              <a:rPr lang="en-US" sz="2800" dirty="0" err="1" smtClean="0"/>
              <a:t>emas</a:t>
            </a:r>
            <a:r>
              <a:rPr lang="en-US" sz="2800" dirty="0" smtClean="0"/>
              <a:t> </a:t>
            </a:r>
            <a:r>
              <a:rPr lang="en-US" sz="2800" dirty="0" err="1" smtClean="0"/>
              <a:t>pada</a:t>
            </a:r>
            <a:r>
              <a:rPr lang="en-US" sz="2800" dirty="0" smtClean="0"/>
              <a:t> 1936, </a:t>
            </a:r>
            <a:r>
              <a:rPr lang="en-US" sz="2800" dirty="0" err="1" smtClean="0"/>
              <a:t>karena</a:t>
            </a:r>
            <a:r>
              <a:rPr lang="en-US" sz="2800" dirty="0" smtClean="0"/>
              <a:t> </a:t>
            </a:r>
            <a:r>
              <a:rPr lang="en-US" sz="2800" dirty="0" err="1" smtClean="0"/>
              <a:t>pelarian</a:t>
            </a:r>
            <a:r>
              <a:rPr lang="en-US" sz="2800" dirty="0" smtClean="0"/>
              <a:t> </a:t>
            </a:r>
            <a:r>
              <a:rPr lang="en-US" sz="2800" dirty="0" err="1" smtClean="0"/>
              <a:t>dari</a:t>
            </a:r>
            <a:r>
              <a:rPr lang="en-US" sz="2800" dirty="0" smtClean="0"/>
              <a:t> franc, yang </a:t>
            </a:r>
            <a:r>
              <a:rPr lang="en-US" sz="2800" dirty="0" err="1" smtClean="0"/>
              <a:t>merefleksikan</a:t>
            </a:r>
            <a:r>
              <a:rPr lang="en-US" sz="2800" dirty="0" smtClean="0"/>
              <a:t> </a:t>
            </a:r>
            <a:r>
              <a:rPr lang="en-US" sz="2800" dirty="0" err="1" smtClean="0"/>
              <a:t>ketidakstabilan</a:t>
            </a:r>
            <a:r>
              <a:rPr lang="en-US" sz="2800" dirty="0" smtClean="0"/>
              <a:t> </a:t>
            </a:r>
            <a:r>
              <a:rPr lang="en-US" sz="2800" dirty="0" err="1" smtClean="0"/>
              <a:t>ekonomi</a:t>
            </a:r>
            <a:r>
              <a:rPr lang="en-US" sz="2800" dirty="0" smtClean="0"/>
              <a:t> </a:t>
            </a:r>
            <a:r>
              <a:rPr lang="en-US" sz="2800" dirty="0" err="1" smtClean="0"/>
              <a:t>dan</a:t>
            </a:r>
            <a:r>
              <a:rPr lang="en-US" sz="2800" dirty="0" smtClean="0"/>
              <a:t> </a:t>
            </a:r>
            <a:r>
              <a:rPr lang="en-US" sz="2800" dirty="0" err="1" smtClean="0"/>
              <a:t>politik</a:t>
            </a:r>
            <a:r>
              <a:rPr lang="en-US" sz="2800" dirty="0" smtClean="0"/>
              <a:t>.</a:t>
            </a:r>
          </a:p>
          <a:p>
            <a:pPr marL="274320" indent="-274320" algn="just" eaLnBrk="1" fontAlgn="auto" hangingPunct="1">
              <a:spcAft>
                <a:spcPts val="0"/>
              </a:spcAft>
              <a:buFont typeface="Wingdings 2"/>
              <a:buChar char=""/>
              <a:defRPr/>
            </a:pPr>
            <a:endParaRPr lang="en-US" sz="2800" dirty="0" smtClean="0"/>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 calcmode="lin" valueType="num">
                                      <p:cBhvr additive="base">
                                        <p:cTn id="7" dur="500" fill="hold"/>
                                        <p:tgtEl>
                                          <p:spTgt spid="1126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Effect transition="in" filter="box(out)">
                                      <p:cBhvr>
                                        <p:cTn id="13" dur="500"/>
                                        <p:tgtEl>
                                          <p:spTgt spid="11267">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11267">
                                            <p:txEl>
                                              <p:pRg st="1" end="1"/>
                                            </p:txEl>
                                          </p:spTgt>
                                        </p:tgtEl>
                                        <p:attrNameLst>
                                          <p:attrName>style.visibility</p:attrName>
                                        </p:attrNameLst>
                                      </p:cBhvr>
                                      <p:to>
                                        <p:strVal val="visible"/>
                                      </p:to>
                                    </p:set>
                                    <p:animEffect transition="in" filter="box(out)">
                                      <p:cBhvr>
                                        <p:cTn id="18" dur="500"/>
                                        <p:tgtEl>
                                          <p:spTgt spid="11267">
                                            <p:txEl>
                                              <p:pRg st="1" end="1"/>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11267">
                                            <p:txEl>
                                              <p:pRg st="2" end="2"/>
                                            </p:txEl>
                                          </p:spTgt>
                                        </p:tgtEl>
                                        <p:attrNameLst>
                                          <p:attrName>style.visibility</p:attrName>
                                        </p:attrNameLst>
                                      </p:cBhvr>
                                      <p:to>
                                        <p:strVal val="visible"/>
                                      </p:to>
                                    </p:set>
                                    <p:animEffect transition="in" filter="box(out)">
                                      <p:cBhvr>
                                        <p:cTn id="23" dur="500"/>
                                        <p:tgtEl>
                                          <p:spTgt spid="11267">
                                            <p:txEl>
                                              <p:pRg st="2" end="2"/>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utoUpdateAnimBg="0"/>
      <p:bldP spid="1126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9D2512"/>
                </a:solidFill>
              </a:rPr>
              <a:t>SISTEM BRETTON WOODS (SBW)</a:t>
            </a:r>
            <a:endParaRPr lang="id-ID" dirty="0"/>
          </a:p>
        </p:txBody>
      </p:sp>
      <p:sp>
        <p:nvSpPr>
          <p:cNvPr id="31747" name="Content Placeholder 2"/>
          <p:cNvSpPr>
            <a:spLocks noGrp="1"/>
          </p:cNvSpPr>
          <p:nvPr>
            <p:ph sz="quarter" idx="1"/>
          </p:nvPr>
        </p:nvSpPr>
        <p:spPr>
          <a:xfrm>
            <a:off x="301625" y="1527175"/>
            <a:ext cx="8504238" cy="4572000"/>
          </a:xfrm>
        </p:spPr>
        <p:txBody>
          <a:bodyPr/>
          <a:lstStyle/>
          <a:p>
            <a:endParaRPr lang="id-ID" smtClean="0"/>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95400"/>
            <a:ext cx="8839200" cy="511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277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4953000"/>
            <a:ext cx="27241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Rectangle 2"/>
          <p:cNvSpPr>
            <a:spLocks noGrp="1" noChangeArrowheads="1"/>
          </p:cNvSpPr>
          <p:nvPr>
            <p:ph type="title"/>
          </p:nvPr>
        </p:nvSpPr>
        <p:spPr>
          <a:xfrm>
            <a:off x="381000" y="228600"/>
            <a:ext cx="8382000" cy="914400"/>
          </a:xfrm>
        </p:spPr>
        <p:txBody>
          <a:bodyPr/>
          <a:lstStyle/>
          <a:p>
            <a:pPr eaLnBrk="1" hangingPunct="1"/>
            <a:r>
              <a:rPr lang="en-US" smtClean="0">
                <a:solidFill>
                  <a:srgbClr val="9D2512"/>
                </a:solidFill>
              </a:rPr>
              <a:t>SISTEM BRETTON WOODS (SBW): 1945-1972 (1)</a:t>
            </a:r>
          </a:p>
        </p:txBody>
      </p:sp>
      <p:sp>
        <p:nvSpPr>
          <p:cNvPr id="13315" name="Rectangle 3"/>
          <p:cNvSpPr>
            <a:spLocks noGrp="1" noChangeArrowheads="1"/>
          </p:cNvSpPr>
          <p:nvPr>
            <p:ph sz="quarter" idx="1"/>
          </p:nvPr>
        </p:nvSpPr>
        <p:spPr>
          <a:xfrm>
            <a:off x="304800" y="1371600"/>
            <a:ext cx="8458200" cy="4191000"/>
          </a:xfrm>
        </p:spPr>
        <p:txBody>
          <a:bodyPr/>
          <a:lstStyle/>
          <a:p>
            <a:pPr algn="just" eaLnBrk="1" hangingPunct="1">
              <a:lnSpc>
                <a:spcPct val="90000"/>
              </a:lnSpc>
            </a:pPr>
            <a:r>
              <a:rPr lang="en-US" smtClean="0"/>
              <a:t>SBW dihasilkan dari pertemuan 44 wakil negara di Bretton Woods, New Hampshire, pada Juli 1944.</a:t>
            </a:r>
          </a:p>
          <a:p>
            <a:pPr algn="just" eaLnBrk="1" hangingPunct="1">
              <a:lnSpc>
                <a:spcPct val="90000"/>
              </a:lnSpc>
            </a:pPr>
            <a:r>
              <a:rPr lang="en-US" smtClean="0"/>
              <a:t>Lembaga yang dihasilkan: IMF dan IBRD/World Bank, yang keduanya mempunyai tanggung jawab berbeda.</a:t>
            </a:r>
          </a:p>
          <a:p>
            <a:pPr algn="just" eaLnBrk="1" hangingPunct="1">
              <a:lnSpc>
                <a:spcPct val="90000"/>
              </a:lnSpc>
            </a:pPr>
            <a:r>
              <a:rPr lang="en-US" smtClean="0"/>
              <a:t>SBW berusaha mencegah berulangnya nasionalisme ekonomi dengan kebijakan destruktif “memiskinkan negara tetangga” dan mengarah pada kekurangan peraturan2 yang jelas atas terganggunya permainan selama perang.</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 calcmode="lin" valueType="num">
                                      <p:cBhvr additive="base">
                                        <p:cTn id="7" dur="500" fill="hold"/>
                                        <p:tgtEl>
                                          <p:spTgt spid="133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3315">
                                            <p:txEl>
                                              <p:pRg st="0" end="0"/>
                                            </p:txEl>
                                          </p:spTgt>
                                        </p:tgtEl>
                                        <p:attrNameLst>
                                          <p:attrName>style.visibility</p:attrName>
                                        </p:attrNameLst>
                                      </p:cBhvr>
                                      <p:to>
                                        <p:strVal val="visible"/>
                                      </p:to>
                                    </p:set>
                                    <p:animEffect transition="in" filter="wipe(left)">
                                      <p:cBhvr>
                                        <p:cTn id="13" dur="500"/>
                                        <p:tgtEl>
                                          <p:spTgt spid="1331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315">
                                            <p:txEl>
                                              <p:pRg st="1" end="1"/>
                                            </p:txEl>
                                          </p:spTgt>
                                        </p:tgtEl>
                                        <p:attrNameLst>
                                          <p:attrName>style.visibility</p:attrName>
                                        </p:attrNameLst>
                                      </p:cBhvr>
                                      <p:to>
                                        <p:strVal val="visible"/>
                                      </p:to>
                                    </p:set>
                                    <p:animEffect transition="in" filter="wipe(left)">
                                      <p:cBhvr>
                                        <p:cTn id="18" dur="500"/>
                                        <p:tgtEl>
                                          <p:spTgt spid="13315">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315">
                                            <p:txEl>
                                              <p:pRg st="2" end="2"/>
                                            </p:txEl>
                                          </p:spTgt>
                                        </p:tgtEl>
                                        <p:attrNameLst>
                                          <p:attrName>style.visibility</p:attrName>
                                        </p:attrNameLst>
                                      </p:cBhvr>
                                      <p:to>
                                        <p:strVal val="visible"/>
                                      </p:to>
                                    </p:set>
                                    <p:animEffect transition="in" filter="wipe(left)">
                                      <p:cBhvr>
                                        <p:cTn id="23" dur="5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p:bldP spid="1331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228600"/>
            <a:ext cx="8458200" cy="533400"/>
          </a:xfrm>
        </p:spPr>
        <p:txBody>
          <a:bodyPr/>
          <a:lstStyle/>
          <a:p>
            <a:pPr algn="r" eaLnBrk="1" hangingPunct="1"/>
            <a:r>
              <a:rPr lang="en-US" sz="2400" smtClean="0">
                <a:solidFill>
                  <a:srgbClr val="9D2512"/>
                </a:solidFill>
              </a:rPr>
              <a:t>SISTEM BRETTON WOODS (SBW): 1945-1972 (</a:t>
            </a:r>
            <a:r>
              <a:rPr lang="id-ID" sz="2400" smtClean="0">
                <a:solidFill>
                  <a:srgbClr val="9D2512"/>
                </a:solidFill>
              </a:rPr>
              <a:t>2</a:t>
            </a:r>
            <a:r>
              <a:rPr lang="en-US" sz="2400" smtClean="0">
                <a:solidFill>
                  <a:srgbClr val="9D2512"/>
                </a:solidFill>
              </a:rPr>
              <a:t>)</a:t>
            </a:r>
          </a:p>
        </p:txBody>
      </p:sp>
      <p:sp>
        <p:nvSpPr>
          <p:cNvPr id="16387" name="Rectangle 3"/>
          <p:cNvSpPr>
            <a:spLocks noGrp="1" noChangeArrowheads="1"/>
          </p:cNvSpPr>
          <p:nvPr>
            <p:ph sz="quarter" idx="1"/>
          </p:nvPr>
        </p:nvSpPr>
        <p:spPr>
          <a:xfrm>
            <a:off x="228600" y="1752600"/>
            <a:ext cx="8610600" cy="4800600"/>
          </a:xfrm>
        </p:spPr>
        <p:txBody>
          <a:bodyPr>
            <a:normAutofit lnSpcReduction="10000"/>
          </a:bodyPr>
          <a:lstStyle/>
          <a:p>
            <a:pPr marL="274320" indent="-274320" algn="just" eaLnBrk="1" fontAlgn="auto" hangingPunct="1">
              <a:lnSpc>
                <a:spcPct val="90000"/>
              </a:lnSpc>
              <a:spcAft>
                <a:spcPts val="0"/>
              </a:spcAft>
              <a:buFont typeface="Wingdings 2"/>
              <a:buChar char=""/>
              <a:defRPr/>
            </a:pPr>
            <a:r>
              <a:rPr lang="en-US" sz="2800" dirty="0" err="1" smtClean="0"/>
              <a:t>Standar</a:t>
            </a:r>
            <a:r>
              <a:rPr lang="en-US" sz="2800" dirty="0" smtClean="0"/>
              <a:t> </a:t>
            </a:r>
            <a:r>
              <a:rPr lang="en-US" sz="2800" dirty="0" err="1" smtClean="0"/>
              <a:t>tukar</a:t>
            </a:r>
            <a:r>
              <a:rPr lang="en-US" sz="2800" dirty="0" smtClean="0"/>
              <a:t> dollar </a:t>
            </a:r>
            <a:r>
              <a:rPr lang="en-US" sz="2800" dirty="0" err="1" smtClean="0"/>
              <a:t>berdasarkan</a:t>
            </a:r>
            <a:r>
              <a:rPr lang="en-US" sz="2800" dirty="0" smtClean="0"/>
              <a:t> </a:t>
            </a:r>
            <a:r>
              <a:rPr lang="en-US" sz="2800" dirty="0" err="1" smtClean="0"/>
              <a:t>emas</a:t>
            </a:r>
            <a:r>
              <a:rPr lang="en-US" sz="2800" dirty="0" smtClean="0"/>
              <a:t> </a:t>
            </a:r>
            <a:r>
              <a:rPr lang="en-US" sz="2800" dirty="0" err="1" smtClean="0"/>
              <a:t>menjadi</a:t>
            </a:r>
            <a:r>
              <a:rPr lang="en-US" sz="2800" dirty="0" smtClean="0"/>
              <a:t> </a:t>
            </a:r>
            <a:r>
              <a:rPr lang="en-US" sz="2800" dirty="0" err="1" smtClean="0"/>
              <a:t>tidak</a:t>
            </a:r>
            <a:r>
              <a:rPr lang="en-US" sz="2800" dirty="0" smtClean="0"/>
              <a:t> </a:t>
            </a:r>
            <a:r>
              <a:rPr lang="en-US" sz="2800" dirty="0" err="1" smtClean="0"/>
              <a:t>efektif</a:t>
            </a:r>
            <a:r>
              <a:rPr lang="en-US" sz="2800" dirty="0" smtClean="0"/>
              <a:t> </a:t>
            </a:r>
            <a:r>
              <a:rPr lang="en-US" sz="2800" dirty="0" err="1" smtClean="0"/>
              <a:t>karena</a:t>
            </a:r>
            <a:r>
              <a:rPr lang="en-US" sz="2800" dirty="0" smtClean="0"/>
              <a:t> </a:t>
            </a:r>
            <a:r>
              <a:rPr lang="en-US" sz="2800" dirty="0" err="1" smtClean="0"/>
              <a:t>menghadapi</a:t>
            </a:r>
            <a:r>
              <a:rPr lang="en-US" sz="2800" dirty="0" smtClean="0"/>
              <a:t> </a:t>
            </a:r>
            <a:r>
              <a:rPr lang="en-US" sz="2800" dirty="0" err="1" smtClean="0"/>
              <a:t>kebijakan</a:t>
            </a:r>
            <a:r>
              <a:rPr lang="en-US" sz="2800" dirty="0" smtClean="0"/>
              <a:t> </a:t>
            </a:r>
            <a:r>
              <a:rPr lang="en-US" sz="2800" dirty="0" err="1" smtClean="0"/>
              <a:t>moneter</a:t>
            </a:r>
            <a:r>
              <a:rPr lang="en-US" sz="2800" dirty="0" smtClean="0"/>
              <a:t> </a:t>
            </a:r>
            <a:r>
              <a:rPr lang="en-US" sz="2800" dirty="0" err="1" smtClean="0"/>
              <a:t>ekspansif</a:t>
            </a:r>
            <a:r>
              <a:rPr lang="en-US" sz="2800" dirty="0" smtClean="0"/>
              <a:t> </a:t>
            </a:r>
            <a:r>
              <a:rPr lang="en-US" sz="2800" dirty="0" err="1" smtClean="0"/>
              <a:t>dan</a:t>
            </a:r>
            <a:r>
              <a:rPr lang="en-US" sz="2800" dirty="0" smtClean="0"/>
              <a:t> </a:t>
            </a:r>
            <a:r>
              <a:rPr lang="en-US" sz="2800" dirty="0" err="1" smtClean="0"/>
              <a:t>meningkatnya</a:t>
            </a:r>
            <a:r>
              <a:rPr lang="en-US" sz="2800" dirty="0" smtClean="0"/>
              <a:t> </a:t>
            </a:r>
            <a:r>
              <a:rPr lang="en-US" sz="2800" dirty="0" err="1" smtClean="0"/>
              <a:t>inflasi</a:t>
            </a:r>
            <a:r>
              <a:rPr lang="en-US" sz="2800" dirty="0" smtClean="0"/>
              <a:t> di AS.</a:t>
            </a:r>
          </a:p>
          <a:p>
            <a:pPr marL="274320" indent="-274320" algn="just" eaLnBrk="1" fontAlgn="auto" hangingPunct="1">
              <a:lnSpc>
                <a:spcPct val="90000"/>
              </a:lnSpc>
              <a:spcAft>
                <a:spcPts val="0"/>
              </a:spcAft>
              <a:buFont typeface="Wingdings 2"/>
              <a:buChar char=""/>
              <a:defRPr/>
            </a:pPr>
            <a:r>
              <a:rPr lang="en-US" sz="2800" dirty="0" err="1" smtClean="0"/>
              <a:t>Pada</a:t>
            </a:r>
            <a:r>
              <a:rPr lang="en-US" sz="2800" dirty="0" smtClean="0"/>
              <a:t> 1970 US$ </a:t>
            </a:r>
            <a:r>
              <a:rPr lang="en-US" sz="2800" i="1" dirty="0" smtClean="0"/>
              <a:t>overvalued</a:t>
            </a:r>
            <a:r>
              <a:rPr lang="en-US" sz="2800" dirty="0" smtClean="0"/>
              <a:t>, </a:t>
            </a:r>
            <a:r>
              <a:rPr lang="en-US" sz="2800" dirty="0" err="1" smtClean="0"/>
              <a:t>khususnya</a:t>
            </a:r>
            <a:r>
              <a:rPr lang="en-US" sz="2800" dirty="0" smtClean="0"/>
              <a:t> </a:t>
            </a:r>
            <a:r>
              <a:rPr lang="en-US" sz="2800" dirty="0" err="1" smtClean="0"/>
              <a:t>relatif</a:t>
            </a:r>
            <a:r>
              <a:rPr lang="en-US" sz="2800" dirty="0" smtClean="0"/>
              <a:t> </a:t>
            </a:r>
            <a:r>
              <a:rPr lang="en-US" sz="2800" dirty="0" err="1" smtClean="0"/>
              <a:t>terhadap</a:t>
            </a:r>
            <a:r>
              <a:rPr lang="en-US" sz="2800" dirty="0" smtClean="0"/>
              <a:t> GDM </a:t>
            </a:r>
            <a:r>
              <a:rPr lang="en-US" sz="2800" dirty="0" err="1" smtClean="0"/>
              <a:t>dan</a:t>
            </a:r>
            <a:r>
              <a:rPr lang="en-US" sz="2800" dirty="0" smtClean="0"/>
              <a:t> JP</a:t>
            </a:r>
            <a:r>
              <a:rPr lang="en-US" sz="2800" dirty="0" smtClean="0">
                <a:cs typeface="Times New Roman" pitchFamily="18" charset="0"/>
              </a:rPr>
              <a:t>¥.</a:t>
            </a:r>
          </a:p>
          <a:p>
            <a:pPr marL="274320" indent="-274320" algn="just" eaLnBrk="1" fontAlgn="auto" hangingPunct="1">
              <a:lnSpc>
                <a:spcPct val="90000"/>
              </a:lnSpc>
              <a:spcAft>
                <a:spcPts val="0"/>
              </a:spcAft>
              <a:buFont typeface="Wingdings 2"/>
              <a:buChar char=""/>
              <a:defRPr/>
            </a:pPr>
            <a:r>
              <a:rPr lang="en-US" sz="2800" dirty="0" err="1" smtClean="0"/>
              <a:t>Pada</a:t>
            </a:r>
            <a:r>
              <a:rPr lang="en-US" sz="2800" dirty="0" smtClean="0"/>
              <a:t> </a:t>
            </a:r>
            <a:r>
              <a:rPr lang="en-US" sz="2800" dirty="0" err="1" smtClean="0"/>
              <a:t>Agustus</a:t>
            </a:r>
            <a:r>
              <a:rPr lang="en-US" sz="2800" dirty="0" smtClean="0"/>
              <a:t> 1971, </a:t>
            </a:r>
            <a:r>
              <a:rPr lang="en-US" sz="2800" dirty="0" err="1" smtClean="0"/>
              <a:t>Presiden</a:t>
            </a:r>
            <a:r>
              <a:rPr lang="en-US" sz="2800" dirty="0" smtClean="0"/>
              <a:t> Nixon </a:t>
            </a:r>
            <a:r>
              <a:rPr lang="en-US" sz="2800" dirty="0" err="1" smtClean="0"/>
              <a:t>menghentikan</a:t>
            </a:r>
            <a:r>
              <a:rPr lang="en-US" sz="2800" dirty="0" smtClean="0"/>
              <a:t> </a:t>
            </a:r>
            <a:r>
              <a:rPr lang="en-US" sz="2800" dirty="0" err="1" smtClean="0"/>
              <a:t>konvertibilitas</a:t>
            </a:r>
            <a:r>
              <a:rPr lang="en-US" sz="2800" dirty="0" smtClean="0"/>
              <a:t> US$ </a:t>
            </a:r>
            <a:r>
              <a:rPr lang="en-US" sz="2800" dirty="0" err="1" smtClean="0"/>
              <a:t>ke</a:t>
            </a:r>
            <a:r>
              <a:rPr lang="en-US" sz="2800" dirty="0" smtClean="0"/>
              <a:t> </a:t>
            </a:r>
            <a:r>
              <a:rPr lang="en-US" sz="2800" dirty="0" err="1" smtClean="0"/>
              <a:t>dalam</a:t>
            </a:r>
            <a:r>
              <a:rPr lang="en-US" sz="2800" dirty="0" smtClean="0"/>
              <a:t> </a:t>
            </a:r>
            <a:r>
              <a:rPr lang="en-US" sz="2800" dirty="0" err="1" smtClean="0"/>
              <a:t>emas</a:t>
            </a:r>
            <a:r>
              <a:rPr lang="en-US" sz="2800" dirty="0" smtClean="0"/>
              <a:t> </a:t>
            </a:r>
            <a:r>
              <a:rPr lang="en-US" sz="2800" dirty="0" err="1" smtClean="0"/>
              <a:t>dan</a:t>
            </a:r>
            <a:r>
              <a:rPr lang="en-US" sz="2800" dirty="0" smtClean="0"/>
              <a:t> </a:t>
            </a:r>
            <a:r>
              <a:rPr lang="en-US" sz="2800" dirty="0" err="1" smtClean="0"/>
              <a:t>memberlakukan</a:t>
            </a:r>
            <a:r>
              <a:rPr lang="en-US" sz="2800" dirty="0" smtClean="0"/>
              <a:t> </a:t>
            </a:r>
            <a:r>
              <a:rPr lang="en-US" sz="2800" dirty="0" err="1" smtClean="0"/>
              <a:t>biaya</a:t>
            </a:r>
            <a:r>
              <a:rPr lang="en-US" sz="2800" dirty="0" smtClean="0"/>
              <a:t> </a:t>
            </a:r>
            <a:r>
              <a:rPr lang="en-US" sz="2800" dirty="0" err="1" smtClean="0"/>
              <a:t>tambahan</a:t>
            </a:r>
            <a:r>
              <a:rPr lang="en-US" sz="2800" dirty="0" smtClean="0"/>
              <a:t> </a:t>
            </a:r>
            <a:r>
              <a:rPr lang="en-US" sz="2800" dirty="0" err="1" smtClean="0"/>
              <a:t>impor</a:t>
            </a:r>
            <a:r>
              <a:rPr lang="en-US" sz="2800" dirty="0" smtClean="0"/>
              <a:t> </a:t>
            </a:r>
            <a:r>
              <a:rPr lang="en-US" sz="2800" dirty="0" err="1" smtClean="0"/>
              <a:t>sebesar</a:t>
            </a:r>
            <a:r>
              <a:rPr lang="en-US" sz="2800" dirty="0" smtClean="0"/>
              <a:t> 10%.</a:t>
            </a:r>
          </a:p>
          <a:p>
            <a:pPr marL="274320" indent="-274320" algn="just" eaLnBrk="1" fontAlgn="auto" hangingPunct="1">
              <a:lnSpc>
                <a:spcPct val="90000"/>
              </a:lnSpc>
              <a:spcAft>
                <a:spcPts val="0"/>
              </a:spcAft>
              <a:buFont typeface="Wingdings 2"/>
              <a:buChar char=""/>
              <a:defRPr/>
            </a:pPr>
            <a:r>
              <a:rPr lang="en-US" sz="2800" dirty="0" err="1" smtClean="0"/>
              <a:t>Untuk</a:t>
            </a:r>
            <a:r>
              <a:rPr lang="en-US" sz="2800" dirty="0" smtClean="0"/>
              <a:t> </a:t>
            </a:r>
            <a:r>
              <a:rPr lang="en-US" sz="2800" dirty="0" err="1" smtClean="0"/>
              <a:t>mengatasi</a:t>
            </a:r>
            <a:r>
              <a:rPr lang="en-US" sz="2800" dirty="0" smtClean="0"/>
              <a:t> </a:t>
            </a:r>
            <a:r>
              <a:rPr lang="en-US" sz="2800" dirty="0" err="1" smtClean="0"/>
              <a:t>retaknya</a:t>
            </a:r>
            <a:r>
              <a:rPr lang="en-US" sz="2800" dirty="0" smtClean="0"/>
              <a:t> SBW, 10 </a:t>
            </a:r>
            <a:r>
              <a:rPr lang="en-US" sz="2800" dirty="0" err="1" smtClean="0"/>
              <a:t>negara</a:t>
            </a:r>
            <a:r>
              <a:rPr lang="en-US" sz="2800" dirty="0" smtClean="0"/>
              <a:t> </a:t>
            </a:r>
            <a:r>
              <a:rPr lang="en-US" sz="2800" dirty="0" err="1" smtClean="0"/>
              <a:t>utama</a:t>
            </a:r>
            <a:r>
              <a:rPr lang="en-US" sz="2800" dirty="0" smtClean="0"/>
              <a:t> (</a:t>
            </a:r>
            <a:r>
              <a:rPr lang="en-US" sz="2800" dirty="0" err="1" smtClean="0"/>
              <a:t>Kelompok</a:t>
            </a:r>
            <a:r>
              <a:rPr lang="en-US" sz="2800" dirty="0" smtClean="0"/>
              <a:t> </a:t>
            </a:r>
            <a:r>
              <a:rPr lang="en-US" sz="2800" dirty="0" err="1" smtClean="0"/>
              <a:t>Sepuluh</a:t>
            </a:r>
            <a:r>
              <a:rPr lang="en-US" sz="2800" dirty="0" smtClean="0"/>
              <a:t>) </a:t>
            </a:r>
            <a:r>
              <a:rPr lang="en-US" sz="2800" dirty="0" err="1" smtClean="0"/>
              <a:t>bertemu</a:t>
            </a:r>
            <a:r>
              <a:rPr lang="en-US" sz="2800" dirty="0" smtClean="0"/>
              <a:t> di </a:t>
            </a:r>
            <a:r>
              <a:rPr lang="en-US" sz="2800" dirty="0" err="1" smtClean="0"/>
              <a:t>Smitsonian</a:t>
            </a:r>
            <a:r>
              <a:rPr lang="en-US" sz="2800" dirty="0" smtClean="0"/>
              <a:t> Institute di Washington D.C. </a:t>
            </a:r>
            <a:r>
              <a:rPr lang="en-US" sz="2800" dirty="0" err="1" smtClean="0"/>
              <a:t>pada</a:t>
            </a:r>
            <a:r>
              <a:rPr lang="en-US" sz="2800" dirty="0" smtClean="0"/>
              <a:t> </a:t>
            </a:r>
            <a:r>
              <a:rPr lang="en-US" sz="2800" dirty="0" err="1" smtClean="0"/>
              <a:t>Desember</a:t>
            </a:r>
            <a:r>
              <a:rPr lang="en-US" sz="2800" dirty="0" smtClean="0"/>
              <a:t> 1971.</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 calcmode="lin" valueType="num">
                                      <p:cBhvr additive="base">
                                        <p:cTn id="7" dur="500" fill="hold"/>
                                        <p:tgtEl>
                                          <p:spTgt spid="1638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6387">
                                            <p:txEl>
                                              <p:pRg st="0" end="0"/>
                                            </p:txEl>
                                          </p:spTgt>
                                        </p:tgtEl>
                                        <p:attrNameLst>
                                          <p:attrName>style.visibility</p:attrName>
                                        </p:attrNameLst>
                                      </p:cBhvr>
                                      <p:to>
                                        <p:strVal val="visible"/>
                                      </p:to>
                                    </p:set>
                                    <p:animEffect transition="in" filter="wipe(left)">
                                      <p:cBhvr>
                                        <p:cTn id="13" dur="500"/>
                                        <p:tgtEl>
                                          <p:spTgt spid="1638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6387">
                                            <p:txEl>
                                              <p:pRg st="1" end="1"/>
                                            </p:txEl>
                                          </p:spTgt>
                                        </p:tgtEl>
                                        <p:attrNameLst>
                                          <p:attrName>style.visibility</p:attrName>
                                        </p:attrNameLst>
                                      </p:cBhvr>
                                      <p:to>
                                        <p:strVal val="visible"/>
                                      </p:to>
                                    </p:set>
                                    <p:animEffect transition="in" filter="wipe(left)">
                                      <p:cBhvr>
                                        <p:cTn id="18" dur="500"/>
                                        <p:tgtEl>
                                          <p:spTgt spid="16387">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6387">
                                            <p:txEl>
                                              <p:pRg st="2" end="2"/>
                                            </p:txEl>
                                          </p:spTgt>
                                        </p:tgtEl>
                                        <p:attrNameLst>
                                          <p:attrName>style.visibility</p:attrName>
                                        </p:attrNameLst>
                                      </p:cBhvr>
                                      <p:to>
                                        <p:strVal val="visible"/>
                                      </p:to>
                                    </p:set>
                                    <p:animEffect transition="in" filter="wipe(left)">
                                      <p:cBhvr>
                                        <p:cTn id="23" dur="500"/>
                                        <p:tgtEl>
                                          <p:spTgt spid="1638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6387">
                                            <p:txEl>
                                              <p:pRg st="3" end="3"/>
                                            </p:txEl>
                                          </p:spTgt>
                                        </p:tgtEl>
                                        <p:attrNameLst>
                                          <p:attrName>style.visibility</p:attrName>
                                        </p:attrNameLst>
                                      </p:cBhvr>
                                      <p:to>
                                        <p:strVal val="visible"/>
                                      </p:to>
                                    </p:set>
                                    <p:animEffect transition="in" filter="wipe(left)">
                                      <p:cBhvr>
                                        <p:cTn id="28"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autoUpdateAnimBg="0"/>
      <p:bldP spid="16387"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0"/>
            <a:ext cx="8382000" cy="1447800"/>
          </a:xfrm>
        </p:spPr>
        <p:txBody>
          <a:bodyPr/>
          <a:lstStyle/>
          <a:p>
            <a:pPr eaLnBrk="1" hangingPunct="1"/>
            <a:r>
              <a:rPr lang="en-US" sz="4000" smtClean="0">
                <a:solidFill>
                  <a:srgbClr val="9D2512"/>
                </a:solidFill>
              </a:rPr>
              <a:t>REGIM KURS TUKAR FLEKSIBEL: 1973-SEKARANG (1)</a:t>
            </a:r>
          </a:p>
        </p:txBody>
      </p:sp>
      <p:sp>
        <p:nvSpPr>
          <p:cNvPr id="18435" name="Rectangle 3"/>
          <p:cNvSpPr>
            <a:spLocks noGrp="1" noChangeArrowheads="1"/>
          </p:cNvSpPr>
          <p:nvPr>
            <p:ph sz="quarter" idx="1"/>
          </p:nvPr>
        </p:nvSpPr>
        <p:spPr>
          <a:xfrm>
            <a:off x="381000" y="1600200"/>
            <a:ext cx="8458200" cy="4953000"/>
          </a:xfrm>
        </p:spPr>
        <p:txBody>
          <a:bodyPr/>
          <a:lstStyle/>
          <a:p>
            <a:pPr algn="just" eaLnBrk="1" hangingPunct="1"/>
            <a:r>
              <a:rPr lang="en-US" sz="2800" smtClean="0"/>
              <a:t>Dengan matinya SBW, pada Januari 1976 anggota IMF bertemu di Jamaika untuk menyetujui peraturan SMI yang baru.</a:t>
            </a:r>
          </a:p>
          <a:p>
            <a:pPr algn="just" eaLnBrk="1" hangingPunct="1"/>
            <a:r>
              <a:rPr lang="en-US" sz="2800" smtClean="0"/>
              <a:t>Tiga elemen kunci Persetujuan Jamaika: </a:t>
            </a:r>
          </a:p>
          <a:p>
            <a:pPr lvl="1" algn="just" eaLnBrk="1" hangingPunct="1">
              <a:buFont typeface="Wingdings" panose="05000000000000000000" pitchFamily="2" charset="2"/>
              <a:buNone/>
            </a:pPr>
            <a:r>
              <a:rPr lang="en-US" sz="2300" smtClean="0">
                <a:solidFill>
                  <a:schemeClr val="tx1"/>
                </a:solidFill>
              </a:rPr>
              <a:t>1. Kurs fleksibel dideklarasikan bagi anggota IMF; </a:t>
            </a:r>
          </a:p>
          <a:p>
            <a:pPr lvl="1" algn="just" eaLnBrk="1" hangingPunct="1">
              <a:buFont typeface="Wingdings" panose="05000000000000000000" pitchFamily="2" charset="2"/>
              <a:buNone/>
            </a:pPr>
            <a:r>
              <a:rPr lang="en-US" sz="2300" smtClean="0">
                <a:solidFill>
                  <a:schemeClr val="tx1"/>
                </a:solidFill>
              </a:rPr>
              <a:t>2. Emas secara resmi dibebaskan sebagai aset cadangan internasional; </a:t>
            </a:r>
          </a:p>
          <a:p>
            <a:pPr lvl="1" algn="just" eaLnBrk="1" hangingPunct="1">
              <a:buFont typeface="Wingdings" panose="05000000000000000000" pitchFamily="2" charset="2"/>
              <a:buNone/>
            </a:pPr>
            <a:r>
              <a:rPr lang="en-US" sz="2300" smtClean="0">
                <a:solidFill>
                  <a:schemeClr val="tx1"/>
                </a:solidFill>
              </a:rPr>
              <a:t>3. Negara2 nonpengekspor minyak dan negara kurang berkembang diberi akses lebih besar terhadap dana IMF.</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additive="base">
                                        <p:cTn id="7" dur="500" fill="hold"/>
                                        <p:tgtEl>
                                          <p:spTgt spid="1843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18435">
                                            <p:txEl>
                                              <p:pRg st="0" end="0"/>
                                            </p:txEl>
                                          </p:spTgt>
                                        </p:tgtEl>
                                        <p:attrNameLst>
                                          <p:attrName>style.visibility</p:attrName>
                                        </p:attrNameLst>
                                      </p:cBhvr>
                                      <p:to>
                                        <p:strVal val="visible"/>
                                      </p:to>
                                    </p:set>
                                    <p:animEffect transition="in" filter="barn(outVertical)">
                                      <p:cBhvr>
                                        <p:cTn id="13" dur="500"/>
                                        <p:tgtEl>
                                          <p:spTgt spid="1843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37" fill="hold" grpId="0" nodeType="clickEffect">
                                  <p:stCondLst>
                                    <p:cond delay="0"/>
                                  </p:stCondLst>
                                  <p:childTnLst>
                                    <p:set>
                                      <p:cBhvr>
                                        <p:cTn id="17" dur="1" fill="hold">
                                          <p:stCondLst>
                                            <p:cond delay="0"/>
                                          </p:stCondLst>
                                        </p:cTn>
                                        <p:tgtEl>
                                          <p:spTgt spid="18435">
                                            <p:txEl>
                                              <p:pRg st="1" end="1"/>
                                            </p:txEl>
                                          </p:spTgt>
                                        </p:tgtEl>
                                        <p:attrNameLst>
                                          <p:attrName>style.visibility</p:attrName>
                                        </p:attrNameLst>
                                      </p:cBhvr>
                                      <p:to>
                                        <p:strVal val="visible"/>
                                      </p:to>
                                    </p:set>
                                    <p:animEffect transition="in" filter="barn(outVertical)">
                                      <p:cBhvr>
                                        <p:cTn id="18" dur="500"/>
                                        <p:tgtEl>
                                          <p:spTgt spid="18435">
                                            <p:txEl>
                                              <p:pRg st="1" end="1"/>
                                            </p:txEl>
                                          </p:spTgt>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18435">
                                            <p:txEl>
                                              <p:pRg st="2" end="2"/>
                                            </p:txEl>
                                          </p:spTgt>
                                        </p:tgtEl>
                                        <p:attrNameLst>
                                          <p:attrName>style.visibility</p:attrName>
                                        </p:attrNameLst>
                                      </p:cBhvr>
                                      <p:to>
                                        <p:strVal val="visible"/>
                                      </p:to>
                                    </p:set>
                                    <p:animEffect transition="in" filter="barn(outVertical)">
                                      <p:cBhvr>
                                        <p:cTn id="21" dur="500"/>
                                        <p:tgtEl>
                                          <p:spTgt spid="18435">
                                            <p:txEl>
                                              <p:pRg st="2" end="2"/>
                                            </p:txEl>
                                          </p:spTgt>
                                        </p:tgtEl>
                                      </p:cBhvr>
                                    </p:animEffect>
                                  </p:childTnLst>
                                </p:cTn>
                              </p:par>
                              <p:par>
                                <p:cTn id="22" presetID="16" presetClass="entr" presetSubtype="37" fill="hold" grpId="0" nodeType="withEffect">
                                  <p:stCondLst>
                                    <p:cond delay="0"/>
                                  </p:stCondLst>
                                  <p:childTnLst>
                                    <p:set>
                                      <p:cBhvr>
                                        <p:cTn id="23" dur="1" fill="hold">
                                          <p:stCondLst>
                                            <p:cond delay="0"/>
                                          </p:stCondLst>
                                        </p:cTn>
                                        <p:tgtEl>
                                          <p:spTgt spid="18435">
                                            <p:txEl>
                                              <p:pRg st="3" end="3"/>
                                            </p:txEl>
                                          </p:spTgt>
                                        </p:tgtEl>
                                        <p:attrNameLst>
                                          <p:attrName>style.visibility</p:attrName>
                                        </p:attrNameLst>
                                      </p:cBhvr>
                                      <p:to>
                                        <p:strVal val="visible"/>
                                      </p:to>
                                    </p:set>
                                    <p:animEffect transition="in" filter="barn(outVertical)">
                                      <p:cBhvr>
                                        <p:cTn id="24" dur="500"/>
                                        <p:tgtEl>
                                          <p:spTgt spid="18435">
                                            <p:txEl>
                                              <p:pRg st="3" end="3"/>
                                            </p:txEl>
                                          </p:spTgt>
                                        </p:tgtEl>
                                      </p:cBhvr>
                                    </p:animEffect>
                                  </p:childTnLst>
                                </p:cTn>
                              </p:par>
                              <p:par>
                                <p:cTn id="25" presetID="16" presetClass="entr" presetSubtype="37" fill="hold" grpId="0" nodeType="with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barn(outVertical)">
                                      <p:cBhvr>
                                        <p:cTn id="27"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autoUpdateAnimBg="0"/>
      <p:bldP spid="1843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28600"/>
            <a:ext cx="8382000" cy="1219200"/>
          </a:xfrm>
        </p:spPr>
        <p:txBody>
          <a:bodyPr>
            <a:normAutofit fontScale="90000"/>
          </a:bodyPr>
          <a:lstStyle/>
          <a:p>
            <a:pPr eaLnBrk="1" fontAlgn="auto" hangingPunct="1">
              <a:spcAft>
                <a:spcPts val="0"/>
              </a:spcAft>
              <a:defRPr/>
            </a:pPr>
            <a:r>
              <a:rPr lang="en-US" sz="4000" smtClean="0"/>
              <a:t>REGIM KURS TUKAR FLEKSIBEL: 1973-SEKARANG (2)</a:t>
            </a:r>
          </a:p>
        </p:txBody>
      </p:sp>
      <p:sp>
        <p:nvSpPr>
          <p:cNvPr id="21507" name="Rectangle 3"/>
          <p:cNvSpPr>
            <a:spLocks noGrp="1" noChangeArrowheads="1"/>
          </p:cNvSpPr>
          <p:nvPr>
            <p:ph sz="quarter" idx="1"/>
          </p:nvPr>
        </p:nvSpPr>
        <p:spPr>
          <a:xfrm>
            <a:off x="304800" y="1600200"/>
            <a:ext cx="8534400" cy="5029200"/>
          </a:xfrm>
        </p:spPr>
        <p:txBody>
          <a:bodyPr/>
          <a:lstStyle/>
          <a:p>
            <a:pPr eaLnBrk="1" hangingPunct="1">
              <a:lnSpc>
                <a:spcPct val="90000"/>
              </a:lnSpc>
            </a:pPr>
            <a:r>
              <a:rPr lang="en-US" smtClean="0"/>
              <a:t>IMF menyediakan bantuan kepada negara2 yang menghadapi kesulitan neraca pembayaran dan kurs tukar</a:t>
            </a:r>
          </a:p>
          <a:p>
            <a:pPr eaLnBrk="1" hangingPunct="1">
              <a:lnSpc>
                <a:spcPct val="90000"/>
              </a:lnSpc>
            </a:pPr>
            <a:r>
              <a:rPr lang="en-US" smtClean="0"/>
              <a:t>Kondisi nilai tukar US$ terhadap 21 negara industri: menurun, meningkat, dan puncak.</a:t>
            </a:r>
          </a:p>
          <a:p>
            <a:pPr eaLnBrk="1" hangingPunct="1">
              <a:lnSpc>
                <a:spcPct val="90000"/>
              </a:lnSpc>
            </a:pPr>
            <a:r>
              <a:rPr lang="en-US" smtClean="0"/>
              <a:t>Pada September 1985, negara2 G-5 (Prancis, Jepang, Jerman, Inggris, dan AS) bertemu di Hotel Plaza, New York. </a:t>
            </a:r>
            <a:r>
              <a:rPr lang="id-ID" smtClean="0"/>
              <a:t>Untuk membahas </a:t>
            </a:r>
            <a:r>
              <a:rPr lang="en-US" smtClean="0"/>
              <a:t>persetujuan bahwa anggota G-5 </a:t>
            </a:r>
            <a:r>
              <a:rPr lang="id-ID" smtClean="0"/>
              <a:t>akan </a:t>
            </a:r>
            <a:r>
              <a:rPr lang="en-US" smtClean="0"/>
              <a:t>mendepresiasi US$ terhadap mata uang paling utama untuk memecahkan masalah defisit perdagangan AS.</a:t>
            </a:r>
          </a:p>
          <a:p>
            <a:pPr eaLnBrk="1" hangingPunct="1">
              <a:lnSpc>
                <a:spcPct val="90000"/>
              </a:lnSpc>
            </a:pPr>
            <a:endParaRPr lang="en-US" smtClean="0"/>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 calcmode="lin" valueType="num">
                                      <p:cBhvr additive="base">
                                        <p:cTn id="7" dur="500" fill="hold"/>
                                        <p:tgtEl>
                                          <p:spTgt spid="215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21507">
                                            <p:txEl>
                                              <p:pRg st="0" end="0"/>
                                            </p:txEl>
                                          </p:spTgt>
                                        </p:tgtEl>
                                        <p:attrNameLst>
                                          <p:attrName>style.visibility</p:attrName>
                                        </p:attrNameLst>
                                      </p:cBhvr>
                                      <p:to>
                                        <p:strVal val="visible"/>
                                      </p:to>
                                    </p:set>
                                    <p:animEffect transition="in" filter="box(out)">
                                      <p:cBhvr>
                                        <p:cTn id="13" dur="500"/>
                                        <p:tgtEl>
                                          <p:spTgt spid="21507">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21507">
                                            <p:txEl>
                                              <p:pRg st="1" end="1"/>
                                            </p:txEl>
                                          </p:spTgt>
                                        </p:tgtEl>
                                        <p:attrNameLst>
                                          <p:attrName>style.visibility</p:attrName>
                                        </p:attrNameLst>
                                      </p:cBhvr>
                                      <p:to>
                                        <p:strVal val="visible"/>
                                      </p:to>
                                    </p:set>
                                    <p:animEffect transition="in" filter="box(out)">
                                      <p:cBhvr>
                                        <p:cTn id="18" dur="500"/>
                                        <p:tgtEl>
                                          <p:spTgt spid="21507">
                                            <p:txEl>
                                              <p:pRg st="1" end="1"/>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21507">
                                            <p:txEl>
                                              <p:pRg st="2" end="2"/>
                                            </p:txEl>
                                          </p:spTgt>
                                        </p:tgtEl>
                                        <p:attrNameLst>
                                          <p:attrName>style.visibility</p:attrName>
                                        </p:attrNameLst>
                                      </p:cBhvr>
                                      <p:to>
                                        <p:strVal val="visible"/>
                                      </p:to>
                                    </p:set>
                                    <p:animEffect transition="in" filter="box(out)">
                                      <p:cBhvr>
                                        <p:cTn id="23" dur="500"/>
                                        <p:tgtEl>
                                          <p:spTgt spid="21507">
                                            <p:txEl>
                                              <p:pRg st="2" end="2"/>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autoUpdateAnimBg="0"/>
      <p:bldP spid="2150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228600"/>
            <a:ext cx="8382000" cy="1219200"/>
          </a:xfrm>
        </p:spPr>
        <p:txBody>
          <a:bodyPr>
            <a:normAutofit fontScale="90000"/>
          </a:bodyPr>
          <a:lstStyle/>
          <a:p>
            <a:pPr eaLnBrk="1" fontAlgn="auto" hangingPunct="1">
              <a:spcAft>
                <a:spcPts val="0"/>
              </a:spcAft>
              <a:defRPr/>
            </a:pPr>
            <a:r>
              <a:rPr lang="en-US" sz="4000" smtClean="0"/>
              <a:t>REGIM KURS TUKAR FLEKSIBEL: 1973-SEKARANG (4)</a:t>
            </a:r>
          </a:p>
        </p:txBody>
      </p:sp>
      <p:sp>
        <p:nvSpPr>
          <p:cNvPr id="22531" name="Rectangle 3"/>
          <p:cNvSpPr>
            <a:spLocks noGrp="1" noChangeArrowheads="1"/>
          </p:cNvSpPr>
          <p:nvPr>
            <p:ph sz="quarter" idx="1"/>
          </p:nvPr>
        </p:nvSpPr>
        <p:spPr>
          <a:xfrm>
            <a:off x="381000" y="1600200"/>
            <a:ext cx="8458200" cy="4953000"/>
          </a:xfrm>
        </p:spPr>
        <p:txBody>
          <a:bodyPr/>
          <a:lstStyle/>
          <a:p>
            <a:pPr algn="just" eaLnBrk="1" hangingPunct="1"/>
            <a:r>
              <a:rPr lang="en-US" sz="2800" smtClean="0"/>
              <a:t>Hasilnya berupa Louvre Accord, yang meliputi: </a:t>
            </a:r>
          </a:p>
          <a:p>
            <a:pPr lvl="1" algn="just" eaLnBrk="1" hangingPunct="1">
              <a:buFont typeface="Wingdings" panose="05000000000000000000" pitchFamily="2" charset="2"/>
              <a:buNone/>
            </a:pPr>
            <a:r>
              <a:rPr lang="en-US" sz="2300" smtClean="0"/>
              <a:t>1. Negara2 G-7 akan bekerjasama untuk mencapai stabilitas kurs tukar yang lebih besar; </a:t>
            </a:r>
          </a:p>
          <a:p>
            <a:pPr lvl="1" algn="just" eaLnBrk="1" hangingPunct="1">
              <a:buFont typeface="Wingdings" panose="05000000000000000000" pitchFamily="2" charset="2"/>
              <a:buNone/>
            </a:pPr>
            <a:r>
              <a:rPr lang="en-US" sz="2300" smtClean="0"/>
              <a:t>2. Negara2 G-7 menyetujui untuk berkonsultasi dan berkoordinasi lebih erat atas kebijakan2 makro-ekonomi.</a:t>
            </a:r>
          </a:p>
          <a:p>
            <a:pPr algn="just" eaLnBrk="1" hangingPunct="1"/>
            <a:r>
              <a:rPr lang="en-US" sz="2800" smtClean="0"/>
              <a:t>Louvre Accord menandai lahirnya sistem mengambang terkendali dalam mana negara2 G-7 akan bekerjasama mengintervensi dalam pasar valas untuk mengkoreksi </a:t>
            </a:r>
            <a:r>
              <a:rPr lang="en-US" sz="2800" i="1" smtClean="0"/>
              <a:t>over</a:t>
            </a:r>
            <a:r>
              <a:rPr lang="en-US" sz="2800" smtClean="0"/>
              <a:t> atau </a:t>
            </a:r>
            <a:r>
              <a:rPr lang="en-US" sz="2800" i="1" smtClean="0"/>
              <a:t>under valuation</a:t>
            </a:r>
            <a:r>
              <a:rPr lang="en-US" sz="2800" smtClean="0"/>
              <a:t> atas mata uang. </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 calcmode="lin" valueType="num">
                                      <p:cBhvr additive="base">
                                        <p:cTn id="7" dur="500" fill="hold"/>
                                        <p:tgtEl>
                                          <p:spTgt spid="225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2531">
                                            <p:txEl>
                                              <p:pRg st="0" end="0"/>
                                            </p:txEl>
                                          </p:spTgt>
                                        </p:tgtEl>
                                        <p:attrNameLst>
                                          <p:attrName>style.visibility</p:attrName>
                                        </p:attrNameLst>
                                      </p:cBhvr>
                                      <p:to>
                                        <p:strVal val="visible"/>
                                      </p:to>
                                    </p:set>
                                    <p:animEffect transition="in" filter="wipe(left)">
                                      <p:cBhvr>
                                        <p:cTn id="13" dur="500"/>
                                        <p:tgtEl>
                                          <p:spTgt spid="22531">
                                            <p:txEl>
                                              <p:pRg st="0" end="0"/>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2531">
                                            <p:txEl>
                                              <p:pRg st="1" end="1"/>
                                            </p:txEl>
                                          </p:spTgt>
                                        </p:tgtEl>
                                        <p:attrNameLst>
                                          <p:attrName>style.visibility</p:attrName>
                                        </p:attrNameLst>
                                      </p:cBhvr>
                                      <p:to>
                                        <p:strVal val="visible"/>
                                      </p:to>
                                    </p:set>
                                    <p:animEffect transition="in" filter="wipe(left)">
                                      <p:cBhvr>
                                        <p:cTn id="16" dur="500"/>
                                        <p:tgtEl>
                                          <p:spTgt spid="22531">
                                            <p:txEl>
                                              <p:pRg st="1" end="1"/>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Effect transition="in" filter="wipe(left)">
                                      <p:cBhvr>
                                        <p:cTn id="19" dur="500"/>
                                        <p:tgtEl>
                                          <p:spTgt spid="22531">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2531">
                                            <p:txEl>
                                              <p:pRg st="3" end="3"/>
                                            </p:txEl>
                                          </p:spTgt>
                                        </p:tgtEl>
                                        <p:attrNameLst>
                                          <p:attrName>style.visibility</p:attrName>
                                        </p:attrNameLst>
                                      </p:cBhvr>
                                      <p:to>
                                        <p:strVal val="visible"/>
                                      </p:to>
                                    </p:set>
                                    <p:animEffect transition="in" filter="wipe(left)">
                                      <p:cBhvr>
                                        <p:cTn id="24" dur="5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autoUpdateAnimBg="0"/>
      <p:bldP spid="22531"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152400"/>
            <a:ext cx="8382000" cy="1524000"/>
          </a:xfrm>
        </p:spPr>
        <p:txBody>
          <a:bodyPr/>
          <a:lstStyle/>
          <a:p>
            <a:pPr eaLnBrk="1" hangingPunct="1"/>
            <a:r>
              <a:rPr lang="en-US" smtClean="0">
                <a:solidFill>
                  <a:srgbClr val="9D2512"/>
                </a:solidFill>
              </a:rPr>
              <a:t>PENETAPAN</a:t>
            </a:r>
            <a:r>
              <a:rPr lang="id-ID" smtClean="0">
                <a:solidFill>
                  <a:srgbClr val="9D2512"/>
                </a:solidFill>
              </a:rPr>
              <a:t>-PENETAPAN </a:t>
            </a:r>
            <a:r>
              <a:rPr lang="en-US" smtClean="0">
                <a:solidFill>
                  <a:srgbClr val="9D2512"/>
                </a:solidFill>
              </a:rPr>
              <a:t> KURS TUKAR SEKARANG (1)</a:t>
            </a:r>
          </a:p>
        </p:txBody>
      </p:sp>
      <p:sp>
        <p:nvSpPr>
          <p:cNvPr id="23555" name="Rectangle 3"/>
          <p:cNvSpPr>
            <a:spLocks noGrp="1" noChangeArrowheads="1"/>
          </p:cNvSpPr>
          <p:nvPr>
            <p:ph sz="quarter" idx="1"/>
          </p:nvPr>
        </p:nvSpPr>
        <p:spPr>
          <a:xfrm>
            <a:off x="381000" y="1752600"/>
            <a:ext cx="8458200" cy="4724400"/>
          </a:xfrm>
        </p:spPr>
        <p:txBody>
          <a:bodyPr/>
          <a:lstStyle/>
          <a:p>
            <a:pPr algn="just" eaLnBrk="1" hangingPunct="1"/>
            <a:r>
              <a:rPr lang="en-US" smtClean="0"/>
              <a:t>Tiga persyaratan mata uang ideal (trinitas yang tidak mungkin): 1. Stabilitas kurs tukar, 2. Integrasi keuangan penuh, dan 3. Kebebasan moneter.</a:t>
            </a:r>
          </a:p>
          <a:p>
            <a:pPr algn="just" eaLnBrk="1" hangingPunct="1"/>
            <a:r>
              <a:rPr lang="en-US" smtClean="0"/>
              <a:t>Mayoritas mata uang di dunia ditambatkan terhadap mata uang tunggal, terutama US$ dan €, atau sekeranjang mata uang seperti SDR.</a:t>
            </a:r>
          </a:p>
          <a:p>
            <a:pPr algn="just" eaLnBrk="1" hangingPunct="1"/>
            <a:r>
              <a:rPr lang="en-US" smtClean="0"/>
              <a:t>Rencana kurs tukar sekarang diklasifikasikan oleh IMF (2005) dapat dilihat pada Gambar 2.4.</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additive="base">
                                        <p:cTn id="7" dur="500" fill="hold"/>
                                        <p:tgtEl>
                                          <p:spTgt spid="2355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3555">
                                            <p:txEl>
                                              <p:pRg st="0" end="0"/>
                                            </p:txEl>
                                          </p:spTgt>
                                        </p:tgtEl>
                                        <p:attrNameLst>
                                          <p:attrName>style.visibility</p:attrName>
                                        </p:attrNameLst>
                                      </p:cBhvr>
                                      <p:to>
                                        <p:strVal val="visible"/>
                                      </p:to>
                                    </p:set>
                                    <p:animEffect transition="in" filter="dissolve">
                                      <p:cBhvr>
                                        <p:cTn id="13" dur="500"/>
                                        <p:tgtEl>
                                          <p:spTgt spid="2355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3555">
                                            <p:txEl>
                                              <p:pRg st="1" end="1"/>
                                            </p:txEl>
                                          </p:spTgt>
                                        </p:tgtEl>
                                        <p:attrNameLst>
                                          <p:attrName>style.visibility</p:attrName>
                                        </p:attrNameLst>
                                      </p:cBhvr>
                                      <p:to>
                                        <p:strVal val="visible"/>
                                      </p:to>
                                    </p:set>
                                    <p:animEffect transition="in" filter="dissolve">
                                      <p:cBhvr>
                                        <p:cTn id="18" dur="500"/>
                                        <p:tgtEl>
                                          <p:spTgt spid="23555">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3555">
                                            <p:txEl>
                                              <p:pRg st="2" end="2"/>
                                            </p:txEl>
                                          </p:spTgt>
                                        </p:tgtEl>
                                        <p:attrNameLst>
                                          <p:attrName>style.visibility</p:attrName>
                                        </p:attrNameLst>
                                      </p:cBhvr>
                                      <p:to>
                                        <p:strVal val="visible"/>
                                      </p:to>
                                    </p:set>
                                    <p:animEffect transition="in" filter="dissolve">
                                      <p:cBhvr>
                                        <p:cTn id="23"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utoUpdateAnimBg="0"/>
      <p:bldP spid="2355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81000" y="304800"/>
            <a:ext cx="8305800" cy="533400"/>
          </a:xfrm>
        </p:spPr>
        <p:txBody>
          <a:bodyPr>
            <a:normAutofit/>
          </a:bodyPr>
          <a:lstStyle/>
          <a:p>
            <a:pPr algn="r" eaLnBrk="1" fontAlgn="auto" hangingPunct="1">
              <a:spcAft>
                <a:spcPts val="0"/>
              </a:spcAft>
              <a:defRPr/>
            </a:pPr>
            <a:r>
              <a:rPr lang="en-US" sz="2800" dirty="0" smtClean="0"/>
              <a:t>PENETAPAN2 KURS TUKAR SEKARANG (</a:t>
            </a:r>
            <a:r>
              <a:rPr lang="id-ID" sz="2800" dirty="0" smtClean="0"/>
              <a:t>2</a:t>
            </a:r>
            <a:r>
              <a:rPr lang="en-US" sz="2800" dirty="0" smtClean="0"/>
              <a:t>)</a:t>
            </a:r>
          </a:p>
        </p:txBody>
      </p:sp>
      <p:sp>
        <p:nvSpPr>
          <p:cNvPr id="32771" name="Rectangle 3"/>
          <p:cNvSpPr>
            <a:spLocks noGrp="1" noChangeArrowheads="1"/>
          </p:cNvSpPr>
          <p:nvPr>
            <p:ph sz="quarter" idx="1"/>
          </p:nvPr>
        </p:nvSpPr>
        <p:spPr>
          <a:xfrm>
            <a:off x="381000" y="1752600"/>
            <a:ext cx="8382000" cy="4724400"/>
          </a:xfrm>
        </p:spPr>
        <p:txBody>
          <a:bodyPr>
            <a:normAutofit fontScale="92500"/>
          </a:bodyPr>
          <a:lstStyle/>
          <a:p>
            <a:pPr marL="274320" indent="-274320" eaLnBrk="1" fontAlgn="auto" hangingPunct="1">
              <a:spcAft>
                <a:spcPts val="0"/>
              </a:spcAft>
              <a:buFont typeface="Wingdings 2"/>
              <a:buChar char=""/>
              <a:defRPr/>
            </a:pPr>
            <a:r>
              <a:rPr lang="en-US" sz="2800" smtClean="0"/>
              <a:t>Mengambang terkendali dengan tidak menerabas pengumuman sebelumnya untuk kurs tukar: otoritas moneter mempengaruhi pergerakan kurs tukar melalui intervensi aktif di pasar valas tanpa pengkhususan, atau komitmen sebelumnya terhadap, terabasan yang diumumkan sebelumnya untuk kurs tukar.</a:t>
            </a:r>
          </a:p>
          <a:p>
            <a:pPr marL="274320" indent="-274320" eaLnBrk="1" fontAlgn="auto" hangingPunct="1">
              <a:spcAft>
                <a:spcPts val="0"/>
              </a:spcAft>
              <a:buFont typeface="Wingdings 2"/>
              <a:buChar char=""/>
              <a:defRPr/>
            </a:pPr>
            <a:r>
              <a:rPr lang="en-US" sz="2800" smtClean="0"/>
              <a:t>Mengambang bebas: kurs tukar ditentukan pasar, dengan intervensi valas ditujukan pada kurs moderat atas perubahan &amp; mencegah fluktuasi dalam kurs tukar daripada mempertahankan suatu levelnya.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152400"/>
            <a:ext cx="8305800" cy="685800"/>
          </a:xfrm>
        </p:spPr>
        <p:txBody>
          <a:bodyPr/>
          <a:lstStyle/>
          <a:p>
            <a:pPr algn="r" eaLnBrk="1" hangingPunct="1"/>
            <a:r>
              <a:rPr lang="en-US" sz="2800" smtClean="0">
                <a:solidFill>
                  <a:srgbClr val="9D2512"/>
                </a:solidFill>
              </a:rPr>
              <a:t>L</a:t>
            </a:r>
            <a:r>
              <a:rPr lang="id-ID" sz="2800" smtClean="0">
                <a:solidFill>
                  <a:srgbClr val="9D2512"/>
                </a:solidFill>
              </a:rPr>
              <a:t>anjutan</a:t>
            </a:r>
            <a:endParaRPr lang="en-US" sz="2800" smtClean="0">
              <a:solidFill>
                <a:srgbClr val="9D2512"/>
              </a:solidFill>
            </a:endParaRPr>
          </a:p>
        </p:txBody>
      </p:sp>
      <p:sp>
        <p:nvSpPr>
          <p:cNvPr id="38915" name="Rectangle 3"/>
          <p:cNvSpPr>
            <a:spLocks noGrp="1" noChangeArrowheads="1"/>
          </p:cNvSpPr>
          <p:nvPr>
            <p:ph sz="quarter" idx="1"/>
          </p:nvPr>
        </p:nvSpPr>
        <p:spPr>
          <a:xfrm>
            <a:off x="304800" y="1600200"/>
            <a:ext cx="8534400" cy="5029200"/>
          </a:xfrm>
        </p:spPr>
        <p:txBody>
          <a:bodyPr>
            <a:normAutofit fontScale="92500" lnSpcReduction="10000"/>
          </a:bodyPr>
          <a:lstStyle/>
          <a:p>
            <a:pPr marL="274320" indent="-274320" algn="just" eaLnBrk="1" fontAlgn="auto" hangingPunct="1">
              <a:lnSpc>
                <a:spcPct val="90000"/>
              </a:lnSpc>
              <a:spcAft>
                <a:spcPts val="0"/>
              </a:spcAft>
              <a:buFont typeface="Wingdings 2"/>
              <a:buChar char=""/>
              <a:defRPr/>
            </a:pPr>
            <a:r>
              <a:rPr lang="en-US" sz="2800" dirty="0" err="1" smtClean="0"/>
              <a:t>Pada</a:t>
            </a:r>
            <a:r>
              <a:rPr lang="en-US" sz="2800" dirty="0" smtClean="0"/>
              <a:t> </a:t>
            </a:r>
            <a:r>
              <a:rPr lang="en-US" sz="2800" dirty="0" err="1" smtClean="0"/>
              <a:t>Juli</a:t>
            </a:r>
            <a:r>
              <a:rPr lang="en-US" sz="2800" dirty="0" smtClean="0"/>
              <a:t> 2005, </a:t>
            </a:r>
            <a:r>
              <a:rPr lang="en-US" sz="2800" dirty="0" err="1" smtClean="0"/>
              <a:t>jumlah</a:t>
            </a:r>
            <a:r>
              <a:rPr lang="en-US" sz="2800" dirty="0" smtClean="0"/>
              <a:t> </a:t>
            </a:r>
            <a:r>
              <a:rPr lang="en-US" sz="2800" dirty="0" err="1" smtClean="0"/>
              <a:t>terbesar</a:t>
            </a:r>
            <a:r>
              <a:rPr lang="en-US" sz="2800" dirty="0" smtClean="0"/>
              <a:t> </a:t>
            </a:r>
            <a:r>
              <a:rPr lang="en-US" sz="2800" dirty="0" err="1" smtClean="0"/>
              <a:t>negara</a:t>
            </a:r>
            <a:r>
              <a:rPr lang="en-US" sz="2800" dirty="0" smtClean="0"/>
              <a:t> (36), </a:t>
            </a:r>
            <a:r>
              <a:rPr lang="en-US" sz="2800" dirty="0" err="1" smtClean="0"/>
              <a:t>termasuk</a:t>
            </a:r>
            <a:r>
              <a:rPr lang="en-US" sz="2800" dirty="0" smtClean="0"/>
              <a:t> Australia, </a:t>
            </a:r>
            <a:r>
              <a:rPr lang="en-US" sz="2800" dirty="0" err="1" smtClean="0"/>
              <a:t>Kanada</a:t>
            </a:r>
            <a:r>
              <a:rPr lang="en-US" sz="2800" dirty="0" smtClean="0"/>
              <a:t>, </a:t>
            </a:r>
            <a:r>
              <a:rPr lang="en-US" sz="2800" dirty="0" err="1" smtClean="0"/>
              <a:t>Jepang</a:t>
            </a:r>
            <a:r>
              <a:rPr lang="en-US" sz="2800" dirty="0" smtClean="0"/>
              <a:t>, </a:t>
            </a:r>
            <a:r>
              <a:rPr lang="en-US" sz="2800" dirty="0" err="1" smtClean="0"/>
              <a:t>Inggris</a:t>
            </a:r>
            <a:r>
              <a:rPr lang="en-US" sz="2800" dirty="0" smtClean="0"/>
              <a:t>, </a:t>
            </a:r>
            <a:r>
              <a:rPr lang="en-US" sz="2800" dirty="0" err="1" smtClean="0"/>
              <a:t>dan</a:t>
            </a:r>
            <a:r>
              <a:rPr lang="en-US" sz="2800" dirty="0" smtClean="0"/>
              <a:t> AS, </a:t>
            </a:r>
            <a:r>
              <a:rPr lang="en-US" sz="2800" dirty="0" err="1" smtClean="0"/>
              <a:t>mengijinkan</a:t>
            </a:r>
            <a:r>
              <a:rPr lang="en-US" sz="2800" dirty="0" smtClean="0"/>
              <a:t> </a:t>
            </a:r>
            <a:r>
              <a:rPr lang="en-US" sz="2800" dirty="0" err="1" smtClean="0"/>
              <a:t>mata</a:t>
            </a:r>
            <a:r>
              <a:rPr lang="en-US" sz="2800" dirty="0" smtClean="0"/>
              <a:t> </a:t>
            </a:r>
            <a:r>
              <a:rPr lang="en-US" sz="2800" dirty="0" err="1" smtClean="0"/>
              <a:t>uangnya</a:t>
            </a:r>
            <a:r>
              <a:rPr lang="en-US" sz="2800" dirty="0" smtClean="0"/>
              <a:t> </a:t>
            </a:r>
            <a:r>
              <a:rPr lang="en-US" sz="2800" dirty="0" err="1" smtClean="0"/>
              <a:t>untuk</a:t>
            </a:r>
            <a:r>
              <a:rPr lang="en-US" sz="2800" dirty="0" smtClean="0"/>
              <a:t> </a:t>
            </a:r>
            <a:r>
              <a:rPr lang="en-US" sz="2800" dirty="0" err="1" smtClean="0"/>
              <a:t>mengambang</a:t>
            </a:r>
            <a:r>
              <a:rPr lang="en-US" sz="2800" dirty="0" smtClean="0"/>
              <a:t> </a:t>
            </a:r>
            <a:r>
              <a:rPr lang="en-US" sz="2800" dirty="0" err="1" smtClean="0"/>
              <a:t>secara</a:t>
            </a:r>
            <a:r>
              <a:rPr lang="en-US" sz="2800" dirty="0" smtClean="0"/>
              <a:t> </a:t>
            </a:r>
            <a:r>
              <a:rPr lang="en-US" sz="2800" dirty="0" err="1" smtClean="0"/>
              <a:t>independen</a:t>
            </a:r>
            <a:r>
              <a:rPr lang="en-US" sz="2800" dirty="0" smtClean="0"/>
              <a:t> </a:t>
            </a:r>
            <a:r>
              <a:rPr lang="en-US" sz="2800" dirty="0" err="1" smtClean="0"/>
              <a:t>terhadap</a:t>
            </a:r>
            <a:r>
              <a:rPr lang="en-US" sz="2800" dirty="0" smtClean="0"/>
              <a:t> </a:t>
            </a:r>
            <a:r>
              <a:rPr lang="en-US" sz="2800" dirty="0" err="1" smtClean="0"/>
              <a:t>mata</a:t>
            </a:r>
            <a:r>
              <a:rPr lang="en-US" sz="2800" dirty="0" smtClean="0"/>
              <a:t> </a:t>
            </a:r>
            <a:r>
              <a:rPr lang="en-US" sz="2800" dirty="0" err="1" smtClean="0"/>
              <a:t>uang</a:t>
            </a:r>
            <a:r>
              <a:rPr lang="en-US" sz="2800" dirty="0" smtClean="0"/>
              <a:t> lain.</a:t>
            </a:r>
          </a:p>
          <a:p>
            <a:pPr marL="274320" indent="-274320" algn="just" eaLnBrk="1" fontAlgn="auto" hangingPunct="1">
              <a:lnSpc>
                <a:spcPct val="90000"/>
              </a:lnSpc>
              <a:spcAft>
                <a:spcPts val="0"/>
              </a:spcAft>
              <a:buFont typeface="Wingdings 2"/>
              <a:buChar char=""/>
              <a:defRPr/>
            </a:pPr>
            <a:r>
              <a:rPr lang="en-US" sz="2800" dirty="0" smtClean="0"/>
              <a:t>40 </a:t>
            </a:r>
            <a:r>
              <a:rPr lang="en-US" sz="2800" dirty="0" err="1" smtClean="0"/>
              <a:t>negara</a:t>
            </a:r>
            <a:r>
              <a:rPr lang="en-US" sz="2800" dirty="0" smtClean="0"/>
              <a:t>, </a:t>
            </a:r>
            <a:r>
              <a:rPr lang="en-US" sz="2800" dirty="0" err="1" smtClean="0"/>
              <a:t>termasuk</a:t>
            </a:r>
            <a:r>
              <a:rPr lang="en-US" sz="2800" dirty="0" smtClean="0"/>
              <a:t> </a:t>
            </a:r>
            <a:r>
              <a:rPr lang="en-US" sz="2800" dirty="0" err="1" smtClean="0"/>
              <a:t>Cina</a:t>
            </a:r>
            <a:r>
              <a:rPr lang="en-US" sz="2800" dirty="0" smtClean="0"/>
              <a:t>, India, </a:t>
            </a:r>
            <a:r>
              <a:rPr lang="en-US" sz="2800" dirty="0" err="1" smtClean="0"/>
              <a:t>Rusia</a:t>
            </a:r>
            <a:r>
              <a:rPr lang="en-US" sz="2800" dirty="0" smtClean="0"/>
              <a:t>, </a:t>
            </a:r>
            <a:r>
              <a:rPr lang="en-US" sz="2800" dirty="0" err="1" smtClean="0"/>
              <a:t>dan</a:t>
            </a:r>
            <a:r>
              <a:rPr lang="en-US" sz="2800" dirty="0" smtClean="0"/>
              <a:t> </a:t>
            </a:r>
            <a:r>
              <a:rPr lang="en-US" sz="2800" dirty="0" err="1" smtClean="0"/>
              <a:t>Singapura</a:t>
            </a:r>
            <a:r>
              <a:rPr lang="en-US" sz="2800" dirty="0" smtClean="0"/>
              <a:t>, </a:t>
            </a:r>
            <a:r>
              <a:rPr lang="en-US" sz="2800" dirty="0" err="1" smtClean="0"/>
              <a:t>mengadopsi</a:t>
            </a:r>
            <a:r>
              <a:rPr lang="en-US" sz="2800" dirty="0" smtClean="0"/>
              <a:t> </a:t>
            </a:r>
            <a:r>
              <a:rPr lang="en-US" sz="2800" dirty="0" err="1" smtClean="0"/>
              <a:t>bentuk</a:t>
            </a:r>
            <a:r>
              <a:rPr lang="en-US" sz="2800" dirty="0" smtClean="0"/>
              <a:t> </a:t>
            </a:r>
            <a:r>
              <a:rPr lang="en-US" sz="2800" dirty="0" err="1" smtClean="0"/>
              <a:t>sistem</a:t>
            </a:r>
            <a:r>
              <a:rPr lang="en-US" sz="2800" dirty="0" smtClean="0"/>
              <a:t> “</a:t>
            </a:r>
            <a:r>
              <a:rPr lang="en-US" sz="2800" dirty="0" err="1" smtClean="0"/>
              <a:t>mengambang</a:t>
            </a:r>
            <a:r>
              <a:rPr lang="en-US" sz="2800" dirty="0" smtClean="0"/>
              <a:t> </a:t>
            </a:r>
            <a:r>
              <a:rPr lang="en-US" sz="2800" dirty="0" err="1" smtClean="0"/>
              <a:t>terkendali</a:t>
            </a:r>
            <a:r>
              <a:rPr lang="en-US" sz="2800" dirty="0" smtClean="0"/>
              <a:t>”.</a:t>
            </a:r>
          </a:p>
          <a:p>
            <a:pPr marL="274320" indent="-274320" algn="just" eaLnBrk="1" fontAlgn="auto" hangingPunct="1">
              <a:lnSpc>
                <a:spcPct val="90000"/>
              </a:lnSpc>
              <a:spcAft>
                <a:spcPts val="0"/>
              </a:spcAft>
              <a:buFont typeface="Wingdings 2"/>
              <a:buChar char=""/>
              <a:defRPr/>
            </a:pPr>
            <a:r>
              <a:rPr lang="en-US" sz="2800" dirty="0" smtClean="0"/>
              <a:t>41 </a:t>
            </a:r>
            <a:r>
              <a:rPr lang="en-US" sz="2800" dirty="0" err="1" smtClean="0"/>
              <a:t>negara</a:t>
            </a:r>
            <a:r>
              <a:rPr lang="en-US" sz="2800" dirty="0" smtClean="0"/>
              <a:t> </a:t>
            </a:r>
            <a:r>
              <a:rPr lang="en-US" sz="2800" dirty="0" err="1" smtClean="0"/>
              <a:t>tidak</a:t>
            </a:r>
            <a:r>
              <a:rPr lang="en-US" sz="2800" dirty="0" smtClean="0"/>
              <a:t> </a:t>
            </a:r>
            <a:r>
              <a:rPr lang="en-US" sz="2800" dirty="0" err="1" smtClean="0"/>
              <a:t>mempunyai</a:t>
            </a:r>
            <a:r>
              <a:rPr lang="en-US" sz="2800" dirty="0" smtClean="0"/>
              <a:t> </a:t>
            </a:r>
            <a:r>
              <a:rPr lang="en-US" sz="2800" dirty="0" err="1" smtClean="0"/>
              <a:t>mata</a:t>
            </a:r>
            <a:r>
              <a:rPr lang="en-US" sz="2800" dirty="0" smtClean="0"/>
              <a:t> </a:t>
            </a:r>
            <a:r>
              <a:rPr lang="en-US" sz="2800" dirty="0" err="1" smtClean="0"/>
              <a:t>uang</a:t>
            </a:r>
            <a:r>
              <a:rPr lang="en-US" sz="2800" dirty="0" smtClean="0"/>
              <a:t> </a:t>
            </a:r>
            <a:r>
              <a:rPr lang="en-US" sz="2800" dirty="0" err="1" smtClean="0"/>
              <a:t>nasionalnya</a:t>
            </a:r>
            <a:r>
              <a:rPr lang="en-US" sz="2800" dirty="0" smtClean="0"/>
              <a:t>.</a:t>
            </a:r>
          </a:p>
          <a:p>
            <a:pPr marL="274320" indent="-274320" algn="just" eaLnBrk="1" fontAlgn="auto" hangingPunct="1">
              <a:lnSpc>
                <a:spcPct val="90000"/>
              </a:lnSpc>
              <a:spcAft>
                <a:spcPts val="0"/>
              </a:spcAft>
              <a:buFont typeface="Wingdings 2"/>
              <a:buChar char=""/>
              <a:defRPr/>
            </a:pPr>
            <a:r>
              <a:rPr lang="en-US" sz="2800" dirty="0" smtClean="0"/>
              <a:t>7 </a:t>
            </a:r>
            <a:r>
              <a:rPr lang="en-US" sz="2800" dirty="0" err="1" smtClean="0"/>
              <a:t>negara</a:t>
            </a:r>
            <a:r>
              <a:rPr lang="en-US" sz="2800" dirty="0" smtClean="0"/>
              <a:t>, </a:t>
            </a:r>
            <a:r>
              <a:rPr lang="en-US" sz="2800" dirty="0" err="1" smtClean="0"/>
              <a:t>termasuk</a:t>
            </a:r>
            <a:r>
              <a:rPr lang="en-US" sz="2800" dirty="0" smtClean="0"/>
              <a:t> Bulgaria, Hong Kong, &amp; Estonia, </a:t>
            </a:r>
            <a:r>
              <a:rPr lang="en-US" sz="2800" dirty="0" err="1" smtClean="0"/>
              <a:t>mempertahankan</a:t>
            </a:r>
            <a:r>
              <a:rPr lang="en-US" sz="2800" dirty="0" smtClean="0"/>
              <a:t> </a:t>
            </a:r>
            <a:r>
              <a:rPr lang="en-US" sz="2800" dirty="0" err="1" smtClean="0"/>
              <a:t>mata</a:t>
            </a:r>
            <a:r>
              <a:rPr lang="en-US" sz="2800" dirty="0" smtClean="0"/>
              <a:t> </a:t>
            </a:r>
            <a:r>
              <a:rPr lang="en-US" sz="2800" dirty="0" err="1" smtClean="0"/>
              <a:t>uangnya</a:t>
            </a:r>
            <a:r>
              <a:rPr lang="en-US" sz="2800" dirty="0" smtClean="0"/>
              <a:t> </a:t>
            </a:r>
            <a:r>
              <a:rPr lang="en-US" sz="2800" dirty="0" err="1" smtClean="0"/>
              <a:t>tetapi</a:t>
            </a:r>
            <a:r>
              <a:rPr lang="en-US" sz="2800" dirty="0" smtClean="0"/>
              <a:t> </a:t>
            </a:r>
            <a:r>
              <a:rPr lang="en-US" sz="2800" dirty="0" err="1" smtClean="0"/>
              <a:t>secara</a:t>
            </a:r>
            <a:r>
              <a:rPr lang="en-US" sz="2800" dirty="0" smtClean="0"/>
              <a:t> </a:t>
            </a:r>
            <a:r>
              <a:rPr lang="en-US" sz="2800" dirty="0" err="1" smtClean="0"/>
              <a:t>permanen</a:t>
            </a:r>
            <a:r>
              <a:rPr lang="en-US" sz="2800" dirty="0" smtClean="0"/>
              <a:t> </a:t>
            </a:r>
            <a:r>
              <a:rPr lang="en-US" sz="2800" dirty="0" err="1" smtClean="0"/>
              <a:t>menetap</a:t>
            </a:r>
            <a:r>
              <a:rPr lang="en-US" sz="2800" dirty="0" smtClean="0"/>
              <a:t> </a:t>
            </a:r>
            <a:r>
              <a:rPr lang="en-US" sz="2800" dirty="0" err="1" smtClean="0"/>
              <a:t>pada</a:t>
            </a:r>
            <a:r>
              <a:rPr lang="en-US" sz="2800" dirty="0" smtClean="0"/>
              <a:t> </a:t>
            </a:r>
            <a:r>
              <a:rPr lang="en-US" sz="2800" dirty="0" err="1" smtClean="0"/>
              <a:t>mata</a:t>
            </a:r>
            <a:r>
              <a:rPr lang="en-US" sz="2800" dirty="0" smtClean="0"/>
              <a:t> </a:t>
            </a:r>
            <a:r>
              <a:rPr lang="en-US" sz="2800" dirty="0" err="1" smtClean="0"/>
              <a:t>uang</a:t>
            </a:r>
            <a:r>
              <a:rPr lang="en-US" sz="2800" dirty="0" smtClean="0"/>
              <a:t> </a:t>
            </a:r>
            <a:r>
              <a:rPr lang="en-US" sz="2800" dirty="0" err="1" smtClean="0"/>
              <a:t>keras</a:t>
            </a:r>
            <a:r>
              <a:rPr lang="en-US" sz="2800" dirty="0" smtClean="0"/>
              <a:t>, </a:t>
            </a:r>
            <a:r>
              <a:rPr lang="en-US" sz="2800" dirty="0" err="1" smtClean="0"/>
              <a:t>seperti</a:t>
            </a:r>
            <a:r>
              <a:rPr lang="en-US" sz="2800" dirty="0" smtClean="0"/>
              <a:t> US$ </a:t>
            </a:r>
            <a:r>
              <a:rPr lang="en-US" sz="2800" dirty="0" err="1" smtClean="0"/>
              <a:t>atau</a:t>
            </a:r>
            <a:r>
              <a:rPr lang="en-US" sz="2800" dirty="0" smtClean="0"/>
              <a:t> €.</a:t>
            </a:r>
          </a:p>
          <a:p>
            <a:pPr marL="274320" indent="-274320" algn="just" eaLnBrk="1" fontAlgn="auto" hangingPunct="1">
              <a:lnSpc>
                <a:spcPct val="90000"/>
              </a:lnSpc>
              <a:spcAft>
                <a:spcPts val="0"/>
              </a:spcAft>
              <a:buFont typeface="Wingdings 2"/>
              <a:buChar char=""/>
              <a:defRPr/>
            </a:pPr>
            <a:r>
              <a:rPr lang="en-US" sz="2800" dirty="0" smtClean="0"/>
              <a:t>Negara2 </a:t>
            </a:r>
            <a:r>
              <a:rPr lang="en-US" sz="2800" dirty="0" err="1" smtClean="0"/>
              <a:t>sisanya</a:t>
            </a:r>
            <a:r>
              <a:rPr lang="en-US" sz="2800" dirty="0" smtClean="0"/>
              <a:t> </a:t>
            </a:r>
            <a:r>
              <a:rPr lang="en-US" sz="2800" dirty="0" err="1" smtClean="0"/>
              <a:t>mengadopsi</a:t>
            </a:r>
            <a:r>
              <a:rPr lang="en-US" sz="2800" dirty="0" smtClean="0"/>
              <a:t> </a:t>
            </a:r>
            <a:r>
              <a:rPr lang="en-US" sz="2800" dirty="0" err="1" smtClean="0"/>
              <a:t>mengkombinasikan</a:t>
            </a:r>
            <a:r>
              <a:rPr lang="en-US" sz="2800" dirty="0" smtClean="0"/>
              <a:t> </a:t>
            </a:r>
            <a:r>
              <a:rPr lang="en-US" sz="2800" dirty="0" err="1" smtClean="0"/>
              <a:t>regim</a:t>
            </a:r>
            <a:r>
              <a:rPr lang="en-US" sz="2800" dirty="0" smtClean="0"/>
              <a:t> </a:t>
            </a:r>
            <a:r>
              <a:rPr lang="en-US" sz="2800" dirty="0" err="1" smtClean="0"/>
              <a:t>kurs</a:t>
            </a:r>
            <a:r>
              <a:rPr lang="en-US" sz="2800" dirty="0" smtClean="0"/>
              <a:t> </a:t>
            </a:r>
            <a:r>
              <a:rPr lang="en-US" sz="2800" dirty="0" err="1" smtClean="0"/>
              <a:t>tukar</a:t>
            </a:r>
            <a:r>
              <a:rPr lang="en-US" sz="2800" dirty="0" smtClean="0"/>
              <a:t> </a:t>
            </a:r>
            <a:r>
              <a:rPr lang="en-US" sz="2800" dirty="0" err="1" smtClean="0"/>
              <a:t>tetap</a:t>
            </a:r>
            <a:r>
              <a:rPr lang="en-US" sz="2800" dirty="0" smtClean="0"/>
              <a:t> </a:t>
            </a:r>
            <a:r>
              <a:rPr lang="en-US" sz="2800" dirty="0" err="1" smtClean="0"/>
              <a:t>dan</a:t>
            </a:r>
            <a:r>
              <a:rPr lang="en-US" sz="2800" dirty="0" smtClean="0"/>
              <a:t> </a:t>
            </a:r>
            <a:r>
              <a:rPr lang="en-US" sz="2800" dirty="0" err="1" smtClean="0"/>
              <a:t>mengambang</a:t>
            </a:r>
            <a:r>
              <a:rPr lang="en-US" sz="24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 calcmode="lin" valueType="num">
                                      <p:cBhvr additive="base">
                                        <p:cTn id="7" dur="500" fill="hold"/>
                                        <p:tgtEl>
                                          <p:spTgt spid="389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91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38915">
                                            <p:txEl>
                                              <p:pRg st="0" end="0"/>
                                            </p:txEl>
                                          </p:spTgt>
                                        </p:tgtEl>
                                        <p:attrNameLst>
                                          <p:attrName>style.visibility</p:attrName>
                                        </p:attrNameLst>
                                      </p:cBhvr>
                                      <p:to>
                                        <p:strVal val="visible"/>
                                      </p:to>
                                    </p:set>
                                    <p:animEffect transition="in" filter="barn(outVertical)">
                                      <p:cBhvr>
                                        <p:cTn id="13" dur="500"/>
                                        <p:tgtEl>
                                          <p:spTgt spid="3891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37" fill="hold" grpId="0" nodeType="clickEffect">
                                  <p:stCondLst>
                                    <p:cond delay="0"/>
                                  </p:stCondLst>
                                  <p:childTnLst>
                                    <p:set>
                                      <p:cBhvr>
                                        <p:cTn id="17" dur="1" fill="hold">
                                          <p:stCondLst>
                                            <p:cond delay="0"/>
                                          </p:stCondLst>
                                        </p:cTn>
                                        <p:tgtEl>
                                          <p:spTgt spid="38915">
                                            <p:txEl>
                                              <p:pRg st="1" end="1"/>
                                            </p:txEl>
                                          </p:spTgt>
                                        </p:tgtEl>
                                        <p:attrNameLst>
                                          <p:attrName>style.visibility</p:attrName>
                                        </p:attrNameLst>
                                      </p:cBhvr>
                                      <p:to>
                                        <p:strVal val="visible"/>
                                      </p:to>
                                    </p:set>
                                    <p:animEffect transition="in" filter="barn(outVertical)">
                                      <p:cBhvr>
                                        <p:cTn id="18" dur="500"/>
                                        <p:tgtEl>
                                          <p:spTgt spid="38915">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37" fill="hold" grpId="0" nodeType="clickEffect">
                                  <p:stCondLst>
                                    <p:cond delay="0"/>
                                  </p:stCondLst>
                                  <p:childTnLst>
                                    <p:set>
                                      <p:cBhvr>
                                        <p:cTn id="22" dur="1" fill="hold">
                                          <p:stCondLst>
                                            <p:cond delay="0"/>
                                          </p:stCondLst>
                                        </p:cTn>
                                        <p:tgtEl>
                                          <p:spTgt spid="38915">
                                            <p:txEl>
                                              <p:pRg st="2" end="2"/>
                                            </p:txEl>
                                          </p:spTgt>
                                        </p:tgtEl>
                                        <p:attrNameLst>
                                          <p:attrName>style.visibility</p:attrName>
                                        </p:attrNameLst>
                                      </p:cBhvr>
                                      <p:to>
                                        <p:strVal val="visible"/>
                                      </p:to>
                                    </p:set>
                                    <p:animEffect transition="in" filter="barn(outVertical)">
                                      <p:cBhvr>
                                        <p:cTn id="23" dur="500"/>
                                        <p:tgtEl>
                                          <p:spTgt spid="38915">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37" fill="hold" grpId="0" nodeType="clickEffect">
                                  <p:stCondLst>
                                    <p:cond delay="0"/>
                                  </p:stCondLst>
                                  <p:childTnLst>
                                    <p:set>
                                      <p:cBhvr>
                                        <p:cTn id="27" dur="1" fill="hold">
                                          <p:stCondLst>
                                            <p:cond delay="0"/>
                                          </p:stCondLst>
                                        </p:cTn>
                                        <p:tgtEl>
                                          <p:spTgt spid="38915">
                                            <p:txEl>
                                              <p:pRg st="3" end="3"/>
                                            </p:txEl>
                                          </p:spTgt>
                                        </p:tgtEl>
                                        <p:attrNameLst>
                                          <p:attrName>style.visibility</p:attrName>
                                        </p:attrNameLst>
                                      </p:cBhvr>
                                      <p:to>
                                        <p:strVal val="visible"/>
                                      </p:to>
                                    </p:set>
                                    <p:animEffect transition="in" filter="barn(outVertical)">
                                      <p:cBhvr>
                                        <p:cTn id="28" dur="500"/>
                                        <p:tgtEl>
                                          <p:spTgt spid="38915">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38915">
                                            <p:txEl>
                                              <p:pRg st="4" end="4"/>
                                            </p:txEl>
                                          </p:spTgt>
                                        </p:tgtEl>
                                        <p:attrNameLst>
                                          <p:attrName>style.visibility</p:attrName>
                                        </p:attrNameLst>
                                      </p:cBhvr>
                                      <p:to>
                                        <p:strVal val="visible"/>
                                      </p:to>
                                    </p:set>
                                    <p:animEffect transition="in" filter="barn(outVertical)">
                                      <p:cBhvr>
                                        <p:cTn id="33" dur="500"/>
                                        <p:tgtEl>
                                          <p:spTgt spid="389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autoUpdateAnimBg="0"/>
      <p:bldP spid="3891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304800"/>
            <a:ext cx="8763000" cy="990600"/>
          </a:xfrm>
          <a:solidFill>
            <a:schemeClr val="bg2">
              <a:lumMod val="75000"/>
            </a:schemeClr>
          </a:solidFill>
        </p:spPr>
        <p:txBody>
          <a:bodyPr/>
          <a:lstStyle/>
          <a:p>
            <a:pPr algn="ctr">
              <a:buFont typeface="Wingdings 2" panose="05020102010507070707" pitchFamily="18" charset="2"/>
              <a:buNone/>
              <a:defRPr/>
            </a:pPr>
            <a:r>
              <a:rPr lang="id-ID" sz="5400" dirty="0" smtClean="0">
                <a:latin typeface="Bauhaus 93" pitchFamily="82" charset="0"/>
              </a:rPr>
              <a:t>Sistem Moneter Eropa</a:t>
            </a:r>
            <a:endParaRPr lang="id-ID" sz="5400" dirty="0">
              <a:latin typeface="Bauhaus 93" pitchFamily="82" charset="0"/>
            </a:endParaRPr>
          </a:p>
        </p:txBody>
      </p:sp>
      <p:pic>
        <p:nvPicPr>
          <p:cNvPr id="409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133600"/>
            <a:ext cx="5715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304800"/>
            <a:ext cx="8305800" cy="609600"/>
          </a:xfrm>
        </p:spPr>
        <p:txBody>
          <a:bodyPr/>
          <a:lstStyle/>
          <a:p>
            <a:pPr eaLnBrk="1" hangingPunct="1"/>
            <a:r>
              <a:rPr lang="en-US" smtClean="0">
                <a:solidFill>
                  <a:srgbClr val="9D2512"/>
                </a:solidFill>
              </a:rPr>
              <a:t>SISTEM MONETER EROPA</a:t>
            </a:r>
          </a:p>
        </p:txBody>
      </p:sp>
      <p:sp>
        <p:nvSpPr>
          <p:cNvPr id="25603" name="Rectangle 3"/>
          <p:cNvSpPr>
            <a:spLocks noGrp="1" noChangeArrowheads="1"/>
          </p:cNvSpPr>
          <p:nvPr>
            <p:ph sz="quarter" idx="1"/>
          </p:nvPr>
        </p:nvSpPr>
        <p:spPr>
          <a:xfrm>
            <a:off x="381000" y="1371600"/>
            <a:ext cx="8458200" cy="5257800"/>
          </a:xfrm>
        </p:spPr>
        <p:txBody>
          <a:bodyPr/>
          <a:lstStyle/>
          <a:p>
            <a:pPr algn="just" eaLnBrk="1" hangingPunct="1">
              <a:lnSpc>
                <a:spcPct val="90000"/>
              </a:lnSpc>
              <a:defRPr/>
            </a:pPr>
            <a:r>
              <a:rPr lang="en-US" dirty="0" err="1" smtClean="0"/>
              <a:t>Sistem</a:t>
            </a:r>
            <a:r>
              <a:rPr lang="en-US" dirty="0" smtClean="0"/>
              <a:t> </a:t>
            </a:r>
            <a:r>
              <a:rPr lang="en-US" dirty="0" err="1" smtClean="0"/>
              <a:t>Moneter</a:t>
            </a:r>
            <a:r>
              <a:rPr lang="en-US" dirty="0" smtClean="0"/>
              <a:t> </a:t>
            </a:r>
            <a:r>
              <a:rPr lang="en-US" dirty="0" err="1" smtClean="0"/>
              <a:t>Eropa</a:t>
            </a:r>
            <a:r>
              <a:rPr lang="en-US" dirty="0" smtClean="0"/>
              <a:t> (SME), </a:t>
            </a:r>
            <a:r>
              <a:rPr lang="en-US" dirty="0" err="1" smtClean="0"/>
              <a:t>awalnya</a:t>
            </a:r>
            <a:r>
              <a:rPr lang="en-US" dirty="0" smtClean="0"/>
              <a:t> </a:t>
            </a:r>
            <a:r>
              <a:rPr lang="en-US" dirty="0" err="1" smtClean="0"/>
              <a:t>diusul-kan</a:t>
            </a:r>
            <a:r>
              <a:rPr lang="en-US" dirty="0" smtClean="0"/>
              <a:t> </a:t>
            </a:r>
            <a:r>
              <a:rPr lang="en-US" dirty="0" err="1" smtClean="0"/>
              <a:t>oleh</a:t>
            </a:r>
            <a:r>
              <a:rPr lang="en-US" dirty="0" smtClean="0"/>
              <a:t> </a:t>
            </a:r>
            <a:r>
              <a:rPr lang="en-US" dirty="0" err="1" smtClean="0"/>
              <a:t>Kanselir</a:t>
            </a:r>
            <a:r>
              <a:rPr lang="en-US" dirty="0" smtClean="0"/>
              <a:t> </a:t>
            </a:r>
            <a:r>
              <a:rPr lang="en-US" dirty="0" err="1" smtClean="0"/>
              <a:t>Jerman</a:t>
            </a:r>
            <a:r>
              <a:rPr lang="en-US" dirty="0" smtClean="0"/>
              <a:t> Helmut Schmidt, </a:t>
            </a:r>
            <a:r>
              <a:rPr lang="en-US" dirty="0" err="1" smtClean="0"/>
              <a:t>dan</a:t>
            </a:r>
            <a:r>
              <a:rPr lang="en-US" dirty="0" smtClean="0"/>
              <a:t> </a:t>
            </a:r>
            <a:r>
              <a:rPr lang="en-US" dirty="0" err="1" smtClean="0"/>
              <a:t>secara</a:t>
            </a:r>
            <a:r>
              <a:rPr lang="en-US" dirty="0" smtClean="0"/>
              <a:t> formal </a:t>
            </a:r>
            <a:r>
              <a:rPr lang="en-US" dirty="0" err="1" smtClean="0"/>
              <a:t>diperkenalkan</a:t>
            </a:r>
            <a:r>
              <a:rPr lang="en-US" dirty="0" smtClean="0"/>
              <a:t> </a:t>
            </a:r>
            <a:r>
              <a:rPr lang="en-US" dirty="0" err="1" smtClean="0"/>
              <a:t>pada</a:t>
            </a:r>
            <a:r>
              <a:rPr lang="en-US" dirty="0" smtClean="0"/>
              <a:t> </a:t>
            </a:r>
            <a:r>
              <a:rPr lang="en-US" dirty="0" err="1" smtClean="0"/>
              <a:t>Maret</a:t>
            </a:r>
            <a:r>
              <a:rPr lang="en-US" dirty="0" smtClean="0"/>
              <a:t> 1979. </a:t>
            </a:r>
          </a:p>
          <a:p>
            <a:pPr algn="just" eaLnBrk="1" hangingPunct="1">
              <a:lnSpc>
                <a:spcPct val="90000"/>
              </a:lnSpc>
              <a:defRPr/>
            </a:pPr>
            <a:r>
              <a:rPr lang="en-US" dirty="0" err="1" smtClean="0"/>
              <a:t>Tujuan</a:t>
            </a:r>
            <a:r>
              <a:rPr lang="id-ID" dirty="0" smtClean="0"/>
              <a:t>nya adalah:</a:t>
            </a:r>
          </a:p>
          <a:p>
            <a:pPr marL="731838" lvl="1" indent="-457200" algn="just" eaLnBrk="1" hangingPunct="1">
              <a:lnSpc>
                <a:spcPct val="90000"/>
              </a:lnSpc>
              <a:buFont typeface="+mj-lt"/>
              <a:buAutoNum type="arabicParenR"/>
              <a:defRPr/>
            </a:pPr>
            <a:r>
              <a:rPr lang="en-US" sz="2800" dirty="0" err="1" smtClean="0"/>
              <a:t>Memantapkan</a:t>
            </a:r>
            <a:r>
              <a:rPr lang="en-US" sz="2800" dirty="0" smtClean="0"/>
              <a:t> “</a:t>
            </a:r>
            <a:r>
              <a:rPr lang="en-US" sz="2800" dirty="0" err="1" smtClean="0"/>
              <a:t>zona</a:t>
            </a:r>
            <a:r>
              <a:rPr lang="en-US" sz="2800" dirty="0" smtClean="0"/>
              <a:t> </a:t>
            </a:r>
            <a:r>
              <a:rPr lang="en-US" sz="2800" dirty="0" err="1" smtClean="0"/>
              <a:t>stabilitas</a:t>
            </a:r>
            <a:r>
              <a:rPr lang="en-US" sz="2800" dirty="0" smtClean="0"/>
              <a:t> </a:t>
            </a:r>
            <a:r>
              <a:rPr lang="en-US" sz="2800" dirty="0" err="1" smtClean="0"/>
              <a:t>moneter</a:t>
            </a:r>
            <a:r>
              <a:rPr lang="en-US" sz="2800" dirty="0" smtClean="0"/>
              <a:t> </a:t>
            </a:r>
            <a:r>
              <a:rPr lang="en-US" sz="2800" dirty="0" err="1" smtClean="0"/>
              <a:t>di</a:t>
            </a:r>
            <a:r>
              <a:rPr lang="en-US" sz="2800" dirty="0" smtClean="0"/>
              <a:t> </a:t>
            </a:r>
            <a:r>
              <a:rPr lang="en-US" sz="2800" dirty="0" err="1" smtClean="0"/>
              <a:t>Eropa</a:t>
            </a:r>
            <a:endParaRPr lang="id-ID" sz="2800" dirty="0" smtClean="0"/>
          </a:p>
          <a:p>
            <a:pPr marL="731838" lvl="1" indent="-457200" algn="just" eaLnBrk="1" hangingPunct="1">
              <a:lnSpc>
                <a:spcPct val="90000"/>
              </a:lnSpc>
              <a:buFont typeface="+mj-lt"/>
              <a:buAutoNum type="arabicParenR"/>
              <a:defRPr/>
            </a:pPr>
            <a:r>
              <a:rPr lang="en-US" sz="2800" dirty="0" err="1" smtClean="0"/>
              <a:t>Mengkoordinasi</a:t>
            </a:r>
            <a:r>
              <a:rPr lang="en-US" sz="2800" dirty="0" smtClean="0"/>
              <a:t> </a:t>
            </a:r>
            <a:r>
              <a:rPr lang="en-US" sz="2800" dirty="0" err="1" smtClean="0"/>
              <a:t>kebijakan-kebijakan</a:t>
            </a:r>
            <a:r>
              <a:rPr lang="en-US" sz="2800" dirty="0" smtClean="0"/>
              <a:t> </a:t>
            </a:r>
            <a:r>
              <a:rPr lang="en-US" sz="2800" dirty="0" err="1" smtClean="0"/>
              <a:t>kurs</a:t>
            </a:r>
            <a:r>
              <a:rPr lang="en-US" sz="2800" dirty="0" smtClean="0"/>
              <a:t> </a:t>
            </a:r>
            <a:r>
              <a:rPr lang="en-US" sz="2800" dirty="0" err="1" smtClean="0"/>
              <a:t>tukar</a:t>
            </a:r>
            <a:r>
              <a:rPr lang="en-US" sz="2800" dirty="0" smtClean="0"/>
              <a:t> </a:t>
            </a:r>
            <a:r>
              <a:rPr lang="en-US" sz="2800" dirty="0" err="1" smtClean="0"/>
              <a:t>terhadap</a:t>
            </a:r>
            <a:r>
              <a:rPr lang="en-US" sz="2800" dirty="0" smtClean="0"/>
              <a:t> </a:t>
            </a:r>
            <a:r>
              <a:rPr lang="en-US" sz="2800" dirty="0" err="1" smtClean="0"/>
              <a:t>mata</a:t>
            </a:r>
            <a:r>
              <a:rPr lang="en-US" sz="2800" dirty="0" smtClean="0"/>
              <a:t> </a:t>
            </a:r>
            <a:r>
              <a:rPr lang="en-US" sz="2800" dirty="0" err="1" smtClean="0"/>
              <a:t>uang-mata</a:t>
            </a:r>
            <a:r>
              <a:rPr lang="en-US" sz="2800" dirty="0" smtClean="0"/>
              <a:t> </a:t>
            </a:r>
            <a:r>
              <a:rPr lang="en-US" sz="2800" dirty="0" err="1" smtClean="0"/>
              <a:t>uang</a:t>
            </a:r>
            <a:r>
              <a:rPr lang="en-US" sz="2800" dirty="0" smtClean="0"/>
              <a:t> non EMS</a:t>
            </a:r>
            <a:endParaRPr lang="id-ID" sz="2800" dirty="0" smtClean="0"/>
          </a:p>
          <a:p>
            <a:pPr marL="731838" lvl="1" indent="-457200" algn="just" eaLnBrk="1" hangingPunct="1">
              <a:lnSpc>
                <a:spcPct val="90000"/>
              </a:lnSpc>
              <a:buFont typeface="+mj-lt"/>
              <a:buAutoNum type="arabicParenR"/>
              <a:defRPr/>
            </a:pPr>
            <a:r>
              <a:rPr lang="en-US" sz="2800" dirty="0" err="1" smtClean="0"/>
              <a:t>Membuka</a:t>
            </a:r>
            <a:r>
              <a:rPr lang="en-US" sz="2800" dirty="0" smtClean="0"/>
              <a:t> </a:t>
            </a:r>
            <a:r>
              <a:rPr lang="en-US" sz="2800" dirty="0" err="1" smtClean="0"/>
              <a:t>jalan</a:t>
            </a:r>
            <a:r>
              <a:rPr lang="en-US" sz="2800" dirty="0" smtClean="0"/>
              <a:t> </a:t>
            </a:r>
            <a:r>
              <a:rPr lang="en-US" sz="2800" dirty="0" err="1" smtClean="0"/>
              <a:t>untuk</a:t>
            </a:r>
            <a:r>
              <a:rPr lang="en-US" sz="2800" dirty="0" smtClean="0"/>
              <a:t> </a:t>
            </a:r>
            <a:r>
              <a:rPr lang="en-US" sz="2800" dirty="0" err="1" smtClean="0"/>
              <a:t>akhirnya</a:t>
            </a:r>
            <a:r>
              <a:rPr lang="en-US" sz="2800" dirty="0" smtClean="0"/>
              <a:t> </a:t>
            </a:r>
            <a:r>
              <a:rPr lang="en-US" sz="2800" dirty="0" err="1" smtClean="0"/>
              <a:t>menjadi</a:t>
            </a:r>
            <a:r>
              <a:rPr lang="en-US" sz="2800" dirty="0" smtClean="0"/>
              <a:t> </a:t>
            </a:r>
            <a:r>
              <a:rPr lang="en-US" sz="2800" dirty="0" err="1" smtClean="0"/>
              <a:t>uni</a:t>
            </a:r>
            <a:r>
              <a:rPr lang="en-US" sz="2800" dirty="0" smtClean="0"/>
              <a:t> </a:t>
            </a:r>
            <a:r>
              <a:rPr lang="en-US" sz="2800" dirty="0" err="1" smtClean="0"/>
              <a:t>moneter</a:t>
            </a:r>
            <a:r>
              <a:rPr lang="en-US" sz="2800" dirty="0" smtClean="0"/>
              <a:t> </a:t>
            </a:r>
            <a:r>
              <a:rPr lang="en-US" sz="2800" dirty="0" err="1" smtClean="0"/>
              <a:t>Eropa</a:t>
            </a:r>
            <a:r>
              <a:rPr lang="en-US" sz="2800" dirty="0" smtClean="0"/>
              <a:t>.</a:t>
            </a:r>
          </a:p>
          <a:p>
            <a:pPr marL="514350" indent="-514350" algn="just" eaLnBrk="1" hangingPunct="1">
              <a:lnSpc>
                <a:spcPct val="90000"/>
              </a:lnSpc>
              <a:defRPr/>
            </a:pPr>
            <a:r>
              <a:rPr lang="en-US" sz="2800" dirty="0" smtClean="0"/>
              <a:t>Mata </a:t>
            </a:r>
            <a:r>
              <a:rPr lang="en-US" sz="2800" dirty="0" err="1" smtClean="0"/>
              <a:t>uang</a:t>
            </a:r>
            <a:r>
              <a:rPr lang="en-US" sz="2800" dirty="0" smtClean="0"/>
              <a:t>: Euro, </a:t>
            </a:r>
            <a:r>
              <a:rPr lang="en-US" sz="2800" dirty="0" err="1" smtClean="0"/>
              <a:t>pada</a:t>
            </a:r>
            <a:r>
              <a:rPr lang="en-US" sz="2800" dirty="0" smtClean="0"/>
              <a:t> </a:t>
            </a:r>
            <a:r>
              <a:rPr lang="en-US" sz="2800" dirty="0" err="1" smtClean="0"/>
              <a:t>awalnya</a:t>
            </a:r>
            <a:r>
              <a:rPr lang="en-US" sz="2800" dirty="0" smtClean="0"/>
              <a:t> </a:t>
            </a:r>
            <a:r>
              <a:rPr lang="en-US" sz="2800" dirty="0" err="1" smtClean="0"/>
              <a:t>melibatkan</a:t>
            </a:r>
            <a:r>
              <a:rPr lang="en-US" sz="2800" dirty="0" smtClean="0"/>
              <a:t> 11 </a:t>
            </a:r>
            <a:r>
              <a:rPr lang="en-US" dirty="0" err="1" smtClean="0"/>
              <a:t>negara</a:t>
            </a:r>
            <a:r>
              <a:rPr lang="en-US" dirty="0" smtClean="0"/>
              <a:t> </a:t>
            </a:r>
            <a:r>
              <a:rPr lang="en-US" dirty="0" err="1" smtClean="0"/>
              <a:t>anggota</a:t>
            </a:r>
            <a:r>
              <a:rPr lang="en-US" dirty="0" smtClean="0"/>
              <a:t>.</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 calcmode="lin" valueType="num">
                                      <p:cBhvr additive="base">
                                        <p:cTn id="7" dur="500" fill="hold"/>
                                        <p:tgtEl>
                                          <p:spTgt spid="2560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Effect transition="in" filter="wipe(left)">
                                      <p:cBhvr>
                                        <p:cTn id="13" dur="500"/>
                                        <p:tgtEl>
                                          <p:spTgt spid="2560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5603">
                                            <p:txEl>
                                              <p:pRg st="1" end="1"/>
                                            </p:txEl>
                                          </p:spTgt>
                                        </p:tgtEl>
                                        <p:attrNameLst>
                                          <p:attrName>style.visibility</p:attrName>
                                        </p:attrNameLst>
                                      </p:cBhvr>
                                      <p:to>
                                        <p:strVal val="visible"/>
                                      </p:to>
                                    </p:set>
                                    <p:animEffect transition="in" filter="wipe(left)">
                                      <p:cBhvr>
                                        <p:cTn id="18" dur="500"/>
                                        <p:tgtEl>
                                          <p:spTgt spid="25603">
                                            <p:txEl>
                                              <p:pRg st="1" end="1"/>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5603">
                                            <p:txEl>
                                              <p:pRg st="2" end="2"/>
                                            </p:txEl>
                                          </p:spTgt>
                                        </p:tgtEl>
                                        <p:attrNameLst>
                                          <p:attrName>style.visibility</p:attrName>
                                        </p:attrNameLst>
                                      </p:cBhvr>
                                      <p:to>
                                        <p:strVal val="visible"/>
                                      </p:to>
                                    </p:set>
                                    <p:animEffect transition="in" filter="wipe(left)">
                                      <p:cBhvr>
                                        <p:cTn id="21" dur="500"/>
                                        <p:tgtEl>
                                          <p:spTgt spid="25603">
                                            <p:txEl>
                                              <p:pRg st="2" end="2"/>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5603">
                                            <p:txEl>
                                              <p:pRg st="3" end="3"/>
                                            </p:txEl>
                                          </p:spTgt>
                                        </p:tgtEl>
                                        <p:attrNameLst>
                                          <p:attrName>style.visibility</p:attrName>
                                        </p:attrNameLst>
                                      </p:cBhvr>
                                      <p:to>
                                        <p:strVal val="visible"/>
                                      </p:to>
                                    </p:set>
                                    <p:animEffect transition="in" filter="wipe(left)">
                                      <p:cBhvr>
                                        <p:cTn id="24" dur="500"/>
                                        <p:tgtEl>
                                          <p:spTgt spid="25603">
                                            <p:txEl>
                                              <p:pRg st="3" end="3"/>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5603">
                                            <p:txEl>
                                              <p:pRg st="4" end="4"/>
                                            </p:txEl>
                                          </p:spTgt>
                                        </p:tgtEl>
                                        <p:attrNameLst>
                                          <p:attrName>style.visibility</p:attrName>
                                        </p:attrNameLst>
                                      </p:cBhvr>
                                      <p:to>
                                        <p:strVal val="visible"/>
                                      </p:to>
                                    </p:set>
                                    <p:animEffect transition="in" filter="wipe(left)">
                                      <p:cBhvr>
                                        <p:cTn id="27" dur="500"/>
                                        <p:tgtEl>
                                          <p:spTgt spid="256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5603">
                                            <p:txEl>
                                              <p:pRg st="5" end="5"/>
                                            </p:txEl>
                                          </p:spTgt>
                                        </p:tgtEl>
                                        <p:attrNameLst>
                                          <p:attrName>style.visibility</p:attrName>
                                        </p:attrNameLst>
                                      </p:cBhvr>
                                      <p:to>
                                        <p:strVal val="visible"/>
                                      </p:to>
                                    </p:set>
                                    <p:animEffect transition="in" filter="wipe(left)">
                                      <p:cBhvr>
                                        <p:cTn id="32" dur="500"/>
                                        <p:tgtEl>
                                          <p:spTgt spid="256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autoUpdateAnimBg="0"/>
      <p:bldP spid="25603"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solidFill>
                  <a:srgbClr val="9D2512"/>
                </a:solidFill>
              </a:rPr>
              <a:t>Peralihan ke Euro</a:t>
            </a:r>
          </a:p>
        </p:txBody>
      </p:sp>
      <p:sp>
        <p:nvSpPr>
          <p:cNvPr id="43011" name="Rectangle 3"/>
          <p:cNvSpPr>
            <a:spLocks noGrp="1" noChangeArrowheads="1"/>
          </p:cNvSpPr>
          <p:nvPr>
            <p:ph sz="quarter" idx="1"/>
          </p:nvPr>
        </p:nvSpPr>
        <p:spPr>
          <a:xfrm>
            <a:off x="301625" y="1527175"/>
            <a:ext cx="8504238" cy="4572000"/>
          </a:xfrm>
        </p:spPr>
        <p:txBody>
          <a:bodyPr/>
          <a:lstStyle/>
          <a:p>
            <a:pPr algn="just" eaLnBrk="1" hangingPunct="1">
              <a:lnSpc>
                <a:spcPct val="90000"/>
              </a:lnSpc>
            </a:pPr>
            <a:r>
              <a:rPr lang="en-US" sz="2800" smtClean="0"/>
              <a:t>Menurut perjanjian (Maastricht Treaty) peralihan dari mata uang nasional dan ECU ke Euro akan dimulai 1 Januari 1999. Dalam sebuah skenario, mata uang nasional dan euro akan ada bersama hingga tahun 2002 dan studi seorang Perancis meramalkan “periode transisi yang sangat rumit”. Studi itu melihat berbagai masalah bagi banyak perusahaan apabila mereka diminta untuk membayar para pemasok dalam euro sementara pelanggan mereka membayarnya dalam franc.</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z="4000" smtClean="0">
                <a:solidFill>
                  <a:srgbClr val="9D2512"/>
                </a:solidFill>
              </a:rPr>
              <a:t>Euro berpengaruh atas Dolar AS</a:t>
            </a:r>
          </a:p>
        </p:txBody>
      </p:sp>
      <p:sp>
        <p:nvSpPr>
          <p:cNvPr id="44035" name="Rectangle 3"/>
          <p:cNvSpPr>
            <a:spLocks noGrp="1" noChangeArrowheads="1"/>
          </p:cNvSpPr>
          <p:nvPr>
            <p:ph sz="quarter" idx="1"/>
          </p:nvPr>
        </p:nvSpPr>
        <p:spPr>
          <a:xfrm>
            <a:off x="301625" y="1527175"/>
            <a:ext cx="8504238" cy="4572000"/>
          </a:xfrm>
        </p:spPr>
        <p:txBody>
          <a:bodyPr/>
          <a:lstStyle/>
          <a:p>
            <a:pPr algn="just" eaLnBrk="1" hangingPunct="1"/>
            <a:r>
              <a:rPr lang="id-ID" sz="2800" smtClean="0"/>
              <a:t>Pada saat </a:t>
            </a:r>
            <a:r>
              <a:rPr lang="en-US" sz="2800" smtClean="0"/>
              <a:t>Euro muncul, </a:t>
            </a:r>
            <a:r>
              <a:rPr lang="id-ID" sz="2800" smtClean="0"/>
              <a:t>maka kondisinya </a:t>
            </a:r>
            <a:r>
              <a:rPr lang="en-US" sz="2800" smtClean="0"/>
              <a:t>sama pentingnya dalam sistem moneter dan keuangan internasional seperti dolar AS. Dalam sebuah estimasi, dolar akan menjadi lebih lemah terhadap euro dalam skala global. </a:t>
            </a:r>
            <a:endParaRPr lang="id-ID" sz="2800" smtClean="0"/>
          </a:p>
          <a:p>
            <a:pPr algn="just" eaLnBrk="1" hangingPunct="1"/>
            <a:r>
              <a:rPr lang="en-US" sz="2800" smtClean="0"/>
              <a:t>Akan ada diversifikasi portofolio sekitar $500 miliar sampai $1 triliun kedalam euro yang dampaknya akan sangat berarti atas kurs selama periode transisi yang agak panjang.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solidFill>
                  <a:srgbClr val="9D2512"/>
                </a:solidFill>
              </a:rPr>
              <a:t>Konvertibilitas Mata Uang</a:t>
            </a:r>
          </a:p>
        </p:txBody>
      </p:sp>
      <p:sp>
        <p:nvSpPr>
          <p:cNvPr id="45059" name="Rectangle 3"/>
          <p:cNvSpPr>
            <a:spLocks noGrp="1" noChangeArrowheads="1"/>
          </p:cNvSpPr>
          <p:nvPr>
            <p:ph type="body" idx="1"/>
          </p:nvPr>
        </p:nvSpPr>
        <p:spPr>
          <a:xfrm>
            <a:off x="301625" y="1527175"/>
            <a:ext cx="8504238" cy="4572000"/>
          </a:xfrm>
        </p:spPr>
        <p:txBody>
          <a:bodyPr/>
          <a:lstStyle/>
          <a:p>
            <a:pPr algn="just" eaLnBrk="1" hangingPunct="1"/>
            <a:r>
              <a:rPr lang="id-ID" smtClean="0"/>
              <a:t>Faktor-faktor yang mempengaruhinya</a:t>
            </a:r>
            <a:r>
              <a:rPr lang="en-US" smtClean="0"/>
              <a:t>: </a:t>
            </a:r>
          </a:p>
          <a:p>
            <a:pPr lvl="1" algn="just" eaLnBrk="1" hangingPunct="1">
              <a:buFontTx/>
              <a:buChar char="-"/>
            </a:pPr>
            <a:r>
              <a:rPr lang="en-US" sz="3200" smtClean="0"/>
              <a:t>Tingkat fleksibilitas suatu mata uang untuk dikonversikan ke dalam mata uang lain</a:t>
            </a:r>
          </a:p>
          <a:p>
            <a:pPr lvl="1" algn="just" eaLnBrk="1" hangingPunct="1">
              <a:buFontTx/>
              <a:buChar char="-"/>
            </a:pPr>
            <a:r>
              <a:rPr lang="en-US" sz="3200" smtClean="0"/>
              <a:t>Ada tidaknya pasar yang bebas dan aktif bagi suatu mata uang</a:t>
            </a:r>
          </a:p>
          <a:p>
            <a:pPr lvl="1" algn="just" eaLnBrk="1" hangingPunct="1">
              <a:buFontTx/>
              <a:buChar char="-"/>
            </a:pPr>
            <a:r>
              <a:rPr lang="en-US" sz="3200" smtClean="0"/>
              <a:t>Besarnya hambatan dalam transfer mata uang ke dalam dan ke luar negara asalnya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457200" y="1905000"/>
            <a:ext cx="8229600" cy="4221163"/>
          </a:xfrm>
        </p:spPr>
        <p:txBody>
          <a:bodyPr/>
          <a:lstStyle/>
          <a:p>
            <a:pPr algn="just" eaLnBrk="1" hangingPunct="1">
              <a:buFont typeface="Wingdings" panose="05000000000000000000" pitchFamily="2" charset="2"/>
              <a:buNone/>
            </a:pPr>
            <a:r>
              <a:rPr lang="en-US" smtClean="0"/>
              <a:t>1. Mata Uang Kuat (</a:t>
            </a:r>
            <a:r>
              <a:rPr lang="en-US" i="1" smtClean="0"/>
              <a:t>hard currency</a:t>
            </a:r>
            <a:r>
              <a:rPr lang="en-US" smtClean="0"/>
              <a:t>); dapat diterima secara luas sebagai bukti pembayaran internasional atau sebagai media dalam transaksi internasional (mata uang dari negara-negara maju)</a:t>
            </a:r>
          </a:p>
          <a:p>
            <a:pPr algn="just" eaLnBrk="1" hangingPunct="1">
              <a:buFont typeface="Wingdings" panose="05000000000000000000" pitchFamily="2" charset="2"/>
              <a:buNone/>
            </a:pPr>
            <a:r>
              <a:rPr lang="en-US" smtClean="0"/>
              <a:t>2. Mata Uang Lemah (</a:t>
            </a:r>
            <a:r>
              <a:rPr lang="en-US" i="1" smtClean="0"/>
              <a:t>soft currency</a:t>
            </a:r>
            <a:r>
              <a:rPr lang="en-US" smtClean="0"/>
              <a:t>); tidak dapat diterima secara luas sebagai bukti pembayaran internasional atau sebagai media dalam transaksi internasional (mata uang dari negara-negara berkembang)</a:t>
            </a:r>
          </a:p>
          <a:p>
            <a:pPr algn="just" eaLnBrk="1" hangingPunct="1">
              <a:buFont typeface="Wingdings" panose="05000000000000000000" pitchFamily="2" charset="2"/>
              <a:buNone/>
            </a:pPr>
            <a:endParaRPr lang="en-US" smtClean="0"/>
          </a:p>
        </p:txBody>
      </p:sp>
      <p:sp>
        <p:nvSpPr>
          <p:cNvPr id="46083" name="AutoShape 2"/>
          <p:cNvSpPr>
            <a:spLocks noGrp="1" noChangeArrowheads="1"/>
          </p:cNvSpPr>
          <p:nvPr>
            <p:ph type="title"/>
          </p:nvPr>
        </p:nvSpPr>
        <p:spPr>
          <a:xfrm>
            <a:off x="301625" y="228600"/>
            <a:ext cx="8534400" cy="1143000"/>
          </a:xfrm>
        </p:spPr>
        <p:txBody>
          <a:bodyPr/>
          <a:lstStyle/>
          <a:p>
            <a:pPr algn="l" eaLnBrk="1" hangingPunct="1"/>
            <a:r>
              <a:rPr lang="id-ID" sz="2800" smtClean="0">
                <a:solidFill>
                  <a:srgbClr val="9D2512"/>
                </a:solidFill>
              </a:rPr>
              <a:t>Dalam sistem moneter saat ini maka dikenal ada 2 jenis mata uang:</a:t>
            </a:r>
            <a:endParaRPr lang="en-US" sz="2800" smtClean="0">
              <a:solidFill>
                <a:srgbClr val="9D2512"/>
              </a:solidFill>
            </a:endParaRPr>
          </a:p>
        </p:txBody>
      </p:sp>
      <p:pic>
        <p:nvPicPr>
          <p:cNvPr id="4608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838200"/>
            <a:ext cx="76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914400"/>
            <a:ext cx="10699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990600"/>
            <a:ext cx="995363"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838200"/>
            <a:ext cx="962025"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solidFill>
                  <a:srgbClr val="9D2512"/>
                </a:solidFill>
              </a:rPr>
              <a:t>Siklus Bisnis Internasional</a:t>
            </a:r>
          </a:p>
        </p:txBody>
      </p:sp>
      <p:sp>
        <p:nvSpPr>
          <p:cNvPr id="47107" name="Rectangle 3"/>
          <p:cNvSpPr>
            <a:spLocks noGrp="1" noChangeArrowheads="1"/>
          </p:cNvSpPr>
          <p:nvPr>
            <p:ph type="body" idx="1"/>
          </p:nvPr>
        </p:nvSpPr>
        <p:spPr>
          <a:xfrm>
            <a:off x="301625" y="1527175"/>
            <a:ext cx="8504238" cy="4572000"/>
          </a:xfrm>
        </p:spPr>
        <p:txBody>
          <a:bodyPr/>
          <a:lstStyle/>
          <a:p>
            <a:pPr marL="609600" indent="-609600" eaLnBrk="1" hangingPunct="1">
              <a:lnSpc>
                <a:spcPct val="90000"/>
              </a:lnSpc>
              <a:buFontTx/>
              <a:buAutoNum type="arabicPeriod"/>
            </a:pPr>
            <a:r>
              <a:rPr lang="en-US" smtClean="0"/>
              <a:t>Ekspor</a:t>
            </a:r>
          </a:p>
          <a:p>
            <a:pPr marL="609600" indent="-609600" eaLnBrk="1" hangingPunct="1">
              <a:lnSpc>
                <a:spcPct val="90000"/>
              </a:lnSpc>
              <a:buFontTx/>
              <a:buAutoNum type="arabicPeriod"/>
            </a:pPr>
            <a:r>
              <a:rPr lang="en-US" smtClean="0"/>
              <a:t>Lisensi/Franchising</a:t>
            </a:r>
          </a:p>
          <a:p>
            <a:pPr marL="609600" indent="-609600" eaLnBrk="1" hangingPunct="1">
              <a:lnSpc>
                <a:spcPct val="90000"/>
              </a:lnSpc>
              <a:buFontTx/>
              <a:buAutoNum type="arabicPeriod"/>
            </a:pPr>
            <a:r>
              <a:rPr lang="en-US" smtClean="0"/>
              <a:t>Distributor/Trader</a:t>
            </a:r>
          </a:p>
          <a:p>
            <a:pPr marL="609600" indent="-609600" eaLnBrk="1" hangingPunct="1">
              <a:lnSpc>
                <a:spcPct val="90000"/>
              </a:lnSpc>
              <a:buFontTx/>
              <a:buAutoNum type="arabicPeriod"/>
            </a:pPr>
            <a:r>
              <a:rPr lang="en-US" smtClean="0"/>
              <a:t>Representatif/Branch</a:t>
            </a:r>
          </a:p>
          <a:p>
            <a:pPr marL="609600" indent="-609600" eaLnBrk="1" hangingPunct="1">
              <a:lnSpc>
                <a:spcPct val="90000"/>
              </a:lnSpc>
              <a:buFontTx/>
              <a:buAutoNum type="arabicPeriod"/>
            </a:pPr>
            <a:r>
              <a:rPr lang="en-US" smtClean="0"/>
              <a:t>Kontrak Manajemen/Manufaktur</a:t>
            </a:r>
          </a:p>
          <a:p>
            <a:pPr marL="609600" indent="-609600" eaLnBrk="1" hangingPunct="1">
              <a:lnSpc>
                <a:spcPct val="90000"/>
              </a:lnSpc>
              <a:buFontTx/>
              <a:buAutoNum type="arabicPeriod"/>
            </a:pPr>
            <a:r>
              <a:rPr lang="en-US" smtClean="0"/>
              <a:t>Foreign Direct Investment (FDI); ada tiga strategi, yaitu merebut pangsa pasar yang lebih besar, efisiensi biaya produksi dan meningkatkan daya siang</a:t>
            </a:r>
          </a:p>
          <a:p>
            <a:pPr marL="609600" indent="-609600" eaLnBrk="1" hangingPunct="1">
              <a:lnSpc>
                <a:spcPct val="90000"/>
              </a:lnSpc>
              <a:buFontTx/>
              <a:buNone/>
            </a:pPr>
            <a:endParaRPr lang="en-US"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685800"/>
            <a:ext cx="7772400" cy="1271575"/>
          </a:xfrm>
          <a:ln>
            <a:miter lim="800000"/>
            <a:headEnd/>
            <a:tailEnd/>
          </a:ln>
        </p:spPr>
        <p:style>
          <a:lnRef idx="1">
            <a:schemeClr val="dk1"/>
          </a:lnRef>
          <a:fillRef idx="2">
            <a:schemeClr val="dk1"/>
          </a:fillRef>
          <a:effectRef idx="1">
            <a:schemeClr val="dk1"/>
          </a:effectRef>
          <a:fontRef idx="minor">
            <a:schemeClr val="dk1"/>
          </a:fontRef>
        </p:style>
        <p:txBody>
          <a:bodyPr rtlCol="0">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id-ID"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KURS</a:t>
            </a:r>
            <a:br>
              <a:rPr lang="id-ID"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id-ID"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Nilai Tukar)</a:t>
            </a:r>
            <a:endParaRPr lang="id-ID"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8131" name="Picture 3" descr="http://www.mahadanalearning.com/2nd/images/stories/exchange-r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362200"/>
            <a:ext cx="86868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miter lim="800000"/>
            <a:headEnd/>
            <a:tailEnd/>
          </a:ln>
        </p:spPr>
        <p:style>
          <a:lnRef idx="1">
            <a:schemeClr val="accent3"/>
          </a:lnRef>
          <a:fillRef idx="3">
            <a:schemeClr val="accent3"/>
          </a:fillRef>
          <a:effectRef idx="2">
            <a:schemeClr val="accent3"/>
          </a:effectRef>
          <a:fontRef idx="minor">
            <a:schemeClr val="lt1"/>
          </a:fontRef>
        </p:style>
        <p:txBody>
          <a:bodyPr rtlCol="0">
            <a:normAutofit/>
          </a:bodyPr>
          <a:lstStyle/>
          <a:p>
            <a:pPr eaLnBrk="1" fontAlgn="auto" hangingPunct="1">
              <a:spcAft>
                <a:spcPts val="0"/>
              </a:spcAft>
              <a:defRPr/>
            </a:pPr>
            <a:r>
              <a:rPr lang="id-ID" b="1" dirty="0" smtClean="0"/>
              <a:t>Definisi Nilai Tukar</a:t>
            </a:r>
            <a:endParaRPr lang="id-ID" dirty="0"/>
          </a:p>
        </p:txBody>
      </p:sp>
      <p:sp>
        <p:nvSpPr>
          <p:cNvPr id="49157" name="Content Placeholder 2"/>
          <p:cNvSpPr>
            <a:spLocks noGrp="1"/>
          </p:cNvSpPr>
          <p:nvPr>
            <p:ph idx="1"/>
          </p:nvPr>
        </p:nvSpPr>
        <p:spPr>
          <a:xfrm>
            <a:off x="428625" y="1857375"/>
            <a:ext cx="8229600" cy="4525963"/>
          </a:xfrm>
        </p:spPr>
        <p:txBody>
          <a:bodyPr/>
          <a:lstStyle/>
          <a:p>
            <a:pPr algn="just" eaLnBrk="1" hangingPunct="1">
              <a:buFont typeface="Arial" panose="020B0604020202020204" pitchFamily="34" charset="0"/>
              <a:buChar char="•"/>
            </a:pPr>
            <a:r>
              <a:rPr lang="id-ID" b="1" smtClean="0"/>
              <a:t>Nilai tukar</a:t>
            </a:r>
            <a:r>
              <a:rPr lang="id-ID" smtClean="0"/>
              <a:t> adalah harga suatu mata uang terhadap mata uang lainnya atau nilai dari suatu mata uang terhadap </a:t>
            </a:r>
            <a:r>
              <a:rPr lang="id-ID" smtClean="0">
                <a:hlinkClick r:id="rId2"/>
              </a:rPr>
              <a:t>nilai mata uang lainnya</a:t>
            </a:r>
            <a:r>
              <a:rPr lang="id-ID" smtClean="0"/>
              <a:t> (Salvatore 1997:9). </a:t>
            </a:r>
          </a:p>
          <a:p>
            <a:pPr algn="just" eaLnBrk="1" hangingPunct="1">
              <a:buFont typeface="Arial" panose="020B0604020202020204" pitchFamily="34" charset="0"/>
              <a:buChar char="•"/>
            </a:pPr>
            <a:r>
              <a:rPr lang="id-ID" smtClean="0"/>
              <a:t>Kenaikan nilai tukar mata uang dalam negeri disebut apresiasi atas mata uang asing. Penurunan nilai tukar uang dalam negeri disebut depresiasi atas mata uang asing.</a:t>
            </a:r>
            <a:endParaRPr lang="en-US" smtClean="0"/>
          </a:p>
          <a:p>
            <a:pPr algn="just" eaLnBrk="1" hangingPunct="1">
              <a:buFont typeface="Arial" panose="020B0604020202020204" pitchFamily="34" charset="0"/>
              <a:buChar char="•"/>
            </a:pPr>
            <a:r>
              <a:rPr lang="id-ID" smtClean="0"/>
              <a:t/>
            </a:r>
            <a:br>
              <a:rPr lang="id-ID" smtClean="0"/>
            </a:br>
            <a:endParaRPr lang="en-US" smtClean="0"/>
          </a:p>
          <a:p>
            <a:pPr algn="just" eaLnBrk="1" hangingPunct="1">
              <a:buFont typeface="Arial" panose="020B0604020202020204" pitchFamily="34" charset="0"/>
              <a:buChar char="•"/>
            </a:pPr>
            <a:endParaRPr lang="id-ID" smtClean="0"/>
          </a:p>
        </p:txBody>
      </p:sp>
      <p:sp>
        <p:nvSpPr>
          <p:cNvPr id="4915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1571BB05-6927-40F7-A2B7-A8CF68D89C9A}" type="slidenum">
              <a:rPr lang="id-ID" sz="1600" smtClean="0">
                <a:solidFill>
                  <a:srgbClr val="9D2512"/>
                </a:solidFill>
                <a:latin typeface="Times New Roman" panose="02020603050405020304" pitchFamily="18" charset="0"/>
              </a:rPr>
              <a:pPr>
                <a:spcBef>
                  <a:spcPct val="0"/>
                </a:spcBef>
                <a:buClrTx/>
                <a:buSzTx/>
                <a:buFontTx/>
                <a:buNone/>
              </a:pPr>
              <a:t>35</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00550" cy="939800"/>
          </a:xfrm>
        </p:spPr>
        <p:style>
          <a:lnRef idx="1">
            <a:schemeClr val="accent1"/>
          </a:lnRef>
          <a:fillRef idx="2">
            <a:schemeClr val="accent1"/>
          </a:fillRef>
          <a:effectRef idx="1">
            <a:schemeClr val="accent1"/>
          </a:effectRef>
          <a:fontRef idx="minor">
            <a:schemeClr val="dk1"/>
          </a:fontRef>
        </p:style>
        <p:txBody>
          <a:bodyPr rtlCol="0">
            <a:normAutofit/>
          </a:bodyPr>
          <a:lstStyle/>
          <a:p>
            <a:pPr algn="l" eaLnBrk="1" fontAlgn="auto" hangingPunct="1">
              <a:spcAft>
                <a:spcPts val="0"/>
              </a:spcAft>
              <a:defRPr/>
            </a:pPr>
            <a:r>
              <a:rPr lang="id-ID" dirty="0" smtClean="0"/>
              <a:t>Sejarah Nilai Tukar</a:t>
            </a:r>
            <a:endParaRPr lang="id-ID" dirty="0"/>
          </a:p>
        </p:txBody>
      </p:sp>
      <p:sp>
        <p:nvSpPr>
          <p:cNvPr id="50179" name="Content Placeholder 2"/>
          <p:cNvSpPr>
            <a:spLocks noGrp="1"/>
          </p:cNvSpPr>
          <p:nvPr>
            <p:ph idx="1"/>
          </p:nvPr>
        </p:nvSpPr>
        <p:spPr>
          <a:xfrm>
            <a:off x="301625" y="1527175"/>
            <a:ext cx="8504238" cy="4572000"/>
          </a:xfrm>
        </p:spPr>
        <p:txBody>
          <a:bodyPr/>
          <a:lstStyle/>
          <a:p>
            <a:pPr algn="just" eaLnBrk="1" hangingPunct="1"/>
            <a:r>
              <a:rPr lang="id-ID" smtClean="0"/>
              <a:t>Sistem nilai tukar yang digunakan untuk pertukaran mata uang asing pada awalnya adalah </a:t>
            </a:r>
            <a:r>
              <a:rPr lang="id-ID" i="1" smtClean="0"/>
              <a:t>Gold Standard.</a:t>
            </a:r>
          </a:p>
          <a:p>
            <a:pPr algn="just" eaLnBrk="1" hangingPunct="1"/>
            <a:r>
              <a:rPr lang="id-ID" smtClean="0"/>
              <a:t>Dikarenakan terdapat beberapa kekurangan terhadap Gold Standar, maka selanjutnya diberlakuan sistem kurs tetap, dan kemudian menjadi sistem kurs mengambang. </a:t>
            </a:r>
          </a:p>
          <a:p>
            <a:pPr algn="just" eaLnBrk="1" hangingPunct="1"/>
            <a:endParaRPr lang="id-ID" smtClean="0"/>
          </a:p>
        </p:txBody>
      </p:sp>
      <p:sp>
        <p:nvSpPr>
          <p:cNvPr id="5018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E8377439-9575-4D44-B64F-43D6CB2843DB}" type="slidenum">
              <a:rPr lang="id-ID" sz="1600" smtClean="0">
                <a:solidFill>
                  <a:srgbClr val="9D2512"/>
                </a:solidFill>
                <a:latin typeface="Times New Roman" panose="02020603050405020304" pitchFamily="18" charset="0"/>
              </a:rPr>
              <a:pPr>
                <a:spcBef>
                  <a:spcPct val="0"/>
                </a:spcBef>
                <a:buClrTx/>
                <a:buSzTx/>
                <a:buFontTx/>
                <a:buNone/>
              </a:pPr>
              <a:t>36</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25"/>
          </a:xfrm>
          <a:ln>
            <a:miter lim="800000"/>
            <a:headEnd/>
            <a:tailEnd/>
          </a:ln>
        </p:spPr>
        <p:style>
          <a:lnRef idx="1">
            <a:schemeClr val="accent6"/>
          </a:lnRef>
          <a:fillRef idx="3">
            <a:schemeClr val="accent6"/>
          </a:fillRef>
          <a:effectRef idx="2">
            <a:schemeClr val="accent6"/>
          </a:effectRef>
          <a:fontRef idx="minor">
            <a:schemeClr val="lt1"/>
          </a:fontRef>
        </p:style>
        <p:txBody>
          <a:bodyPr rtlCol="0">
            <a:normAutofit/>
          </a:bodyPr>
          <a:lstStyle/>
          <a:p>
            <a:pPr eaLnBrk="1" fontAlgn="auto" hangingPunct="1">
              <a:spcAft>
                <a:spcPts val="0"/>
              </a:spcAft>
              <a:defRPr/>
            </a:pPr>
            <a:r>
              <a:rPr lang="id-ID" dirty="0" smtClean="0"/>
              <a:t>Gold Standar</a:t>
            </a:r>
            <a:endParaRPr lang="id-ID" dirty="0"/>
          </a:p>
        </p:txBody>
      </p:sp>
      <p:sp>
        <p:nvSpPr>
          <p:cNvPr id="3" name="Content Placeholder 2"/>
          <p:cNvSpPr>
            <a:spLocks noGrp="1"/>
          </p:cNvSpPr>
          <p:nvPr>
            <p:ph idx="1"/>
          </p:nvPr>
        </p:nvSpPr>
        <p:spPr>
          <a:xfrm>
            <a:off x="457200" y="1357313"/>
            <a:ext cx="8229600" cy="4768850"/>
          </a:xfrm>
        </p:spPr>
        <p:txBody>
          <a:bodyPr rtlCol="0">
            <a:normAutofit fontScale="77500" lnSpcReduction="20000"/>
          </a:bodyPr>
          <a:lstStyle/>
          <a:p>
            <a:pPr eaLnBrk="1" fontAlgn="auto" hangingPunct="1">
              <a:spcAft>
                <a:spcPts val="0"/>
              </a:spcAft>
              <a:buFont typeface="Arial" pitchFamily="34" charset="0"/>
              <a:buChar char="•"/>
              <a:defRPr/>
            </a:pPr>
            <a:r>
              <a:rPr lang="id-ID" dirty="0" smtClean="0"/>
              <a:t>Dari </a:t>
            </a:r>
            <a:r>
              <a:rPr lang="id-ID" dirty="0"/>
              <a:t>tahun 1876 sampai 1913, kurs tukar ditentukan oleh </a:t>
            </a:r>
            <a:r>
              <a:rPr lang="id-ID" i="1" dirty="0"/>
              <a:t>gold standard</a:t>
            </a:r>
            <a:r>
              <a:rPr lang="id-ID" dirty="0"/>
              <a:t>, dimana setiap mata uang dapat ditukar ke emas pada harga tertentu. </a:t>
            </a:r>
            <a:endParaRPr lang="id-ID" dirty="0" smtClean="0"/>
          </a:p>
          <a:p>
            <a:pPr eaLnBrk="1" fontAlgn="auto" hangingPunct="1">
              <a:spcAft>
                <a:spcPts val="0"/>
              </a:spcAft>
              <a:buFont typeface="Arial" pitchFamily="34" charset="0"/>
              <a:buChar char="•"/>
              <a:defRPr/>
            </a:pPr>
            <a:r>
              <a:rPr lang="id-ID" dirty="0" smtClean="0"/>
              <a:t>Oleh </a:t>
            </a:r>
            <a:r>
              <a:rPr lang="id-ID" dirty="0"/>
              <a:t>karena itu, kurs tukar antara dua mata uang ditentukan oleh tingkat pertukaran relatif per ons emas mereka. Setiap negara menggunakan emas untuk menjaga mata uangnya. </a:t>
            </a:r>
            <a:endParaRPr lang="id-ID" dirty="0" smtClean="0"/>
          </a:p>
          <a:p>
            <a:pPr eaLnBrk="1" fontAlgn="auto" hangingPunct="1">
              <a:spcAft>
                <a:spcPts val="0"/>
              </a:spcAft>
              <a:buFont typeface="Arial" pitchFamily="34" charset="0"/>
              <a:buChar char="•"/>
              <a:defRPr/>
            </a:pPr>
            <a:r>
              <a:rPr lang="id-ID" dirty="0" smtClean="0"/>
              <a:t>Sistem </a:t>
            </a:r>
            <a:r>
              <a:rPr lang="id-ID" dirty="0"/>
              <a:t>ini disuspensi ketika Perang Dunia I dimulai pada tahun 1914. Beberapa Negara kembali pada </a:t>
            </a:r>
            <a:r>
              <a:rPr lang="id-ID" i="1" dirty="0"/>
              <a:t>gold standard</a:t>
            </a:r>
            <a:r>
              <a:rPr lang="id-ID" dirty="0"/>
              <a:t> pada tahun 1920-an, tetapi kemudian meninggalkan sistem tersebut akibat kepanikan perbankan di Amerika dan Eropa selama </a:t>
            </a:r>
            <a:r>
              <a:rPr lang="id-ID" i="1" dirty="0"/>
              <a:t>Great Depression</a:t>
            </a:r>
            <a:r>
              <a:rPr lang="id-ID" dirty="0"/>
              <a:t>. </a:t>
            </a:r>
            <a:endParaRPr lang="id-ID" dirty="0" smtClean="0"/>
          </a:p>
          <a:p>
            <a:pPr eaLnBrk="1" fontAlgn="auto" hangingPunct="1">
              <a:spcAft>
                <a:spcPts val="0"/>
              </a:spcAft>
              <a:buFont typeface="Arial" pitchFamily="34" charset="0"/>
              <a:buChar char="•"/>
              <a:defRPr/>
            </a:pPr>
            <a:r>
              <a:rPr lang="id-ID" dirty="0" smtClean="0"/>
              <a:t>Pada </a:t>
            </a:r>
            <a:r>
              <a:rPr lang="id-ID" dirty="0"/>
              <a:t>tahun 1930-an, beberapa negara berupaya mengikat mata uang mereka ke dolar atau poundsterling, namun seringkali perubahan dilakukan. Ketidakstabilan di pasar mata uang asing dan banyaknya pembatasan transaksi internasional selama periode ini telah menurunkan volume perdagangan internasional.</a:t>
            </a:r>
          </a:p>
          <a:p>
            <a:pPr eaLnBrk="1" fontAlgn="auto" hangingPunct="1">
              <a:spcAft>
                <a:spcPts val="0"/>
              </a:spcAft>
              <a:buFont typeface="Arial" pitchFamily="34" charset="0"/>
              <a:buChar char="•"/>
              <a:defRPr/>
            </a:pPr>
            <a:endParaRPr lang="id-ID" dirty="0"/>
          </a:p>
        </p:txBody>
      </p:sp>
      <p:sp>
        <p:nvSpPr>
          <p:cNvPr id="5120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BA26C2D3-30FB-4A54-B4FE-9637A813E92C}" type="slidenum">
              <a:rPr lang="id-ID" sz="1600" smtClean="0">
                <a:solidFill>
                  <a:srgbClr val="9D2512"/>
                </a:solidFill>
                <a:latin typeface="Times New Roman" panose="02020603050405020304" pitchFamily="18" charset="0"/>
              </a:rPr>
              <a:pPr>
                <a:spcBef>
                  <a:spcPct val="0"/>
                </a:spcBef>
                <a:buClrTx/>
                <a:buSzTx/>
                <a:buFontTx/>
                <a:buNone/>
              </a:pPr>
              <a:t>37</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0"/>
            <a:ext cx="8229600" cy="1173163"/>
          </a:xfrm>
        </p:spPr>
        <p:txBody>
          <a:bodyPr/>
          <a:lstStyle/>
          <a:p>
            <a:pPr algn="l" eaLnBrk="1" hangingPunct="1">
              <a:defRPr/>
            </a:pPr>
            <a:r>
              <a:rPr lang="id-ID" sz="2800" dirty="0" smtClean="0"/>
              <a:t>Penggolongan Tingkat Tukar mata Uang Gold Standar</a:t>
            </a:r>
          </a:p>
        </p:txBody>
      </p:sp>
      <p:sp>
        <p:nvSpPr>
          <p:cNvPr id="52227" name="Content Placeholder 2"/>
          <p:cNvSpPr>
            <a:spLocks noGrp="1"/>
          </p:cNvSpPr>
          <p:nvPr>
            <p:ph idx="1"/>
          </p:nvPr>
        </p:nvSpPr>
        <p:spPr>
          <a:xfrm>
            <a:off x="457200" y="1447800"/>
            <a:ext cx="8229600" cy="4678363"/>
          </a:xfrm>
        </p:spPr>
        <p:txBody>
          <a:bodyPr/>
          <a:lstStyle/>
          <a:p>
            <a:pPr marL="514350" indent="-514350" algn="just" eaLnBrk="1" hangingPunct="1">
              <a:buFont typeface="Georgia" panose="02040502050405020303" pitchFamily="18" charset="0"/>
              <a:buAutoNum type="arabicPeriod"/>
            </a:pPr>
            <a:r>
              <a:rPr lang="id-ID" smtClean="0"/>
              <a:t>Kurs Mint Parity</a:t>
            </a:r>
          </a:p>
          <a:p>
            <a:pPr marL="914400" lvl="1" indent="-514350" algn="just" eaLnBrk="1" hangingPunct="1">
              <a:buFont typeface="Wingdings" panose="05000000000000000000" pitchFamily="2" charset="2"/>
              <a:buChar char="Ø"/>
            </a:pPr>
            <a:r>
              <a:rPr lang="id-ID" smtClean="0"/>
              <a:t>Menunjukkan perbandingan berat emas yang dikandung mata uang – mata uang yang berbeda</a:t>
            </a:r>
          </a:p>
          <a:p>
            <a:pPr marL="514350" indent="-514350" algn="just" eaLnBrk="1" hangingPunct="1">
              <a:buFont typeface="Georgia" panose="02040502050405020303" pitchFamily="18" charset="0"/>
              <a:buAutoNum type="arabicPeriod"/>
            </a:pPr>
            <a:r>
              <a:rPr lang="id-ID" smtClean="0"/>
              <a:t>Kurs ekspor emas</a:t>
            </a:r>
          </a:p>
          <a:p>
            <a:pPr marL="914400" lvl="1" indent="-514350" algn="just" eaLnBrk="1" hangingPunct="1">
              <a:buFont typeface="Wingdings" panose="05000000000000000000" pitchFamily="2" charset="2"/>
              <a:buChar char="Ø"/>
            </a:pPr>
            <a:r>
              <a:rPr lang="id-ID" smtClean="0"/>
              <a:t>Nilai tukar pada titik ini merupakan kurs tertinggi dalam sistem standar emas yang ditandai adanya aliran emas keluar dari negara tersebut</a:t>
            </a:r>
          </a:p>
          <a:p>
            <a:pPr marL="514350" indent="-514350" algn="just" eaLnBrk="1" hangingPunct="1">
              <a:buFont typeface="Georgia" panose="02040502050405020303" pitchFamily="18" charset="0"/>
              <a:buAutoNum type="arabicPeriod"/>
            </a:pPr>
            <a:r>
              <a:rPr lang="id-ID" smtClean="0"/>
              <a:t>Kurs titik impor emas</a:t>
            </a:r>
          </a:p>
          <a:p>
            <a:pPr marL="914400" lvl="1" indent="-514350" algn="just" eaLnBrk="1" hangingPunct="1">
              <a:buFont typeface="Wingdings" panose="05000000000000000000" pitchFamily="2" charset="2"/>
              <a:buChar char="Ø"/>
            </a:pPr>
            <a:r>
              <a:rPr lang="id-ID" smtClean="0"/>
              <a:t>Ditandai adanya aliran emas masuk ke negara tersebut dan merupakan kurs terendah dalam sistem e</a:t>
            </a:r>
          </a:p>
          <a:p>
            <a:pPr marL="514350" indent="-514350" algn="just" eaLnBrk="1" hangingPunct="1">
              <a:buFont typeface="Georgia" panose="02040502050405020303" pitchFamily="18" charset="0"/>
              <a:buAutoNum type="arabicPeriod"/>
            </a:pPr>
            <a:r>
              <a:rPr lang="id-ID" smtClean="0"/>
              <a:t>Kurs valuta asing yang terjadi</a:t>
            </a:r>
          </a:p>
        </p:txBody>
      </p:sp>
      <p:sp>
        <p:nvSpPr>
          <p:cNvPr id="5222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655B0891-D6BE-437B-8A10-9384C6CB7355}" type="slidenum">
              <a:rPr lang="id-ID" sz="1600" smtClean="0">
                <a:solidFill>
                  <a:srgbClr val="9D2512"/>
                </a:solidFill>
                <a:latin typeface="Times New Roman" panose="02020603050405020304" pitchFamily="18" charset="0"/>
              </a:rPr>
              <a:pPr>
                <a:spcBef>
                  <a:spcPct val="0"/>
                </a:spcBef>
                <a:buClrTx/>
                <a:buSzTx/>
                <a:buFontTx/>
                <a:buNone/>
              </a:pPr>
              <a:t>38</a:t>
            </a:fld>
            <a:endParaRPr lang="id-ID" sz="1600" smtClean="0">
              <a:solidFill>
                <a:srgbClr val="9D2512"/>
              </a:solidFill>
              <a:latin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25"/>
          </a:xfrm>
        </p:spPr>
        <p:style>
          <a:lnRef idx="1">
            <a:schemeClr val="accent2"/>
          </a:lnRef>
          <a:fillRef idx="2">
            <a:schemeClr val="accent2"/>
          </a:fillRef>
          <a:effectRef idx="1">
            <a:schemeClr val="accent2"/>
          </a:effectRef>
          <a:fontRef idx="minor">
            <a:schemeClr val="dk1"/>
          </a:fontRef>
        </p:style>
        <p:txBody>
          <a:bodyPr rtlCol="0">
            <a:normAutofit/>
          </a:bodyPr>
          <a:lstStyle/>
          <a:p>
            <a:pPr eaLnBrk="1" fontAlgn="auto" hangingPunct="1">
              <a:spcAft>
                <a:spcPts val="0"/>
              </a:spcAft>
              <a:defRPr/>
            </a:pPr>
            <a:r>
              <a:rPr lang="id-ID" b="1" dirty="0" smtClean="0"/>
              <a:t>Penentu Nilai Tukar Mata Uang</a:t>
            </a:r>
            <a:endParaRPr lang="id-ID" dirty="0"/>
          </a:p>
        </p:txBody>
      </p:sp>
      <p:sp>
        <p:nvSpPr>
          <p:cNvPr id="3" name="Content Placeholder 2"/>
          <p:cNvSpPr>
            <a:spLocks noGrp="1"/>
          </p:cNvSpPr>
          <p:nvPr>
            <p:ph idx="1"/>
          </p:nvPr>
        </p:nvSpPr>
        <p:spPr>
          <a:xfrm>
            <a:off x="301625" y="1527175"/>
            <a:ext cx="8504238" cy="4572000"/>
          </a:xfrm>
        </p:spPr>
        <p:txBody>
          <a:bodyPr rtlCol="0">
            <a:normAutofit fontScale="92500" lnSpcReduction="10000"/>
          </a:bodyPr>
          <a:lstStyle/>
          <a:p>
            <a:pPr algn="just" eaLnBrk="1" fontAlgn="auto" hangingPunct="1">
              <a:spcAft>
                <a:spcPts val="0"/>
              </a:spcAft>
              <a:buFont typeface="Arial" pitchFamily="34" charset="0"/>
              <a:buChar char="•"/>
              <a:defRPr/>
            </a:pPr>
            <a:r>
              <a:rPr lang="id-ID" dirty="0" smtClean="0"/>
              <a:t> Banyak </a:t>
            </a:r>
            <a:r>
              <a:rPr lang="id-ID" dirty="0"/>
              <a:t>faktor yang menentukan nilai tukar mata uang, dan kesemuannya berkaitan dengan hubungan </a:t>
            </a:r>
            <a:r>
              <a:rPr lang="id-ID" dirty="0" smtClean="0"/>
              <a:t>perdagangan </a:t>
            </a:r>
            <a:r>
              <a:rPr lang="id-ID" dirty="0"/>
              <a:t>antara dua negara. </a:t>
            </a:r>
            <a:endParaRPr lang="id-ID" dirty="0" smtClean="0"/>
          </a:p>
          <a:p>
            <a:pPr algn="just" eaLnBrk="1" fontAlgn="auto" hangingPunct="1">
              <a:spcAft>
                <a:spcPts val="0"/>
              </a:spcAft>
              <a:buFont typeface="Arial" pitchFamily="34" charset="0"/>
              <a:buChar char="•"/>
              <a:defRPr/>
            </a:pPr>
            <a:endParaRPr lang="id-ID" dirty="0" smtClean="0"/>
          </a:p>
          <a:p>
            <a:pPr algn="just" eaLnBrk="1" fontAlgn="auto" hangingPunct="1">
              <a:spcAft>
                <a:spcPts val="0"/>
              </a:spcAft>
              <a:buFont typeface="Arial" pitchFamily="34" charset="0"/>
              <a:buChar char="•"/>
              <a:defRPr/>
            </a:pPr>
            <a:r>
              <a:rPr lang="id-ID" dirty="0" smtClean="0"/>
              <a:t>Yang </a:t>
            </a:r>
            <a:r>
              <a:rPr lang="id-ID" dirty="0"/>
              <a:t>perlu diingat adalah bahwa nilai tukar ini relatif, dan diekspresikan sebagai sebuah perbandingan dari mata uang dua negara. Faktor-faktor ini juga tidak dalam susunan tertentu, seperti banyak aspek di ekonomi, kepentingan relatif dari faktor-faktor ini masih menjadi subyek dari banyak debat ahli ekonomi.</a:t>
            </a:r>
            <a:br>
              <a:rPr lang="id-ID" dirty="0"/>
            </a:br>
            <a:r>
              <a:rPr lang="id-ID" dirty="0"/>
              <a:t/>
            </a:r>
            <a:br>
              <a:rPr lang="id-ID" dirty="0"/>
            </a:br>
            <a:endParaRPr lang="id-ID" dirty="0"/>
          </a:p>
        </p:txBody>
      </p:sp>
      <p:sp>
        <p:nvSpPr>
          <p:cNvPr id="5325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D8B950D8-54B8-4FA2-A241-462D32010B06}" type="slidenum">
              <a:rPr lang="id-ID" sz="1600" smtClean="0">
                <a:solidFill>
                  <a:srgbClr val="9D2512"/>
                </a:solidFill>
                <a:latin typeface="Times New Roman" panose="02020603050405020304" pitchFamily="18" charset="0"/>
              </a:rPr>
              <a:pPr>
                <a:spcBef>
                  <a:spcPct val="0"/>
                </a:spcBef>
                <a:buClrTx/>
                <a:buSzTx/>
                <a:buFontTx/>
                <a:buNone/>
              </a:pPr>
              <a:t>39</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4638"/>
            <a:ext cx="4900613" cy="868362"/>
          </a:xfrm>
        </p:spPr>
        <p:txBody>
          <a:bodyPr/>
          <a:lstStyle/>
          <a:p>
            <a:pPr algn="l" eaLnBrk="1" hangingPunct="1">
              <a:defRPr/>
            </a:pPr>
            <a:r>
              <a:rPr lang="id-ID" b="1" smtClean="0"/>
              <a:t>a. Laju inflasi relatif</a:t>
            </a:r>
            <a:endParaRPr lang="id-ID" smtClean="0"/>
          </a:p>
        </p:txBody>
      </p:sp>
      <p:sp>
        <p:nvSpPr>
          <p:cNvPr id="3" name="Content Placeholder 2"/>
          <p:cNvSpPr>
            <a:spLocks noGrp="1"/>
          </p:cNvSpPr>
          <p:nvPr>
            <p:ph idx="1"/>
          </p:nvPr>
        </p:nvSpPr>
        <p:spPr>
          <a:xfrm>
            <a:off x="301625" y="1527175"/>
            <a:ext cx="8504238" cy="4572000"/>
          </a:xfrm>
        </p:spPr>
        <p:txBody>
          <a:bodyPr rtlCol="0">
            <a:normAutofit fontScale="92500" lnSpcReduction="10000"/>
          </a:bodyPr>
          <a:lstStyle/>
          <a:p>
            <a:pPr algn="just" eaLnBrk="1" fontAlgn="auto" hangingPunct="1">
              <a:spcAft>
                <a:spcPts val="0"/>
              </a:spcAft>
              <a:buFont typeface="Arial" pitchFamily="34" charset="0"/>
              <a:buNone/>
              <a:defRPr/>
            </a:pPr>
            <a:r>
              <a:rPr lang="id-ID" dirty="0"/>
              <a:t/>
            </a:r>
            <a:br>
              <a:rPr lang="id-ID" dirty="0"/>
            </a:br>
            <a:r>
              <a:rPr lang="id-ID" dirty="0"/>
              <a:t>Dalam </a:t>
            </a:r>
            <a:r>
              <a:rPr lang="id-ID" dirty="0">
                <a:hlinkClick r:id="rId2"/>
              </a:rPr>
              <a:t>pasar valuta asing</a:t>
            </a:r>
            <a:r>
              <a:rPr lang="id-ID" dirty="0"/>
              <a:t>, perdagangan internasional baik dalam bentuk barang atau jasa menjadi dasar yang utama dalam pasar valuta asing, sehingga perubahan harga dalam negeri yang relatif terhadap harga luar negeri dipandang sebagai faktor yang mempengaruhi pergerakan </a:t>
            </a:r>
            <a:r>
              <a:rPr lang="id-ID" dirty="0">
                <a:hlinkClick r:id="rId3"/>
              </a:rPr>
              <a:t>kurs valuta asing</a:t>
            </a:r>
            <a:r>
              <a:rPr lang="id-ID" dirty="0"/>
              <a:t>. Misalnya, jika Amerika sebagai mitra dagang Indonesia mengalami tingkat inflasi yang cukup tinggi maka harga barang Amerika</a:t>
            </a:r>
            <a:br>
              <a:rPr lang="id-ID" dirty="0"/>
            </a:br>
            <a:r>
              <a:rPr lang="id-ID" dirty="0"/>
              <a:t>juga menjadi lebih tinggi, sehingga otomatis permintaan terhadap barang dagangan relatif mengalami penurunan.</a:t>
            </a:r>
            <a:br>
              <a:rPr lang="id-ID" dirty="0"/>
            </a:br>
            <a:endParaRPr lang="id-ID" dirty="0"/>
          </a:p>
        </p:txBody>
      </p:sp>
      <p:sp>
        <p:nvSpPr>
          <p:cNvPr id="5427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F35A6F7C-E9EF-4E04-94D2-DFB39AB7F279}" type="slidenum">
              <a:rPr lang="id-ID" sz="1600" smtClean="0">
                <a:solidFill>
                  <a:srgbClr val="9D2512"/>
                </a:solidFill>
                <a:latin typeface="Times New Roman" panose="02020603050405020304" pitchFamily="18" charset="0"/>
              </a:rPr>
              <a:pPr>
                <a:spcBef>
                  <a:spcPct val="0"/>
                </a:spcBef>
                <a:buClrTx/>
                <a:buSzTx/>
                <a:buFontTx/>
                <a:buNone/>
              </a:pPr>
              <a:t>40</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l" eaLnBrk="1" hangingPunct="1">
              <a:defRPr/>
            </a:pPr>
            <a:r>
              <a:rPr lang="id-ID" b="1" smtClean="0"/>
              <a:t>b. Tingkat pendapatan relatif</a:t>
            </a:r>
            <a:endParaRPr lang="id-ID" smtClean="0"/>
          </a:p>
        </p:txBody>
      </p:sp>
      <p:sp>
        <p:nvSpPr>
          <p:cNvPr id="55299" name="Content Placeholder 2"/>
          <p:cNvSpPr>
            <a:spLocks noGrp="1"/>
          </p:cNvSpPr>
          <p:nvPr>
            <p:ph idx="1"/>
          </p:nvPr>
        </p:nvSpPr>
        <p:spPr>
          <a:xfrm>
            <a:off x="301625" y="1527175"/>
            <a:ext cx="8504238" cy="4572000"/>
          </a:xfrm>
        </p:spPr>
        <p:txBody>
          <a:bodyPr/>
          <a:lstStyle/>
          <a:p>
            <a:pPr algn="just" eaLnBrk="1" hangingPunct="1">
              <a:buFont typeface="Arial" panose="020B0604020202020204" pitchFamily="34" charset="0"/>
              <a:buNone/>
            </a:pPr>
            <a:r>
              <a:rPr lang="id-ID" smtClean="0"/>
              <a:t/>
            </a:r>
            <a:br>
              <a:rPr lang="id-ID" smtClean="0"/>
            </a:br>
            <a:r>
              <a:rPr lang="id-ID" smtClean="0"/>
              <a:t>Faktor lain yang mempengaruhi permintaan dan penawaran dalam pasar mata uang asing adalah laju pertumbuhan riil terhadap harga-harga luar negeri. Laju pertumbuhan riil dalam negeri diperkirakan akan melemahkan kurs mata uang asing. Sedangkan pendapatan riil dalam negeri akan meningkatkan permintaan valuta asing relatif dibandingkan dengan supply yang tersedia.</a:t>
            </a:r>
            <a:endParaRPr lang="en-US" smtClean="0"/>
          </a:p>
          <a:p>
            <a:pPr algn="just" eaLnBrk="1" hangingPunct="1">
              <a:buFont typeface="Arial" panose="020B0604020202020204" pitchFamily="34" charset="0"/>
              <a:buNone/>
            </a:pPr>
            <a:r>
              <a:rPr lang="id-ID" smtClean="0"/>
              <a:t/>
            </a:r>
            <a:br>
              <a:rPr lang="id-ID" smtClean="0"/>
            </a:br>
            <a:endParaRPr lang="id-ID" smtClean="0"/>
          </a:p>
        </p:txBody>
      </p:sp>
      <p:sp>
        <p:nvSpPr>
          <p:cNvPr id="5530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616054F3-BB5E-4CAC-8338-26D7B1ECD038}" type="slidenum">
              <a:rPr lang="id-ID" sz="1600" smtClean="0">
                <a:solidFill>
                  <a:srgbClr val="9D2512"/>
                </a:solidFill>
                <a:latin typeface="Times New Roman" panose="02020603050405020304" pitchFamily="18" charset="0"/>
              </a:rPr>
              <a:pPr>
                <a:spcBef>
                  <a:spcPct val="0"/>
                </a:spcBef>
                <a:buClrTx/>
                <a:buSzTx/>
                <a:buFontTx/>
                <a:buNone/>
              </a:pPr>
              <a:t>41</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l" eaLnBrk="1" hangingPunct="1">
              <a:defRPr/>
            </a:pPr>
            <a:r>
              <a:rPr lang="id-ID" b="1" smtClean="0"/>
              <a:t>c. Suku bunga relatif</a:t>
            </a:r>
            <a:endParaRPr lang="id-ID" smtClean="0"/>
          </a:p>
        </p:txBody>
      </p:sp>
      <p:sp>
        <p:nvSpPr>
          <p:cNvPr id="3" name="Content Placeholder 2"/>
          <p:cNvSpPr>
            <a:spLocks noGrp="1"/>
          </p:cNvSpPr>
          <p:nvPr>
            <p:ph idx="1"/>
          </p:nvPr>
        </p:nvSpPr>
        <p:spPr>
          <a:xfrm>
            <a:off x="301625" y="1527175"/>
            <a:ext cx="8504238" cy="4572000"/>
          </a:xfrm>
        </p:spPr>
        <p:txBody>
          <a:bodyPr rtlCol="0">
            <a:normAutofit fontScale="92500" lnSpcReduction="20000"/>
          </a:bodyPr>
          <a:lstStyle/>
          <a:p>
            <a:pPr algn="just" eaLnBrk="1" fontAlgn="auto" hangingPunct="1">
              <a:spcAft>
                <a:spcPts val="0"/>
              </a:spcAft>
              <a:buFont typeface="Arial" pitchFamily="34" charset="0"/>
              <a:buNone/>
              <a:defRPr/>
            </a:pPr>
            <a:r>
              <a:rPr lang="id-ID" dirty="0"/>
              <a:t/>
            </a:r>
            <a:br>
              <a:rPr lang="id-ID" dirty="0"/>
            </a:br>
            <a:r>
              <a:rPr lang="id-ID" dirty="0"/>
              <a:t>Kenaikan suku bunga mengakibatkan aktifitas dalam negeri menjadi lebih menarik bagi para penanam modal dalam negeri maupun luar negeri. Terjadinya penanaman modal cenderung mengakibatkan naiknya nilai mata uang yang semuanya tergantung pada besarnya perbedaan tingkat suku bunga di dalam dan di luar negeri, maka perlu dilihat mana yang lebih murah, di dalam atau di luar negeri. Dengan demikian sumber dari perbedaan itu akan menyebabkan terjadinya kenaikan kurs mata uang asing terhadap mata uang dalam negeri</a:t>
            </a:r>
            <a:r>
              <a:rPr lang="id-ID" dirty="0" smtClean="0"/>
              <a:t>.</a:t>
            </a:r>
            <a:endParaRPr lang="en-US" dirty="0" smtClean="0"/>
          </a:p>
          <a:p>
            <a:pPr algn="just" eaLnBrk="1" fontAlgn="auto" hangingPunct="1">
              <a:spcAft>
                <a:spcPts val="0"/>
              </a:spcAft>
              <a:buFont typeface="Arial" pitchFamily="34" charset="0"/>
              <a:buNone/>
              <a:defRPr/>
            </a:pPr>
            <a:r>
              <a:rPr lang="id-ID" dirty="0"/>
              <a:t/>
            </a:r>
            <a:br>
              <a:rPr lang="id-ID" dirty="0"/>
            </a:br>
            <a:endParaRPr lang="id-ID" dirty="0"/>
          </a:p>
        </p:txBody>
      </p:sp>
      <p:sp>
        <p:nvSpPr>
          <p:cNvPr id="5632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2DA916BA-4C61-406E-80EE-8CFEB3C737C3}" type="slidenum">
              <a:rPr lang="id-ID" sz="1600" smtClean="0">
                <a:solidFill>
                  <a:srgbClr val="9D2512"/>
                </a:solidFill>
                <a:latin typeface="Times New Roman" panose="02020603050405020304" pitchFamily="18" charset="0"/>
              </a:rPr>
              <a:pPr>
                <a:spcBef>
                  <a:spcPct val="0"/>
                </a:spcBef>
                <a:buClrTx/>
                <a:buSzTx/>
                <a:buFontTx/>
                <a:buNone/>
              </a:pPr>
              <a:t>42</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l" eaLnBrk="1" hangingPunct="1">
              <a:defRPr/>
            </a:pPr>
            <a:r>
              <a:rPr lang="id-ID" b="1" smtClean="0"/>
              <a:t>d. Kontrol pemerintah</a:t>
            </a:r>
            <a:endParaRPr lang="id-ID" smtClean="0"/>
          </a:p>
        </p:txBody>
      </p:sp>
      <p:sp>
        <p:nvSpPr>
          <p:cNvPr id="3" name="Content Placeholder 2"/>
          <p:cNvSpPr>
            <a:spLocks noGrp="1"/>
          </p:cNvSpPr>
          <p:nvPr>
            <p:ph idx="1"/>
          </p:nvPr>
        </p:nvSpPr>
        <p:spPr>
          <a:xfrm>
            <a:off x="228600" y="1527175"/>
            <a:ext cx="8607425" cy="4572000"/>
          </a:xfrm>
        </p:spPr>
        <p:txBody>
          <a:bodyPr rtlCol="0">
            <a:noAutofit/>
          </a:bodyPr>
          <a:lstStyle/>
          <a:p>
            <a:pPr algn="just" eaLnBrk="1" fontAlgn="auto" hangingPunct="1">
              <a:spcAft>
                <a:spcPts val="0"/>
              </a:spcAft>
              <a:buFont typeface="Arial" pitchFamily="34" charset="0"/>
              <a:buChar char="•"/>
              <a:defRPr/>
            </a:pPr>
            <a:r>
              <a:rPr lang="id-ID" sz="2000" dirty="0" smtClean="0"/>
              <a:t>Menurut </a:t>
            </a:r>
            <a:r>
              <a:rPr lang="id-ID" sz="2000" dirty="0"/>
              <a:t>Madura (2003:114), bahwa kebijakan pemerintah bisa mempengaruhi keseimbangan nilai tukar dalam berbagai hal termasuk :</a:t>
            </a:r>
            <a:br>
              <a:rPr lang="id-ID" sz="2000" dirty="0"/>
            </a:br>
            <a:r>
              <a:rPr lang="id-ID" sz="2000" dirty="0"/>
              <a:t>a. Usaha untuk menghindari hambatan nilai tukar valuta asing.</a:t>
            </a:r>
            <a:br>
              <a:rPr lang="id-ID" sz="2000" dirty="0"/>
            </a:br>
            <a:r>
              <a:rPr lang="id-ID" sz="2000" dirty="0"/>
              <a:t>b. Usaha untuk menghindari hambatan perdagangan luar negeri.</a:t>
            </a:r>
            <a:br>
              <a:rPr lang="id-ID" sz="2000" dirty="0"/>
            </a:br>
            <a:r>
              <a:rPr lang="id-ID" sz="2000" dirty="0"/>
              <a:t>c. Melakukan intervensi di pasar uang yaitu dengan menjual dan membeli mata uang. </a:t>
            </a:r>
            <a:endParaRPr lang="id-ID" sz="2000" dirty="0" smtClean="0"/>
          </a:p>
          <a:p>
            <a:pPr marL="514350" indent="-514350" algn="just" eaLnBrk="1" fontAlgn="auto" hangingPunct="1">
              <a:spcAft>
                <a:spcPts val="0"/>
              </a:spcAft>
              <a:defRPr/>
            </a:pPr>
            <a:r>
              <a:rPr lang="id-ID" sz="2000" dirty="0" smtClean="0"/>
              <a:t>Alasan </a:t>
            </a:r>
            <a:r>
              <a:rPr lang="id-ID" sz="2000" dirty="0"/>
              <a:t>pemerintah untuk melakukan intervensi di pasar uang adalah </a:t>
            </a:r>
            <a:r>
              <a:rPr lang="id-ID" sz="2000" dirty="0" smtClean="0"/>
              <a:t>:</a:t>
            </a:r>
          </a:p>
          <a:p>
            <a:pPr marL="914400" lvl="1" indent="-514350" algn="just" eaLnBrk="1" fontAlgn="auto" hangingPunct="1">
              <a:spcAft>
                <a:spcPts val="0"/>
              </a:spcAft>
              <a:buFont typeface="+mj-lt"/>
              <a:buAutoNum type="arabicPeriod"/>
              <a:defRPr/>
            </a:pPr>
            <a:r>
              <a:rPr lang="id-ID" sz="2000" dirty="0" smtClean="0">
                <a:solidFill>
                  <a:schemeClr val="tx1"/>
                </a:solidFill>
                <a:effectLst>
                  <a:outerShdw blurRad="38100" dist="38100" dir="2700000" algn="tl">
                    <a:srgbClr val="000000">
                      <a:alpha val="43137"/>
                    </a:srgbClr>
                  </a:outerShdw>
                </a:effectLst>
              </a:rPr>
              <a:t>Untuk </a:t>
            </a:r>
            <a:r>
              <a:rPr lang="id-ID" sz="2000" dirty="0">
                <a:solidFill>
                  <a:schemeClr val="tx1"/>
                </a:solidFill>
                <a:effectLst>
                  <a:outerShdw blurRad="38100" dist="38100" dir="2700000" algn="tl">
                    <a:srgbClr val="000000">
                      <a:alpha val="43137"/>
                    </a:srgbClr>
                  </a:outerShdw>
                </a:effectLst>
              </a:rPr>
              <a:t>memperlancar perubahan dari nilai tukar uang domestik yang </a:t>
            </a:r>
            <a:r>
              <a:rPr lang="id-ID" sz="2000" dirty="0" smtClean="0">
                <a:solidFill>
                  <a:schemeClr val="tx1"/>
                </a:solidFill>
                <a:effectLst>
                  <a:outerShdw blurRad="38100" dist="38100" dir="2700000" algn="tl">
                    <a:srgbClr val="000000">
                      <a:alpha val="43137"/>
                    </a:srgbClr>
                  </a:outerShdw>
                </a:effectLst>
              </a:rPr>
              <a:t>bersangkutan.</a:t>
            </a:r>
          </a:p>
          <a:p>
            <a:pPr marL="914400" lvl="1" indent="-514350" algn="just" eaLnBrk="1" fontAlgn="auto" hangingPunct="1">
              <a:spcAft>
                <a:spcPts val="0"/>
              </a:spcAft>
              <a:buFont typeface="+mj-lt"/>
              <a:buAutoNum type="arabicPeriod"/>
              <a:defRPr/>
            </a:pPr>
            <a:r>
              <a:rPr lang="id-ID" sz="2000" dirty="0" smtClean="0">
                <a:solidFill>
                  <a:schemeClr val="tx1"/>
                </a:solidFill>
                <a:effectLst>
                  <a:outerShdw blurRad="38100" dist="38100" dir="2700000" algn="tl">
                    <a:srgbClr val="000000">
                      <a:alpha val="43137"/>
                    </a:srgbClr>
                  </a:outerShdw>
                </a:effectLst>
              </a:rPr>
              <a:t>Untuk </a:t>
            </a:r>
            <a:r>
              <a:rPr lang="id-ID" sz="2000" dirty="0">
                <a:solidFill>
                  <a:schemeClr val="tx1"/>
                </a:solidFill>
                <a:effectLst>
                  <a:outerShdw blurRad="38100" dist="38100" dir="2700000" algn="tl">
                    <a:srgbClr val="000000">
                      <a:alpha val="43137"/>
                    </a:srgbClr>
                  </a:outerShdw>
                </a:effectLst>
              </a:rPr>
              <a:t>membuat kondisi nilai tukar domestik di dalam batas-batas yang </a:t>
            </a:r>
            <a:r>
              <a:rPr lang="id-ID" sz="2000" dirty="0" smtClean="0">
                <a:solidFill>
                  <a:schemeClr val="tx1"/>
                </a:solidFill>
                <a:effectLst>
                  <a:outerShdw blurRad="38100" dist="38100" dir="2700000" algn="tl">
                    <a:srgbClr val="000000">
                      <a:alpha val="43137"/>
                    </a:srgbClr>
                  </a:outerShdw>
                </a:effectLst>
              </a:rPr>
              <a:t>ditentukan.</a:t>
            </a:r>
          </a:p>
          <a:p>
            <a:pPr marL="914400" lvl="1" indent="-514350" algn="just" eaLnBrk="1" fontAlgn="auto" hangingPunct="1">
              <a:spcAft>
                <a:spcPts val="0"/>
              </a:spcAft>
              <a:buFont typeface="+mj-lt"/>
              <a:buAutoNum type="arabicPeriod"/>
              <a:defRPr/>
            </a:pPr>
            <a:r>
              <a:rPr lang="id-ID" sz="2000" dirty="0" smtClean="0">
                <a:solidFill>
                  <a:schemeClr val="tx1"/>
                </a:solidFill>
                <a:effectLst>
                  <a:outerShdw blurRad="38100" dist="38100" dir="2700000" algn="tl">
                    <a:srgbClr val="000000">
                      <a:alpha val="43137"/>
                    </a:srgbClr>
                  </a:outerShdw>
                </a:effectLst>
              </a:rPr>
              <a:t>Tanggapan </a:t>
            </a:r>
            <a:r>
              <a:rPr lang="id-ID" sz="2000" dirty="0">
                <a:solidFill>
                  <a:schemeClr val="tx1"/>
                </a:solidFill>
                <a:effectLst>
                  <a:outerShdw blurRad="38100" dist="38100" dir="2700000" algn="tl">
                    <a:srgbClr val="000000">
                      <a:alpha val="43137"/>
                    </a:srgbClr>
                  </a:outerShdw>
                </a:effectLst>
              </a:rPr>
              <a:t>atas gangguan yang bersifat </a:t>
            </a:r>
            <a:r>
              <a:rPr lang="id-ID" sz="2000" dirty="0" smtClean="0">
                <a:solidFill>
                  <a:schemeClr val="tx1"/>
                </a:solidFill>
                <a:effectLst>
                  <a:outerShdw blurRad="38100" dist="38100" dir="2700000" algn="tl">
                    <a:srgbClr val="000000">
                      <a:alpha val="43137"/>
                    </a:srgbClr>
                  </a:outerShdw>
                </a:effectLst>
              </a:rPr>
              <a:t>sementara.</a:t>
            </a:r>
          </a:p>
          <a:p>
            <a:pPr marL="914400" lvl="1" indent="-514350" algn="just" eaLnBrk="1" fontAlgn="auto" hangingPunct="1">
              <a:spcAft>
                <a:spcPts val="0"/>
              </a:spcAft>
              <a:buFont typeface="+mj-lt"/>
              <a:buAutoNum type="arabicPeriod"/>
              <a:defRPr/>
            </a:pPr>
            <a:r>
              <a:rPr lang="id-ID" sz="2000" dirty="0" smtClean="0">
                <a:solidFill>
                  <a:schemeClr val="tx1"/>
                </a:solidFill>
                <a:effectLst>
                  <a:outerShdw blurRad="38100" dist="38100" dir="2700000" algn="tl">
                    <a:srgbClr val="000000">
                      <a:alpha val="43137"/>
                    </a:srgbClr>
                  </a:outerShdw>
                </a:effectLst>
              </a:rPr>
              <a:t>Mempengaruhi variabel </a:t>
            </a:r>
            <a:r>
              <a:rPr lang="id-ID" sz="2000" dirty="0">
                <a:solidFill>
                  <a:schemeClr val="tx1"/>
                </a:solidFill>
                <a:effectLst>
                  <a:outerShdw blurRad="38100" dist="38100" dir="2700000" algn="tl">
                    <a:srgbClr val="000000">
                      <a:alpha val="43137"/>
                    </a:srgbClr>
                  </a:outerShdw>
                </a:effectLst>
              </a:rPr>
              <a:t>makro seperti inflasi, tingkat suku bunga dan tingkat pendapatan</a:t>
            </a:r>
            <a:r>
              <a:rPr lang="id-ID" sz="2000" dirty="0" smtClean="0">
                <a:solidFill>
                  <a:schemeClr val="tx1"/>
                </a:solidFill>
                <a:effectLst>
                  <a:outerShdw blurRad="38100" dist="38100" dir="2700000" algn="tl">
                    <a:srgbClr val="000000">
                      <a:alpha val="43137"/>
                    </a:srgbClr>
                  </a:outerShdw>
                </a:effectLst>
              </a:rPr>
              <a:t>.</a:t>
            </a:r>
            <a:endParaRPr lang="en-US" sz="2000" dirty="0" smtClean="0">
              <a:solidFill>
                <a:schemeClr val="tx1"/>
              </a:solidFill>
              <a:effectLst>
                <a:outerShdw blurRad="38100" dist="38100" dir="2700000" algn="tl">
                  <a:srgbClr val="000000">
                    <a:alpha val="43137"/>
                  </a:srgbClr>
                </a:outerShdw>
              </a:effectLst>
            </a:endParaRPr>
          </a:p>
          <a:p>
            <a:pPr marL="914400" lvl="1" indent="-514350" algn="just" eaLnBrk="1" fontAlgn="auto" hangingPunct="1">
              <a:spcAft>
                <a:spcPts val="0"/>
              </a:spcAft>
              <a:buFont typeface="+mj-lt"/>
              <a:buAutoNum type="arabicPeriod"/>
              <a:defRPr/>
            </a:pPr>
            <a:r>
              <a:rPr lang="id-ID" sz="2000" dirty="0"/>
              <a:t/>
            </a:r>
            <a:br>
              <a:rPr lang="id-ID" sz="2000" dirty="0"/>
            </a:br>
            <a:endParaRPr lang="id-ID" sz="2000" dirty="0"/>
          </a:p>
        </p:txBody>
      </p:sp>
      <p:sp>
        <p:nvSpPr>
          <p:cNvPr id="5734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A83DE935-71D4-42E2-94FC-8181C5419EDE}" type="slidenum">
              <a:rPr lang="id-ID" sz="1600" smtClean="0">
                <a:solidFill>
                  <a:srgbClr val="9D2512"/>
                </a:solidFill>
                <a:latin typeface="Times New Roman" panose="02020603050405020304" pitchFamily="18" charset="0"/>
              </a:rPr>
              <a:pPr>
                <a:spcBef>
                  <a:spcPct val="0"/>
                </a:spcBef>
                <a:buClrTx/>
                <a:buSzTx/>
                <a:buFontTx/>
                <a:buNone/>
              </a:pPr>
              <a:t>43</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l" eaLnBrk="1" hangingPunct="1">
              <a:defRPr/>
            </a:pPr>
            <a:r>
              <a:rPr lang="id-ID" b="1" smtClean="0"/>
              <a:t>e. Ekspektasi</a:t>
            </a:r>
            <a:endParaRPr lang="id-ID" smtClean="0"/>
          </a:p>
        </p:txBody>
      </p:sp>
      <p:sp>
        <p:nvSpPr>
          <p:cNvPr id="3" name="Content Placeholder 2"/>
          <p:cNvSpPr>
            <a:spLocks noGrp="1"/>
          </p:cNvSpPr>
          <p:nvPr>
            <p:ph idx="1"/>
          </p:nvPr>
        </p:nvSpPr>
        <p:spPr>
          <a:xfrm>
            <a:off x="301625" y="1527175"/>
            <a:ext cx="8504238" cy="4572000"/>
          </a:xfrm>
        </p:spPr>
        <p:txBody>
          <a:bodyPr rtlCol="0">
            <a:normAutofit fontScale="77500" lnSpcReduction="20000"/>
          </a:bodyPr>
          <a:lstStyle/>
          <a:p>
            <a:pPr algn="just" eaLnBrk="1" fontAlgn="auto" hangingPunct="1">
              <a:spcAft>
                <a:spcPts val="0"/>
              </a:spcAft>
              <a:buFont typeface="Arial" pitchFamily="34" charset="0"/>
              <a:buChar char="•"/>
              <a:defRPr/>
            </a:pPr>
            <a:r>
              <a:rPr lang="id-ID" dirty="0" smtClean="0"/>
              <a:t>Faktor </a:t>
            </a:r>
            <a:r>
              <a:rPr lang="id-ID" dirty="0"/>
              <a:t>kelima yang mempengaruhi nilai tukar valuta asing adalah ekspektasi atau nilai tukar di masa depan. Sama seperti pasar keuangan yang lain, pasar valas bereaksi cepat terhadap setiap berita yang memiliki dampak ke depan. Dan sebagai contoh, berita mengenai bakal melonjaknya inflasi di AS mungkin bisa menyebabkan pedagang valas menjual Dollar, karena memperkirakan nilai Dollar akan menurun di masa depan. Reaksi langsung akan menekan nilai tukar Dollar dalam pasar.</a:t>
            </a:r>
          </a:p>
          <a:p>
            <a:pPr algn="just" eaLnBrk="1" fontAlgn="auto" hangingPunct="1">
              <a:spcAft>
                <a:spcPts val="0"/>
              </a:spcAft>
              <a:buFont typeface="Arial" pitchFamily="34" charset="0"/>
              <a:buChar char="•"/>
              <a:defRPr/>
            </a:pPr>
            <a:r>
              <a:rPr lang="id-ID" dirty="0"/>
              <a:t>Kemudian menurut Madura (2003:111-123), untuk menentukan perubahan nilai tukar antar mata uang suatu negara dipengaruhi oleh beberapa faktor yang terjadi di negara yang bersangkutan yaitu selisih tingkat inflasi, selisih tingkat suku bunga, selisih tingkat pertumbuhan GDP, intervensi pemerintah di pasar valuta asing dan </a:t>
            </a:r>
            <a:r>
              <a:rPr lang="id-ID" dirty="0" smtClean="0"/>
              <a:t>expectations (perkiraan </a:t>
            </a:r>
            <a:r>
              <a:rPr lang="id-ID" dirty="0"/>
              <a:t>pasar atas nilai mata uang yang akan datang).</a:t>
            </a:r>
            <a:br>
              <a:rPr lang="id-ID" dirty="0"/>
            </a:br>
            <a:endParaRPr lang="id-ID" dirty="0"/>
          </a:p>
        </p:txBody>
      </p:sp>
      <p:sp>
        <p:nvSpPr>
          <p:cNvPr id="5837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99AA2B42-3C4F-4870-94F9-EA65CF5326B1}" type="slidenum">
              <a:rPr lang="id-ID" sz="1600" smtClean="0">
                <a:solidFill>
                  <a:srgbClr val="9D2512"/>
                </a:solidFill>
                <a:latin typeface="Times New Roman" panose="02020603050405020304" pitchFamily="18" charset="0"/>
              </a:rPr>
              <a:pPr>
                <a:spcBef>
                  <a:spcPct val="0"/>
                </a:spcBef>
                <a:buClrTx/>
                <a:buSzTx/>
                <a:buFontTx/>
                <a:buNone/>
              </a:pPr>
              <a:t>44</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a:ln>
            <a:miter lim="800000"/>
            <a:headEnd/>
            <a:tailEnd/>
          </a:ln>
          <a:extLst/>
        </p:spPr>
        <p:style>
          <a:lnRef idx="0">
            <a:schemeClr val="accent6"/>
          </a:lnRef>
          <a:fillRef idx="3">
            <a:schemeClr val="accent6"/>
          </a:fillRef>
          <a:effectRef idx="3">
            <a:schemeClr val="accent6"/>
          </a:effectRef>
          <a:fontRef idx="minor">
            <a:schemeClr val="lt1"/>
          </a:fontRef>
        </p:style>
        <p:txBody>
          <a:bodyPr rtlCol="0">
            <a:normAutofit/>
          </a:bodyPr>
          <a:lstStyle/>
          <a:p>
            <a:pPr eaLnBrk="1" fontAlgn="auto" hangingPunct="1">
              <a:spcAft>
                <a:spcPts val="0"/>
              </a:spcAft>
              <a:defRPr/>
            </a:pPr>
            <a:r>
              <a:rPr lang="id-ID" b="1" dirty="0" smtClean="0"/>
              <a:t>Sistem-Sistem Nilai Tukar</a:t>
            </a:r>
            <a:endParaRPr lang="id-ID" dirty="0"/>
          </a:p>
        </p:txBody>
      </p:sp>
      <p:sp>
        <p:nvSpPr>
          <p:cNvPr id="58373" name="Content Placeholder 2"/>
          <p:cNvSpPr>
            <a:spLocks noGrp="1"/>
          </p:cNvSpPr>
          <p:nvPr>
            <p:ph idx="1"/>
          </p:nvPr>
        </p:nvSpPr>
        <p:spPr>
          <a:xfrm>
            <a:off x="266700" y="1214438"/>
            <a:ext cx="8572500" cy="5286375"/>
          </a:xfrm>
        </p:spPr>
        <p:txBody>
          <a:bodyPr/>
          <a:lstStyle/>
          <a:p>
            <a:pPr algn="just" eaLnBrk="1" hangingPunct="1">
              <a:defRPr/>
            </a:pPr>
            <a:r>
              <a:rPr lang="id-ID" sz="2400" dirty="0" smtClean="0"/>
              <a:t>Sistem nilai tukar yang ditentukan oleh pemerintah, ada beberapa jenis, antara lain :</a:t>
            </a:r>
            <a:endParaRPr lang="en-US" sz="2400" dirty="0"/>
          </a:p>
          <a:p>
            <a:pPr marL="0" indent="0" algn="just" eaLnBrk="1" hangingPunct="1">
              <a:buFont typeface="Wingdings 2" panose="05020102010507070707" pitchFamily="18" charset="2"/>
              <a:buNone/>
              <a:defRPr/>
            </a:pPr>
            <a:r>
              <a:rPr lang="id-ID" sz="2400" dirty="0" smtClean="0"/>
              <a:t/>
            </a:r>
            <a:br>
              <a:rPr lang="id-ID" sz="2400" dirty="0" smtClean="0"/>
            </a:br>
            <a:r>
              <a:rPr lang="id-ID" sz="2400" b="1" dirty="0" smtClean="0"/>
              <a:t>Fixed exchange rate system</a:t>
            </a:r>
            <a:endParaRPr lang="en-US" sz="2400" b="1" dirty="0" smtClean="0"/>
          </a:p>
          <a:p>
            <a:pPr marL="0" indent="0" algn="just" eaLnBrk="1" hangingPunct="1">
              <a:buFont typeface="Wingdings 2" panose="05020102010507070707" pitchFamily="18" charset="2"/>
              <a:buNone/>
              <a:defRPr/>
            </a:pPr>
            <a:r>
              <a:rPr lang="id-ID" sz="2400" dirty="0" smtClean="0"/>
              <a:t>Sistem nilai tukar yang ditahan secara tahap oleh pemerintah atau berfluktuasi di dalam batas yang sangat sempit. Jika nilai tukar berubah terlalu besar, maka pemerintah akan mengintervensi untuk memeliharanya dalam batas-batas yang dikehendaki.</a:t>
            </a:r>
          </a:p>
          <a:p>
            <a:pPr marL="914400" lvl="1" indent="-514350" algn="just" eaLnBrk="1" hangingPunct="1">
              <a:buFont typeface="Calibri" panose="020F0502020204030204" pitchFamily="34" charset="0"/>
              <a:buAutoNum type="alphaLcParenR"/>
              <a:defRPr/>
            </a:pPr>
            <a:r>
              <a:rPr lang="id-ID" sz="2400" b="1" dirty="0" smtClean="0"/>
              <a:t>Freely floating exchange rate system.</a:t>
            </a:r>
            <a:r>
              <a:rPr lang="id-ID" sz="2400" dirty="0" smtClean="0"/>
              <a:t/>
            </a:r>
            <a:br>
              <a:rPr lang="id-ID" sz="2400" dirty="0" smtClean="0"/>
            </a:br>
            <a:r>
              <a:rPr lang="id-ID" sz="2400" dirty="0" smtClean="0"/>
              <a:t>Sistem nilai tukar yang ditentukan oleh tekanan pasar tanpa intervensi dari pemerintah.</a:t>
            </a:r>
          </a:p>
          <a:p>
            <a:pPr algn="just" eaLnBrk="1" hangingPunct="1">
              <a:defRPr/>
            </a:pPr>
            <a:endParaRPr lang="id-ID" sz="2400" dirty="0" smtClean="0"/>
          </a:p>
        </p:txBody>
      </p:sp>
      <p:sp>
        <p:nvSpPr>
          <p:cNvPr id="5939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0E50BAAA-7C6A-41BE-B065-5CE1693A6698}" type="slidenum">
              <a:rPr lang="id-ID" sz="1600" smtClean="0">
                <a:solidFill>
                  <a:srgbClr val="9D2512"/>
                </a:solidFill>
                <a:latin typeface="Times New Roman" panose="02020603050405020304" pitchFamily="18" charset="0"/>
              </a:rPr>
              <a:pPr>
                <a:spcBef>
                  <a:spcPct val="0"/>
                </a:spcBef>
                <a:buClrTx/>
                <a:buSzTx/>
                <a:buFontTx/>
                <a:buNone/>
              </a:pPr>
              <a:t>45</a:t>
            </a:fld>
            <a:endParaRPr lang="id-ID" sz="1600" smtClean="0">
              <a:solidFill>
                <a:srgbClr val="9D251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796925"/>
          </a:xfrm>
        </p:spPr>
        <p:txBody>
          <a:bodyPr/>
          <a:lstStyle/>
          <a:p>
            <a:pPr algn="l" eaLnBrk="1" hangingPunct="1">
              <a:defRPr/>
            </a:pPr>
            <a:r>
              <a:rPr lang="id-ID" sz="1800" smtClean="0">
                <a:latin typeface="Brush Script MT" pitchFamily="66" charset="0"/>
              </a:rPr>
              <a:t>Lanjutan</a:t>
            </a:r>
          </a:p>
        </p:txBody>
      </p:sp>
      <p:sp>
        <p:nvSpPr>
          <p:cNvPr id="59395" name="Content Placeholder 2"/>
          <p:cNvSpPr>
            <a:spLocks noGrp="1"/>
          </p:cNvSpPr>
          <p:nvPr>
            <p:ph idx="1"/>
          </p:nvPr>
        </p:nvSpPr>
        <p:spPr>
          <a:xfrm>
            <a:off x="285750" y="1468438"/>
            <a:ext cx="8629650" cy="4746625"/>
          </a:xfrm>
        </p:spPr>
        <p:txBody>
          <a:bodyPr/>
          <a:lstStyle/>
          <a:p>
            <a:pPr marL="400050" lvl="1" indent="0" algn="just" eaLnBrk="1" hangingPunct="1">
              <a:buFont typeface="Wingdings" panose="05000000000000000000" pitchFamily="2" charset="2"/>
              <a:buNone/>
              <a:defRPr/>
            </a:pPr>
            <a:r>
              <a:rPr lang="en-US" sz="2000" b="1" dirty="0" smtClean="0"/>
              <a:t>b. </a:t>
            </a:r>
            <a:r>
              <a:rPr lang="id-ID" sz="2000" b="1" dirty="0" smtClean="0"/>
              <a:t>Managed floating exchange rate system.</a:t>
            </a:r>
            <a:endParaRPr lang="en-US" sz="2000" b="1" dirty="0" smtClean="0"/>
          </a:p>
          <a:p>
            <a:pPr marL="749300" lvl="1" indent="0" algn="just" eaLnBrk="1" hangingPunct="1">
              <a:buFont typeface="Wingdings" panose="05000000000000000000" pitchFamily="2" charset="2"/>
              <a:buNone/>
              <a:defRPr/>
            </a:pPr>
            <a:r>
              <a:rPr lang="id-ID" sz="2000" dirty="0" smtClean="0"/>
              <a:t>Sistem nilai tukar yang terletak diantara fixed system dan freely </a:t>
            </a:r>
            <a:r>
              <a:rPr lang="id-ID" sz="2400" dirty="0" smtClean="0"/>
              <a:t>floating</a:t>
            </a:r>
            <a:r>
              <a:rPr lang="id-ID" sz="2000" dirty="0" smtClean="0"/>
              <a:t>, tetapi mempunyai kesamaan dengan fixed exchange system, yaitu pemerintah bisa melakukan intervensi untuk menjaga supaya nilai mata uang tidak berubah terlalu banyak dan tetap dalam arah tertentu. Sedangkan bedanya dengan free floating, managed float masih lebih</a:t>
            </a:r>
            <a:r>
              <a:rPr lang="en-US" sz="2000" dirty="0"/>
              <a:t> </a:t>
            </a:r>
            <a:r>
              <a:rPr lang="id-ID" sz="2000" dirty="0" smtClean="0"/>
              <a:t>fleksibel terhadap suatu mata uang. Lalu menurut Krugman dan Obstfeld (2000:485), managed floating exchange rate system adalah sebuah sistem dimana pemerintah mengatur perubahan nilai tukar tanpa bermaksud untuk membuat nilai tukar dalam kondisi tetap.</a:t>
            </a:r>
          </a:p>
          <a:p>
            <a:pPr marL="400050" lvl="1" indent="0" algn="just" eaLnBrk="1" hangingPunct="1">
              <a:buFont typeface="Wingdings" panose="05000000000000000000" pitchFamily="2" charset="2"/>
              <a:buNone/>
              <a:defRPr/>
            </a:pPr>
            <a:r>
              <a:rPr lang="en-US" sz="2000" dirty="0" smtClean="0"/>
              <a:t>c. </a:t>
            </a:r>
            <a:r>
              <a:rPr lang="id-ID" sz="2000" b="1" dirty="0" smtClean="0"/>
              <a:t>Pegged exchange rate system</a:t>
            </a:r>
            <a:endParaRPr lang="en-US" sz="2000" b="1" dirty="0" smtClean="0"/>
          </a:p>
          <a:p>
            <a:pPr marL="688975" lvl="1" indent="0" algn="just" eaLnBrk="1" hangingPunct="1">
              <a:buFont typeface="Wingdings" panose="05000000000000000000" pitchFamily="2" charset="2"/>
              <a:buNone/>
              <a:defRPr/>
            </a:pPr>
            <a:r>
              <a:rPr lang="id-ID" sz="2000" dirty="0" smtClean="0"/>
              <a:t>Sistem nilai tukar dimana nilai tukar mata uang domestik dipatok secara tetap terhadap mata uang asing.</a:t>
            </a:r>
          </a:p>
          <a:p>
            <a:pPr algn="just" eaLnBrk="1" hangingPunct="1">
              <a:defRPr/>
            </a:pPr>
            <a:endParaRPr lang="id-ID" sz="2000" dirty="0" smtClean="0"/>
          </a:p>
        </p:txBody>
      </p:sp>
      <p:sp>
        <p:nvSpPr>
          <p:cNvPr id="6042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B32C16"/>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F5CD2D"/>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AEBAD5"/>
              </a:buClr>
              <a:buChar char="•"/>
              <a:defRPr sz="2000">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AEBAD5"/>
              </a:buClr>
              <a:buChar char="•"/>
              <a:defRPr sz="2000">
                <a:solidFill>
                  <a:schemeClr val="tx1"/>
                </a:solidFill>
                <a:latin typeface="Georgia" panose="02040502050405020303" pitchFamily="18" charset="0"/>
              </a:defRPr>
            </a:lvl9pPr>
          </a:lstStyle>
          <a:p>
            <a:pPr>
              <a:spcBef>
                <a:spcPct val="0"/>
              </a:spcBef>
              <a:buClrTx/>
              <a:buSzTx/>
              <a:buFontTx/>
              <a:buNone/>
            </a:pPr>
            <a:fld id="{BF8BA837-A096-42A7-9F4B-02ED087AF646}" type="slidenum">
              <a:rPr lang="id-ID" sz="1600" smtClean="0">
                <a:solidFill>
                  <a:srgbClr val="9D2512"/>
                </a:solidFill>
                <a:latin typeface="Times New Roman" panose="02020603050405020304" pitchFamily="18" charset="0"/>
              </a:rPr>
              <a:pPr>
                <a:spcBef>
                  <a:spcPct val="0"/>
                </a:spcBef>
                <a:buClrTx/>
                <a:buSzTx/>
                <a:buFontTx/>
                <a:buNone/>
              </a:pPr>
              <a:t>46</a:t>
            </a:fld>
            <a:endParaRPr lang="id-ID" sz="1600" smtClean="0">
              <a:solidFill>
                <a:srgbClr val="9D2512"/>
              </a:solidFill>
              <a:latin typeface="Times New Roman" panose="02020603050405020304"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1121</TotalTime>
  <Words>2560</Words>
  <Application>Microsoft Office PowerPoint</Application>
  <PresentationFormat>On-screen Show (4:3)</PresentationFormat>
  <Paragraphs>202</Paragraphs>
  <Slides>46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46</vt:i4>
      </vt:variant>
    </vt:vector>
  </HeadingPairs>
  <TitlesOfParts>
    <vt:vector size="56" baseType="lpstr">
      <vt:lpstr>Times New Roman</vt:lpstr>
      <vt:lpstr>Arial</vt:lpstr>
      <vt:lpstr>Georgia</vt:lpstr>
      <vt:lpstr>Wingdings 2</vt:lpstr>
      <vt:lpstr>Wingdings</vt:lpstr>
      <vt:lpstr>Calibri</vt:lpstr>
      <vt:lpstr>Arabic Typesetting</vt:lpstr>
      <vt:lpstr>Bauhaus 93</vt:lpstr>
      <vt:lpstr>Brush Script MT</vt:lpstr>
      <vt:lpstr>Civic</vt:lpstr>
      <vt:lpstr>Sistem Moneter Internasional</vt:lpstr>
      <vt:lpstr>PowerPoint Presentation</vt:lpstr>
      <vt:lpstr>PENDAHULUAN</vt:lpstr>
      <vt:lpstr>PENDAHULUAN (2)</vt:lpstr>
      <vt:lpstr>Sistem Moneter Internasional</vt:lpstr>
      <vt:lpstr>PowerPoint Presentation</vt:lpstr>
      <vt:lpstr>PowerPoint Presentation</vt:lpstr>
      <vt:lpstr>PowerPoint Presentation</vt:lpstr>
      <vt:lpstr>BIMETALISM: SEBELUM 1875 (1)</vt:lpstr>
      <vt:lpstr>BIMETALISM: SEBELUM 1875 (2)</vt:lpstr>
      <vt:lpstr>PowerPoint Presentation</vt:lpstr>
      <vt:lpstr>STANDAR EMAS KLASIK: 1875-1914 (1)</vt:lpstr>
      <vt:lpstr>STANDAR EMAS KLASIK: 1875-1914 (2)</vt:lpstr>
      <vt:lpstr>STANDAR EMAS KLASIK: 1875-1914 (3)</vt:lpstr>
      <vt:lpstr>PERIODE SELAMA PERANG: 1915-1944 (1)</vt:lpstr>
      <vt:lpstr>PERIODE SELAMA PERANG: 1915-1944 (2)</vt:lpstr>
      <vt:lpstr>PERIODE SELAMA PERANG: 1915-1944 (3)</vt:lpstr>
      <vt:lpstr>SISTEM BRETTON WOODS (SBW)</vt:lpstr>
      <vt:lpstr>SISTEM BRETTON WOODS (SBW): 1945-1972 (1)</vt:lpstr>
      <vt:lpstr>SISTEM BRETTON WOODS (SBW): 1945-1972 (2)</vt:lpstr>
      <vt:lpstr>REGIM KURS TUKAR FLEKSIBEL: 1973-SEKARANG (1)</vt:lpstr>
      <vt:lpstr>REGIM KURS TUKAR FLEKSIBEL: 1973-SEKARANG (2)</vt:lpstr>
      <vt:lpstr>REGIM KURS TUKAR FLEKSIBEL: 1973-SEKARANG (4)</vt:lpstr>
      <vt:lpstr>PENETAPAN-PENETAPAN  KURS TUKAR SEKARANG (1)</vt:lpstr>
      <vt:lpstr>PENETAPAN2 KURS TUKAR SEKARANG (2)</vt:lpstr>
      <vt:lpstr>Lanjutan</vt:lpstr>
      <vt:lpstr>PowerPoint Presentation</vt:lpstr>
      <vt:lpstr>SISTEM MONETER EROPA</vt:lpstr>
      <vt:lpstr>Peralihan ke Euro</vt:lpstr>
      <vt:lpstr>Euro berpengaruh atas Dolar AS</vt:lpstr>
      <vt:lpstr>Konvertibilitas Mata Uang</vt:lpstr>
      <vt:lpstr>Dalam sistem moneter saat ini maka dikenal ada 2 jenis mata uang:</vt:lpstr>
      <vt:lpstr>Siklus Bisnis Internasional</vt:lpstr>
      <vt:lpstr>KURS ( Nilai Tukar)</vt:lpstr>
      <vt:lpstr>Definisi Nilai Tukar</vt:lpstr>
      <vt:lpstr>Sejarah Nilai Tukar</vt:lpstr>
      <vt:lpstr>Gold Standar</vt:lpstr>
      <vt:lpstr>Penggolongan Tingkat Tukar mata Uang Gold Standar</vt:lpstr>
      <vt:lpstr>Penentu Nilai Tukar Mata Uang</vt:lpstr>
      <vt:lpstr>a. Laju inflasi relatif</vt:lpstr>
      <vt:lpstr>b. Tingkat pendapatan relatif</vt:lpstr>
      <vt:lpstr>c. Suku bunga relatif</vt:lpstr>
      <vt:lpstr>d. Kontrol pemerintah</vt:lpstr>
      <vt:lpstr>e. Ekspektasi</vt:lpstr>
      <vt:lpstr>Sistem-Sistem Nilai Tukar</vt:lpstr>
      <vt:lpstr>Lanjutan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II. SISTEM MONETER INTERNASIONAL</dc:title>
  <dc:creator>warsono</dc:creator>
  <cp:lastModifiedBy>manajemen_2</cp:lastModifiedBy>
  <cp:revision>65</cp:revision>
  <cp:lastPrinted>2005-02-22T05:12:25Z</cp:lastPrinted>
  <dcterms:created xsi:type="dcterms:W3CDTF">2005-01-13T05:00:59Z</dcterms:created>
  <dcterms:modified xsi:type="dcterms:W3CDTF">2019-04-04T09:38:26Z</dcterms:modified>
</cp:coreProperties>
</file>