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26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285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9902" y="-18673"/>
            <a:ext cx="10237941" cy="7114681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2137" y="4901848"/>
            <a:ext cx="9898991" cy="1892158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3348" y="0"/>
            <a:ext cx="6795916" cy="354670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99704" y="234917"/>
            <a:ext cx="9917513" cy="6336570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527906" y="737028"/>
            <a:ext cx="8810038" cy="3050866"/>
          </a:xfrm>
        </p:spPr>
        <p:txBody>
          <a:bodyPr anchor="b">
            <a:normAutofit/>
          </a:bodyPr>
          <a:lstStyle>
            <a:lvl1pPr algn="r">
              <a:defRPr sz="79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648412" y="3801088"/>
            <a:ext cx="8784937" cy="606895"/>
          </a:xfrm>
        </p:spPr>
        <p:txBody>
          <a:bodyPr anchor="t">
            <a:noAutofit/>
          </a:bodyPr>
          <a:lstStyle>
            <a:lvl1pPr marL="0" indent="0" algn="r">
              <a:buNone/>
              <a:defRPr sz="2647">
                <a:solidFill>
                  <a:schemeClr val="bg1">
                    <a:lumMod val="50000"/>
                  </a:schemeClr>
                </a:solidFill>
              </a:defRPr>
            </a:lvl1pPr>
            <a:lvl2pPr marL="504200" indent="0" algn="ctr">
              <a:buNone/>
              <a:defRPr sz="2206"/>
            </a:lvl2pPr>
            <a:lvl3pPr marL="1008400" indent="0" algn="ctr">
              <a:buNone/>
              <a:defRPr sz="1985"/>
            </a:lvl3pPr>
            <a:lvl4pPr marL="1512600" indent="0" algn="ctr">
              <a:buNone/>
              <a:defRPr sz="1764"/>
            </a:lvl4pPr>
            <a:lvl5pPr marL="2016801" indent="0" algn="ctr">
              <a:buNone/>
              <a:defRPr sz="1764"/>
            </a:lvl5pPr>
            <a:lvl6pPr marL="2521001" indent="0" algn="ctr">
              <a:buNone/>
              <a:defRPr sz="1764"/>
            </a:lvl6pPr>
            <a:lvl7pPr marL="3025201" indent="0" algn="ctr">
              <a:buNone/>
              <a:defRPr sz="1764"/>
            </a:lvl7pPr>
            <a:lvl8pPr marL="3529401" indent="0" algn="ctr">
              <a:buNone/>
              <a:defRPr sz="1764"/>
            </a:lvl8pPr>
            <a:lvl9pPr marL="4033601" indent="0" algn="ctr">
              <a:buNone/>
              <a:defRPr sz="176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290775" y="5198761"/>
            <a:ext cx="5388496" cy="1039209"/>
          </a:xfrm>
        </p:spPr>
        <p:txBody>
          <a:bodyPr/>
          <a:lstStyle>
            <a:lvl1pPr algn="ctr">
              <a:defRPr sz="4632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4189" y="5463862"/>
            <a:ext cx="3493211" cy="1012748"/>
          </a:xfrm>
        </p:spPr>
        <p:txBody>
          <a:bodyPr vert="horz" lIns="91440" tIns="45720" rIns="91440" bIns="45720" rtlCol="0" anchor="ctr"/>
          <a:lstStyle>
            <a:lvl1pPr algn="r">
              <a:defRPr lang="en-US" sz="4632" dirty="0"/>
            </a:lvl1pPr>
          </a:lstStyle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8655664" y="4212554"/>
            <a:ext cx="795678" cy="549702"/>
          </a:xfrm>
        </p:spPr>
        <p:txBody>
          <a:bodyPr/>
          <a:lstStyle>
            <a:lvl1pPr>
              <a:defRPr sz="26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  <p:sp>
        <p:nvSpPr>
          <p:cNvPr id="33" name="5-Point Star 32"/>
          <p:cNvSpPr/>
          <p:nvPr/>
        </p:nvSpPr>
        <p:spPr>
          <a:xfrm rot="21420000">
            <a:off x="3650948" y="5576949"/>
            <a:ext cx="602715" cy="56835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04849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01505" y="2275468"/>
            <a:ext cx="9117024" cy="365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1043738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505" y="756287"/>
            <a:ext cx="9117024" cy="3521706"/>
          </a:xfrm>
        </p:spPr>
        <p:txBody>
          <a:bodyPr anchor="b">
            <a:normAutofit/>
          </a:bodyPr>
          <a:lstStyle>
            <a:lvl1pPr algn="l">
              <a:defRPr sz="595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505" y="4126889"/>
            <a:ext cx="9117024" cy="1808130"/>
          </a:xfrm>
        </p:spPr>
        <p:txBody>
          <a:bodyPr anchor="t">
            <a:normAutofit/>
          </a:bodyPr>
          <a:lstStyle>
            <a:lvl1pPr marL="0" indent="0" algn="l">
              <a:buNone/>
              <a:defRPr sz="2206">
                <a:solidFill>
                  <a:schemeClr val="bg1">
                    <a:lumMod val="50000"/>
                  </a:schemeClr>
                </a:solidFill>
              </a:defRPr>
            </a:lvl1pPr>
            <a:lvl2pPr marL="504200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1414512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1505" y="756285"/>
            <a:ext cx="9118933" cy="12771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01504" y="2275468"/>
            <a:ext cx="4463227" cy="3651506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257212" y="2275468"/>
            <a:ext cx="4461318" cy="3651506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801706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1505" y="756285"/>
            <a:ext cx="9117024" cy="12771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885" y="2275467"/>
            <a:ext cx="4199846" cy="74988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867" b="0">
                <a:solidFill>
                  <a:schemeClr val="accent1"/>
                </a:solidFill>
              </a:defRPr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01506" y="3155856"/>
            <a:ext cx="4463224" cy="2771117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14329" y="2275467"/>
            <a:ext cx="4206107" cy="74988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867" b="0">
                <a:solidFill>
                  <a:schemeClr val="accent1"/>
                </a:solidFill>
              </a:defRPr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257211" y="3155856"/>
            <a:ext cx="4463226" cy="2771117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3987953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1026502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2297280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383" y="756285"/>
            <a:ext cx="3619600" cy="2231197"/>
          </a:xfrm>
        </p:spPr>
        <p:txBody>
          <a:bodyPr anchor="b">
            <a:normAutofit/>
          </a:bodyPr>
          <a:lstStyle>
            <a:lvl1pPr algn="ctr">
              <a:defRPr sz="397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4425880" y="756287"/>
            <a:ext cx="5292649" cy="51706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383" y="2987484"/>
            <a:ext cx="3619601" cy="2939491"/>
          </a:xfrm>
        </p:spPr>
        <p:txBody>
          <a:bodyPr anchor="t">
            <a:normAutofit/>
          </a:bodyPr>
          <a:lstStyle>
            <a:lvl1pPr marL="0" indent="0" algn="ctr">
              <a:buNone/>
              <a:defRPr sz="1985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3860466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505" y="756285"/>
            <a:ext cx="5155112" cy="2231197"/>
          </a:xfrm>
        </p:spPr>
        <p:txBody>
          <a:bodyPr anchor="b">
            <a:normAutofit/>
          </a:bodyPr>
          <a:lstStyle>
            <a:lvl1pPr algn="ctr">
              <a:defRPr sz="397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19997" y="2"/>
            <a:ext cx="3698533" cy="5592774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529"/>
            </a:lvl1pPr>
            <a:lvl2pPr marL="504200" indent="0">
              <a:buNone/>
              <a:defRPr sz="3088"/>
            </a:lvl2pPr>
            <a:lvl3pPr marL="1008400" indent="0">
              <a:buNone/>
              <a:defRPr sz="2647"/>
            </a:lvl3pPr>
            <a:lvl4pPr marL="1512600" indent="0">
              <a:buNone/>
              <a:defRPr sz="2206"/>
            </a:lvl4pPr>
            <a:lvl5pPr marL="2016801" indent="0">
              <a:buNone/>
              <a:defRPr sz="2206"/>
            </a:lvl5pPr>
            <a:lvl6pPr marL="2521001" indent="0">
              <a:buNone/>
              <a:defRPr sz="2206"/>
            </a:lvl6pPr>
            <a:lvl7pPr marL="3025201" indent="0">
              <a:buNone/>
              <a:defRPr sz="2206"/>
            </a:lvl7pPr>
            <a:lvl8pPr marL="3529401" indent="0">
              <a:buNone/>
              <a:defRPr sz="2206"/>
            </a:lvl8pPr>
            <a:lvl9pPr marL="4033601" indent="0">
              <a:buNone/>
              <a:defRPr sz="2206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506" y="2987484"/>
            <a:ext cx="5155111" cy="2605292"/>
          </a:xfrm>
        </p:spPr>
        <p:txBody>
          <a:bodyPr anchor="t">
            <a:normAutofit/>
          </a:bodyPr>
          <a:lstStyle>
            <a:lvl1pPr marL="0" indent="0" algn="ctr">
              <a:buNone/>
              <a:defRPr sz="1985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2018866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504" y="4528373"/>
            <a:ext cx="9117025" cy="649366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1506" y="756286"/>
            <a:ext cx="9115100" cy="3523268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529"/>
            </a:lvl1pPr>
            <a:lvl2pPr marL="504200" indent="0">
              <a:buNone/>
              <a:defRPr sz="3088"/>
            </a:lvl2pPr>
            <a:lvl3pPr marL="1008400" indent="0">
              <a:buNone/>
              <a:defRPr sz="2647"/>
            </a:lvl3pPr>
            <a:lvl4pPr marL="1512600" indent="0">
              <a:buNone/>
              <a:defRPr sz="2206"/>
            </a:lvl4pPr>
            <a:lvl5pPr marL="2016801" indent="0">
              <a:buNone/>
              <a:defRPr sz="2206"/>
            </a:lvl5pPr>
            <a:lvl6pPr marL="2521001" indent="0">
              <a:buNone/>
              <a:defRPr sz="2206"/>
            </a:lvl6pPr>
            <a:lvl7pPr marL="3025201" indent="0">
              <a:buNone/>
              <a:defRPr sz="2206"/>
            </a:lvl7pPr>
            <a:lvl8pPr marL="3529401" indent="0">
              <a:buNone/>
              <a:defRPr sz="2206"/>
            </a:lvl8pPr>
            <a:lvl9pPr marL="4033601" indent="0">
              <a:buNone/>
              <a:defRPr sz="2206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486" y="5186279"/>
            <a:ext cx="9117043" cy="752615"/>
          </a:xfrm>
        </p:spPr>
        <p:txBody>
          <a:bodyPr anchor="t"/>
          <a:lstStyle>
            <a:lvl1pPr marL="0" indent="0" algn="l">
              <a:buNone/>
              <a:defRPr sz="1764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196081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506" y="756287"/>
            <a:ext cx="9118950" cy="3523268"/>
          </a:xfrm>
        </p:spPr>
        <p:txBody>
          <a:bodyPr anchor="ctr">
            <a:normAutofit/>
          </a:bodyPr>
          <a:lstStyle>
            <a:lvl1pPr algn="ctr">
              <a:defRPr sz="529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487" y="4528373"/>
            <a:ext cx="9117044" cy="140450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85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438740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853" y="756285"/>
            <a:ext cx="8354236" cy="3216476"/>
          </a:xfrm>
        </p:spPr>
        <p:txBody>
          <a:bodyPr anchor="ctr">
            <a:normAutofit/>
          </a:bodyPr>
          <a:lstStyle>
            <a:lvl1pPr algn="ctr">
              <a:defRPr sz="529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59711" y="3981063"/>
            <a:ext cx="7602520" cy="416594"/>
          </a:xfrm>
        </p:spPr>
        <p:txBody>
          <a:bodyPr anchor="t">
            <a:normAutofit/>
          </a:bodyPr>
          <a:lstStyle>
            <a:lvl1pPr marL="0" indent="0" algn="r">
              <a:buNone/>
              <a:defRPr sz="154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505" y="4528374"/>
            <a:ext cx="9118933" cy="1398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85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  <p:sp>
        <p:nvSpPr>
          <p:cNvPr id="10" name="TextBox 9"/>
          <p:cNvSpPr txBox="1"/>
          <p:nvPr/>
        </p:nvSpPr>
        <p:spPr>
          <a:xfrm>
            <a:off x="472783" y="979101"/>
            <a:ext cx="534670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2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5275" y="3205204"/>
            <a:ext cx="534670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22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2717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505" y="1901029"/>
            <a:ext cx="9117024" cy="2769996"/>
          </a:xfrm>
        </p:spPr>
        <p:txBody>
          <a:bodyPr anchor="b">
            <a:normAutofit/>
          </a:bodyPr>
          <a:lstStyle>
            <a:lvl1pPr algn="l">
              <a:defRPr sz="529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505" y="4684013"/>
            <a:ext cx="9117024" cy="1257877"/>
          </a:xfrm>
        </p:spPr>
        <p:txBody>
          <a:bodyPr anchor="t">
            <a:normAutofit/>
          </a:bodyPr>
          <a:lstStyle>
            <a:lvl1pPr marL="0" indent="0" algn="l">
              <a:buNone/>
              <a:defRPr sz="1985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3477269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01505" y="756287"/>
            <a:ext cx="9117024" cy="127036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01506" y="2275466"/>
            <a:ext cx="2903258" cy="635489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647" b="0">
                <a:solidFill>
                  <a:schemeClr val="accent1"/>
                </a:solidFill>
              </a:defRPr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01506" y="2910956"/>
            <a:ext cx="2903258" cy="3016018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4117" y="2275466"/>
            <a:ext cx="2903258" cy="635489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647" b="0">
                <a:solidFill>
                  <a:schemeClr val="accent1"/>
                </a:solidFill>
              </a:defRPr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714116" y="2910956"/>
            <a:ext cx="2903258" cy="3016018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815271" y="2275466"/>
            <a:ext cx="2903258" cy="635489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647" b="0">
                <a:solidFill>
                  <a:schemeClr val="accent1"/>
                </a:solidFill>
              </a:defRPr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815271" y="2910956"/>
            <a:ext cx="2903258" cy="3016018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1071568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01505" y="756287"/>
            <a:ext cx="9118933" cy="127036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06801" y="4204919"/>
            <a:ext cx="2903258" cy="635489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26" b="0">
                <a:solidFill>
                  <a:schemeClr val="accent1"/>
                </a:solidFill>
              </a:defRPr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01486" y="2275468"/>
            <a:ext cx="2903258" cy="169466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06801" y="4840410"/>
            <a:ext cx="2903258" cy="1086566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562" y="4204919"/>
            <a:ext cx="2903258" cy="635489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26" b="0">
                <a:solidFill>
                  <a:schemeClr val="accent1"/>
                </a:solidFill>
              </a:defRPr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715324" y="2275468"/>
            <a:ext cx="2903258" cy="16930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715323" y="4840407"/>
            <a:ext cx="2904497" cy="1086567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814011" y="4204919"/>
            <a:ext cx="2903258" cy="635489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26" b="0">
                <a:solidFill>
                  <a:schemeClr val="accent1"/>
                </a:solidFill>
              </a:defRPr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813901" y="2275465"/>
            <a:ext cx="2903258" cy="169518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813901" y="4840405"/>
            <a:ext cx="2903258" cy="1086569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1916384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01505" y="2275467"/>
            <a:ext cx="9117024" cy="3651507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30407549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32246" y="756287"/>
            <a:ext cx="1986284" cy="517068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01506" y="756287"/>
            <a:ext cx="6932844" cy="5170688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602278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285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2275" y="2"/>
            <a:ext cx="10529693" cy="7326945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1505" y="756287"/>
            <a:ext cx="9118933" cy="12703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505" y="2275468"/>
            <a:ext cx="9118933" cy="3651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1026" y="6349060"/>
            <a:ext cx="3319410" cy="5497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88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1505" y="6349060"/>
            <a:ext cx="4823712" cy="5497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88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12700">
              <a:lnSpc>
                <a:spcPts val="2090"/>
              </a:lnSpc>
            </a:pPr>
            <a:r>
              <a:rPr lang="en-US" spc="-5" smtClean="0"/>
              <a:t>RNL – </a:t>
            </a:r>
            <a:r>
              <a:rPr lang="en-US" smtClean="0"/>
              <a:t>MPPL</a:t>
            </a:r>
            <a:r>
              <a:rPr lang="en-US" spc="-195" smtClean="0"/>
              <a:t> </a:t>
            </a:r>
            <a:r>
              <a:rPr lang="en-US" spc="-5" smtClean="0"/>
              <a:t>2013</a:t>
            </a:r>
            <a:endParaRPr lang="en-US" spc="-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14329" y="6349060"/>
            <a:ext cx="795678" cy="5497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88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123825">
              <a:lnSpc>
                <a:spcPts val="1645"/>
              </a:lnSpc>
            </a:pPr>
            <a:fld id="{81D60167-4931-47E6-BA6A-407CBD079E47}" type="slidenum">
              <a:rPr lang="en-US" spc="-5" smtClean="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1077898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l" defTabSz="1008400" rtl="0" eaLnBrk="1" latinLnBrk="0" hangingPunct="1">
        <a:lnSpc>
          <a:spcPct val="90000"/>
        </a:lnSpc>
        <a:spcBef>
          <a:spcPct val="0"/>
        </a:spcBef>
        <a:buNone/>
        <a:defRPr sz="4852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52100" indent="-252100" algn="l" defTabSz="1008400" rtl="0" eaLnBrk="1" latinLnBrk="0" hangingPunct="1">
        <a:lnSpc>
          <a:spcPct val="120000"/>
        </a:lnSpc>
        <a:spcBef>
          <a:spcPts val="1103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206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56300" indent="-252100" algn="l" defTabSz="1008400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985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60500" indent="-252100" algn="l" defTabSz="1008400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76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64701" indent="-252100" algn="l" defTabSz="1008400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54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268901" indent="-252100" algn="l" defTabSz="1008400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54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773101" indent="-252100" algn="l" defTabSz="1008400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54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277301" indent="-252100" algn="l" defTabSz="1008400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54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781501" indent="-252100" algn="l" defTabSz="1008400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54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285701" indent="-252100" algn="l" defTabSz="1008400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54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8636" y="3087878"/>
            <a:ext cx="77482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MANAJEMEN</a:t>
            </a:r>
            <a:endParaRPr sz="3600"/>
          </a:p>
          <a:p>
            <a:pPr algn="ctr">
              <a:lnSpc>
                <a:spcPct val="100000"/>
              </a:lnSpc>
            </a:pPr>
            <a:r>
              <a:rPr sz="3600" spc="-5" dirty="0"/>
              <a:t>SUMBER DAYA MANUSIA</a:t>
            </a:r>
            <a:r>
              <a:rPr sz="3600" spc="-65" dirty="0"/>
              <a:t> </a:t>
            </a:r>
            <a:r>
              <a:rPr sz="3600" spc="-5" dirty="0"/>
              <a:t>PROYEK</a:t>
            </a:r>
            <a:endParaRPr sz="3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2203" y="1426717"/>
            <a:ext cx="7905750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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Sumber Daya Manusia (SDM) pada sebuah proyek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812800" lvl="1" indent="-343535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10" dirty="0">
                <a:latin typeface="Arial"/>
                <a:cs typeface="Arial"/>
              </a:rPr>
              <a:t>Sponsor</a:t>
            </a:r>
            <a:endParaRPr sz="2400">
              <a:latin typeface="Arial"/>
              <a:cs typeface="Arial"/>
            </a:endParaRPr>
          </a:p>
          <a:p>
            <a:pPr marL="812800" lvl="1" indent="-343535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10" dirty="0">
                <a:latin typeface="Arial"/>
                <a:cs typeface="Arial"/>
              </a:rPr>
              <a:t>Pelanggan</a:t>
            </a:r>
            <a:endParaRPr sz="2400">
              <a:latin typeface="Arial"/>
              <a:cs typeface="Arial"/>
            </a:endParaRPr>
          </a:p>
          <a:p>
            <a:pPr marL="812800" lvl="1" indent="-343535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Anggota tim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proyek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Staf pendukung (jika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ada)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20" dirty="0">
                <a:latin typeface="Arial"/>
                <a:cs typeface="Arial"/>
              </a:rPr>
              <a:t>Supplier,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dsb.</a:t>
            </a:r>
            <a:endParaRPr sz="2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Wingdings"/>
              <a:buChar char=""/>
            </a:pPr>
            <a:endParaRPr sz="25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Font typeface="Wingdings"/>
              <a:buChar char="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Manajemen </a:t>
            </a:r>
            <a:r>
              <a:rPr sz="2400" dirty="0">
                <a:latin typeface="Arial"/>
                <a:cs typeface="Arial"/>
              </a:rPr>
              <a:t>SDM </a:t>
            </a:r>
            <a:r>
              <a:rPr sz="2400" spc="-5" dirty="0">
                <a:latin typeface="Arial"/>
                <a:cs typeface="Arial"/>
              </a:rPr>
              <a:t>pada sebuah proyek adalah peorses  mengorganisasikan, mengelola dan menempatkan  orang-orang yang terlibat dalam </a:t>
            </a:r>
            <a:r>
              <a:rPr sz="2400" dirty="0">
                <a:latin typeface="Arial"/>
                <a:cs typeface="Arial"/>
              </a:rPr>
              <a:t>proyek, </a:t>
            </a:r>
            <a:r>
              <a:rPr sz="2400" spc="-5" dirty="0">
                <a:latin typeface="Arial"/>
                <a:cs typeface="Arial"/>
              </a:rPr>
              <a:t>sehingga  orang-orang </a:t>
            </a:r>
            <a:r>
              <a:rPr sz="2400" dirty="0">
                <a:latin typeface="Arial"/>
                <a:cs typeface="Arial"/>
              </a:rPr>
              <a:t>tersebut </a:t>
            </a:r>
            <a:r>
              <a:rPr sz="2400" spc="-5" dirty="0">
                <a:latin typeface="Arial"/>
                <a:cs typeface="Arial"/>
              </a:rPr>
              <a:t>dapat dimanfaatkan potensinya  secara efektif dan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efisien.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6617" y="554990"/>
            <a:ext cx="751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Manajemen Sumber Daya</a:t>
            </a:r>
            <a:r>
              <a:rPr sz="3600" spc="-45" dirty="0"/>
              <a:t> </a:t>
            </a:r>
            <a:r>
              <a:rPr sz="3600" dirty="0"/>
              <a:t>Manusia</a:t>
            </a:r>
            <a:endParaRPr sz="36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5033" y="1211833"/>
            <a:ext cx="833882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Wingdings"/>
              <a:buChar char=""/>
              <a:tabLst>
                <a:tab pos="354965" algn="l"/>
                <a:tab pos="356235" algn="l"/>
              </a:tabLst>
            </a:pPr>
            <a:r>
              <a:rPr sz="2200" b="1" dirty="0">
                <a:latin typeface="Arial"/>
                <a:cs typeface="Arial"/>
              </a:rPr>
              <a:t>Perencanaan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SDM</a:t>
            </a:r>
            <a:endParaRPr sz="2200" dirty="0">
              <a:latin typeface="Arial"/>
              <a:cs typeface="Arial"/>
            </a:endParaRPr>
          </a:p>
          <a:p>
            <a:pPr marL="377190">
              <a:lnSpc>
                <a:spcPct val="100000"/>
              </a:lnSpc>
              <a:tabLst>
                <a:tab pos="2710180" algn="l"/>
                <a:tab pos="3068955" algn="l"/>
                <a:tab pos="5821680" algn="l"/>
                <a:tab pos="7019925" algn="l"/>
              </a:tabLst>
            </a:pPr>
            <a:r>
              <a:rPr sz="2200" dirty="0">
                <a:latin typeface="Arial"/>
                <a:cs typeface="Arial"/>
              </a:rPr>
              <a:t>Mengindentifikasi	&amp;	mendokumentasikan	peranan	seseorang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39779" y="554990"/>
            <a:ext cx="72123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Lingkup </a:t>
            </a:r>
            <a:r>
              <a:rPr sz="3600" spc="-5" dirty="0"/>
              <a:t>Proses </a:t>
            </a:r>
            <a:r>
              <a:rPr sz="3600" dirty="0"/>
              <a:t>Manajemen</a:t>
            </a:r>
            <a:r>
              <a:rPr sz="3600" spc="-110" dirty="0"/>
              <a:t> </a:t>
            </a:r>
            <a:r>
              <a:rPr sz="3600" dirty="0"/>
              <a:t>SDM</a:t>
            </a:r>
            <a:endParaRPr sz="360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70037" y="1882388"/>
            <a:ext cx="197167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41400" algn="l"/>
              </a:tabLst>
            </a:pPr>
            <a:r>
              <a:rPr sz="2200" dirty="0">
                <a:latin typeface="Arial"/>
                <a:cs typeface="Arial"/>
              </a:rPr>
              <a:t>dalam	proyek,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17229" y="1882388"/>
            <a:ext cx="3389629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8605" algn="l"/>
                <a:tab pos="1992630" algn="l"/>
              </a:tabLst>
            </a:pPr>
            <a:r>
              <a:rPr sz="2200" dirty="0">
                <a:latin typeface="Arial"/>
                <a:cs typeface="Arial"/>
              </a:rPr>
              <a:t>jawabnya,	&amp;	bagaimana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83555" y="1882388"/>
            <a:ext cx="57594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  <a:tabLst>
                <a:tab pos="5064760" algn="l"/>
              </a:tabLst>
            </a:pPr>
            <a:r>
              <a:rPr sz="2200" dirty="0">
                <a:latin typeface="Arial"/>
                <a:cs typeface="Arial"/>
              </a:rPr>
              <a:t>tanggung	relasi</a:t>
            </a:r>
            <a:endParaRPr sz="2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tabLst>
                <a:tab pos="1230630" algn="l"/>
                <a:tab pos="2384425" algn="l"/>
                <a:tab pos="4128770" algn="l"/>
                <a:tab pos="4784725" algn="l"/>
              </a:tabLst>
            </a:pPr>
            <a:r>
              <a:rPr sz="2200" dirty="0">
                <a:latin typeface="Arial"/>
                <a:cs typeface="Arial"/>
              </a:rPr>
              <a:t>tersebut	dengan	orang-orang	lain	dalam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0037" y="2217665"/>
            <a:ext cx="22059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477010" algn="l"/>
              </a:tabLst>
            </a:pPr>
            <a:r>
              <a:rPr sz="2200" dirty="0">
                <a:latin typeface="Arial"/>
                <a:cs typeface="Arial"/>
              </a:rPr>
              <a:t>pelaporan	orang  proyek.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5033" y="2888220"/>
            <a:ext cx="8340090" cy="3714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lnSpc>
                <a:spcPct val="100000"/>
              </a:lnSpc>
              <a:spcBef>
                <a:spcPts val="100"/>
              </a:spcBef>
              <a:buFont typeface="Wingdings"/>
              <a:buChar char=""/>
              <a:tabLst>
                <a:tab pos="356235" algn="l"/>
              </a:tabLst>
            </a:pPr>
            <a:r>
              <a:rPr sz="2200" b="1" dirty="0">
                <a:latin typeface="Arial"/>
                <a:cs typeface="Arial"/>
              </a:rPr>
              <a:t>Akuisisi </a:t>
            </a:r>
            <a:r>
              <a:rPr sz="2200" b="1" spc="-15" dirty="0">
                <a:latin typeface="Arial"/>
                <a:cs typeface="Arial"/>
              </a:rPr>
              <a:t>Tim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Proyek</a:t>
            </a:r>
            <a:endParaRPr sz="2200" dirty="0">
              <a:latin typeface="Arial"/>
              <a:cs typeface="Arial"/>
            </a:endParaRPr>
          </a:p>
          <a:p>
            <a:pPr marL="377190" marR="5715" algn="just">
              <a:lnSpc>
                <a:spcPct val="100000"/>
              </a:lnSpc>
            </a:pPr>
            <a:r>
              <a:rPr sz="2200" dirty="0">
                <a:latin typeface="Arial"/>
                <a:cs typeface="Arial"/>
              </a:rPr>
              <a:t>Mendapatkan SDM yang sesuai dengan kebutuhan untuk  menyelesaian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proyek.</a:t>
            </a:r>
          </a:p>
          <a:p>
            <a:pPr marL="355600" indent="-343535" algn="just">
              <a:lnSpc>
                <a:spcPct val="100000"/>
              </a:lnSpc>
              <a:buFont typeface="Wingdings"/>
              <a:buChar char=""/>
              <a:tabLst>
                <a:tab pos="356235" algn="l"/>
              </a:tabLst>
            </a:pPr>
            <a:r>
              <a:rPr sz="2200" b="1" spc="-5" dirty="0">
                <a:latin typeface="Arial"/>
                <a:cs typeface="Arial"/>
              </a:rPr>
              <a:t>Membangun </a:t>
            </a:r>
            <a:r>
              <a:rPr sz="2200" b="1" spc="-15" dirty="0">
                <a:latin typeface="Arial"/>
                <a:cs typeface="Arial"/>
              </a:rPr>
              <a:t>Tim</a:t>
            </a:r>
            <a:r>
              <a:rPr sz="2200" b="1" spc="3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Proyek</a:t>
            </a:r>
            <a:endParaRPr sz="2200" dirty="0">
              <a:latin typeface="Arial"/>
              <a:cs typeface="Arial"/>
            </a:endParaRPr>
          </a:p>
          <a:p>
            <a:pPr marL="377190" marR="5080" algn="just">
              <a:lnSpc>
                <a:spcPct val="100000"/>
              </a:lnSpc>
            </a:pPr>
            <a:r>
              <a:rPr sz="2200" dirty="0">
                <a:latin typeface="Arial"/>
                <a:cs typeface="Arial"/>
              </a:rPr>
              <a:t>Meningkatkan komptensi &amp; interaksi anggota tim proyek, baik  secara individual maupun berkelompok untuk meningkatkan  kinerja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proyek.</a:t>
            </a:r>
          </a:p>
          <a:p>
            <a:pPr marL="355600" indent="-343535" algn="just">
              <a:lnSpc>
                <a:spcPct val="100000"/>
              </a:lnSpc>
              <a:buFont typeface="Wingdings"/>
              <a:buChar char=""/>
              <a:tabLst>
                <a:tab pos="356235" algn="l"/>
              </a:tabLst>
            </a:pPr>
            <a:r>
              <a:rPr sz="2200" b="1" spc="-5" dirty="0">
                <a:latin typeface="Arial"/>
                <a:cs typeface="Arial"/>
              </a:rPr>
              <a:t>Mengelola </a:t>
            </a:r>
            <a:r>
              <a:rPr sz="2200" b="1" spc="-15" dirty="0">
                <a:latin typeface="Arial"/>
                <a:cs typeface="Arial"/>
              </a:rPr>
              <a:t>Tim</a:t>
            </a:r>
            <a:r>
              <a:rPr sz="2200" b="1" spc="2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Proyek</a:t>
            </a:r>
            <a:endParaRPr sz="2200" dirty="0">
              <a:latin typeface="Arial"/>
              <a:cs typeface="Arial"/>
            </a:endParaRPr>
          </a:p>
          <a:p>
            <a:pPr marL="377190" marR="5715" algn="just">
              <a:lnSpc>
                <a:spcPct val="100000"/>
              </a:lnSpc>
            </a:pPr>
            <a:r>
              <a:rPr sz="2200" dirty="0">
                <a:latin typeface="Arial"/>
                <a:cs typeface="Arial"/>
              </a:rPr>
              <a:t>Memantau kinerja tim proyek dengan memberikan masukan  atau motivasi, solusi ataupun sekedar koordinasi dalam rangka  meningkatkan kinerja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proyek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2203" y="1426717"/>
            <a:ext cx="7905750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Font typeface="Wingdings"/>
              <a:buChar char="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Para psikolog </a:t>
            </a:r>
            <a:r>
              <a:rPr sz="2400" dirty="0">
                <a:latin typeface="Arial"/>
                <a:cs typeface="Arial"/>
              </a:rPr>
              <a:t>&amp; </a:t>
            </a:r>
            <a:r>
              <a:rPr sz="2400" spc="-5" dirty="0">
                <a:latin typeface="Arial"/>
                <a:cs typeface="Arial"/>
              </a:rPr>
              <a:t>pencetus teori manajemen  menemukan beberapa area penting dalam mengelola  manusia, yaitu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812800" lvl="1" indent="-343535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10" dirty="0">
                <a:latin typeface="Arial"/>
                <a:cs typeface="Arial"/>
              </a:rPr>
              <a:t>Motivasi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Keterlibatan dan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kekuasaan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Efektivitas</a:t>
            </a:r>
            <a:endParaRPr sz="2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Wingdings"/>
              <a:buChar char="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"/>
              <a:tabLst>
                <a:tab pos="355600" algn="l"/>
              </a:tabLst>
            </a:pPr>
            <a:r>
              <a:rPr sz="2400" spc="-60" dirty="0">
                <a:latin typeface="Arial"/>
                <a:cs typeface="Arial"/>
              </a:rPr>
              <a:t>Teori </a:t>
            </a:r>
            <a:r>
              <a:rPr sz="2400" spc="-5" dirty="0">
                <a:latin typeface="Arial"/>
                <a:cs typeface="Arial"/>
              </a:rPr>
              <a:t>Motivasi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927100" indent="-457834">
              <a:lnSpc>
                <a:spcPct val="100000"/>
              </a:lnSpc>
              <a:buAutoNum type="arabicPeriod"/>
              <a:tabLst>
                <a:tab pos="927100" algn="l"/>
                <a:tab pos="927735" algn="l"/>
              </a:tabLst>
            </a:pPr>
            <a:r>
              <a:rPr sz="2400" spc="-5" dirty="0">
                <a:latin typeface="Arial"/>
                <a:cs typeface="Arial"/>
              </a:rPr>
              <a:t>Hirarki Kebutuhan menurut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Maslow</a:t>
            </a:r>
            <a:endParaRPr sz="2400">
              <a:latin typeface="Arial"/>
              <a:cs typeface="Arial"/>
            </a:endParaRPr>
          </a:p>
          <a:p>
            <a:pPr marL="927100" indent="-457834">
              <a:lnSpc>
                <a:spcPct val="100000"/>
              </a:lnSpc>
              <a:buAutoNum type="arabicPeriod"/>
              <a:tabLst>
                <a:tab pos="927100" algn="l"/>
                <a:tab pos="927735" algn="l"/>
              </a:tabLst>
            </a:pPr>
            <a:r>
              <a:rPr sz="2400" spc="-5" dirty="0">
                <a:latin typeface="Arial"/>
                <a:cs typeface="Arial"/>
              </a:rPr>
              <a:t>Faktor Higiene menurut</a:t>
            </a:r>
            <a:r>
              <a:rPr sz="2400" spc="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Herzberg</a:t>
            </a:r>
            <a:endParaRPr sz="2400">
              <a:latin typeface="Arial"/>
              <a:cs typeface="Arial"/>
            </a:endParaRPr>
          </a:p>
          <a:p>
            <a:pPr marL="927100" indent="-457834">
              <a:lnSpc>
                <a:spcPct val="100000"/>
              </a:lnSpc>
              <a:buAutoNum type="arabicPeriod"/>
              <a:tabLst>
                <a:tab pos="927100" algn="l"/>
                <a:tab pos="927735" algn="l"/>
              </a:tabLst>
            </a:pPr>
            <a:r>
              <a:rPr sz="2400" spc="-60" dirty="0">
                <a:latin typeface="Arial"/>
                <a:cs typeface="Arial"/>
              </a:rPr>
              <a:t>Teori </a:t>
            </a:r>
            <a:r>
              <a:rPr sz="2400" spc="-5" dirty="0">
                <a:latin typeface="Arial"/>
                <a:cs typeface="Arial"/>
              </a:rPr>
              <a:t>Akuisisi Kebutuhan menurut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McClelland</a:t>
            </a:r>
            <a:endParaRPr sz="2400">
              <a:latin typeface="Arial"/>
              <a:cs typeface="Arial"/>
            </a:endParaRPr>
          </a:p>
          <a:p>
            <a:pPr marL="927100" indent="-457834">
              <a:lnSpc>
                <a:spcPct val="100000"/>
              </a:lnSpc>
              <a:buAutoNum type="arabicPeriod"/>
              <a:tabLst>
                <a:tab pos="927100" algn="l"/>
                <a:tab pos="927735" algn="l"/>
                <a:tab pos="3655060" algn="l"/>
              </a:tabLst>
            </a:pPr>
            <a:r>
              <a:rPr sz="2400" spc="-60" dirty="0">
                <a:latin typeface="Arial"/>
                <a:cs typeface="Arial"/>
              </a:rPr>
              <a:t>Teori </a:t>
            </a:r>
            <a:r>
              <a:rPr sz="2400" dirty="0">
                <a:latin typeface="Arial"/>
                <a:cs typeface="Arial"/>
              </a:rPr>
              <a:t>X </a:t>
            </a:r>
            <a:r>
              <a:rPr sz="2400" spc="-5" dirty="0">
                <a:latin typeface="Arial"/>
                <a:cs typeface="Arial"/>
              </a:rPr>
              <a:t>dan</a:t>
            </a:r>
            <a:r>
              <a:rPr sz="2400" spc="4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Teori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	</a:t>
            </a:r>
            <a:r>
              <a:rPr sz="2400" spc="-5" dirty="0">
                <a:latin typeface="Arial"/>
                <a:cs typeface="Arial"/>
              </a:rPr>
              <a:t>menurut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McGregor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8233" y="554990"/>
            <a:ext cx="2997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Motivasi</a:t>
            </a:r>
            <a:r>
              <a:rPr sz="3600" spc="-105" dirty="0"/>
              <a:t> </a:t>
            </a:r>
            <a:r>
              <a:rPr sz="3600" dirty="0"/>
              <a:t>SDM</a:t>
            </a:r>
            <a:endParaRPr sz="36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825">
              <a:lnSpc>
                <a:spcPts val="1645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0517" y="554990"/>
            <a:ext cx="60737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Hirarki </a:t>
            </a:r>
            <a:r>
              <a:rPr sz="3600" dirty="0"/>
              <a:t>Kebutuhan</a:t>
            </a:r>
            <a:r>
              <a:rPr sz="3600" spc="-80" dirty="0"/>
              <a:t> </a:t>
            </a:r>
            <a:r>
              <a:rPr sz="3600" dirty="0"/>
              <a:t>(Maslow)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1232801" y="1638300"/>
            <a:ext cx="7686675" cy="4514850"/>
          </a:xfrm>
          <a:custGeom>
            <a:avLst/>
            <a:gdLst/>
            <a:ahLst/>
            <a:cxnLst/>
            <a:rect l="l" t="t" r="r" b="b"/>
            <a:pathLst>
              <a:path w="7686675" h="4514850">
                <a:moveTo>
                  <a:pt x="7686294" y="4514849"/>
                </a:moveTo>
                <a:lnTo>
                  <a:pt x="3842766" y="0"/>
                </a:lnTo>
                <a:lnTo>
                  <a:pt x="0" y="4514850"/>
                </a:lnTo>
                <a:lnTo>
                  <a:pt x="7686294" y="45148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085" y="1626107"/>
            <a:ext cx="7713980" cy="4540250"/>
          </a:xfrm>
          <a:custGeom>
            <a:avLst/>
            <a:gdLst/>
            <a:ahLst/>
            <a:cxnLst/>
            <a:rect l="l" t="t" r="r" b="b"/>
            <a:pathLst>
              <a:path w="7713980" h="4540250">
                <a:moveTo>
                  <a:pt x="7713726" y="4527804"/>
                </a:moveTo>
                <a:lnTo>
                  <a:pt x="7712964" y="4522470"/>
                </a:lnTo>
                <a:lnTo>
                  <a:pt x="7709916" y="4518659"/>
                </a:lnTo>
                <a:lnTo>
                  <a:pt x="3866388" y="4572"/>
                </a:lnTo>
                <a:lnTo>
                  <a:pt x="3864102" y="1524"/>
                </a:lnTo>
                <a:lnTo>
                  <a:pt x="3860291" y="0"/>
                </a:lnTo>
                <a:lnTo>
                  <a:pt x="3852671" y="0"/>
                </a:lnTo>
                <a:lnTo>
                  <a:pt x="3849624" y="1524"/>
                </a:lnTo>
                <a:lnTo>
                  <a:pt x="3847338" y="4572"/>
                </a:lnTo>
                <a:lnTo>
                  <a:pt x="3809" y="4518660"/>
                </a:lnTo>
                <a:lnTo>
                  <a:pt x="761" y="4522470"/>
                </a:lnTo>
                <a:lnTo>
                  <a:pt x="0" y="4527804"/>
                </a:lnTo>
                <a:lnTo>
                  <a:pt x="1523" y="4532376"/>
                </a:lnTo>
                <a:lnTo>
                  <a:pt x="3809" y="4536948"/>
                </a:lnTo>
                <a:lnTo>
                  <a:pt x="8381" y="4539996"/>
                </a:lnTo>
                <a:lnTo>
                  <a:pt x="13715" y="4539996"/>
                </a:lnTo>
                <a:lnTo>
                  <a:pt x="13715" y="4514088"/>
                </a:lnTo>
                <a:lnTo>
                  <a:pt x="41023" y="4514088"/>
                </a:lnTo>
                <a:lnTo>
                  <a:pt x="3847338" y="42951"/>
                </a:lnTo>
                <a:lnTo>
                  <a:pt x="3847338" y="20574"/>
                </a:lnTo>
                <a:lnTo>
                  <a:pt x="3866388" y="20574"/>
                </a:lnTo>
                <a:lnTo>
                  <a:pt x="3866388" y="42955"/>
                </a:lnTo>
                <a:lnTo>
                  <a:pt x="7671944" y="4514088"/>
                </a:lnTo>
                <a:lnTo>
                  <a:pt x="7700010" y="4514088"/>
                </a:lnTo>
                <a:lnTo>
                  <a:pt x="7700010" y="4539995"/>
                </a:lnTo>
                <a:lnTo>
                  <a:pt x="7705344" y="4539995"/>
                </a:lnTo>
                <a:lnTo>
                  <a:pt x="7709154" y="4536948"/>
                </a:lnTo>
                <a:lnTo>
                  <a:pt x="7713726" y="4527804"/>
                </a:lnTo>
                <a:close/>
              </a:path>
              <a:path w="7713980" h="4540250">
                <a:moveTo>
                  <a:pt x="41023" y="4514088"/>
                </a:moveTo>
                <a:lnTo>
                  <a:pt x="13715" y="4514088"/>
                </a:lnTo>
                <a:lnTo>
                  <a:pt x="22859" y="4535424"/>
                </a:lnTo>
                <a:lnTo>
                  <a:pt x="41023" y="4514088"/>
                </a:lnTo>
                <a:close/>
              </a:path>
              <a:path w="7713980" h="4540250">
                <a:moveTo>
                  <a:pt x="7700010" y="4539995"/>
                </a:moveTo>
                <a:lnTo>
                  <a:pt x="7700010" y="4514088"/>
                </a:lnTo>
                <a:lnTo>
                  <a:pt x="7690104" y="4535424"/>
                </a:lnTo>
                <a:lnTo>
                  <a:pt x="7671944" y="4514088"/>
                </a:lnTo>
                <a:lnTo>
                  <a:pt x="41023" y="4514088"/>
                </a:lnTo>
                <a:lnTo>
                  <a:pt x="22859" y="4535424"/>
                </a:lnTo>
                <a:lnTo>
                  <a:pt x="13715" y="4514088"/>
                </a:lnTo>
                <a:lnTo>
                  <a:pt x="13715" y="4539996"/>
                </a:lnTo>
                <a:lnTo>
                  <a:pt x="7700010" y="4539995"/>
                </a:lnTo>
                <a:close/>
              </a:path>
              <a:path w="7713980" h="4540250">
                <a:moveTo>
                  <a:pt x="3866388" y="20574"/>
                </a:moveTo>
                <a:lnTo>
                  <a:pt x="3847338" y="20574"/>
                </a:lnTo>
                <a:lnTo>
                  <a:pt x="3856862" y="31763"/>
                </a:lnTo>
                <a:lnTo>
                  <a:pt x="3866388" y="20574"/>
                </a:lnTo>
                <a:close/>
              </a:path>
              <a:path w="7713980" h="4540250">
                <a:moveTo>
                  <a:pt x="3856862" y="31763"/>
                </a:moveTo>
                <a:lnTo>
                  <a:pt x="3847338" y="20574"/>
                </a:lnTo>
                <a:lnTo>
                  <a:pt x="3847338" y="42951"/>
                </a:lnTo>
                <a:lnTo>
                  <a:pt x="3856862" y="31763"/>
                </a:lnTo>
                <a:close/>
              </a:path>
              <a:path w="7713980" h="4540250">
                <a:moveTo>
                  <a:pt x="3866388" y="42955"/>
                </a:moveTo>
                <a:lnTo>
                  <a:pt x="3866388" y="20574"/>
                </a:lnTo>
                <a:lnTo>
                  <a:pt x="3856862" y="31763"/>
                </a:lnTo>
                <a:lnTo>
                  <a:pt x="3866388" y="42955"/>
                </a:lnTo>
                <a:close/>
              </a:path>
              <a:path w="7713980" h="4540250">
                <a:moveTo>
                  <a:pt x="7700010" y="4514088"/>
                </a:moveTo>
                <a:lnTo>
                  <a:pt x="7671944" y="4514088"/>
                </a:lnTo>
                <a:lnTo>
                  <a:pt x="7690104" y="4535424"/>
                </a:lnTo>
                <a:lnTo>
                  <a:pt x="7700010" y="45140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169789" y="2293874"/>
            <a:ext cx="1941195" cy="3721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0" marR="227329" indent="309245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5 . Selft  </a:t>
            </a:r>
            <a:r>
              <a:rPr sz="2000" b="1" spc="-10" dirty="0">
                <a:latin typeface="Arial"/>
                <a:cs typeface="Arial"/>
              </a:rPr>
              <a:t>Actualization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100">
              <a:latin typeface="Times New Roman"/>
              <a:cs typeface="Times New Roman"/>
            </a:endParaRPr>
          </a:p>
          <a:p>
            <a:pPr marL="32258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4.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Esteem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200">
              <a:latin typeface="Times New Roman"/>
              <a:cs typeface="Times New Roman"/>
            </a:endParaRPr>
          </a:p>
          <a:p>
            <a:pPr marL="324485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latin typeface="Arial"/>
                <a:cs typeface="Arial"/>
              </a:rPr>
              <a:t>3.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Social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5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2.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Safety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000" b="1" spc="-5" dirty="0">
                <a:latin typeface="Arial"/>
                <a:cs typeface="Arial"/>
              </a:rPr>
              <a:t>1.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Physiological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56367" y="3061335"/>
            <a:ext cx="2434590" cy="0"/>
          </a:xfrm>
          <a:custGeom>
            <a:avLst/>
            <a:gdLst/>
            <a:ahLst/>
            <a:cxnLst/>
            <a:rect l="l" t="t" r="r" b="b"/>
            <a:pathLst>
              <a:path w="2434590">
                <a:moveTo>
                  <a:pt x="0" y="0"/>
                </a:moveTo>
                <a:lnTo>
                  <a:pt x="2434590" y="0"/>
                </a:lnTo>
              </a:path>
            </a:pathLst>
          </a:custGeom>
          <a:ln w="251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03333" y="3865245"/>
            <a:ext cx="3744595" cy="0"/>
          </a:xfrm>
          <a:custGeom>
            <a:avLst/>
            <a:gdLst/>
            <a:ahLst/>
            <a:cxnLst/>
            <a:rect l="l" t="t" r="r" b="b"/>
            <a:pathLst>
              <a:path w="3744595">
                <a:moveTo>
                  <a:pt x="0" y="0"/>
                </a:moveTo>
                <a:lnTo>
                  <a:pt x="3744467" y="0"/>
                </a:lnTo>
              </a:path>
            </a:pathLst>
          </a:custGeom>
          <a:ln w="251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43163" y="5404484"/>
            <a:ext cx="6436995" cy="0"/>
          </a:xfrm>
          <a:custGeom>
            <a:avLst/>
            <a:gdLst/>
            <a:ahLst/>
            <a:cxnLst/>
            <a:rect l="l" t="t" r="r" b="b"/>
            <a:pathLst>
              <a:path w="6436995">
                <a:moveTo>
                  <a:pt x="0" y="0"/>
                </a:moveTo>
                <a:lnTo>
                  <a:pt x="6436614" y="0"/>
                </a:lnTo>
              </a:path>
            </a:pathLst>
          </a:custGeom>
          <a:ln w="251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81541" y="4583810"/>
            <a:ext cx="4993005" cy="0"/>
          </a:xfrm>
          <a:custGeom>
            <a:avLst/>
            <a:gdLst/>
            <a:ahLst/>
            <a:cxnLst/>
            <a:rect l="l" t="t" r="r" b="b"/>
            <a:pathLst>
              <a:path w="4993005">
                <a:moveTo>
                  <a:pt x="0" y="0"/>
                </a:moveTo>
                <a:lnTo>
                  <a:pt x="4992623" y="0"/>
                </a:lnTo>
              </a:path>
            </a:pathLst>
          </a:custGeom>
          <a:ln w="251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873351" y="1638300"/>
            <a:ext cx="228600" cy="4516120"/>
          </a:xfrm>
          <a:custGeom>
            <a:avLst/>
            <a:gdLst/>
            <a:ahLst/>
            <a:cxnLst/>
            <a:rect l="l" t="t" r="r" b="b"/>
            <a:pathLst>
              <a:path w="228600" h="4516120">
                <a:moveTo>
                  <a:pt x="228421" y="197869"/>
                </a:moveTo>
                <a:lnTo>
                  <a:pt x="224801" y="188213"/>
                </a:lnTo>
                <a:lnTo>
                  <a:pt x="111263" y="0"/>
                </a:lnTo>
                <a:lnTo>
                  <a:pt x="3059" y="192024"/>
                </a:lnTo>
                <a:lnTo>
                  <a:pt x="0" y="201560"/>
                </a:lnTo>
                <a:lnTo>
                  <a:pt x="869" y="211169"/>
                </a:lnTo>
                <a:lnTo>
                  <a:pt x="5310" y="219777"/>
                </a:lnTo>
                <a:lnTo>
                  <a:pt x="12965" y="226313"/>
                </a:lnTo>
                <a:lnTo>
                  <a:pt x="22502" y="229373"/>
                </a:lnTo>
                <a:lnTo>
                  <a:pt x="32111" y="228504"/>
                </a:lnTo>
                <a:lnTo>
                  <a:pt x="40719" y="224063"/>
                </a:lnTo>
                <a:lnTo>
                  <a:pt x="47255" y="216408"/>
                </a:lnTo>
                <a:lnTo>
                  <a:pt x="86879" y="146544"/>
                </a:lnTo>
                <a:lnTo>
                  <a:pt x="86879" y="51053"/>
                </a:lnTo>
                <a:lnTo>
                  <a:pt x="137933" y="50291"/>
                </a:lnTo>
                <a:lnTo>
                  <a:pt x="139306" y="144899"/>
                </a:lnTo>
                <a:lnTo>
                  <a:pt x="181367" y="214884"/>
                </a:lnTo>
                <a:lnTo>
                  <a:pt x="206871" y="226885"/>
                </a:lnTo>
                <a:lnTo>
                  <a:pt x="216419" y="223265"/>
                </a:lnTo>
                <a:lnTo>
                  <a:pt x="223944" y="216610"/>
                </a:lnTo>
                <a:lnTo>
                  <a:pt x="228040" y="207740"/>
                </a:lnTo>
                <a:lnTo>
                  <a:pt x="228421" y="197869"/>
                </a:lnTo>
                <a:close/>
              </a:path>
              <a:path w="228600" h="4516120">
                <a:moveTo>
                  <a:pt x="139306" y="144899"/>
                </a:moveTo>
                <a:lnTo>
                  <a:pt x="137933" y="50291"/>
                </a:lnTo>
                <a:lnTo>
                  <a:pt x="86879" y="51053"/>
                </a:lnTo>
                <a:lnTo>
                  <a:pt x="88230" y="144162"/>
                </a:lnTo>
                <a:lnTo>
                  <a:pt x="90689" y="139826"/>
                </a:lnTo>
                <a:lnTo>
                  <a:pt x="90689" y="64008"/>
                </a:lnTo>
                <a:lnTo>
                  <a:pt x="134123" y="63246"/>
                </a:lnTo>
                <a:lnTo>
                  <a:pt x="134123" y="136276"/>
                </a:lnTo>
                <a:lnTo>
                  <a:pt x="139306" y="144899"/>
                </a:lnTo>
                <a:close/>
              </a:path>
              <a:path w="228600" h="4516120">
                <a:moveTo>
                  <a:pt x="88230" y="144162"/>
                </a:moveTo>
                <a:lnTo>
                  <a:pt x="86879" y="51053"/>
                </a:lnTo>
                <a:lnTo>
                  <a:pt x="86879" y="146544"/>
                </a:lnTo>
                <a:lnTo>
                  <a:pt x="88230" y="144162"/>
                </a:lnTo>
                <a:close/>
              </a:path>
              <a:path w="228600" h="4516120">
                <a:moveTo>
                  <a:pt x="202703" y="4514850"/>
                </a:moveTo>
                <a:lnTo>
                  <a:pt x="139306" y="144899"/>
                </a:lnTo>
                <a:lnTo>
                  <a:pt x="112813" y="100819"/>
                </a:lnTo>
                <a:lnTo>
                  <a:pt x="88230" y="144162"/>
                </a:lnTo>
                <a:lnTo>
                  <a:pt x="151649" y="4515612"/>
                </a:lnTo>
                <a:lnTo>
                  <a:pt x="202703" y="4514850"/>
                </a:lnTo>
                <a:close/>
              </a:path>
              <a:path w="228600" h="4516120">
                <a:moveTo>
                  <a:pt x="134123" y="63246"/>
                </a:moveTo>
                <a:lnTo>
                  <a:pt x="90689" y="64008"/>
                </a:lnTo>
                <a:lnTo>
                  <a:pt x="112813" y="100819"/>
                </a:lnTo>
                <a:lnTo>
                  <a:pt x="134123" y="63246"/>
                </a:lnTo>
                <a:close/>
              </a:path>
              <a:path w="228600" h="4516120">
                <a:moveTo>
                  <a:pt x="112813" y="100819"/>
                </a:moveTo>
                <a:lnTo>
                  <a:pt x="90689" y="64008"/>
                </a:lnTo>
                <a:lnTo>
                  <a:pt x="90689" y="139826"/>
                </a:lnTo>
                <a:lnTo>
                  <a:pt x="112813" y="100819"/>
                </a:lnTo>
                <a:close/>
              </a:path>
              <a:path w="228600" h="4516120">
                <a:moveTo>
                  <a:pt x="134123" y="136276"/>
                </a:moveTo>
                <a:lnTo>
                  <a:pt x="134123" y="63246"/>
                </a:lnTo>
                <a:lnTo>
                  <a:pt x="112813" y="100819"/>
                </a:lnTo>
                <a:lnTo>
                  <a:pt x="134123" y="1362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850001" y="6296658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Low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52650" y="1348223"/>
            <a:ext cx="533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High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2203" y="1426717"/>
            <a:ext cx="516001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Faktor-faktor yang menjadi motivator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buAutoNum type="arabicPeriod"/>
              <a:tabLst>
                <a:tab pos="469900" algn="l"/>
                <a:tab pos="470534" algn="l"/>
              </a:tabLst>
            </a:pPr>
            <a:r>
              <a:rPr sz="2400" spc="-5" dirty="0">
                <a:latin typeface="Arial"/>
                <a:cs typeface="Arial"/>
              </a:rPr>
              <a:t>Pencapaian dan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penghargaan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buAutoNum type="arabicPeriod"/>
              <a:tabLst>
                <a:tab pos="469900" algn="l"/>
                <a:tab pos="470534" algn="l"/>
              </a:tabLst>
            </a:pPr>
            <a:r>
              <a:rPr sz="2400" spc="-40" dirty="0">
                <a:latin typeface="Arial"/>
                <a:cs typeface="Arial"/>
              </a:rPr>
              <a:t>Tanggung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jawab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buAutoNum type="arabicPeriod"/>
              <a:tabLst>
                <a:tab pos="469900" algn="l"/>
                <a:tab pos="470534" algn="l"/>
              </a:tabLst>
            </a:pPr>
            <a:r>
              <a:rPr sz="2400" spc="-10" dirty="0">
                <a:latin typeface="Arial"/>
                <a:cs typeface="Arial"/>
              </a:rPr>
              <a:t>Kemajuan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buAutoNum type="arabicPeriod"/>
              <a:tabLst>
                <a:tab pos="469900" algn="l"/>
                <a:tab pos="470534" algn="l"/>
              </a:tabLst>
            </a:pPr>
            <a:r>
              <a:rPr sz="2400" spc="-10" dirty="0">
                <a:latin typeface="Arial"/>
                <a:cs typeface="Arial"/>
              </a:rPr>
              <a:t>Pertumbuhan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39879" y="554990"/>
            <a:ext cx="5613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Faktor </a:t>
            </a:r>
            <a:r>
              <a:rPr sz="3600" dirty="0"/>
              <a:t>Higiene</a:t>
            </a:r>
            <a:r>
              <a:rPr sz="3600" spc="-50" dirty="0"/>
              <a:t> </a:t>
            </a:r>
            <a:r>
              <a:rPr sz="3600" spc="-5" dirty="0"/>
              <a:t>(Herzberg)</a:t>
            </a:r>
            <a:endParaRPr sz="36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728380" y="3621278"/>
            <a:ext cx="619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ada,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58990" y="3621278"/>
            <a:ext cx="770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maka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41696" y="3621278"/>
            <a:ext cx="687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akan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22203" y="3621278"/>
            <a:ext cx="53651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13790" algn="l"/>
                <a:tab pos="2452370" algn="l"/>
                <a:tab pos="2927350" algn="l"/>
                <a:tab pos="3825240" algn="l"/>
                <a:tab pos="4537075" algn="l"/>
              </a:tabLst>
            </a:pPr>
            <a:r>
              <a:rPr sz="2400" dirty="0">
                <a:latin typeface="Arial"/>
                <a:cs typeface="Arial"/>
              </a:rPr>
              <a:t>Faktor	tersebut	</a:t>
            </a:r>
            <a:r>
              <a:rPr sz="2400" spc="-5" dirty="0">
                <a:latin typeface="Arial"/>
                <a:cs typeface="Arial"/>
              </a:rPr>
              <a:t>di	</a:t>
            </a:r>
            <a:r>
              <a:rPr sz="2400" dirty="0">
                <a:latin typeface="Arial"/>
                <a:cs typeface="Arial"/>
              </a:rPr>
              <a:t>atas,	</a:t>
            </a:r>
            <a:r>
              <a:rPr sz="2400" spc="-5" dirty="0">
                <a:latin typeface="Arial"/>
                <a:cs typeface="Arial"/>
              </a:rPr>
              <a:t>bila	tidak  menimbulkan ketidakpuasan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karyawan.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2203" y="1426717"/>
            <a:ext cx="790575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669414" algn="l"/>
                <a:tab pos="3429000" algn="l"/>
                <a:tab pos="4730115" algn="l"/>
                <a:tab pos="5657850" algn="l"/>
                <a:tab pos="7213600" algn="l"/>
              </a:tabLst>
            </a:pPr>
            <a:r>
              <a:rPr sz="2400" spc="-5" dirty="0">
                <a:latin typeface="Arial"/>
                <a:cs typeface="Arial"/>
              </a:rPr>
              <a:t>Beberapa	kebutuhan	dicapai	atau	dipelajari	terus  menerus dan dibentuk melalui pengalaman hidup, yaitu</a:t>
            </a:r>
            <a:r>
              <a:rPr sz="2400" spc="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"/>
              <a:tabLst>
                <a:tab pos="355600" algn="l"/>
              </a:tabLst>
            </a:pPr>
            <a:r>
              <a:rPr sz="2400" spc="-10" dirty="0">
                <a:latin typeface="Arial"/>
                <a:cs typeface="Arial"/>
              </a:rPr>
              <a:t>Achievement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"/>
              <a:tabLst>
                <a:tab pos="355600" algn="l"/>
              </a:tabLst>
            </a:pPr>
            <a:r>
              <a:rPr sz="2400" spc="-10" dirty="0">
                <a:latin typeface="Arial"/>
                <a:cs typeface="Arial"/>
              </a:rPr>
              <a:t>Affiliation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"/>
              <a:tabLst>
                <a:tab pos="355600" algn="l"/>
              </a:tabLst>
            </a:pPr>
            <a:r>
              <a:rPr sz="2400" spc="-10" dirty="0">
                <a:latin typeface="Arial"/>
                <a:cs typeface="Arial"/>
              </a:rPr>
              <a:t>Power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1863" y="554990"/>
            <a:ext cx="5870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Teori Akuisisi</a:t>
            </a:r>
            <a:r>
              <a:rPr sz="3600" spc="-125" dirty="0"/>
              <a:t> </a:t>
            </a:r>
            <a:r>
              <a:rPr sz="3600" dirty="0"/>
              <a:t>(McClelland)</a:t>
            </a:r>
            <a:endParaRPr sz="36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29626" y="2158238"/>
            <a:ext cx="12979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berusaha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63017" y="554990"/>
            <a:ext cx="4166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Teori X</a:t>
            </a:r>
            <a:r>
              <a:rPr sz="3600" spc="-105" dirty="0"/>
              <a:t> </a:t>
            </a:r>
            <a:r>
              <a:rPr sz="3600" dirty="0"/>
              <a:t>(McGregor)</a:t>
            </a:r>
            <a:endParaRPr sz="36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22203" y="1426717"/>
            <a:ext cx="627570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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Disebut juga </a:t>
            </a:r>
            <a:r>
              <a:rPr sz="2400" spc="-60" dirty="0">
                <a:latin typeface="Arial"/>
                <a:cs typeface="Arial"/>
              </a:rPr>
              <a:t>Teori</a:t>
            </a:r>
            <a:r>
              <a:rPr sz="2400" spc="-10" dirty="0">
                <a:latin typeface="Arial"/>
                <a:cs typeface="Arial"/>
              </a:rPr>
              <a:t> Klasik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"/>
            </a:pPr>
            <a:endParaRPr sz="2500"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000"/>
              </a:lnSpc>
              <a:buFont typeface="Wingdings"/>
              <a:buChar char=""/>
              <a:tabLst>
                <a:tab pos="355600" algn="l"/>
                <a:tab pos="2069464" algn="l"/>
                <a:tab pos="3071495" algn="l"/>
                <a:tab pos="4734560" algn="l"/>
                <a:tab pos="5753100" algn="l"/>
              </a:tabLst>
            </a:pPr>
            <a:r>
              <a:rPr sz="2400" spc="-5" dirty="0">
                <a:latin typeface="Arial"/>
                <a:cs typeface="Arial"/>
              </a:rPr>
              <a:t>Karyawan	tidak	menyukai	kerja	dan  menghindari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kerja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22203" y="3255517"/>
            <a:ext cx="79057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Wingdings"/>
              <a:buChar char="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Manajer harus </a:t>
            </a:r>
            <a:r>
              <a:rPr sz="2400" dirty="0">
                <a:latin typeface="Arial"/>
                <a:cs typeface="Arial"/>
              </a:rPr>
              <a:t>memaksa, </a:t>
            </a:r>
            <a:r>
              <a:rPr sz="2400" spc="-5" dirty="0">
                <a:latin typeface="Arial"/>
                <a:cs typeface="Arial"/>
              </a:rPr>
              <a:t>mengancam dan mengawasi  dengan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keras.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2203" y="1426717"/>
            <a:ext cx="59220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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Disebut juga </a:t>
            </a:r>
            <a:r>
              <a:rPr sz="2400" spc="-60" dirty="0">
                <a:latin typeface="Arial"/>
                <a:cs typeface="Arial"/>
              </a:rPr>
              <a:t>Teori </a:t>
            </a:r>
            <a:r>
              <a:rPr sz="2400" spc="-5" dirty="0">
                <a:latin typeface="Arial"/>
                <a:cs typeface="Arial"/>
              </a:rPr>
              <a:t>hungan antar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manusia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63017" y="554990"/>
            <a:ext cx="4166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Teori Y</a:t>
            </a:r>
            <a:r>
              <a:rPr sz="3600" spc="-105" dirty="0"/>
              <a:t> </a:t>
            </a:r>
            <a:r>
              <a:rPr sz="3600" dirty="0"/>
              <a:t>(McGregor)</a:t>
            </a:r>
            <a:endParaRPr sz="36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8386857" y="2158238"/>
            <a:ext cx="8401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794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tetapi  alami,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22203" y="2158238"/>
            <a:ext cx="68757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Font typeface="Wingdings"/>
              <a:buChar char="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Karyawan bukannya tidak menyukai kerja,  memandang kerja sebagai sesuai hal yang  sebagaimana halnya bermain dan</a:t>
            </a:r>
            <a:r>
              <a:rPr sz="2400" spc="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beristirahat.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22203" y="3621278"/>
            <a:ext cx="53898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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Hal yang paling memuaskan adalah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927100" lvl="1" indent="-457834">
              <a:lnSpc>
                <a:spcPct val="100000"/>
              </a:lnSpc>
              <a:buAutoNum type="arabicPeriod"/>
              <a:tabLst>
                <a:tab pos="927100" algn="l"/>
                <a:tab pos="927735" algn="l"/>
              </a:tabLst>
            </a:pPr>
            <a:r>
              <a:rPr sz="2400" spc="-10" dirty="0">
                <a:latin typeface="Arial"/>
                <a:cs typeface="Arial"/>
              </a:rPr>
              <a:t>Dihargai</a:t>
            </a:r>
            <a:endParaRPr sz="2400">
              <a:latin typeface="Arial"/>
              <a:cs typeface="Arial"/>
            </a:endParaRPr>
          </a:p>
          <a:p>
            <a:pPr marL="927100" lvl="1" indent="-457834">
              <a:lnSpc>
                <a:spcPct val="100000"/>
              </a:lnSpc>
              <a:buAutoNum type="arabicPeriod"/>
              <a:tabLst>
                <a:tab pos="927100" algn="l"/>
                <a:tab pos="927735" algn="l"/>
              </a:tabLst>
            </a:pPr>
            <a:r>
              <a:rPr sz="2400" spc="-5" dirty="0">
                <a:latin typeface="Arial"/>
                <a:cs typeface="Arial"/>
              </a:rPr>
              <a:t>Aktualisasi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diri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2203" y="1282700"/>
            <a:ext cx="7907020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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Mengidentifikasikan dan mendokumentasikan</a:t>
            </a:r>
            <a:r>
              <a:rPr sz="2400" spc="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40" dirty="0">
                <a:latin typeface="Arial"/>
                <a:cs typeface="Arial"/>
              </a:rPr>
              <a:t>Tanggung </a:t>
            </a:r>
            <a:r>
              <a:rPr sz="2400" spc="-5" dirty="0">
                <a:latin typeface="Arial"/>
                <a:cs typeface="Arial"/>
              </a:rPr>
              <a:t>jawab masing-masing</a:t>
            </a:r>
            <a:r>
              <a:rPr sz="2400" spc="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tim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Menentukan waktu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dibutuhkannya</a:t>
            </a:r>
            <a:endParaRPr sz="2400">
              <a:latin typeface="Arial"/>
              <a:cs typeface="Arial"/>
            </a:endParaRPr>
          </a:p>
          <a:p>
            <a:pPr marL="812800" marR="508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Identifikasi kebutuhan training (jika ada) untuk orang  tersebut.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Rencana renumerasi dan</a:t>
            </a:r>
            <a:r>
              <a:rPr sz="2400" spc="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reward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Cara menilai kinerja</a:t>
            </a:r>
            <a:r>
              <a:rPr sz="2400" spc="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seseorang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Kriteria menghentika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seseorang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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Masukan yang diperlukan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Faktor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lingkungan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Aset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proses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Rencana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manajemen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9979" y="554990"/>
            <a:ext cx="4012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Perencanaan</a:t>
            </a:r>
            <a:r>
              <a:rPr sz="3600" spc="-50" dirty="0"/>
              <a:t> </a:t>
            </a:r>
            <a:r>
              <a:rPr sz="3600" spc="-5" dirty="0"/>
              <a:t>SDM</a:t>
            </a:r>
            <a:endParaRPr sz="36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2203" y="1282700"/>
            <a:ext cx="790511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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Piranti </a:t>
            </a:r>
            <a:r>
              <a:rPr sz="2400" dirty="0">
                <a:latin typeface="Arial"/>
                <a:cs typeface="Arial"/>
              </a:rPr>
              <a:t>&amp; </a:t>
            </a:r>
            <a:r>
              <a:rPr sz="2400" spc="-50" dirty="0">
                <a:latin typeface="Arial"/>
                <a:cs typeface="Arial"/>
              </a:rPr>
              <a:t>Teknik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812165" marR="508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  <a:tab pos="2167255" algn="l"/>
                <a:tab pos="3843654" algn="l"/>
                <a:tab pos="4333875" algn="l"/>
                <a:tab pos="5824220" algn="l"/>
              </a:tabLst>
            </a:pPr>
            <a:r>
              <a:rPr sz="2400" dirty="0">
                <a:latin typeface="Arial"/>
                <a:cs typeface="Arial"/>
              </a:rPr>
              <a:t>Struktur	</a:t>
            </a:r>
            <a:r>
              <a:rPr sz="2400" spc="-5" dirty="0">
                <a:latin typeface="Arial"/>
                <a:cs typeface="Arial"/>
              </a:rPr>
              <a:t>organisasi	&amp;	deskripsi	masing-masing  </a:t>
            </a:r>
            <a:r>
              <a:rPr sz="2400" spc="-10" dirty="0">
                <a:latin typeface="Arial"/>
                <a:cs typeface="Arial"/>
              </a:rPr>
              <a:t>posisi</a:t>
            </a:r>
            <a:endParaRPr sz="2400">
              <a:latin typeface="Arial"/>
              <a:cs typeface="Arial"/>
            </a:endParaRPr>
          </a:p>
          <a:p>
            <a:pPr marL="812800" lvl="1" indent="-343535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Jejaring </a:t>
            </a:r>
            <a:r>
              <a:rPr sz="2400" dirty="0">
                <a:latin typeface="Arial"/>
                <a:cs typeface="Arial"/>
              </a:rPr>
              <a:t>: </a:t>
            </a:r>
            <a:r>
              <a:rPr sz="2400" spc="-5" dirty="0">
                <a:latin typeface="Arial"/>
                <a:cs typeface="Arial"/>
              </a:rPr>
              <a:t>formal dan informal</a:t>
            </a:r>
            <a:r>
              <a:rPr sz="2400" spc="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komunikasi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7726356" y="2745740"/>
            <a:ext cx="15011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organisasi,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22203" y="2745740"/>
            <a:ext cx="617728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0" marR="5080" indent="-342900">
              <a:lnSpc>
                <a:spcPct val="100000"/>
              </a:lnSpc>
              <a:spcBef>
                <a:spcPts val="100"/>
              </a:spcBef>
              <a:buFont typeface="Wingdings"/>
              <a:buChar char=""/>
              <a:tabLst>
                <a:tab pos="812800" algn="l"/>
                <a:tab pos="1725930" algn="l"/>
                <a:tab pos="3369310" algn="l"/>
                <a:tab pos="3706495" algn="l"/>
                <a:tab pos="4756785" algn="l"/>
              </a:tabLst>
            </a:pPr>
            <a:r>
              <a:rPr sz="2400" spc="-270" dirty="0">
                <a:latin typeface="Arial"/>
                <a:cs typeface="Arial"/>
              </a:rPr>
              <a:t>T</a:t>
            </a:r>
            <a:r>
              <a:rPr sz="2400" spc="-10" dirty="0">
                <a:latin typeface="Arial"/>
                <a:cs typeface="Arial"/>
              </a:rPr>
              <a:t>e</a:t>
            </a:r>
            <a:r>
              <a:rPr sz="2400" spc="-5" dirty="0">
                <a:latin typeface="Arial"/>
                <a:cs typeface="Arial"/>
              </a:rPr>
              <a:t>ori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organisasi</a:t>
            </a:r>
            <a:r>
              <a:rPr sz="2400" dirty="0">
                <a:latin typeface="Arial"/>
                <a:cs typeface="Arial"/>
              </a:rPr>
              <a:t>	:	</a:t>
            </a:r>
            <a:r>
              <a:rPr sz="2400" spc="-5" dirty="0">
                <a:latin typeface="Arial"/>
                <a:cs typeface="Arial"/>
              </a:rPr>
              <a:t>teknik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menyusun  membagi pekerjaan,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dll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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Hasil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Penunjukkan peran </a:t>
            </a:r>
            <a:r>
              <a:rPr sz="2400" dirty="0">
                <a:latin typeface="Arial"/>
                <a:cs typeface="Arial"/>
              </a:rPr>
              <a:t>&amp; </a:t>
            </a:r>
            <a:r>
              <a:rPr sz="2400" spc="-5" dirty="0">
                <a:latin typeface="Arial"/>
                <a:cs typeface="Arial"/>
              </a:rPr>
              <a:t>tanggung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jawab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Rencana manajemen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personalia</a:t>
            </a:r>
            <a:endParaRPr sz="2400">
              <a:latin typeface="Arial"/>
              <a:cs typeface="Arial"/>
            </a:endParaRPr>
          </a:p>
          <a:p>
            <a:pPr marL="812800" lvl="1" indent="-342900">
              <a:lnSpc>
                <a:spcPct val="100000"/>
              </a:lnSpc>
              <a:buFont typeface="Wingdings"/>
              <a:buChar char=""/>
              <a:tabLst>
                <a:tab pos="812800" algn="l"/>
              </a:tabLst>
            </a:pPr>
            <a:r>
              <a:rPr sz="2400" spc="-5" dirty="0">
                <a:latin typeface="Arial"/>
                <a:cs typeface="Arial"/>
              </a:rPr>
              <a:t>Bagan organisasi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proyek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4263" y="554990"/>
            <a:ext cx="5564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Bagan Organisasi</a:t>
            </a:r>
            <a:r>
              <a:rPr sz="3600" spc="-25" dirty="0"/>
              <a:t> </a:t>
            </a:r>
            <a:r>
              <a:rPr sz="3600" spc="-5" dirty="0"/>
              <a:t>Proyek</a:t>
            </a:r>
            <a:endParaRPr sz="36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815987" y="1470660"/>
            <a:ext cx="9090659" cy="41361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7083" y="495554"/>
            <a:ext cx="615759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99870" marR="5080" indent="-148780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Proses Pendefinisian Pekerjaan  </a:t>
            </a:r>
            <a:r>
              <a:rPr spc="-5" dirty="0"/>
              <a:t>&amp;</a:t>
            </a:r>
            <a:r>
              <a:rPr spc="-10" dirty="0"/>
              <a:t> Penugasannya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1227467" y="1844802"/>
            <a:ext cx="8238743" cy="42405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5779" y="454406"/>
            <a:ext cx="2641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OBS &amp;</a:t>
            </a:r>
            <a:r>
              <a:rPr sz="3600" spc="-70" dirty="0"/>
              <a:t> </a:t>
            </a:r>
            <a:r>
              <a:rPr sz="3600" spc="-10" dirty="0"/>
              <a:t>RAM</a:t>
            </a:r>
            <a:endParaRPr sz="36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10773" y="1137919"/>
            <a:ext cx="7563484" cy="36830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Organizatinal Breakdown Structure (OBS)</a:t>
            </a:r>
            <a:endParaRPr sz="2400">
              <a:latin typeface="Arial"/>
              <a:cs typeface="Arial"/>
            </a:endParaRPr>
          </a:p>
          <a:p>
            <a:pPr marL="279400" marR="36830">
              <a:lnSpc>
                <a:spcPct val="100000"/>
              </a:lnSpc>
              <a:spcBef>
                <a:spcPts val="575"/>
              </a:spcBef>
            </a:pPr>
            <a:r>
              <a:rPr sz="2400" spc="-5" dirty="0">
                <a:latin typeface="Arial"/>
                <a:cs typeface="Arial"/>
              </a:rPr>
              <a:t>Bagan organisasi yang menggambarkan relasi </a:t>
            </a:r>
            <a:r>
              <a:rPr sz="2400" spc="-10" dirty="0">
                <a:latin typeface="Arial"/>
                <a:cs typeface="Arial"/>
              </a:rPr>
              <a:t>antara  </a:t>
            </a:r>
            <a:r>
              <a:rPr sz="2400" spc="-5" dirty="0">
                <a:latin typeface="Arial"/>
                <a:cs typeface="Arial"/>
              </a:rPr>
              <a:t>unit-unit organisasi yang akan </a:t>
            </a:r>
            <a:r>
              <a:rPr sz="2400" spc="-10" dirty="0">
                <a:latin typeface="Arial"/>
                <a:cs typeface="Arial"/>
              </a:rPr>
              <a:t>bertanggungjawab/  </a:t>
            </a:r>
            <a:r>
              <a:rPr sz="2400" spc="-5" dirty="0">
                <a:latin typeface="Arial"/>
                <a:cs typeface="Arial"/>
              </a:rPr>
              <a:t>mengerjakan paket-paket kerja</a:t>
            </a:r>
            <a:r>
              <a:rPr sz="2400" spc="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tertentu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Responsibility Assignment Matrix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(RAM)</a:t>
            </a:r>
            <a:endParaRPr sz="2400">
              <a:latin typeface="Arial"/>
              <a:cs typeface="Arial"/>
            </a:endParaRPr>
          </a:p>
          <a:p>
            <a:pPr marL="279400" marR="5080" algn="just">
              <a:lnSpc>
                <a:spcPct val="100000"/>
              </a:lnSpc>
              <a:spcBef>
                <a:spcPts val="575"/>
              </a:spcBef>
            </a:pPr>
            <a:r>
              <a:rPr sz="2400" spc="-5" dirty="0">
                <a:latin typeface="Arial"/>
                <a:cs typeface="Arial"/>
              </a:rPr>
              <a:t>Matriks yang memetakan pekerjaan-pekerjaan </a:t>
            </a:r>
            <a:r>
              <a:rPr sz="2400" spc="-10" dirty="0">
                <a:latin typeface="Arial"/>
                <a:cs typeface="Arial"/>
              </a:rPr>
              <a:t>sesuai  </a:t>
            </a:r>
            <a:r>
              <a:rPr sz="2400" spc="-5" dirty="0">
                <a:latin typeface="Arial"/>
                <a:cs typeface="Arial"/>
              </a:rPr>
              <a:t>WBS pada orang/individu yang akan </a:t>
            </a:r>
            <a:r>
              <a:rPr sz="2400" spc="-10" dirty="0">
                <a:latin typeface="Arial"/>
                <a:cs typeface="Arial"/>
              </a:rPr>
              <a:t>mengerjakannya  </a:t>
            </a:r>
            <a:r>
              <a:rPr sz="2400" spc="-5" dirty="0">
                <a:latin typeface="Arial"/>
                <a:cs typeface="Arial"/>
              </a:rPr>
              <a:t>sesuai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OBS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9579" y="454406"/>
            <a:ext cx="2794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Contoh</a:t>
            </a:r>
            <a:r>
              <a:rPr sz="3600" spc="-85" dirty="0"/>
              <a:t> </a:t>
            </a:r>
            <a:r>
              <a:rPr sz="3600" spc="-5" dirty="0"/>
              <a:t>RAM</a:t>
            </a:r>
            <a:endParaRPr sz="360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1241945" y="1428750"/>
            <a:ext cx="8544306" cy="4654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1945" y="1428750"/>
            <a:ext cx="8544560" cy="4658360"/>
          </a:xfrm>
          <a:custGeom>
            <a:avLst/>
            <a:gdLst/>
            <a:ahLst/>
            <a:cxnLst/>
            <a:rect l="l" t="t" r="r" b="b"/>
            <a:pathLst>
              <a:path w="8544560" h="4658360">
                <a:moveTo>
                  <a:pt x="8544306" y="4655820"/>
                </a:moveTo>
                <a:lnTo>
                  <a:pt x="8544306" y="2285"/>
                </a:lnTo>
                <a:lnTo>
                  <a:pt x="85420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4655820"/>
                </a:lnTo>
                <a:lnTo>
                  <a:pt x="2286" y="4658106"/>
                </a:lnTo>
                <a:lnTo>
                  <a:pt x="4572" y="46581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8534400" y="9905"/>
                </a:lnTo>
                <a:lnTo>
                  <a:pt x="8534400" y="4571"/>
                </a:lnTo>
                <a:lnTo>
                  <a:pt x="8538972" y="9905"/>
                </a:lnTo>
                <a:lnTo>
                  <a:pt x="8538972" y="4658106"/>
                </a:lnTo>
                <a:lnTo>
                  <a:pt x="8542020" y="4658106"/>
                </a:lnTo>
                <a:lnTo>
                  <a:pt x="8544306" y="4655820"/>
                </a:lnTo>
                <a:close/>
              </a:path>
              <a:path w="8544560" h="46583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8544560" h="4658360">
                <a:moveTo>
                  <a:pt x="9905" y="46482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4648200"/>
                </a:lnTo>
                <a:lnTo>
                  <a:pt x="9905" y="4648200"/>
                </a:lnTo>
                <a:close/>
              </a:path>
              <a:path w="8544560" h="4658360">
                <a:moveTo>
                  <a:pt x="8538972" y="4648199"/>
                </a:moveTo>
                <a:lnTo>
                  <a:pt x="4572" y="4648200"/>
                </a:lnTo>
                <a:lnTo>
                  <a:pt x="9905" y="4652772"/>
                </a:lnTo>
                <a:lnTo>
                  <a:pt x="9905" y="4658106"/>
                </a:lnTo>
                <a:lnTo>
                  <a:pt x="8534400" y="4658106"/>
                </a:lnTo>
                <a:lnTo>
                  <a:pt x="8534400" y="4652771"/>
                </a:lnTo>
                <a:lnTo>
                  <a:pt x="8538972" y="4648199"/>
                </a:lnTo>
                <a:close/>
              </a:path>
              <a:path w="8544560" h="4658360">
                <a:moveTo>
                  <a:pt x="9905" y="4658106"/>
                </a:moveTo>
                <a:lnTo>
                  <a:pt x="9905" y="4652772"/>
                </a:lnTo>
                <a:lnTo>
                  <a:pt x="4572" y="4648200"/>
                </a:lnTo>
                <a:lnTo>
                  <a:pt x="4572" y="4658106"/>
                </a:lnTo>
                <a:lnTo>
                  <a:pt x="9905" y="4658106"/>
                </a:lnTo>
                <a:close/>
              </a:path>
              <a:path w="8544560" h="4658360">
                <a:moveTo>
                  <a:pt x="8538972" y="9905"/>
                </a:moveTo>
                <a:lnTo>
                  <a:pt x="8534400" y="4571"/>
                </a:lnTo>
                <a:lnTo>
                  <a:pt x="8534400" y="9905"/>
                </a:lnTo>
                <a:lnTo>
                  <a:pt x="8538972" y="9905"/>
                </a:lnTo>
                <a:close/>
              </a:path>
              <a:path w="8544560" h="4658360">
                <a:moveTo>
                  <a:pt x="8538972" y="4648199"/>
                </a:moveTo>
                <a:lnTo>
                  <a:pt x="8538972" y="9905"/>
                </a:lnTo>
                <a:lnTo>
                  <a:pt x="8534400" y="9905"/>
                </a:lnTo>
                <a:lnTo>
                  <a:pt x="8534400" y="4648199"/>
                </a:lnTo>
                <a:lnTo>
                  <a:pt x="8538972" y="4648199"/>
                </a:lnTo>
                <a:close/>
              </a:path>
              <a:path w="8544560" h="4658360">
                <a:moveTo>
                  <a:pt x="8538972" y="4658106"/>
                </a:moveTo>
                <a:lnTo>
                  <a:pt x="8538972" y="4648199"/>
                </a:lnTo>
                <a:lnTo>
                  <a:pt x="8534400" y="4652771"/>
                </a:lnTo>
                <a:lnTo>
                  <a:pt x="8534400" y="4658106"/>
                </a:lnTo>
                <a:lnTo>
                  <a:pt x="8538972" y="46581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32317" y="1890522"/>
            <a:ext cx="7543800" cy="3337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926221" y="1884426"/>
          <a:ext cx="7543800" cy="33367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76600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</a:tblGrid>
              <a:tr h="370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2384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1.1.1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1.1.2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1.1.3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1.1.4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1.1.5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1.1.6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2384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1.1.7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1.1.8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713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System Engineering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RP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713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Software Development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RP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71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Hardware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Development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RP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1094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 Engineering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33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Quality</a:t>
                      </a:r>
                      <a:r>
                        <a:rPr sz="16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Assurance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RP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1094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Configuration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Management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RP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71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Integrated Logistic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Support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713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5" dirty="0">
                          <a:latin typeface="Arial"/>
                          <a:cs typeface="Arial"/>
                        </a:rPr>
                        <a:t>Training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RP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3151517" y="1625977"/>
            <a:ext cx="3963670" cy="228600"/>
          </a:xfrm>
          <a:custGeom>
            <a:avLst/>
            <a:gdLst/>
            <a:ahLst/>
            <a:cxnLst/>
            <a:rect l="l" t="t" r="r" b="b"/>
            <a:pathLst>
              <a:path w="3963670" h="228600">
                <a:moveTo>
                  <a:pt x="3862633" y="113956"/>
                </a:moveTo>
                <a:lnTo>
                  <a:pt x="3819095" y="88486"/>
                </a:lnTo>
                <a:lnTo>
                  <a:pt x="0" y="86998"/>
                </a:lnTo>
                <a:lnTo>
                  <a:pt x="0" y="138052"/>
                </a:lnTo>
                <a:lnTo>
                  <a:pt x="3818523" y="139540"/>
                </a:lnTo>
                <a:lnTo>
                  <a:pt x="3862633" y="113956"/>
                </a:lnTo>
                <a:close/>
              </a:path>
              <a:path w="3963670" h="228600">
                <a:moveTo>
                  <a:pt x="3963162" y="113668"/>
                </a:moveTo>
                <a:lnTo>
                  <a:pt x="3772662" y="3178"/>
                </a:lnTo>
                <a:lnTo>
                  <a:pt x="3763125" y="0"/>
                </a:lnTo>
                <a:lnTo>
                  <a:pt x="3753516" y="607"/>
                </a:lnTo>
                <a:lnTo>
                  <a:pt x="3744908" y="4786"/>
                </a:lnTo>
                <a:lnTo>
                  <a:pt x="3738372" y="12322"/>
                </a:lnTo>
                <a:lnTo>
                  <a:pt x="3734871" y="21859"/>
                </a:lnTo>
                <a:lnTo>
                  <a:pt x="3735514" y="31468"/>
                </a:lnTo>
                <a:lnTo>
                  <a:pt x="3739872" y="40076"/>
                </a:lnTo>
                <a:lnTo>
                  <a:pt x="3747516" y="46612"/>
                </a:lnTo>
                <a:lnTo>
                  <a:pt x="3819095" y="88486"/>
                </a:lnTo>
                <a:lnTo>
                  <a:pt x="3912108" y="88522"/>
                </a:lnTo>
                <a:lnTo>
                  <a:pt x="3912108" y="143484"/>
                </a:lnTo>
                <a:lnTo>
                  <a:pt x="3963162" y="113668"/>
                </a:lnTo>
                <a:close/>
              </a:path>
              <a:path w="3963670" h="228600">
                <a:moveTo>
                  <a:pt x="3912108" y="143484"/>
                </a:moveTo>
                <a:lnTo>
                  <a:pt x="3912108" y="139576"/>
                </a:lnTo>
                <a:lnTo>
                  <a:pt x="3818523" y="139540"/>
                </a:lnTo>
                <a:lnTo>
                  <a:pt x="3747516" y="180724"/>
                </a:lnTo>
                <a:lnTo>
                  <a:pt x="3739872" y="187380"/>
                </a:lnTo>
                <a:lnTo>
                  <a:pt x="3735514" y="196250"/>
                </a:lnTo>
                <a:lnTo>
                  <a:pt x="3734871" y="206121"/>
                </a:lnTo>
                <a:lnTo>
                  <a:pt x="3738372" y="215776"/>
                </a:lnTo>
                <a:lnTo>
                  <a:pt x="3744908" y="223313"/>
                </a:lnTo>
                <a:lnTo>
                  <a:pt x="3753516" y="227492"/>
                </a:lnTo>
                <a:lnTo>
                  <a:pt x="3763125" y="228099"/>
                </a:lnTo>
                <a:lnTo>
                  <a:pt x="3772662" y="224920"/>
                </a:lnTo>
                <a:lnTo>
                  <a:pt x="3912108" y="143484"/>
                </a:lnTo>
                <a:close/>
              </a:path>
              <a:path w="3963670" h="228600">
                <a:moveTo>
                  <a:pt x="3899916" y="139572"/>
                </a:moveTo>
                <a:lnTo>
                  <a:pt x="3899916" y="135766"/>
                </a:lnTo>
                <a:lnTo>
                  <a:pt x="3862633" y="113956"/>
                </a:lnTo>
                <a:lnTo>
                  <a:pt x="3818523" y="139540"/>
                </a:lnTo>
                <a:lnTo>
                  <a:pt x="3899916" y="139572"/>
                </a:lnTo>
                <a:close/>
              </a:path>
              <a:path w="3963670" h="228600">
                <a:moveTo>
                  <a:pt x="3912108" y="139576"/>
                </a:moveTo>
                <a:lnTo>
                  <a:pt x="3912108" y="88522"/>
                </a:lnTo>
                <a:lnTo>
                  <a:pt x="3819095" y="88486"/>
                </a:lnTo>
                <a:lnTo>
                  <a:pt x="3862633" y="113956"/>
                </a:lnTo>
                <a:lnTo>
                  <a:pt x="3899916" y="92332"/>
                </a:lnTo>
                <a:lnTo>
                  <a:pt x="3899916" y="139572"/>
                </a:lnTo>
                <a:lnTo>
                  <a:pt x="3912108" y="139576"/>
                </a:lnTo>
                <a:close/>
              </a:path>
              <a:path w="3963670" h="228600">
                <a:moveTo>
                  <a:pt x="3899916" y="135766"/>
                </a:moveTo>
                <a:lnTo>
                  <a:pt x="3899916" y="92332"/>
                </a:lnTo>
                <a:lnTo>
                  <a:pt x="3862633" y="113956"/>
                </a:lnTo>
                <a:lnTo>
                  <a:pt x="3899916" y="1357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51517" y="1625977"/>
            <a:ext cx="3963670" cy="228600"/>
          </a:xfrm>
          <a:custGeom>
            <a:avLst/>
            <a:gdLst/>
            <a:ahLst/>
            <a:cxnLst/>
            <a:rect l="l" t="t" r="r" b="b"/>
            <a:pathLst>
              <a:path w="3963670" h="228600">
                <a:moveTo>
                  <a:pt x="3862633" y="113956"/>
                </a:moveTo>
                <a:lnTo>
                  <a:pt x="3819095" y="88486"/>
                </a:lnTo>
                <a:lnTo>
                  <a:pt x="0" y="86998"/>
                </a:lnTo>
                <a:lnTo>
                  <a:pt x="0" y="138052"/>
                </a:lnTo>
                <a:lnTo>
                  <a:pt x="3818523" y="139540"/>
                </a:lnTo>
                <a:lnTo>
                  <a:pt x="3862633" y="113956"/>
                </a:lnTo>
                <a:close/>
              </a:path>
              <a:path w="3963670" h="228600">
                <a:moveTo>
                  <a:pt x="3963162" y="113668"/>
                </a:moveTo>
                <a:lnTo>
                  <a:pt x="3772662" y="3178"/>
                </a:lnTo>
                <a:lnTo>
                  <a:pt x="3763125" y="0"/>
                </a:lnTo>
                <a:lnTo>
                  <a:pt x="3753516" y="607"/>
                </a:lnTo>
                <a:lnTo>
                  <a:pt x="3744908" y="4786"/>
                </a:lnTo>
                <a:lnTo>
                  <a:pt x="3738372" y="12322"/>
                </a:lnTo>
                <a:lnTo>
                  <a:pt x="3734871" y="21859"/>
                </a:lnTo>
                <a:lnTo>
                  <a:pt x="3735514" y="31468"/>
                </a:lnTo>
                <a:lnTo>
                  <a:pt x="3739872" y="40076"/>
                </a:lnTo>
                <a:lnTo>
                  <a:pt x="3747516" y="46612"/>
                </a:lnTo>
                <a:lnTo>
                  <a:pt x="3819095" y="88486"/>
                </a:lnTo>
                <a:lnTo>
                  <a:pt x="3912108" y="88522"/>
                </a:lnTo>
                <a:lnTo>
                  <a:pt x="3912108" y="143484"/>
                </a:lnTo>
                <a:lnTo>
                  <a:pt x="3963162" y="113668"/>
                </a:lnTo>
                <a:close/>
              </a:path>
              <a:path w="3963670" h="228600">
                <a:moveTo>
                  <a:pt x="3912108" y="143484"/>
                </a:moveTo>
                <a:lnTo>
                  <a:pt x="3912108" y="139576"/>
                </a:lnTo>
                <a:lnTo>
                  <a:pt x="3818523" y="139540"/>
                </a:lnTo>
                <a:lnTo>
                  <a:pt x="3747516" y="180724"/>
                </a:lnTo>
                <a:lnTo>
                  <a:pt x="3739872" y="187380"/>
                </a:lnTo>
                <a:lnTo>
                  <a:pt x="3735514" y="196250"/>
                </a:lnTo>
                <a:lnTo>
                  <a:pt x="3734871" y="206121"/>
                </a:lnTo>
                <a:lnTo>
                  <a:pt x="3738372" y="215776"/>
                </a:lnTo>
                <a:lnTo>
                  <a:pt x="3744908" y="223313"/>
                </a:lnTo>
                <a:lnTo>
                  <a:pt x="3753516" y="227492"/>
                </a:lnTo>
                <a:lnTo>
                  <a:pt x="3763125" y="228099"/>
                </a:lnTo>
                <a:lnTo>
                  <a:pt x="3772662" y="224920"/>
                </a:lnTo>
                <a:lnTo>
                  <a:pt x="3912108" y="143484"/>
                </a:lnTo>
                <a:close/>
              </a:path>
              <a:path w="3963670" h="228600">
                <a:moveTo>
                  <a:pt x="3899916" y="139572"/>
                </a:moveTo>
                <a:lnTo>
                  <a:pt x="3899916" y="135766"/>
                </a:lnTo>
                <a:lnTo>
                  <a:pt x="3862633" y="113956"/>
                </a:lnTo>
                <a:lnTo>
                  <a:pt x="3818523" y="139540"/>
                </a:lnTo>
                <a:lnTo>
                  <a:pt x="3899916" y="139572"/>
                </a:lnTo>
                <a:close/>
              </a:path>
              <a:path w="3963670" h="228600">
                <a:moveTo>
                  <a:pt x="3912108" y="139576"/>
                </a:moveTo>
                <a:lnTo>
                  <a:pt x="3912108" y="88522"/>
                </a:lnTo>
                <a:lnTo>
                  <a:pt x="3819095" y="88486"/>
                </a:lnTo>
                <a:lnTo>
                  <a:pt x="3862633" y="113956"/>
                </a:lnTo>
                <a:lnTo>
                  <a:pt x="3899916" y="92332"/>
                </a:lnTo>
                <a:lnTo>
                  <a:pt x="3899916" y="139572"/>
                </a:lnTo>
                <a:lnTo>
                  <a:pt x="3912108" y="139576"/>
                </a:lnTo>
                <a:close/>
              </a:path>
              <a:path w="3963670" h="228600">
                <a:moveTo>
                  <a:pt x="3899916" y="135766"/>
                </a:moveTo>
                <a:lnTo>
                  <a:pt x="3899916" y="92332"/>
                </a:lnTo>
                <a:lnTo>
                  <a:pt x="3862633" y="113956"/>
                </a:lnTo>
                <a:lnTo>
                  <a:pt x="3899916" y="1357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63200" y="2349245"/>
            <a:ext cx="228600" cy="2132965"/>
          </a:xfrm>
          <a:custGeom>
            <a:avLst/>
            <a:gdLst/>
            <a:ahLst/>
            <a:cxnLst/>
            <a:rect l="l" t="t" r="r" b="b"/>
            <a:pathLst>
              <a:path w="228600" h="2132965">
                <a:moveTo>
                  <a:pt x="228099" y="1932801"/>
                </a:moveTo>
                <a:lnTo>
                  <a:pt x="227492" y="1923192"/>
                </a:lnTo>
                <a:lnTo>
                  <a:pt x="223313" y="1914584"/>
                </a:lnTo>
                <a:lnTo>
                  <a:pt x="215776" y="1908048"/>
                </a:lnTo>
                <a:lnTo>
                  <a:pt x="206228" y="1904547"/>
                </a:lnTo>
                <a:lnTo>
                  <a:pt x="196536" y="1905190"/>
                </a:lnTo>
                <a:lnTo>
                  <a:pt x="187702" y="1909548"/>
                </a:lnTo>
                <a:lnTo>
                  <a:pt x="180724" y="1917192"/>
                </a:lnTo>
                <a:lnTo>
                  <a:pt x="139645" y="1988018"/>
                </a:lnTo>
                <a:lnTo>
                  <a:pt x="139576" y="2081783"/>
                </a:lnTo>
                <a:lnTo>
                  <a:pt x="88522" y="2081783"/>
                </a:lnTo>
                <a:lnTo>
                  <a:pt x="88522" y="1988136"/>
                </a:lnTo>
                <a:lnTo>
                  <a:pt x="47374" y="1917192"/>
                </a:lnTo>
                <a:lnTo>
                  <a:pt x="40397" y="1909536"/>
                </a:lnTo>
                <a:lnTo>
                  <a:pt x="31563" y="1905095"/>
                </a:lnTo>
                <a:lnTo>
                  <a:pt x="21871" y="1904226"/>
                </a:lnTo>
                <a:lnTo>
                  <a:pt x="12322" y="1907286"/>
                </a:lnTo>
                <a:lnTo>
                  <a:pt x="4786" y="1914263"/>
                </a:lnTo>
                <a:lnTo>
                  <a:pt x="607" y="1923097"/>
                </a:lnTo>
                <a:lnTo>
                  <a:pt x="0" y="1932789"/>
                </a:lnTo>
                <a:lnTo>
                  <a:pt x="3178" y="1942338"/>
                </a:lnTo>
                <a:lnTo>
                  <a:pt x="88522" y="2089482"/>
                </a:lnTo>
                <a:lnTo>
                  <a:pt x="88522" y="2081783"/>
                </a:lnTo>
                <a:lnTo>
                  <a:pt x="88591" y="2089600"/>
                </a:lnTo>
                <a:lnTo>
                  <a:pt x="113668" y="2132838"/>
                </a:lnTo>
                <a:lnTo>
                  <a:pt x="224920" y="1942338"/>
                </a:lnTo>
                <a:lnTo>
                  <a:pt x="228099" y="1932801"/>
                </a:lnTo>
                <a:close/>
              </a:path>
              <a:path w="228600" h="2132965">
                <a:moveTo>
                  <a:pt x="114049" y="2032148"/>
                </a:moveTo>
                <a:lnTo>
                  <a:pt x="88591" y="1988254"/>
                </a:lnTo>
                <a:lnTo>
                  <a:pt x="88522" y="2081783"/>
                </a:lnTo>
                <a:lnTo>
                  <a:pt x="92332" y="2081783"/>
                </a:lnTo>
                <a:lnTo>
                  <a:pt x="92332" y="2069592"/>
                </a:lnTo>
                <a:lnTo>
                  <a:pt x="114049" y="2032148"/>
                </a:lnTo>
                <a:close/>
              </a:path>
              <a:path w="228600" h="2132965">
                <a:moveTo>
                  <a:pt x="141100" y="0"/>
                </a:moveTo>
                <a:lnTo>
                  <a:pt x="90046" y="0"/>
                </a:lnTo>
                <a:lnTo>
                  <a:pt x="88591" y="1988254"/>
                </a:lnTo>
                <a:lnTo>
                  <a:pt x="114049" y="2032148"/>
                </a:lnTo>
                <a:lnTo>
                  <a:pt x="139645" y="1988018"/>
                </a:lnTo>
                <a:lnTo>
                  <a:pt x="141100" y="0"/>
                </a:lnTo>
                <a:close/>
              </a:path>
              <a:path w="228600" h="2132965">
                <a:moveTo>
                  <a:pt x="135766" y="2069592"/>
                </a:moveTo>
                <a:lnTo>
                  <a:pt x="114049" y="2032148"/>
                </a:lnTo>
                <a:lnTo>
                  <a:pt x="92332" y="2069592"/>
                </a:lnTo>
                <a:lnTo>
                  <a:pt x="135766" y="2069592"/>
                </a:lnTo>
                <a:close/>
              </a:path>
              <a:path w="228600" h="2132965">
                <a:moveTo>
                  <a:pt x="135766" y="2081783"/>
                </a:moveTo>
                <a:lnTo>
                  <a:pt x="135766" y="2069592"/>
                </a:lnTo>
                <a:lnTo>
                  <a:pt x="92332" y="2069592"/>
                </a:lnTo>
                <a:lnTo>
                  <a:pt x="92332" y="2081783"/>
                </a:lnTo>
                <a:lnTo>
                  <a:pt x="135766" y="2081783"/>
                </a:lnTo>
                <a:close/>
              </a:path>
              <a:path w="228600" h="2132965">
                <a:moveTo>
                  <a:pt x="139645" y="1988018"/>
                </a:moveTo>
                <a:lnTo>
                  <a:pt x="114049" y="2032148"/>
                </a:lnTo>
                <a:lnTo>
                  <a:pt x="135766" y="2069592"/>
                </a:lnTo>
                <a:lnTo>
                  <a:pt x="135766" y="2081783"/>
                </a:lnTo>
                <a:lnTo>
                  <a:pt x="139576" y="2081783"/>
                </a:lnTo>
                <a:lnTo>
                  <a:pt x="139645" y="19880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63200" y="2349245"/>
            <a:ext cx="228600" cy="2132965"/>
          </a:xfrm>
          <a:custGeom>
            <a:avLst/>
            <a:gdLst/>
            <a:ahLst/>
            <a:cxnLst/>
            <a:rect l="l" t="t" r="r" b="b"/>
            <a:pathLst>
              <a:path w="228600" h="2132965">
                <a:moveTo>
                  <a:pt x="228099" y="1932801"/>
                </a:moveTo>
                <a:lnTo>
                  <a:pt x="227492" y="1923192"/>
                </a:lnTo>
                <a:lnTo>
                  <a:pt x="223313" y="1914584"/>
                </a:lnTo>
                <a:lnTo>
                  <a:pt x="215776" y="1908048"/>
                </a:lnTo>
                <a:lnTo>
                  <a:pt x="206228" y="1904547"/>
                </a:lnTo>
                <a:lnTo>
                  <a:pt x="196536" y="1905190"/>
                </a:lnTo>
                <a:lnTo>
                  <a:pt x="187702" y="1909548"/>
                </a:lnTo>
                <a:lnTo>
                  <a:pt x="180724" y="1917192"/>
                </a:lnTo>
                <a:lnTo>
                  <a:pt x="139645" y="1988018"/>
                </a:lnTo>
                <a:lnTo>
                  <a:pt x="139576" y="2081783"/>
                </a:lnTo>
                <a:lnTo>
                  <a:pt x="88522" y="2081783"/>
                </a:lnTo>
                <a:lnTo>
                  <a:pt x="88522" y="1988136"/>
                </a:lnTo>
                <a:lnTo>
                  <a:pt x="47374" y="1917192"/>
                </a:lnTo>
                <a:lnTo>
                  <a:pt x="40397" y="1909536"/>
                </a:lnTo>
                <a:lnTo>
                  <a:pt x="31563" y="1905095"/>
                </a:lnTo>
                <a:lnTo>
                  <a:pt x="21871" y="1904226"/>
                </a:lnTo>
                <a:lnTo>
                  <a:pt x="12322" y="1907286"/>
                </a:lnTo>
                <a:lnTo>
                  <a:pt x="4786" y="1914263"/>
                </a:lnTo>
                <a:lnTo>
                  <a:pt x="607" y="1923097"/>
                </a:lnTo>
                <a:lnTo>
                  <a:pt x="0" y="1932789"/>
                </a:lnTo>
                <a:lnTo>
                  <a:pt x="3178" y="1942338"/>
                </a:lnTo>
                <a:lnTo>
                  <a:pt x="88522" y="2089482"/>
                </a:lnTo>
                <a:lnTo>
                  <a:pt x="88522" y="2081783"/>
                </a:lnTo>
                <a:lnTo>
                  <a:pt x="88591" y="2089600"/>
                </a:lnTo>
                <a:lnTo>
                  <a:pt x="113668" y="2132838"/>
                </a:lnTo>
                <a:lnTo>
                  <a:pt x="224920" y="1942338"/>
                </a:lnTo>
                <a:lnTo>
                  <a:pt x="228099" y="1932801"/>
                </a:lnTo>
                <a:close/>
              </a:path>
              <a:path w="228600" h="2132965">
                <a:moveTo>
                  <a:pt x="114049" y="2032148"/>
                </a:moveTo>
                <a:lnTo>
                  <a:pt x="88591" y="1988254"/>
                </a:lnTo>
                <a:lnTo>
                  <a:pt x="88522" y="2081783"/>
                </a:lnTo>
                <a:lnTo>
                  <a:pt x="92332" y="2081783"/>
                </a:lnTo>
                <a:lnTo>
                  <a:pt x="92332" y="2069592"/>
                </a:lnTo>
                <a:lnTo>
                  <a:pt x="114049" y="2032148"/>
                </a:lnTo>
                <a:close/>
              </a:path>
              <a:path w="228600" h="2132965">
                <a:moveTo>
                  <a:pt x="141100" y="0"/>
                </a:moveTo>
                <a:lnTo>
                  <a:pt x="90046" y="0"/>
                </a:lnTo>
                <a:lnTo>
                  <a:pt x="88591" y="1988254"/>
                </a:lnTo>
                <a:lnTo>
                  <a:pt x="114049" y="2032148"/>
                </a:lnTo>
                <a:lnTo>
                  <a:pt x="139645" y="1988018"/>
                </a:lnTo>
                <a:lnTo>
                  <a:pt x="141100" y="0"/>
                </a:lnTo>
                <a:close/>
              </a:path>
              <a:path w="228600" h="2132965">
                <a:moveTo>
                  <a:pt x="135766" y="2069592"/>
                </a:moveTo>
                <a:lnTo>
                  <a:pt x="114049" y="2032148"/>
                </a:lnTo>
                <a:lnTo>
                  <a:pt x="92332" y="2069592"/>
                </a:lnTo>
                <a:lnTo>
                  <a:pt x="135766" y="2069592"/>
                </a:lnTo>
                <a:close/>
              </a:path>
              <a:path w="228600" h="2132965">
                <a:moveTo>
                  <a:pt x="135766" y="2081783"/>
                </a:moveTo>
                <a:lnTo>
                  <a:pt x="135766" y="2069592"/>
                </a:lnTo>
                <a:lnTo>
                  <a:pt x="92332" y="2069592"/>
                </a:lnTo>
                <a:lnTo>
                  <a:pt x="92332" y="2081783"/>
                </a:lnTo>
                <a:lnTo>
                  <a:pt x="135766" y="2081783"/>
                </a:lnTo>
                <a:close/>
              </a:path>
              <a:path w="228600" h="2132965">
                <a:moveTo>
                  <a:pt x="139645" y="1988018"/>
                </a:moveTo>
                <a:lnTo>
                  <a:pt x="114049" y="2032148"/>
                </a:lnTo>
                <a:lnTo>
                  <a:pt x="135766" y="2069592"/>
                </a:lnTo>
                <a:lnTo>
                  <a:pt x="135766" y="2081783"/>
                </a:lnTo>
                <a:lnTo>
                  <a:pt x="139576" y="2081783"/>
                </a:lnTo>
                <a:lnTo>
                  <a:pt x="139645" y="19880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77851" y="5347207"/>
            <a:ext cx="39700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Arial"/>
                <a:cs typeface="Arial"/>
              </a:rPr>
              <a:t>R </a:t>
            </a:r>
            <a:r>
              <a:rPr sz="1800" b="1" i="1" dirty="0">
                <a:latin typeface="Arial"/>
                <a:cs typeface="Arial"/>
              </a:rPr>
              <a:t>= </a:t>
            </a:r>
            <a:r>
              <a:rPr sz="1800" b="1" i="1" spc="-5" dirty="0">
                <a:latin typeface="Arial"/>
                <a:cs typeface="Arial"/>
              </a:rPr>
              <a:t>Responsible Organizational Unit  </a:t>
            </a:r>
            <a:r>
              <a:rPr sz="1800" b="1" i="1" dirty="0">
                <a:latin typeface="Arial"/>
                <a:cs typeface="Arial"/>
              </a:rPr>
              <a:t>P = </a:t>
            </a:r>
            <a:r>
              <a:rPr sz="1800" b="1" i="1" spc="-5" dirty="0">
                <a:latin typeface="Arial"/>
                <a:cs typeface="Arial"/>
              </a:rPr>
              <a:t>Performing Organizational</a:t>
            </a:r>
            <a:r>
              <a:rPr sz="1800" b="1" i="1" spc="-125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Unit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18807" y="1593294"/>
            <a:ext cx="1602105" cy="702310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428625">
              <a:lnSpc>
                <a:spcPct val="100000"/>
              </a:lnSpc>
              <a:spcBef>
                <a:spcPts val="244"/>
              </a:spcBef>
            </a:pPr>
            <a:r>
              <a:rPr sz="1400" b="1" spc="-10" dirty="0">
                <a:latin typeface="Arial"/>
                <a:cs typeface="Arial"/>
              </a:rPr>
              <a:t>Aktifitas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WBS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b="1" spc="-10" dirty="0">
                <a:latin typeface="Arial"/>
                <a:cs typeface="Arial"/>
              </a:rPr>
              <a:t>OBS</a:t>
            </a:r>
            <a:endParaRPr sz="1400">
              <a:latin typeface="Arial"/>
              <a:cs typeface="Arial"/>
            </a:endParaRPr>
          </a:p>
          <a:p>
            <a:pPr marL="51435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Unit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6305" y="487172"/>
            <a:ext cx="79425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Contoh RAM yang Berkaitan</a:t>
            </a:r>
            <a:r>
              <a:rPr dirty="0"/>
              <a:t> </a:t>
            </a:r>
            <a:r>
              <a:rPr spc="-5" dirty="0"/>
              <a:t>Stakeholder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1308239" y="1720595"/>
            <a:ext cx="8077200" cy="2743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03667" y="1716023"/>
            <a:ext cx="8087106" cy="27531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303667" y="1716023"/>
          <a:ext cx="8077832" cy="2743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8365"/>
                <a:gridCol w="930275"/>
                <a:gridCol w="929639"/>
                <a:gridCol w="929639"/>
                <a:gridCol w="930274"/>
                <a:gridCol w="929640"/>
              </a:tblGrid>
              <a:tr h="4572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Items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2370"/>
                        </a:lnSpc>
                        <a:spcBef>
                          <a:spcPts val="113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Stakeholdes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57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0"/>
                        </a:lnSpc>
                        <a:spcBef>
                          <a:spcPts val="112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PM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0"/>
                        </a:lnSpc>
                        <a:spcBef>
                          <a:spcPts val="112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DEV1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428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0"/>
                        </a:lnSpc>
                        <a:spcBef>
                          <a:spcPts val="112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DEV2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428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0"/>
                        </a:lnSpc>
                        <a:spcBef>
                          <a:spcPts val="112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SA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428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0"/>
                        </a:lnSpc>
                        <a:spcBef>
                          <a:spcPts val="1125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QA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46609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Unit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Test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I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I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46609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Integration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Test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P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I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46609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System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Test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P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I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199">
                <a:tc>
                  <a:txBody>
                    <a:bodyPr/>
                    <a:lstStyle/>
                    <a:p>
                      <a:pPr marL="46609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User Acceptance</a:t>
                      </a:r>
                      <a:r>
                        <a:rPr sz="1600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Test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P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I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463173" y="4689602"/>
            <a:ext cx="485457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A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Accountable </a:t>
            </a:r>
            <a:r>
              <a:rPr sz="1800" dirty="0">
                <a:latin typeface="Arial"/>
                <a:cs typeface="Arial"/>
              </a:rPr>
              <a:t>/ </a:t>
            </a:r>
            <a:r>
              <a:rPr sz="1800" spc="-5" dirty="0">
                <a:latin typeface="Arial"/>
                <a:cs typeface="Arial"/>
              </a:rPr>
              <a:t>Bertanggung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jawab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P </a:t>
            </a:r>
            <a:r>
              <a:rPr sz="1800" spc="-5" dirty="0">
                <a:latin typeface="Arial"/>
                <a:cs typeface="Arial"/>
              </a:rPr>
              <a:t>=Participant </a:t>
            </a:r>
            <a:r>
              <a:rPr sz="1800" dirty="0">
                <a:latin typeface="Arial"/>
                <a:cs typeface="Arial"/>
              </a:rPr>
              <a:t>/ </a:t>
            </a:r>
            <a:r>
              <a:rPr sz="1800" spc="-5" dirty="0">
                <a:latin typeface="Arial"/>
                <a:cs typeface="Arial"/>
              </a:rPr>
              <a:t>Berperan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Serta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R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Review Required </a:t>
            </a:r>
            <a:r>
              <a:rPr sz="1800" dirty="0">
                <a:latin typeface="Arial"/>
                <a:cs typeface="Arial"/>
              </a:rPr>
              <a:t>/ </a:t>
            </a:r>
            <a:r>
              <a:rPr sz="1800" spc="-5" dirty="0">
                <a:latin typeface="Arial"/>
                <a:cs typeface="Arial"/>
              </a:rPr>
              <a:t>Dibutuhkan tinjauan</a:t>
            </a:r>
            <a:endParaRPr sz="1800">
              <a:latin typeface="Arial"/>
              <a:cs typeface="Arial"/>
            </a:endParaRPr>
          </a:p>
          <a:p>
            <a:pPr marL="75565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I </a:t>
            </a:r>
            <a:r>
              <a:rPr sz="1800" dirty="0">
                <a:latin typeface="Arial"/>
                <a:cs typeface="Arial"/>
              </a:rPr>
              <a:t>= Input </a:t>
            </a:r>
            <a:r>
              <a:rPr sz="1800" spc="-5" dirty="0">
                <a:latin typeface="Arial"/>
                <a:cs typeface="Arial"/>
              </a:rPr>
              <a:t>Required </a:t>
            </a:r>
            <a:r>
              <a:rPr sz="1800" dirty="0">
                <a:latin typeface="Arial"/>
                <a:cs typeface="Arial"/>
              </a:rPr>
              <a:t>/ </a:t>
            </a:r>
            <a:r>
              <a:rPr sz="1800" spc="-5" dirty="0">
                <a:latin typeface="Arial"/>
                <a:cs typeface="Arial"/>
              </a:rPr>
              <a:t>Dibutuhkan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masukan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S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Sign </a:t>
            </a:r>
            <a:r>
              <a:rPr sz="1800" spc="-15" dirty="0">
                <a:latin typeface="Arial"/>
                <a:cs typeface="Arial"/>
              </a:rPr>
              <a:t>Off </a:t>
            </a:r>
            <a:r>
              <a:rPr sz="1800" spc="-5" dirty="0">
                <a:latin typeface="Arial"/>
                <a:cs typeface="Arial"/>
              </a:rPr>
              <a:t>Required </a:t>
            </a:r>
            <a:r>
              <a:rPr sz="1800" dirty="0">
                <a:latin typeface="Arial"/>
                <a:cs typeface="Arial"/>
              </a:rPr>
              <a:t>/ </a:t>
            </a:r>
            <a:r>
              <a:rPr sz="1800" spc="-5" dirty="0">
                <a:latin typeface="Arial"/>
                <a:cs typeface="Arial"/>
              </a:rPr>
              <a:t>Dibutuhkan</a:t>
            </a:r>
            <a:r>
              <a:rPr sz="1800" spc="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persetujuan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84759" y="487172"/>
            <a:ext cx="372617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Contoh RACI</a:t>
            </a:r>
            <a:r>
              <a:rPr spc="-50" dirty="0"/>
              <a:t> </a:t>
            </a:r>
            <a:r>
              <a:rPr spc="-5" dirty="0"/>
              <a:t>Chart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1073543" y="1325117"/>
            <a:ext cx="8621268" cy="33215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25173" y="4714747"/>
            <a:ext cx="471106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R = </a:t>
            </a:r>
            <a:r>
              <a:rPr sz="2400" spc="-15" dirty="0">
                <a:latin typeface="Times New Roman"/>
                <a:cs typeface="Times New Roman"/>
              </a:rPr>
              <a:t>responsibility, </a:t>
            </a:r>
            <a:r>
              <a:rPr sz="2400" dirty="0">
                <a:latin typeface="Times New Roman"/>
                <a:cs typeface="Times New Roman"/>
              </a:rPr>
              <a:t>only one R per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task  </a:t>
            </a:r>
            <a:r>
              <a:rPr sz="2400" spc="-5" dirty="0">
                <a:latin typeface="Times New Roman"/>
                <a:cs typeface="Times New Roman"/>
              </a:rPr>
              <a:t>A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accountability</a:t>
            </a:r>
            <a:endParaRPr sz="2400">
              <a:latin typeface="Times New Roman"/>
              <a:cs typeface="Times New Roman"/>
            </a:endParaRPr>
          </a:p>
          <a:p>
            <a:pPr marL="12700" marR="2672715">
              <a:lnSpc>
                <a:spcPct val="100000"/>
              </a:lnSpc>
              <a:tabLst>
                <a:tab pos="513715" algn="l"/>
              </a:tabLst>
            </a:pPr>
            <a:r>
              <a:rPr sz="2400" dirty="0">
                <a:latin typeface="Times New Roman"/>
                <a:cs typeface="Times New Roman"/>
              </a:rPr>
              <a:t>C =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consultation  I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=	informed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5717" y="454406"/>
            <a:ext cx="6682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Rencana </a:t>
            </a:r>
            <a:r>
              <a:rPr sz="3600" dirty="0"/>
              <a:t>Staffing</a:t>
            </a:r>
            <a:r>
              <a:rPr sz="3600" spc="-90" dirty="0"/>
              <a:t> </a:t>
            </a:r>
            <a:r>
              <a:rPr sz="3600" dirty="0"/>
              <a:t>Management</a:t>
            </a:r>
            <a:endParaRPr sz="36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10773" y="1137920"/>
            <a:ext cx="7828915" cy="324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Staffing Management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Plan</a:t>
            </a:r>
            <a:endParaRPr sz="2400">
              <a:latin typeface="Arial"/>
              <a:cs typeface="Arial"/>
            </a:endParaRPr>
          </a:p>
          <a:p>
            <a:pPr marL="374650" marR="5080">
              <a:lnSpc>
                <a:spcPts val="2300"/>
              </a:lnSpc>
              <a:spcBef>
                <a:spcPts val="560"/>
              </a:spcBef>
            </a:pPr>
            <a:r>
              <a:rPr sz="2400" spc="-5" dirty="0">
                <a:latin typeface="Arial"/>
                <a:cs typeface="Arial"/>
              </a:rPr>
              <a:t>Rencana yang menggambarkan kapan dan </a:t>
            </a:r>
            <a:r>
              <a:rPr sz="2400" spc="-10" dirty="0">
                <a:latin typeface="Arial"/>
                <a:cs typeface="Arial"/>
              </a:rPr>
              <a:t>bagaimana  </a:t>
            </a:r>
            <a:r>
              <a:rPr sz="2400" spc="-5" dirty="0">
                <a:latin typeface="Arial"/>
                <a:cs typeface="Arial"/>
              </a:rPr>
              <a:t>seseorang akan ditambahkan atau dihentikan dari tim  proyek.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000">
              <a:latin typeface="Times New Roman"/>
              <a:cs typeface="Times New Roman"/>
            </a:endParaRPr>
          </a:p>
          <a:p>
            <a:pPr marL="355600" marR="56515" indent="-342900">
              <a:lnSpc>
                <a:spcPts val="23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Informasi </a:t>
            </a:r>
            <a:r>
              <a:rPr sz="2400" dirty="0">
                <a:latin typeface="Arial"/>
                <a:cs typeface="Arial"/>
              </a:rPr>
              <a:t>: </a:t>
            </a:r>
            <a:r>
              <a:rPr sz="2400" i="1" spc="-5" dirty="0">
                <a:latin typeface="Arial"/>
                <a:cs typeface="Arial"/>
              </a:rPr>
              <a:t>Resource Histogram</a:t>
            </a:r>
            <a:r>
              <a:rPr sz="2400" spc="-5" dirty="0">
                <a:latin typeface="Arial"/>
                <a:cs typeface="Arial"/>
              </a:rPr>
              <a:t>, cara akuisisi </a:t>
            </a:r>
            <a:r>
              <a:rPr sz="2400" spc="-10" dirty="0">
                <a:latin typeface="Arial"/>
                <a:cs typeface="Arial"/>
              </a:rPr>
              <a:t>anggota  </a:t>
            </a:r>
            <a:r>
              <a:rPr sz="2400" spc="-5" dirty="0">
                <a:latin typeface="Arial"/>
                <a:cs typeface="Arial"/>
              </a:rPr>
              <a:t>tim, timetable, kriteria penghentian anggota tim,  kebutuhan pelatihan/</a:t>
            </a:r>
            <a:r>
              <a:rPr sz="2400" i="1" spc="-5" dirty="0">
                <a:latin typeface="Arial"/>
                <a:cs typeface="Arial"/>
              </a:rPr>
              <a:t>trainin</a:t>
            </a:r>
            <a:r>
              <a:rPr sz="2400" spc="-5" dirty="0">
                <a:latin typeface="Arial"/>
                <a:cs typeface="Arial"/>
              </a:rPr>
              <a:t>g, </a:t>
            </a:r>
            <a:r>
              <a:rPr sz="2400" i="1" spc="-5" dirty="0">
                <a:latin typeface="Arial"/>
                <a:cs typeface="Arial"/>
              </a:rPr>
              <a:t>remunerasi </a:t>
            </a:r>
            <a:r>
              <a:rPr sz="2400" i="1" dirty="0">
                <a:latin typeface="Arial"/>
                <a:cs typeface="Arial"/>
              </a:rPr>
              <a:t>&amp; </a:t>
            </a:r>
            <a:r>
              <a:rPr sz="2400" i="1" spc="-5" dirty="0">
                <a:latin typeface="Arial"/>
                <a:cs typeface="Arial"/>
              </a:rPr>
              <a:t>reward</a:t>
            </a:r>
            <a:r>
              <a:rPr sz="2400" spc="-5" dirty="0">
                <a:latin typeface="Arial"/>
                <a:cs typeface="Arial"/>
              </a:rPr>
              <a:t>,  kesesuaian dengan aturan peraturan </a:t>
            </a:r>
            <a:r>
              <a:rPr sz="2400" spc="-10" dirty="0">
                <a:latin typeface="Arial"/>
                <a:cs typeface="Arial"/>
              </a:rPr>
              <a:t>ketenagakerjaan,  keamanan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Contoh Histogram</a:t>
            </a:r>
            <a:r>
              <a:rPr spc="-45" dirty="0"/>
              <a:t> </a:t>
            </a:r>
            <a:r>
              <a:rPr spc="-5" dirty="0"/>
              <a:t>SDM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19</a:t>
            </a:fld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1884311" y="1179575"/>
            <a:ext cx="6925056" cy="5196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5</TotalTime>
  <Words>610</Words>
  <Application>Microsoft Office PowerPoint</Application>
  <PresentationFormat>Custom</PresentationFormat>
  <Paragraphs>200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Impact</vt:lpstr>
      <vt:lpstr>Times New Roman</vt:lpstr>
      <vt:lpstr>Wingdings</vt:lpstr>
      <vt:lpstr>Main Event</vt:lpstr>
      <vt:lpstr>MANAJEMEN SUMBER DAYA MANUSIA PROYEK</vt:lpstr>
      <vt:lpstr>Manajemen Sumber Daya Manusia</vt:lpstr>
      <vt:lpstr>Lingkup Proses Manajemen SDM</vt:lpstr>
      <vt:lpstr>Motivasi SDM</vt:lpstr>
      <vt:lpstr>Hirarki Kebutuhan (Maslow)</vt:lpstr>
      <vt:lpstr>Faktor Higiene (Herzberg)</vt:lpstr>
      <vt:lpstr>Teori Akuisisi (McClelland)</vt:lpstr>
      <vt:lpstr>Teori X (McGregor)</vt:lpstr>
      <vt:lpstr>Teori Y (McGregor)</vt:lpstr>
      <vt:lpstr>Perencanaan SDM</vt:lpstr>
      <vt:lpstr>PowerPoint Presentation</vt:lpstr>
      <vt:lpstr>Bagan Organisasi Proyek</vt:lpstr>
      <vt:lpstr>Proses Pendefinisian Pekerjaan  &amp; Penugasannya</vt:lpstr>
      <vt:lpstr>OBS &amp; RAM</vt:lpstr>
      <vt:lpstr>Contoh RAM</vt:lpstr>
      <vt:lpstr>Contoh RAM yang Berkaitan Stakeholder</vt:lpstr>
      <vt:lpstr>Contoh RACI Chart</vt:lpstr>
      <vt:lpstr>Rencana Staffing Management</vt:lpstr>
      <vt:lpstr>Contoh Histogram SDM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MPPL 02 (Project HR Mgt).pptx</dc:title>
  <dc:creator>riani</dc:creator>
  <cp:lastModifiedBy>manajemen_2</cp:lastModifiedBy>
  <cp:revision>1</cp:revision>
  <dcterms:created xsi:type="dcterms:W3CDTF">2019-04-05T02:03:24Z</dcterms:created>
  <dcterms:modified xsi:type="dcterms:W3CDTF">2019-04-05T02:09:55Z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2013-03-26T00:00:00Z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2019-04-05T00:00:00Z</vt:filetime>
  </property>
</Properties>
</file>