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80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3999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65531" y="70103"/>
            <a:ext cx="9012936" cy="669035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65531" y="70103"/>
            <a:ext cx="9013190" cy="6690359"/>
          </a:xfrm>
          <a:custGeom>
            <a:avLst/>
            <a:gdLst/>
            <a:ahLst/>
            <a:cxnLst/>
            <a:rect l="l" t="t" r="r" b="b"/>
            <a:pathLst>
              <a:path w="9013190" h="6690359">
                <a:moveTo>
                  <a:pt x="0" y="329819"/>
                </a:moveTo>
                <a:lnTo>
                  <a:pt x="3575" y="281088"/>
                </a:lnTo>
                <a:lnTo>
                  <a:pt x="13961" y="234576"/>
                </a:lnTo>
                <a:lnTo>
                  <a:pt x="30648" y="190791"/>
                </a:lnTo>
                <a:lnTo>
                  <a:pt x="53126" y="150245"/>
                </a:lnTo>
                <a:lnTo>
                  <a:pt x="80884" y="113448"/>
                </a:lnTo>
                <a:lnTo>
                  <a:pt x="113414" y="80911"/>
                </a:lnTo>
                <a:lnTo>
                  <a:pt x="150203" y="53144"/>
                </a:lnTo>
                <a:lnTo>
                  <a:pt x="190744" y="30660"/>
                </a:lnTo>
                <a:lnTo>
                  <a:pt x="234525" y="13967"/>
                </a:lnTo>
                <a:lnTo>
                  <a:pt x="281036" y="3576"/>
                </a:lnTo>
                <a:lnTo>
                  <a:pt x="329768" y="0"/>
                </a:lnTo>
                <a:lnTo>
                  <a:pt x="8683117" y="0"/>
                </a:lnTo>
                <a:lnTo>
                  <a:pt x="8731847" y="3576"/>
                </a:lnTo>
                <a:lnTo>
                  <a:pt x="8778359" y="13967"/>
                </a:lnTo>
                <a:lnTo>
                  <a:pt x="8822144" y="30660"/>
                </a:lnTo>
                <a:lnTo>
                  <a:pt x="8862690" y="53144"/>
                </a:lnTo>
                <a:lnTo>
                  <a:pt x="8899487" y="80911"/>
                </a:lnTo>
                <a:lnTo>
                  <a:pt x="8932024" y="113448"/>
                </a:lnTo>
                <a:lnTo>
                  <a:pt x="8959791" y="150245"/>
                </a:lnTo>
                <a:lnTo>
                  <a:pt x="8982275" y="190791"/>
                </a:lnTo>
                <a:lnTo>
                  <a:pt x="8998968" y="234576"/>
                </a:lnTo>
                <a:lnTo>
                  <a:pt x="9009359" y="281088"/>
                </a:lnTo>
                <a:lnTo>
                  <a:pt x="9012936" y="329819"/>
                </a:lnTo>
                <a:lnTo>
                  <a:pt x="9012936" y="6360591"/>
                </a:lnTo>
                <a:lnTo>
                  <a:pt x="9009359" y="6409323"/>
                </a:lnTo>
                <a:lnTo>
                  <a:pt x="8998968" y="6455834"/>
                </a:lnTo>
                <a:lnTo>
                  <a:pt x="8982275" y="6499615"/>
                </a:lnTo>
                <a:lnTo>
                  <a:pt x="8959791" y="6540156"/>
                </a:lnTo>
                <a:lnTo>
                  <a:pt x="8932024" y="6576945"/>
                </a:lnTo>
                <a:lnTo>
                  <a:pt x="8899487" y="6609475"/>
                </a:lnTo>
                <a:lnTo>
                  <a:pt x="8862690" y="6637233"/>
                </a:lnTo>
                <a:lnTo>
                  <a:pt x="8822144" y="6659711"/>
                </a:lnTo>
                <a:lnTo>
                  <a:pt x="8778359" y="6676398"/>
                </a:lnTo>
                <a:lnTo>
                  <a:pt x="8731847" y="6686784"/>
                </a:lnTo>
                <a:lnTo>
                  <a:pt x="8683117" y="6690360"/>
                </a:lnTo>
                <a:lnTo>
                  <a:pt x="329768" y="6690360"/>
                </a:lnTo>
                <a:lnTo>
                  <a:pt x="281036" y="6686784"/>
                </a:lnTo>
                <a:lnTo>
                  <a:pt x="234525" y="6676398"/>
                </a:lnTo>
                <a:lnTo>
                  <a:pt x="190744" y="6659711"/>
                </a:lnTo>
                <a:lnTo>
                  <a:pt x="150203" y="6637233"/>
                </a:lnTo>
                <a:lnTo>
                  <a:pt x="113414" y="6609475"/>
                </a:lnTo>
                <a:lnTo>
                  <a:pt x="80884" y="6576945"/>
                </a:lnTo>
                <a:lnTo>
                  <a:pt x="53126" y="6540156"/>
                </a:lnTo>
                <a:lnTo>
                  <a:pt x="30648" y="6499615"/>
                </a:lnTo>
                <a:lnTo>
                  <a:pt x="13961" y="6455834"/>
                </a:lnTo>
                <a:lnTo>
                  <a:pt x="3575" y="6409323"/>
                </a:lnTo>
                <a:lnTo>
                  <a:pt x="0" y="6360591"/>
                </a:lnTo>
                <a:lnTo>
                  <a:pt x="0" y="329819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64007" y="1397508"/>
            <a:ext cx="9019540" cy="120650"/>
          </a:xfrm>
          <a:custGeom>
            <a:avLst/>
            <a:gdLst/>
            <a:ahLst/>
            <a:cxnLst/>
            <a:rect l="l" t="t" r="r" b="b"/>
            <a:pathLst>
              <a:path w="9019540" h="120650">
                <a:moveTo>
                  <a:pt x="0" y="120396"/>
                </a:moveTo>
                <a:lnTo>
                  <a:pt x="9019032" y="120396"/>
                </a:lnTo>
                <a:lnTo>
                  <a:pt x="9019032" y="0"/>
                </a:lnTo>
                <a:lnTo>
                  <a:pt x="0" y="0"/>
                </a:lnTo>
                <a:lnTo>
                  <a:pt x="0" y="120396"/>
                </a:lnTo>
                <a:close/>
              </a:path>
            </a:pathLst>
          </a:custGeom>
          <a:solidFill>
            <a:srgbClr val="E6B0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64007" y="2976372"/>
            <a:ext cx="9019540" cy="111760"/>
          </a:xfrm>
          <a:custGeom>
            <a:avLst/>
            <a:gdLst/>
            <a:ahLst/>
            <a:cxnLst/>
            <a:rect l="l" t="t" r="r" b="b"/>
            <a:pathLst>
              <a:path w="9019540" h="111760">
                <a:moveTo>
                  <a:pt x="0" y="111251"/>
                </a:moveTo>
                <a:lnTo>
                  <a:pt x="9019032" y="111251"/>
                </a:lnTo>
                <a:lnTo>
                  <a:pt x="9019032" y="0"/>
                </a:lnTo>
                <a:lnTo>
                  <a:pt x="0" y="0"/>
                </a:lnTo>
                <a:lnTo>
                  <a:pt x="0" y="111251"/>
                </a:lnTo>
                <a:close/>
              </a:path>
            </a:pathLst>
          </a:custGeom>
          <a:solidFill>
            <a:srgbClr val="9184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0452" y="1517903"/>
            <a:ext cx="9023095" cy="14585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696363"/>
                </a:solidFill>
                <a:latin typeface="Arial"/>
                <a:cs typeface="Arial"/>
              </a:defRPr>
            </a:lvl1pPr>
          </a:lstStyle>
          <a:p>
            <a:pPr marL="12700" marR="5080">
              <a:lnSpc>
                <a:spcPts val="1680"/>
              </a:lnSpc>
              <a:spcBef>
                <a:spcPts val="25"/>
              </a:spcBef>
            </a:pPr>
            <a:r>
              <a:rPr spc="-5" dirty="0"/>
              <a:t>Information </a:t>
            </a:r>
            <a:r>
              <a:rPr spc="-15" dirty="0"/>
              <a:t>Technology </a:t>
            </a:r>
            <a:r>
              <a:rPr dirty="0"/>
              <a:t>Project</a:t>
            </a:r>
            <a:r>
              <a:rPr spc="-120" dirty="0"/>
              <a:t> </a:t>
            </a:r>
            <a:r>
              <a:rPr spc="-5" dirty="0"/>
              <a:t>Management,  </a:t>
            </a:r>
            <a:r>
              <a:rPr dirty="0"/>
              <a:t>Fourth</a:t>
            </a:r>
            <a:r>
              <a:rPr spc="-35" dirty="0"/>
              <a:t> </a:t>
            </a:r>
            <a:r>
              <a:rPr dirty="0"/>
              <a:t>Edition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4/5/2019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marL="25400">
              <a:lnSpc>
                <a:spcPts val="1664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696363"/>
                </a:solidFill>
                <a:latin typeface="Franklin Gothic Book"/>
                <a:cs typeface="Franklin Gothic Boo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tx1"/>
                </a:solidFill>
                <a:latin typeface="Perpetua"/>
                <a:cs typeface="Perpetu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696363"/>
                </a:solidFill>
                <a:latin typeface="Arial"/>
                <a:cs typeface="Arial"/>
              </a:defRPr>
            </a:lvl1pPr>
          </a:lstStyle>
          <a:p>
            <a:pPr marL="12700" marR="5080">
              <a:lnSpc>
                <a:spcPts val="1680"/>
              </a:lnSpc>
              <a:spcBef>
                <a:spcPts val="25"/>
              </a:spcBef>
            </a:pPr>
            <a:r>
              <a:rPr spc="-5" dirty="0"/>
              <a:t>Information </a:t>
            </a:r>
            <a:r>
              <a:rPr spc="-15" dirty="0"/>
              <a:t>Technology </a:t>
            </a:r>
            <a:r>
              <a:rPr dirty="0"/>
              <a:t>Project</a:t>
            </a:r>
            <a:r>
              <a:rPr spc="-120" dirty="0"/>
              <a:t> </a:t>
            </a:r>
            <a:r>
              <a:rPr spc="-5" dirty="0"/>
              <a:t>Management,  </a:t>
            </a:r>
            <a:r>
              <a:rPr dirty="0"/>
              <a:t>Fourth</a:t>
            </a:r>
            <a:r>
              <a:rPr spc="-35" dirty="0"/>
              <a:t> </a:t>
            </a:r>
            <a:r>
              <a:rPr dirty="0"/>
              <a:t>Edition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4/5/2019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marL="25400">
              <a:lnSpc>
                <a:spcPts val="1664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696363"/>
                </a:solidFill>
                <a:latin typeface="Franklin Gothic Book"/>
                <a:cs typeface="Franklin Gothic Boo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696363"/>
                </a:solidFill>
                <a:latin typeface="Arial"/>
                <a:cs typeface="Arial"/>
              </a:defRPr>
            </a:lvl1pPr>
          </a:lstStyle>
          <a:p>
            <a:pPr marL="12700" marR="5080">
              <a:lnSpc>
                <a:spcPts val="1680"/>
              </a:lnSpc>
              <a:spcBef>
                <a:spcPts val="25"/>
              </a:spcBef>
            </a:pPr>
            <a:r>
              <a:rPr spc="-5" dirty="0"/>
              <a:t>Information </a:t>
            </a:r>
            <a:r>
              <a:rPr spc="-15" dirty="0"/>
              <a:t>Technology </a:t>
            </a:r>
            <a:r>
              <a:rPr dirty="0"/>
              <a:t>Project</a:t>
            </a:r>
            <a:r>
              <a:rPr spc="-120" dirty="0"/>
              <a:t> </a:t>
            </a:r>
            <a:r>
              <a:rPr spc="-5" dirty="0"/>
              <a:t>Management,  </a:t>
            </a:r>
            <a:r>
              <a:rPr dirty="0"/>
              <a:t>Fourth</a:t>
            </a:r>
            <a:r>
              <a:rPr spc="-35" dirty="0"/>
              <a:t> </a:t>
            </a:r>
            <a:r>
              <a:rPr dirty="0"/>
              <a:t>Edition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4/5/2019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marL="25400">
              <a:lnSpc>
                <a:spcPts val="1664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696363"/>
                </a:solidFill>
                <a:latin typeface="Franklin Gothic Book"/>
                <a:cs typeface="Franklin Gothic Boo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696363"/>
                </a:solidFill>
                <a:latin typeface="Arial"/>
                <a:cs typeface="Arial"/>
              </a:defRPr>
            </a:lvl1pPr>
          </a:lstStyle>
          <a:p>
            <a:pPr marL="12700" marR="5080">
              <a:lnSpc>
                <a:spcPts val="1680"/>
              </a:lnSpc>
              <a:spcBef>
                <a:spcPts val="25"/>
              </a:spcBef>
            </a:pPr>
            <a:r>
              <a:rPr spc="-5" dirty="0"/>
              <a:t>Information </a:t>
            </a:r>
            <a:r>
              <a:rPr spc="-15" dirty="0"/>
              <a:t>Technology </a:t>
            </a:r>
            <a:r>
              <a:rPr dirty="0"/>
              <a:t>Project</a:t>
            </a:r>
            <a:r>
              <a:rPr spc="-120" dirty="0"/>
              <a:t> </a:t>
            </a:r>
            <a:r>
              <a:rPr spc="-5" dirty="0"/>
              <a:t>Management,  </a:t>
            </a:r>
            <a:r>
              <a:rPr dirty="0"/>
              <a:t>Fourth</a:t>
            </a:r>
            <a:r>
              <a:rPr spc="-35" dirty="0"/>
              <a:t> </a:t>
            </a:r>
            <a:r>
              <a:rPr dirty="0"/>
              <a:t>Edition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4/5/2019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marL="25400">
              <a:lnSpc>
                <a:spcPts val="1664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696363"/>
                </a:solidFill>
                <a:latin typeface="Arial"/>
                <a:cs typeface="Arial"/>
              </a:defRPr>
            </a:lvl1pPr>
          </a:lstStyle>
          <a:p>
            <a:pPr marL="12700" marR="5080">
              <a:lnSpc>
                <a:spcPts val="1680"/>
              </a:lnSpc>
              <a:spcBef>
                <a:spcPts val="25"/>
              </a:spcBef>
            </a:pPr>
            <a:r>
              <a:rPr spc="-5" dirty="0"/>
              <a:t>Information </a:t>
            </a:r>
            <a:r>
              <a:rPr spc="-15" dirty="0"/>
              <a:t>Technology </a:t>
            </a:r>
            <a:r>
              <a:rPr dirty="0"/>
              <a:t>Project</a:t>
            </a:r>
            <a:r>
              <a:rPr spc="-120" dirty="0"/>
              <a:t> </a:t>
            </a:r>
            <a:r>
              <a:rPr spc="-5" dirty="0"/>
              <a:t>Management,  </a:t>
            </a:r>
            <a:r>
              <a:rPr dirty="0"/>
              <a:t>Fourth</a:t>
            </a:r>
            <a:r>
              <a:rPr spc="-35" dirty="0"/>
              <a:t> </a:t>
            </a:r>
            <a:r>
              <a:rPr dirty="0"/>
              <a:t>Edition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4/5/2019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marL="25400">
              <a:lnSpc>
                <a:spcPts val="1664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64007" y="70103"/>
            <a:ext cx="9013190" cy="6693534"/>
          </a:xfrm>
          <a:custGeom>
            <a:avLst/>
            <a:gdLst/>
            <a:ahLst/>
            <a:cxnLst/>
            <a:rect l="l" t="t" r="r" b="b"/>
            <a:pathLst>
              <a:path w="9013190" h="6693534">
                <a:moveTo>
                  <a:pt x="0" y="329946"/>
                </a:moveTo>
                <a:lnTo>
                  <a:pt x="3577" y="281184"/>
                </a:lnTo>
                <a:lnTo>
                  <a:pt x="13968" y="234645"/>
                </a:lnTo>
                <a:lnTo>
                  <a:pt x="30664" y="190840"/>
                </a:lnTo>
                <a:lnTo>
                  <a:pt x="53153" y="150277"/>
                </a:lnTo>
                <a:lnTo>
                  <a:pt x="80925" y="113468"/>
                </a:lnTo>
                <a:lnTo>
                  <a:pt x="113469" y="80923"/>
                </a:lnTo>
                <a:lnTo>
                  <a:pt x="150276" y="53151"/>
                </a:lnTo>
                <a:lnTo>
                  <a:pt x="190835" y="30662"/>
                </a:lnTo>
                <a:lnTo>
                  <a:pt x="234636" y="13967"/>
                </a:lnTo>
                <a:lnTo>
                  <a:pt x="281168" y="3576"/>
                </a:lnTo>
                <a:lnTo>
                  <a:pt x="329920" y="0"/>
                </a:lnTo>
                <a:lnTo>
                  <a:pt x="8682990" y="0"/>
                </a:lnTo>
                <a:lnTo>
                  <a:pt x="8731751" y="3576"/>
                </a:lnTo>
                <a:lnTo>
                  <a:pt x="8778290" y="13967"/>
                </a:lnTo>
                <a:lnTo>
                  <a:pt x="8822095" y="30662"/>
                </a:lnTo>
                <a:lnTo>
                  <a:pt x="8862658" y="53151"/>
                </a:lnTo>
                <a:lnTo>
                  <a:pt x="8899467" y="80923"/>
                </a:lnTo>
                <a:lnTo>
                  <a:pt x="8932012" y="113468"/>
                </a:lnTo>
                <a:lnTo>
                  <a:pt x="8959784" y="150277"/>
                </a:lnTo>
                <a:lnTo>
                  <a:pt x="8982273" y="190840"/>
                </a:lnTo>
                <a:lnTo>
                  <a:pt x="8998968" y="234645"/>
                </a:lnTo>
                <a:lnTo>
                  <a:pt x="9009359" y="281184"/>
                </a:lnTo>
                <a:lnTo>
                  <a:pt x="9012936" y="329946"/>
                </a:lnTo>
                <a:lnTo>
                  <a:pt x="9012936" y="6363487"/>
                </a:lnTo>
                <a:lnTo>
                  <a:pt x="9009359" y="6412239"/>
                </a:lnTo>
                <a:lnTo>
                  <a:pt x="8998968" y="6458771"/>
                </a:lnTo>
                <a:lnTo>
                  <a:pt x="8982273" y="6502571"/>
                </a:lnTo>
                <a:lnTo>
                  <a:pt x="8959784" y="6543130"/>
                </a:lnTo>
                <a:lnTo>
                  <a:pt x="8932012" y="6579937"/>
                </a:lnTo>
                <a:lnTo>
                  <a:pt x="8899467" y="6612482"/>
                </a:lnTo>
                <a:lnTo>
                  <a:pt x="8862658" y="6640254"/>
                </a:lnTo>
                <a:lnTo>
                  <a:pt x="8822095" y="6662742"/>
                </a:lnTo>
                <a:lnTo>
                  <a:pt x="8778290" y="6679438"/>
                </a:lnTo>
                <a:lnTo>
                  <a:pt x="8731751" y="6689829"/>
                </a:lnTo>
                <a:lnTo>
                  <a:pt x="8682990" y="6693406"/>
                </a:lnTo>
                <a:lnTo>
                  <a:pt x="329920" y="6693406"/>
                </a:lnTo>
                <a:lnTo>
                  <a:pt x="281168" y="6689829"/>
                </a:lnTo>
                <a:lnTo>
                  <a:pt x="234636" y="6679438"/>
                </a:lnTo>
                <a:lnTo>
                  <a:pt x="190835" y="6662742"/>
                </a:lnTo>
                <a:lnTo>
                  <a:pt x="150276" y="6640254"/>
                </a:lnTo>
                <a:lnTo>
                  <a:pt x="113469" y="6612482"/>
                </a:lnTo>
                <a:lnTo>
                  <a:pt x="80925" y="6579937"/>
                </a:lnTo>
                <a:lnTo>
                  <a:pt x="53153" y="6543130"/>
                </a:lnTo>
                <a:lnTo>
                  <a:pt x="30664" y="6502571"/>
                </a:lnTo>
                <a:lnTo>
                  <a:pt x="13968" y="6458771"/>
                </a:lnTo>
                <a:lnTo>
                  <a:pt x="3577" y="6412239"/>
                </a:lnTo>
                <a:lnTo>
                  <a:pt x="0" y="6363487"/>
                </a:lnTo>
                <a:lnTo>
                  <a:pt x="0" y="32994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93444" y="202819"/>
            <a:ext cx="715711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696363"/>
                </a:solidFill>
                <a:latin typeface="Franklin Gothic Book"/>
                <a:cs typeface="Franklin Gothic Boo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08050" y="2014855"/>
            <a:ext cx="7327899" cy="18884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chemeClr val="tx1"/>
                </a:solidFill>
                <a:latin typeface="Perpetua"/>
                <a:cs typeface="Perpetu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993444" y="6186753"/>
            <a:ext cx="3591560" cy="438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696363"/>
                </a:solidFill>
                <a:latin typeface="Arial"/>
                <a:cs typeface="Arial"/>
              </a:defRPr>
            </a:lvl1pPr>
          </a:lstStyle>
          <a:p>
            <a:pPr marL="12700" marR="5080">
              <a:lnSpc>
                <a:spcPts val="1680"/>
              </a:lnSpc>
              <a:spcBef>
                <a:spcPts val="25"/>
              </a:spcBef>
            </a:pPr>
            <a:r>
              <a:rPr spc="-5" dirty="0"/>
              <a:t>Information </a:t>
            </a:r>
            <a:r>
              <a:rPr spc="-15" dirty="0"/>
              <a:t>Technology </a:t>
            </a:r>
            <a:r>
              <a:rPr dirty="0"/>
              <a:t>Project</a:t>
            </a:r>
            <a:r>
              <a:rPr spc="-120" dirty="0"/>
              <a:t> </a:t>
            </a:r>
            <a:r>
              <a:rPr spc="-5" dirty="0"/>
              <a:t>Management,  </a:t>
            </a:r>
            <a:r>
              <a:rPr dirty="0"/>
              <a:t>Fourth</a:t>
            </a:r>
            <a:r>
              <a:rPr spc="-35" dirty="0"/>
              <a:t> </a:t>
            </a:r>
            <a:r>
              <a:rPr dirty="0"/>
              <a:t>Edition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4/5/2019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43128" y="6329531"/>
            <a:ext cx="261620" cy="2279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marL="25400">
              <a:lnSpc>
                <a:spcPts val="1664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4007" y="1517903"/>
            <a:ext cx="9019540" cy="1458595"/>
          </a:xfrm>
          <a:prstGeom prst="rect">
            <a:avLst/>
          </a:prstGeom>
          <a:solidFill>
            <a:srgbClr val="D24717"/>
          </a:solidFill>
        </p:spPr>
        <p:txBody>
          <a:bodyPr vert="horz" wrap="square" lIns="0" tIns="75565" rIns="0" bIns="0" rtlCol="0">
            <a:spAutoFit/>
          </a:bodyPr>
          <a:lstStyle/>
          <a:p>
            <a:pPr marL="2149475" marR="1832610" indent="-314325">
              <a:lnSpc>
                <a:spcPct val="100000"/>
              </a:lnSpc>
              <a:spcBef>
                <a:spcPts val="595"/>
              </a:spcBef>
            </a:pPr>
            <a:r>
              <a:rPr sz="4000" spc="-10" dirty="0">
                <a:solidFill>
                  <a:srgbClr val="FFFFFF"/>
                </a:solidFill>
                <a:latin typeface="Franklin Gothic Book"/>
                <a:cs typeface="Franklin Gothic Book"/>
              </a:rPr>
              <a:t>Manajemen Mutu </a:t>
            </a:r>
            <a:r>
              <a:rPr sz="4000" spc="-35" dirty="0">
                <a:solidFill>
                  <a:srgbClr val="FFFFFF"/>
                </a:solidFill>
                <a:latin typeface="Franklin Gothic Book"/>
                <a:cs typeface="Franklin Gothic Book"/>
              </a:rPr>
              <a:t>Proyek  </a:t>
            </a:r>
            <a:r>
              <a:rPr sz="4000" spc="-10" dirty="0">
                <a:solidFill>
                  <a:srgbClr val="FFFFFF"/>
                </a:solidFill>
                <a:latin typeface="Franklin Gothic Book"/>
                <a:cs typeface="Franklin Gothic Book"/>
              </a:rPr>
              <a:t>(Manajemen </a:t>
            </a:r>
            <a:r>
              <a:rPr sz="4000" spc="-20" dirty="0">
                <a:solidFill>
                  <a:srgbClr val="FFFFFF"/>
                </a:solidFill>
                <a:latin typeface="Franklin Gothic Book"/>
                <a:cs typeface="Franklin Gothic Book"/>
              </a:rPr>
              <a:t>Kualitas)</a:t>
            </a:r>
            <a:endParaRPr sz="4000">
              <a:latin typeface="Franklin Gothic Book"/>
              <a:cs typeface="Franklin Gothic Boo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688974"/>
            <a:ext cx="353758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What </a:t>
            </a:r>
            <a:r>
              <a:rPr sz="4000" spc="-5" dirty="0"/>
              <a:t>is </a:t>
            </a:r>
            <a:r>
              <a:rPr sz="4000" spc="-10" dirty="0"/>
              <a:t>quality</a:t>
            </a:r>
            <a:r>
              <a:rPr sz="4000" spc="-55" dirty="0"/>
              <a:t> </a:t>
            </a:r>
            <a:r>
              <a:rPr sz="4000" spc="-5" dirty="0"/>
              <a:t>?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307340" y="1506981"/>
            <a:ext cx="7882890" cy="42646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5115" marR="293370" indent="-273050" algn="just">
              <a:lnSpc>
                <a:spcPct val="100000"/>
              </a:lnSpc>
              <a:spcBef>
                <a:spcPts val="95"/>
              </a:spcBef>
              <a:buClr>
                <a:srgbClr val="D24717"/>
              </a:buClr>
              <a:buSzPct val="83928"/>
              <a:buFont typeface="Wingdings 2"/>
              <a:buChar char=""/>
              <a:tabLst>
                <a:tab pos="285750" algn="l"/>
              </a:tabLst>
            </a:pPr>
            <a:r>
              <a:rPr sz="2800" spc="-5" dirty="0">
                <a:latin typeface="Perpetua"/>
                <a:cs typeface="Perpetua"/>
              </a:rPr>
              <a:t>The </a:t>
            </a:r>
            <a:r>
              <a:rPr sz="2800" dirty="0">
                <a:latin typeface="Perpetua"/>
                <a:cs typeface="Perpetua"/>
              </a:rPr>
              <a:t>International </a:t>
            </a:r>
            <a:r>
              <a:rPr sz="2800" spc="-5" dirty="0">
                <a:latin typeface="Perpetua"/>
                <a:cs typeface="Perpetua"/>
              </a:rPr>
              <a:t>Organization </a:t>
            </a:r>
            <a:r>
              <a:rPr sz="2800" dirty="0">
                <a:latin typeface="Perpetua"/>
                <a:cs typeface="Perpetua"/>
              </a:rPr>
              <a:t>for </a:t>
            </a:r>
            <a:r>
              <a:rPr sz="2800" spc="-5" dirty="0">
                <a:latin typeface="Perpetua"/>
                <a:cs typeface="Perpetua"/>
              </a:rPr>
              <a:t>Standardization (ISO)  </a:t>
            </a:r>
            <a:r>
              <a:rPr sz="2800" dirty="0">
                <a:latin typeface="Perpetua"/>
                <a:cs typeface="Perpetua"/>
              </a:rPr>
              <a:t>defines </a:t>
            </a:r>
            <a:r>
              <a:rPr sz="2800" b="1" spc="-5" dirty="0">
                <a:latin typeface="Perpetua"/>
                <a:cs typeface="Perpetua"/>
              </a:rPr>
              <a:t>quality </a:t>
            </a:r>
            <a:r>
              <a:rPr sz="2800" spc="-5" dirty="0">
                <a:latin typeface="Perpetua"/>
                <a:cs typeface="Perpetua"/>
              </a:rPr>
              <a:t>as “the </a:t>
            </a:r>
            <a:r>
              <a:rPr sz="2800" dirty="0">
                <a:latin typeface="Perpetua"/>
                <a:cs typeface="Perpetua"/>
              </a:rPr>
              <a:t>degree </a:t>
            </a:r>
            <a:r>
              <a:rPr sz="2800" spc="-5" dirty="0">
                <a:latin typeface="Perpetua"/>
                <a:cs typeface="Perpetua"/>
              </a:rPr>
              <a:t>to </a:t>
            </a:r>
            <a:r>
              <a:rPr sz="2800" spc="5" dirty="0">
                <a:latin typeface="Perpetua"/>
                <a:cs typeface="Perpetua"/>
              </a:rPr>
              <a:t>which </a:t>
            </a:r>
            <a:r>
              <a:rPr sz="2800" spc="-5" dirty="0">
                <a:latin typeface="Perpetua"/>
                <a:cs typeface="Perpetua"/>
              </a:rPr>
              <a:t>a set of </a:t>
            </a:r>
            <a:r>
              <a:rPr sz="2800" spc="-10" dirty="0">
                <a:latin typeface="Perpetua"/>
                <a:cs typeface="Perpetua"/>
              </a:rPr>
              <a:t>inherent  </a:t>
            </a:r>
            <a:r>
              <a:rPr sz="2800" spc="5" dirty="0">
                <a:latin typeface="Perpetua"/>
                <a:cs typeface="Perpetua"/>
              </a:rPr>
              <a:t>characteristics </a:t>
            </a:r>
            <a:r>
              <a:rPr sz="2800" spc="-5" dirty="0">
                <a:latin typeface="Perpetua"/>
                <a:cs typeface="Perpetua"/>
              </a:rPr>
              <a:t>fulfils requirements”</a:t>
            </a:r>
            <a:r>
              <a:rPr sz="2800" spc="-160" dirty="0">
                <a:latin typeface="Perpetua"/>
                <a:cs typeface="Perpetua"/>
              </a:rPr>
              <a:t> </a:t>
            </a:r>
            <a:r>
              <a:rPr sz="2800" spc="-5" dirty="0">
                <a:latin typeface="Perpetua"/>
                <a:cs typeface="Perpetua"/>
              </a:rPr>
              <a:t>(ISO9000:2000).</a:t>
            </a:r>
            <a:endParaRPr sz="2800">
              <a:latin typeface="Perpetua"/>
              <a:cs typeface="Perpetua"/>
            </a:endParaRPr>
          </a:p>
          <a:p>
            <a:pPr marL="285115" indent="-273050">
              <a:lnSpc>
                <a:spcPct val="100000"/>
              </a:lnSpc>
              <a:spcBef>
                <a:spcPts val="2020"/>
              </a:spcBef>
              <a:buClr>
                <a:srgbClr val="D24717"/>
              </a:buClr>
              <a:buSzPct val="83928"/>
              <a:buFont typeface="Wingdings 2"/>
              <a:buChar char=""/>
              <a:tabLst>
                <a:tab pos="285750" algn="l"/>
              </a:tabLst>
            </a:pPr>
            <a:r>
              <a:rPr sz="2800" spc="-25" dirty="0">
                <a:latin typeface="Perpetua"/>
                <a:cs typeface="Perpetua"/>
              </a:rPr>
              <a:t>Para </a:t>
            </a:r>
            <a:r>
              <a:rPr sz="2800" spc="-5" dirty="0">
                <a:latin typeface="Perpetua"/>
                <a:cs typeface="Perpetua"/>
              </a:rPr>
              <a:t>ahli lain mendefinisikan </a:t>
            </a:r>
            <a:r>
              <a:rPr sz="2800" spc="-10" dirty="0">
                <a:latin typeface="Perpetua"/>
                <a:cs typeface="Perpetua"/>
              </a:rPr>
              <a:t>mutu</a:t>
            </a:r>
            <a:r>
              <a:rPr sz="2800" spc="30" dirty="0">
                <a:latin typeface="Perpetua"/>
                <a:cs typeface="Perpetua"/>
              </a:rPr>
              <a:t> </a:t>
            </a:r>
            <a:r>
              <a:rPr sz="2800" spc="-5" dirty="0">
                <a:latin typeface="Perpetua"/>
                <a:cs typeface="Perpetua"/>
              </a:rPr>
              <a:t>sebagai:</a:t>
            </a:r>
            <a:endParaRPr sz="2800">
              <a:latin typeface="Perpetua"/>
              <a:cs typeface="Perpetua"/>
            </a:endParaRPr>
          </a:p>
          <a:p>
            <a:pPr marL="561340" marR="252729" lvl="1" indent="-228600">
              <a:lnSpc>
                <a:spcPct val="100000"/>
              </a:lnSpc>
              <a:spcBef>
                <a:spcPts val="1789"/>
              </a:spcBef>
              <a:buClr>
                <a:srgbClr val="9B2C1F"/>
              </a:buClr>
              <a:buSzPct val="85416"/>
              <a:buFont typeface="Wingdings 2"/>
              <a:buChar char=""/>
              <a:tabLst>
                <a:tab pos="561340" algn="l"/>
              </a:tabLst>
            </a:pPr>
            <a:r>
              <a:rPr sz="2400" b="1" dirty="0">
                <a:latin typeface="Perpetua"/>
                <a:cs typeface="Perpetua"/>
              </a:rPr>
              <a:t>Kesesuaian </a:t>
            </a:r>
            <a:r>
              <a:rPr sz="2400" b="1" spc="-5" dirty="0">
                <a:latin typeface="Perpetua"/>
                <a:cs typeface="Perpetua"/>
              </a:rPr>
              <a:t>terhadap persyaratan </a:t>
            </a:r>
            <a:r>
              <a:rPr sz="2400" b="1" spc="-10" dirty="0">
                <a:latin typeface="Perpetua"/>
                <a:cs typeface="Perpetua"/>
              </a:rPr>
              <a:t>(</a:t>
            </a:r>
            <a:r>
              <a:rPr sz="2400" b="1" i="1" spc="-10" dirty="0">
                <a:latin typeface="Perpetua"/>
                <a:cs typeface="Perpetua"/>
              </a:rPr>
              <a:t>conformance </a:t>
            </a:r>
            <a:r>
              <a:rPr sz="2400" b="1" i="1" dirty="0">
                <a:latin typeface="Perpetua"/>
                <a:cs typeface="Perpetua"/>
              </a:rPr>
              <a:t>to  </a:t>
            </a:r>
            <a:r>
              <a:rPr sz="2400" b="1" i="1" spc="-10" dirty="0">
                <a:latin typeface="Perpetua"/>
                <a:cs typeface="Perpetua"/>
              </a:rPr>
              <a:t>requirements</a:t>
            </a:r>
            <a:r>
              <a:rPr sz="2400" b="1" spc="-10" dirty="0">
                <a:latin typeface="Perpetua"/>
                <a:cs typeface="Perpetua"/>
              </a:rPr>
              <a:t>)</a:t>
            </a:r>
            <a:r>
              <a:rPr sz="2400" spc="-10" dirty="0">
                <a:latin typeface="Perpetua"/>
                <a:cs typeface="Perpetua"/>
              </a:rPr>
              <a:t>: </a:t>
            </a:r>
            <a:r>
              <a:rPr sz="2400" spc="-5" dirty="0">
                <a:latin typeface="Perpetua"/>
                <a:cs typeface="Perpetua"/>
              </a:rPr>
              <a:t>Proses </a:t>
            </a:r>
            <a:r>
              <a:rPr sz="2400" dirty="0">
                <a:latin typeface="Perpetua"/>
                <a:cs typeface="Perpetua"/>
              </a:rPr>
              <a:t>dan </a:t>
            </a:r>
            <a:r>
              <a:rPr sz="2400" spc="-5" dirty="0">
                <a:latin typeface="Perpetua"/>
                <a:cs typeface="Perpetua"/>
              </a:rPr>
              <a:t>produk </a:t>
            </a:r>
            <a:r>
              <a:rPr sz="2400" spc="-25" dirty="0">
                <a:latin typeface="Perpetua"/>
                <a:cs typeface="Perpetua"/>
              </a:rPr>
              <a:t>proyek </a:t>
            </a:r>
            <a:r>
              <a:rPr sz="2400" spc="-5" dirty="0">
                <a:latin typeface="Perpetua"/>
                <a:cs typeface="Perpetua"/>
              </a:rPr>
              <a:t>memenuhi </a:t>
            </a:r>
            <a:r>
              <a:rPr sz="2400" dirty="0">
                <a:latin typeface="Perpetua"/>
                <a:cs typeface="Perpetua"/>
              </a:rPr>
              <a:t>spesifikasi  tertulis.</a:t>
            </a:r>
            <a:endParaRPr sz="2400">
              <a:latin typeface="Perpetua"/>
              <a:cs typeface="Perpetua"/>
            </a:endParaRPr>
          </a:p>
          <a:p>
            <a:pPr marL="561340" lvl="1" indent="-228600">
              <a:lnSpc>
                <a:spcPct val="100000"/>
              </a:lnSpc>
              <a:spcBef>
                <a:spcPts val="1730"/>
              </a:spcBef>
              <a:buClr>
                <a:srgbClr val="9B2C1F"/>
              </a:buClr>
              <a:buSzPct val="85416"/>
              <a:buFont typeface="Wingdings 2"/>
              <a:buChar char=""/>
              <a:tabLst>
                <a:tab pos="561340" algn="l"/>
              </a:tabLst>
            </a:pPr>
            <a:r>
              <a:rPr sz="2400" b="1" dirty="0">
                <a:latin typeface="Perpetua"/>
                <a:cs typeface="Perpetua"/>
              </a:rPr>
              <a:t>Kesesuaian untuk penggunaan </a:t>
            </a:r>
            <a:r>
              <a:rPr sz="2400" b="1" spc="-10" dirty="0">
                <a:latin typeface="Perpetua"/>
                <a:cs typeface="Perpetua"/>
              </a:rPr>
              <a:t>(</a:t>
            </a:r>
            <a:r>
              <a:rPr sz="2400" b="1" i="1" spc="-10" dirty="0">
                <a:latin typeface="Perpetua"/>
                <a:cs typeface="Perpetua"/>
              </a:rPr>
              <a:t>fitness </a:t>
            </a:r>
            <a:r>
              <a:rPr sz="2400" b="1" i="1" spc="-20" dirty="0">
                <a:latin typeface="Perpetua"/>
                <a:cs typeface="Perpetua"/>
              </a:rPr>
              <a:t>for </a:t>
            </a:r>
            <a:r>
              <a:rPr sz="2400" b="1" i="1" spc="-10" dirty="0">
                <a:latin typeface="Perpetua"/>
                <a:cs typeface="Perpetua"/>
              </a:rPr>
              <a:t>use</a:t>
            </a:r>
            <a:r>
              <a:rPr sz="2400" b="1" spc="-10" dirty="0">
                <a:latin typeface="Perpetua"/>
                <a:cs typeface="Perpetua"/>
              </a:rPr>
              <a:t>)</a:t>
            </a:r>
            <a:r>
              <a:rPr sz="2400" spc="-10" dirty="0">
                <a:latin typeface="Perpetua"/>
                <a:cs typeface="Perpetua"/>
              </a:rPr>
              <a:t>:</a:t>
            </a:r>
            <a:r>
              <a:rPr sz="2400" spc="-190" dirty="0">
                <a:latin typeface="Perpetua"/>
                <a:cs typeface="Perpetua"/>
              </a:rPr>
              <a:t> </a:t>
            </a:r>
            <a:r>
              <a:rPr sz="2400" spc="-5" dirty="0">
                <a:latin typeface="Perpetua"/>
                <a:cs typeface="Perpetua"/>
              </a:rPr>
              <a:t>memastikan</a:t>
            </a:r>
            <a:endParaRPr sz="2400">
              <a:latin typeface="Perpetua"/>
              <a:cs typeface="Perpetua"/>
            </a:endParaRPr>
          </a:p>
          <a:p>
            <a:pPr marL="561340">
              <a:lnSpc>
                <a:spcPct val="100000"/>
              </a:lnSpc>
              <a:spcBef>
                <a:spcPts val="5"/>
              </a:spcBef>
            </a:pPr>
            <a:r>
              <a:rPr sz="2400" spc="-5" dirty="0">
                <a:latin typeface="Perpetua"/>
                <a:cs typeface="Perpetua"/>
              </a:rPr>
              <a:t>bahwa produk dapat </a:t>
            </a:r>
            <a:r>
              <a:rPr sz="2400" dirty="0">
                <a:latin typeface="Perpetua"/>
                <a:cs typeface="Perpetua"/>
              </a:rPr>
              <a:t>digunakan sesuai</a:t>
            </a:r>
            <a:r>
              <a:rPr sz="2400" spc="-65" dirty="0">
                <a:latin typeface="Perpetua"/>
                <a:cs typeface="Perpetua"/>
              </a:rPr>
              <a:t> </a:t>
            </a:r>
            <a:r>
              <a:rPr sz="2400" spc="-5" dirty="0">
                <a:latin typeface="Perpetua"/>
                <a:cs typeface="Perpetua"/>
              </a:rPr>
              <a:t>tujuan/sasaran.</a:t>
            </a:r>
            <a:endParaRPr sz="2400">
              <a:latin typeface="Perpetua"/>
              <a:cs typeface="Perpetu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751459"/>
            <a:ext cx="70853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Apa </a:t>
            </a:r>
            <a:r>
              <a:rPr spc="-5" dirty="0"/>
              <a:t>itu Manajemen </a:t>
            </a:r>
            <a:r>
              <a:rPr spc="-15" dirty="0"/>
              <a:t>Kualitas</a:t>
            </a:r>
            <a:r>
              <a:rPr spc="-85" dirty="0"/>
              <a:t> </a:t>
            </a:r>
            <a:r>
              <a:rPr spc="-25" dirty="0"/>
              <a:t>Proyek?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651457"/>
            <a:ext cx="8637905" cy="19780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5115" marR="5080" indent="-273050">
              <a:lnSpc>
                <a:spcPct val="100000"/>
              </a:lnSpc>
              <a:spcBef>
                <a:spcPts val="105"/>
              </a:spcBef>
              <a:buClr>
                <a:srgbClr val="D24717"/>
              </a:buClr>
              <a:buSzPct val="84375"/>
              <a:buFont typeface="Wingdings 2"/>
              <a:buChar char=""/>
              <a:tabLst>
                <a:tab pos="285750" algn="l"/>
              </a:tabLst>
            </a:pPr>
            <a:r>
              <a:rPr sz="3200" dirty="0">
                <a:latin typeface="Perpetua"/>
                <a:cs typeface="Perpetua"/>
              </a:rPr>
              <a:t>Manajemen </a:t>
            </a:r>
            <a:r>
              <a:rPr sz="3200" spc="-20" dirty="0">
                <a:latin typeface="Perpetua"/>
                <a:cs typeface="Perpetua"/>
              </a:rPr>
              <a:t>Kualitas </a:t>
            </a:r>
            <a:r>
              <a:rPr sz="3200" spc="-30" dirty="0">
                <a:latin typeface="Perpetua"/>
                <a:cs typeface="Perpetua"/>
              </a:rPr>
              <a:t>Proyek </a:t>
            </a:r>
            <a:r>
              <a:rPr sz="3200" spc="-5" dirty="0">
                <a:latin typeface="Perpetua"/>
                <a:cs typeface="Perpetua"/>
              </a:rPr>
              <a:t>adalah </a:t>
            </a:r>
            <a:r>
              <a:rPr sz="3200" spc="-10" dirty="0">
                <a:latin typeface="Perpetua"/>
                <a:cs typeface="Perpetua"/>
              </a:rPr>
              <a:t>proses </a:t>
            </a:r>
            <a:r>
              <a:rPr sz="3200" spc="-15" dirty="0">
                <a:latin typeface="Perpetua"/>
                <a:cs typeface="Perpetua"/>
              </a:rPr>
              <a:t>yang </a:t>
            </a:r>
            <a:r>
              <a:rPr sz="3200" spc="-5" dirty="0">
                <a:latin typeface="Perpetua"/>
                <a:cs typeface="Perpetua"/>
              </a:rPr>
              <a:t>dilakukan  untuk menjamin </a:t>
            </a:r>
            <a:r>
              <a:rPr sz="3200" b="1" spc="-30" dirty="0">
                <a:latin typeface="Perpetua"/>
                <a:cs typeface="Perpetua"/>
              </a:rPr>
              <a:t>proyek </a:t>
            </a:r>
            <a:r>
              <a:rPr sz="3200" spc="-5" dirty="0">
                <a:latin typeface="Perpetua"/>
                <a:cs typeface="Perpetua"/>
              </a:rPr>
              <a:t>dapat memenuhi </a:t>
            </a:r>
            <a:r>
              <a:rPr sz="3200" b="1" spc="-15" dirty="0">
                <a:latin typeface="Perpetua"/>
                <a:cs typeface="Perpetua"/>
              </a:rPr>
              <a:t>kebutuhan  </a:t>
            </a:r>
            <a:r>
              <a:rPr sz="3200" spc="-15" dirty="0">
                <a:latin typeface="Perpetua"/>
                <a:cs typeface="Perpetua"/>
              </a:rPr>
              <a:t>yang </a:t>
            </a:r>
            <a:r>
              <a:rPr sz="3200" dirty="0">
                <a:latin typeface="Perpetua"/>
                <a:cs typeface="Perpetua"/>
              </a:rPr>
              <a:t>telah </a:t>
            </a:r>
            <a:r>
              <a:rPr sz="3200" spc="-5" dirty="0">
                <a:latin typeface="Perpetua"/>
                <a:cs typeface="Perpetua"/>
              </a:rPr>
              <a:t>disepakati melalui </a:t>
            </a:r>
            <a:r>
              <a:rPr sz="3200" b="1" spc="-10" dirty="0">
                <a:latin typeface="Perpetua"/>
                <a:cs typeface="Perpetua"/>
              </a:rPr>
              <a:t>aturan-aturan </a:t>
            </a:r>
            <a:r>
              <a:rPr sz="3200" spc="-5" dirty="0">
                <a:latin typeface="Perpetua"/>
                <a:cs typeface="Perpetua"/>
              </a:rPr>
              <a:t>mengenai  </a:t>
            </a:r>
            <a:r>
              <a:rPr sz="3200" b="1" spc="-5" dirty="0">
                <a:latin typeface="Perpetua"/>
                <a:cs typeface="Perpetua"/>
              </a:rPr>
              <a:t>kualitas </a:t>
            </a:r>
            <a:r>
              <a:rPr sz="3200" b="1" dirty="0">
                <a:latin typeface="Perpetua"/>
                <a:cs typeface="Perpetua"/>
              </a:rPr>
              <a:t>, prosedur </a:t>
            </a:r>
            <a:r>
              <a:rPr sz="3200" spc="-5" dirty="0">
                <a:latin typeface="Perpetua"/>
                <a:cs typeface="Perpetua"/>
              </a:rPr>
              <a:t>maupun</a:t>
            </a:r>
            <a:r>
              <a:rPr sz="3200" spc="-145" dirty="0">
                <a:latin typeface="Perpetua"/>
                <a:cs typeface="Perpetua"/>
              </a:rPr>
              <a:t> </a:t>
            </a:r>
            <a:r>
              <a:rPr sz="3200" b="1" spc="-5" dirty="0">
                <a:latin typeface="Perpetua"/>
                <a:cs typeface="Perpetua"/>
              </a:rPr>
              <a:t>guidelines</a:t>
            </a:r>
            <a:endParaRPr sz="3200">
              <a:latin typeface="Perpetua"/>
              <a:cs typeface="Perpetu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688974"/>
            <a:ext cx="641159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40" dirty="0"/>
              <a:t>Tahapan </a:t>
            </a:r>
            <a:r>
              <a:rPr sz="4000" spc="-10" dirty="0"/>
              <a:t>Manajemen</a:t>
            </a:r>
            <a:r>
              <a:rPr sz="4000" spc="-25" dirty="0"/>
              <a:t> </a:t>
            </a:r>
            <a:r>
              <a:rPr sz="4000" spc="-20" dirty="0"/>
              <a:t>Kualitas</a:t>
            </a:r>
            <a:endParaRPr sz="4000"/>
          </a:p>
        </p:txBody>
      </p:sp>
      <p:sp>
        <p:nvSpPr>
          <p:cNvPr id="4" name="object 4"/>
          <p:cNvSpPr txBox="1"/>
          <p:nvPr/>
        </p:nvSpPr>
        <p:spPr>
          <a:xfrm>
            <a:off x="1313433" y="1390600"/>
            <a:ext cx="7297420" cy="4535805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241300" indent="-228600" algn="just">
              <a:lnSpc>
                <a:spcPct val="100000"/>
              </a:lnSpc>
              <a:spcBef>
                <a:spcPts val="490"/>
              </a:spcBef>
              <a:buClr>
                <a:srgbClr val="9B2C1F"/>
              </a:buClr>
              <a:buSzPct val="84782"/>
              <a:buFont typeface="Wingdings 2"/>
              <a:buChar char=""/>
              <a:tabLst>
                <a:tab pos="241300" algn="l"/>
              </a:tabLst>
            </a:pPr>
            <a:r>
              <a:rPr sz="2300" b="1" spc="-15" dirty="0">
                <a:latin typeface="Perpetua"/>
                <a:cs typeface="Perpetua"/>
              </a:rPr>
              <a:t>Perencanaan </a:t>
            </a:r>
            <a:r>
              <a:rPr sz="2300" b="1" dirty="0">
                <a:latin typeface="Perpetua"/>
                <a:cs typeface="Perpetua"/>
              </a:rPr>
              <a:t>kualitas</a:t>
            </a:r>
            <a:r>
              <a:rPr sz="2300" dirty="0">
                <a:latin typeface="Perpetua"/>
                <a:cs typeface="Perpetua"/>
              </a:rPr>
              <a:t>:</a:t>
            </a:r>
            <a:endParaRPr sz="2300">
              <a:latin typeface="Perpetua"/>
              <a:cs typeface="Perpetua"/>
            </a:endParaRPr>
          </a:p>
          <a:p>
            <a:pPr marL="241300" algn="just">
              <a:lnSpc>
                <a:spcPct val="100000"/>
              </a:lnSpc>
              <a:spcBef>
                <a:spcPts val="395"/>
              </a:spcBef>
            </a:pPr>
            <a:r>
              <a:rPr sz="2300" dirty="0">
                <a:latin typeface="Perpetua"/>
                <a:cs typeface="Perpetua"/>
              </a:rPr>
              <a:t>identifikasi </a:t>
            </a:r>
            <a:r>
              <a:rPr sz="2300" spc="-5" dirty="0">
                <a:latin typeface="Perpetua"/>
                <a:cs typeface="Perpetua"/>
              </a:rPr>
              <a:t>standar </a:t>
            </a:r>
            <a:r>
              <a:rPr sz="2300" dirty="0">
                <a:latin typeface="Perpetua"/>
                <a:cs typeface="Perpetua"/>
              </a:rPr>
              <a:t>kualitas </a:t>
            </a:r>
            <a:r>
              <a:rPr sz="2300" spc="-10" dirty="0">
                <a:latin typeface="Perpetua"/>
                <a:cs typeface="Perpetua"/>
              </a:rPr>
              <a:t>yang </a:t>
            </a:r>
            <a:r>
              <a:rPr sz="2300" spc="-20" dirty="0">
                <a:latin typeface="Perpetua"/>
                <a:cs typeface="Perpetua"/>
              </a:rPr>
              <a:t>relevan </a:t>
            </a:r>
            <a:r>
              <a:rPr sz="2300" spc="-5" dirty="0">
                <a:latin typeface="Perpetua"/>
                <a:cs typeface="Perpetua"/>
              </a:rPr>
              <a:t>dengan</a:t>
            </a:r>
            <a:r>
              <a:rPr sz="2300" spc="140" dirty="0">
                <a:latin typeface="Perpetua"/>
                <a:cs typeface="Perpetua"/>
              </a:rPr>
              <a:t> </a:t>
            </a:r>
            <a:r>
              <a:rPr sz="2300" spc="-20" dirty="0">
                <a:latin typeface="Perpetua"/>
                <a:cs typeface="Perpetua"/>
              </a:rPr>
              <a:t>proyek, </a:t>
            </a:r>
            <a:r>
              <a:rPr sz="2300" dirty="0">
                <a:latin typeface="Perpetua"/>
                <a:cs typeface="Perpetua"/>
              </a:rPr>
              <a:t>dan</a:t>
            </a:r>
            <a:endParaRPr sz="2300">
              <a:latin typeface="Perpetua"/>
              <a:cs typeface="Perpetua"/>
            </a:endParaRPr>
          </a:p>
          <a:p>
            <a:pPr marL="241300" algn="just">
              <a:lnSpc>
                <a:spcPct val="100000"/>
              </a:lnSpc>
              <a:spcBef>
                <a:spcPts val="5"/>
              </a:spcBef>
            </a:pPr>
            <a:r>
              <a:rPr sz="2300" spc="-5" dirty="0">
                <a:latin typeface="Perpetua"/>
                <a:cs typeface="Perpetua"/>
              </a:rPr>
              <a:t>menentukan </a:t>
            </a:r>
            <a:r>
              <a:rPr sz="2300" dirty="0">
                <a:latin typeface="Perpetua"/>
                <a:cs typeface="Perpetua"/>
              </a:rPr>
              <a:t>cara </a:t>
            </a:r>
            <a:r>
              <a:rPr sz="2300" spc="-5" dirty="0">
                <a:latin typeface="Perpetua"/>
                <a:cs typeface="Perpetua"/>
              </a:rPr>
              <a:t>memenuhi </a:t>
            </a:r>
            <a:r>
              <a:rPr sz="2300" dirty="0">
                <a:latin typeface="Perpetua"/>
                <a:cs typeface="Perpetua"/>
              </a:rPr>
              <a:t>standar kualitas</a:t>
            </a:r>
            <a:r>
              <a:rPr sz="2300" spc="-95" dirty="0">
                <a:latin typeface="Perpetua"/>
                <a:cs typeface="Perpetua"/>
              </a:rPr>
              <a:t> </a:t>
            </a:r>
            <a:r>
              <a:rPr sz="2300" spc="-35" dirty="0">
                <a:latin typeface="Perpetua"/>
                <a:cs typeface="Perpetua"/>
              </a:rPr>
              <a:t>tsb.</a:t>
            </a:r>
            <a:endParaRPr sz="2300">
              <a:latin typeface="Perpetua"/>
              <a:cs typeface="Perpetua"/>
            </a:endParaRPr>
          </a:p>
          <a:p>
            <a:pPr marL="241300" indent="-228600" algn="just">
              <a:lnSpc>
                <a:spcPct val="100000"/>
              </a:lnSpc>
              <a:spcBef>
                <a:spcPts val="395"/>
              </a:spcBef>
              <a:buClr>
                <a:srgbClr val="9B2C1F"/>
              </a:buClr>
              <a:buSzPct val="84782"/>
              <a:buFont typeface="Wingdings 2"/>
              <a:buChar char=""/>
              <a:tabLst>
                <a:tab pos="241300" algn="l"/>
              </a:tabLst>
            </a:pPr>
            <a:r>
              <a:rPr sz="2300" b="1" spc="-15" dirty="0">
                <a:latin typeface="Perpetua"/>
                <a:cs typeface="Perpetua"/>
              </a:rPr>
              <a:t>Penjaminan</a:t>
            </a:r>
            <a:r>
              <a:rPr sz="2300" b="1" spc="-10" dirty="0">
                <a:latin typeface="Perpetua"/>
                <a:cs typeface="Perpetua"/>
              </a:rPr>
              <a:t> </a:t>
            </a:r>
            <a:r>
              <a:rPr sz="2300" b="1" spc="-5" dirty="0">
                <a:latin typeface="Perpetua"/>
                <a:cs typeface="Perpetua"/>
              </a:rPr>
              <a:t>Kualitas</a:t>
            </a:r>
            <a:endParaRPr sz="2300">
              <a:latin typeface="Perpetua"/>
              <a:cs typeface="Perpetua"/>
            </a:endParaRPr>
          </a:p>
          <a:p>
            <a:pPr marL="241300" marR="5080" algn="just">
              <a:lnSpc>
                <a:spcPct val="100000"/>
              </a:lnSpc>
              <a:spcBef>
                <a:spcPts val="409"/>
              </a:spcBef>
            </a:pPr>
            <a:r>
              <a:rPr sz="2300" dirty="0">
                <a:latin typeface="Perpetua"/>
                <a:cs typeface="Perpetua"/>
              </a:rPr>
              <a:t>Menjalankan </a:t>
            </a:r>
            <a:r>
              <a:rPr sz="2300" spc="-5" dirty="0">
                <a:latin typeface="Perpetua"/>
                <a:cs typeface="Perpetua"/>
              </a:rPr>
              <a:t>apa </a:t>
            </a:r>
            <a:r>
              <a:rPr sz="2300" spc="-10" dirty="0">
                <a:latin typeface="Perpetua"/>
                <a:cs typeface="Perpetua"/>
              </a:rPr>
              <a:t>yang </a:t>
            </a:r>
            <a:r>
              <a:rPr sz="2300" spc="-5" dirty="0">
                <a:latin typeface="Perpetua"/>
                <a:cs typeface="Perpetua"/>
              </a:rPr>
              <a:t>sudah direncanakan </a:t>
            </a:r>
            <a:r>
              <a:rPr sz="2300" dirty="0">
                <a:latin typeface="Perpetua"/>
                <a:cs typeface="Perpetua"/>
              </a:rPr>
              <a:t>untuk </a:t>
            </a:r>
            <a:r>
              <a:rPr sz="2300" spc="-5" dirty="0">
                <a:latin typeface="Perpetua"/>
                <a:cs typeface="Perpetua"/>
              </a:rPr>
              <a:t>menjamin bahwa  </a:t>
            </a:r>
            <a:r>
              <a:rPr sz="2300" dirty="0">
                <a:latin typeface="Perpetua"/>
                <a:cs typeface="Perpetua"/>
              </a:rPr>
              <a:t>tim </a:t>
            </a:r>
            <a:r>
              <a:rPr sz="2300" spc="-25" dirty="0">
                <a:latin typeface="Perpetua"/>
                <a:cs typeface="Perpetua"/>
              </a:rPr>
              <a:t>proyek </a:t>
            </a:r>
            <a:r>
              <a:rPr sz="2300" dirty="0">
                <a:latin typeface="Perpetua"/>
                <a:cs typeface="Perpetua"/>
              </a:rPr>
              <a:t>sudah </a:t>
            </a:r>
            <a:r>
              <a:rPr sz="2300" spc="-5" dirty="0">
                <a:latin typeface="Perpetua"/>
                <a:cs typeface="Perpetua"/>
              </a:rPr>
              <a:t>menjalankan semua proses </a:t>
            </a:r>
            <a:r>
              <a:rPr sz="2300" spc="-10" dirty="0">
                <a:latin typeface="Perpetua"/>
                <a:cs typeface="Perpetua"/>
              </a:rPr>
              <a:t>yang </a:t>
            </a:r>
            <a:r>
              <a:rPr sz="2300" spc="-5" dirty="0">
                <a:latin typeface="Perpetua"/>
                <a:cs typeface="Perpetua"/>
              </a:rPr>
              <a:t>dibutuhkan  </a:t>
            </a:r>
            <a:r>
              <a:rPr sz="2300" dirty="0">
                <a:latin typeface="Perpetua"/>
                <a:cs typeface="Perpetua"/>
              </a:rPr>
              <a:t>untuk </a:t>
            </a:r>
            <a:r>
              <a:rPr sz="2300" spc="-5" dirty="0">
                <a:latin typeface="Perpetua"/>
                <a:cs typeface="Perpetua"/>
              </a:rPr>
              <a:t>memenuhi </a:t>
            </a:r>
            <a:r>
              <a:rPr sz="2300" dirty="0">
                <a:latin typeface="Perpetua"/>
                <a:cs typeface="Perpetua"/>
              </a:rPr>
              <a:t>standar kualitas </a:t>
            </a:r>
            <a:r>
              <a:rPr sz="2300" spc="-10" dirty="0">
                <a:latin typeface="Perpetua"/>
                <a:cs typeface="Perpetua"/>
              </a:rPr>
              <a:t>yang</a:t>
            </a:r>
            <a:r>
              <a:rPr sz="2300" spc="-90" dirty="0">
                <a:latin typeface="Perpetua"/>
                <a:cs typeface="Perpetua"/>
              </a:rPr>
              <a:t> </a:t>
            </a:r>
            <a:r>
              <a:rPr sz="2300" spc="-20" dirty="0">
                <a:latin typeface="Perpetua"/>
                <a:cs typeface="Perpetua"/>
              </a:rPr>
              <a:t>relevan</a:t>
            </a:r>
            <a:endParaRPr sz="2300">
              <a:latin typeface="Perpetua"/>
              <a:cs typeface="Perpetua"/>
            </a:endParaRPr>
          </a:p>
          <a:p>
            <a:pPr marL="241300" indent="-228600" algn="just">
              <a:lnSpc>
                <a:spcPct val="100000"/>
              </a:lnSpc>
              <a:spcBef>
                <a:spcPts val="395"/>
              </a:spcBef>
              <a:buClr>
                <a:srgbClr val="9B2C1F"/>
              </a:buClr>
              <a:buSzPct val="84782"/>
              <a:buFont typeface="Wingdings 2"/>
              <a:buChar char=""/>
              <a:tabLst>
                <a:tab pos="241300" algn="l"/>
              </a:tabLst>
            </a:pPr>
            <a:r>
              <a:rPr sz="2300" b="1" spc="-15" dirty="0">
                <a:latin typeface="Perpetua"/>
                <a:cs typeface="Perpetua"/>
              </a:rPr>
              <a:t>Pengendalian</a:t>
            </a:r>
            <a:r>
              <a:rPr sz="2300" b="1" spc="-25" dirty="0">
                <a:latin typeface="Perpetua"/>
                <a:cs typeface="Perpetua"/>
              </a:rPr>
              <a:t> </a:t>
            </a:r>
            <a:r>
              <a:rPr sz="2300" b="1" spc="-5" dirty="0">
                <a:latin typeface="Perpetua"/>
                <a:cs typeface="Perpetua"/>
              </a:rPr>
              <a:t>Kualitas</a:t>
            </a:r>
            <a:endParaRPr sz="2300">
              <a:latin typeface="Perpetua"/>
              <a:cs typeface="Perpetua"/>
            </a:endParaRPr>
          </a:p>
          <a:p>
            <a:pPr marL="241300" marR="5080" algn="just">
              <a:lnSpc>
                <a:spcPct val="100000"/>
              </a:lnSpc>
              <a:spcBef>
                <a:spcPts val="400"/>
              </a:spcBef>
            </a:pPr>
            <a:r>
              <a:rPr sz="2300" dirty="0">
                <a:latin typeface="Perpetua"/>
                <a:cs typeface="Perpetua"/>
              </a:rPr>
              <a:t>Memonitor </a:t>
            </a:r>
            <a:r>
              <a:rPr sz="2300" spc="-5" dirty="0">
                <a:latin typeface="Perpetua"/>
                <a:cs typeface="Perpetua"/>
              </a:rPr>
              <a:t>hasil </a:t>
            </a:r>
            <a:r>
              <a:rPr sz="2300" dirty="0">
                <a:latin typeface="Perpetua"/>
                <a:cs typeface="Perpetua"/>
              </a:rPr>
              <a:t>–hasil </a:t>
            </a:r>
            <a:r>
              <a:rPr sz="2300" spc="-25" dirty="0">
                <a:latin typeface="Perpetua"/>
                <a:cs typeface="Perpetua"/>
              </a:rPr>
              <a:t>proyek </a:t>
            </a:r>
            <a:r>
              <a:rPr sz="2300" spc="-10" dirty="0">
                <a:latin typeface="Perpetua"/>
                <a:cs typeface="Perpetua"/>
              </a:rPr>
              <a:t>yang </a:t>
            </a:r>
            <a:r>
              <a:rPr sz="2300" dirty="0">
                <a:latin typeface="Perpetua"/>
                <a:cs typeface="Perpetua"/>
              </a:rPr>
              <a:t>spesifik untuk memeriksa  </a:t>
            </a:r>
            <a:r>
              <a:rPr sz="2300" spc="-5" dirty="0">
                <a:latin typeface="Perpetua"/>
                <a:cs typeface="Perpetua"/>
              </a:rPr>
              <a:t>apakah </a:t>
            </a:r>
            <a:r>
              <a:rPr sz="2300" dirty="0">
                <a:latin typeface="Perpetua"/>
                <a:cs typeface="Perpetua"/>
              </a:rPr>
              <a:t>sudah </a:t>
            </a:r>
            <a:r>
              <a:rPr sz="2300" spc="-5" dirty="0">
                <a:latin typeface="Perpetua"/>
                <a:cs typeface="Perpetua"/>
              </a:rPr>
              <a:t>memenuhi </a:t>
            </a:r>
            <a:r>
              <a:rPr sz="2300" dirty="0">
                <a:latin typeface="Perpetua"/>
                <a:cs typeface="Perpetua"/>
              </a:rPr>
              <a:t>kualitas </a:t>
            </a:r>
            <a:r>
              <a:rPr sz="2300" spc="-5" dirty="0">
                <a:latin typeface="Perpetua"/>
                <a:cs typeface="Perpetua"/>
              </a:rPr>
              <a:t>standar </a:t>
            </a:r>
            <a:r>
              <a:rPr sz="2300" spc="-15" dirty="0">
                <a:latin typeface="Perpetua"/>
                <a:cs typeface="Perpetua"/>
              </a:rPr>
              <a:t>relevan </a:t>
            </a:r>
            <a:r>
              <a:rPr sz="2300" spc="-10" dirty="0">
                <a:latin typeface="Perpetua"/>
                <a:cs typeface="Perpetua"/>
              </a:rPr>
              <a:t>yang </a:t>
            </a:r>
            <a:r>
              <a:rPr sz="2300" dirty="0">
                <a:latin typeface="Perpetua"/>
                <a:cs typeface="Perpetua"/>
              </a:rPr>
              <a:t>sudah  </a:t>
            </a:r>
            <a:r>
              <a:rPr sz="2300" spc="-5" dirty="0">
                <a:latin typeface="Perpetua"/>
                <a:cs typeface="Perpetua"/>
              </a:rPr>
              <a:t>disepakati dan </a:t>
            </a:r>
            <a:r>
              <a:rPr sz="2300" dirty="0">
                <a:latin typeface="Perpetua"/>
                <a:cs typeface="Perpetua"/>
              </a:rPr>
              <a:t>mengidentifikasi cara </a:t>
            </a:r>
            <a:r>
              <a:rPr sz="2300" spc="-5" dirty="0">
                <a:latin typeface="Perpetua"/>
                <a:cs typeface="Perpetua"/>
              </a:rPr>
              <a:t>untuk meningkatkan kualitas  </a:t>
            </a:r>
            <a:r>
              <a:rPr sz="2300" dirty="0">
                <a:latin typeface="Perpetua"/>
                <a:cs typeface="Perpetua"/>
              </a:rPr>
              <a:t>secara</a:t>
            </a:r>
            <a:r>
              <a:rPr sz="2300" spc="-25" dirty="0">
                <a:latin typeface="Perpetua"/>
                <a:cs typeface="Perpetua"/>
              </a:rPr>
              <a:t> </a:t>
            </a:r>
            <a:r>
              <a:rPr sz="2300" spc="-5" dirty="0">
                <a:latin typeface="Perpetua"/>
                <a:cs typeface="Perpetua"/>
              </a:rPr>
              <a:t>menyeluruh.</a:t>
            </a:r>
            <a:endParaRPr sz="2300">
              <a:latin typeface="Perpetua"/>
              <a:cs typeface="Perpetu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9168" y="6329531"/>
            <a:ext cx="130175" cy="2279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64"/>
              </a:lnSpc>
            </a:pPr>
            <a:r>
              <a:rPr sz="1400" dirty="0">
                <a:solidFill>
                  <a:srgbClr val="FFFFFF"/>
                </a:solidFill>
                <a:latin typeface="Franklin Gothic Book"/>
                <a:cs typeface="Franklin Gothic Book"/>
              </a:rPr>
              <a:t>4</a:t>
            </a:r>
            <a:endParaRPr sz="1400" dirty="0">
              <a:latin typeface="Franklin Gothic Book"/>
              <a:cs typeface="Franklin Gothic Book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40739" y="642873"/>
            <a:ext cx="473011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Perencanaan</a:t>
            </a:r>
            <a:r>
              <a:rPr sz="4000" spc="-100" dirty="0"/>
              <a:t> </a:t>
            </a:r>
            <a:r>
              <a:rPr sz="4000" spc="-20" dirty="0"/>
              <a:t>Kualitas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535940" y="1440002"/>
            <a:ext cx="7689850" cy="45453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5115" marR="5080" indent="-273050">
              <a:lnSpc>
                <a:spcPct val="100000"/>
              </a:lnSpc>
              <a:spcBef>
                <a:spcPts val="95"/>
              </a:spcBef>
              <a:buClr>
                <a:srgbClr val="D24717"/>
              </a:buClr>
              <a:buSzPct val="83928"/>
              <a:buFont typeface="Wingdings 2"/>
              <a:buChar char=""/>
              <a:tabLst>
                <a:tab pos="285750" algn="l"/>
              </a:tabLst>
            </a:pPr>
            <a:r>
              <a:rPr sz="2800" spc="-10" dirty="0">
                <a:latin typeface="Perpetua"/>
                <a:cs typeface="Perpetua"/>
              </a:rPr>
              <a:t>Kemampuan </a:t>
            </a:r>
            <a:r>
              <a:rPr sz="2800" spc="-5" dirty="0">
                <a:latin typeface="Perpetua"/>
                <a:cs typeface="Perpetua"/>
              </a:rPr>
              <a:t>untuk mengantisipasi situasi dan </a:t>
            </a:r>
            <a:r>
              <a:rPr sz="2800" spc="-10" dirty="0">
                <a:latin typeface="Perpetua"/>
                <a:cs typeface="Perpetua"/>
              </a:rPr>
              <a:t>menyiapkan  </a:t>
            </a:r>
            <a:r>
              <a:rPr sz="2800" spc="-5" dirty="0">
                <a:latin typeface="Perpetua"/>
                <a:cs typeface="Perpetua"/>
              </a:rPr>
              <a:t>tindakan </a:t>
            </a:r>
            <a:r>
              <a:rPr sz="2800" spc="-15" dirty="0">
                <a:latin typeface="Perpetua"/>
                <a:cs typeface="Perpetua"/>
              </a:rPr>
              <a:t>yang </a:t>
            </a:r>
            <a:r>
              <a:rPr sz="2800" spc="-5" dirty="0">
                <a:latin typeface="Perpetua"/>
                <a:cs typeface="Perpetua"/>
              </a:rPr>
              <a:t>menghasilkan sesuatu </a:t>
            </a:r>
            <a:r>
              <a:rPr sz="2800" spc="-15" dirty="0">
                <a:latin typeface="Perpetua"/>
                <a:cs typeface="Perpetua"/>
              </a:rPr>
              <a:t>yang</a:t>
            </a:r>
            <a:r>
              <a:rPr sz="2800" spc="35" dirty="0">
                <a:latin typeface="Perpetua"/>
                <a:cs typeface="Perpetua"/>
              </a:rPr>
              <a:t> </a:t>
            </a:r>
            <a:r>
              <a:rPr sz="2800" dirty="0">
                <a:latin typeface="Perpetua"/>
                <a:cs typeface="Perpetua"/>
              </a:rPr>
              <a:t>diinginkan.</a:t>
            </a:r>
            <a:endParaRPr sz="2800">
              <a:latin typeface="Perpetua"/>
              <a:cs typeface="Perpetua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D24717"/>
              </a:buClr>
              <a:buFont typeface="Wingdings 2"/>
              <a:buChar char=""/>
            </a:pPr>
            <a:endParaRPr sz="2900">
              <a:latin typeface="Times New Roman"/>
              <a:cs typeface="Times New Roman"/>
            </a:endParaRPr>
          </a:p>
          <a:p>
            <a:pPr marL="285115" marR="19050" indent="-273050">
              <a:lnSpc>
                <a:spcPct val="100000"/>
              </a:lnSpc>
              <a:buClr>
                <a:srgbClr val="D24717"/>
              </a:buClr>
              <a:buSzPct val="83928"/>
              <a:buFont typeface="Wingdings 2"/>
              <a:buChar char=""/>
              <a:tabLst>
                <a:tab pos="285750" algn="l"/>
              </a:tabLst>
            </a:pPr>
            <a:r>
              <a:rPr sz="2800" spc="-25" dirty="0">
                <a:latin typeface="Perpetua"/>
                <a:cs typeface="Perpetua"/>
              </a:rPr>
              <a:t>Perlu </a:t>
            </a:r>
            <a:r>
              <a:rPr sz="2800" spc="-5" dirty="0">
                <a:latin typeface="Perpetua"/>
                <a:cs typeface="Perpetua"/>
              </a:rPr>
              <a:t>merancang kualitas dan </a:t>
            </a:r>
            <a:r>
              <a:rPr sz="2800" spc="-10" dirty="0">
                <a:latin typeface="Perpetua"/>
                <a:cs typeface="Perpetua"/>
              </a:rPr>
              <a:t>mengkomunikasikan </a:t>
            </a:r>
            <a:r>
              <a:rPr sz="2800" dirty="0">
                <a:latin typeface="Perpetua"/>
                <a:cs typeface="Perpetua"/>
              </a:rPr>
              <a:t>faktor-  </a:t>
            </a:r>
            <a:r>
              <a:rPr sz="2800" spc="-5" dirty="0">
                <a:latin typeface="Perpetua"/>
                <a:cs typeface="Perpetua"/>
              </a:rPr>
              <a:t>faktor </a:t>
            </a:r>
            <a:r>
              <a:rPr sz="2800" spc="-15" dirty="0">
                <a:latin typeface="Perpetua"/>
                <a:cs typeface="Perpetua"/>
              </a:rPr>
              <a:t>yang </a:t>
            </a:r>
            <a:r>
              <a:rPr sz="2800" spc="-5" dirty="0">
                <a:latin typeface="Perpetua"/>
                <a:cs typeface="Perpetua"/>
              </a:rPr>
              <a:t>berkontribusi </a:t>
            </a:r>
            <a:r>
              <a:rPr sz="2800" spc="-10" dirty="0">
                <a:latin typeface="Perpetua"/>
                <a:cs typeface="Perpetua"/>
              </a:rPr>
              <a:t>langsung </a:t>
            </a:r>
            <a:r>
              <a:rPr sz="2800" spc="-5" dirty="0">
                <a:latin typeface="Perpetua"/>
                <a:cs typeface="Perpetua"/>
              </a:rPr>
              <a:t>untuk memenuhi  </a:t>
            </a:r>
            <a:r>
              <a:rPr sz="2800" dirty="0">
                <a:latin typeface="Perpetua"/>
                <a:cs typeface="Perpetua"/>
              </a:rPr>
              <a:t>permintaan </a:t>
            </a:r>
            <a:r>
              <a:rPr sz="2800" spc="-5" dirty="0">
                <a:latin typeface="Perpetua"/>
                <a:cs typeface="Perpetua"/>
              </a:rPr>
              <a:t>pelanggan</a:t>
            </a:r>
            <a:endParaRPr sz="2800">
              <a:latin typeface="Perpetua"/>
              <a:cs typeface="Perpetua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D24717"/>
              </a:buClr>
              <a:buFont typeface="Wingdings 2"/>
              <a:buChar char=""/>
            </a:pPr>
            <a:endParaRPr sz="2900">
              <a:latin typeface="Times New Roman"/>
              <a:cs typeface="Times New Roman"/>
            </a:endParaRPr>
          </a:p>
          <a:p>
            <a:pPr marL="285115" indent="-273050">
              <a:lnSpc>
                <a:spcPct val="100000"/>
              </a:lnSpc>
              <a:buClr>
                <a:srgbClr val="D24717"/>
              </a:buClr>
              <a:buSzPct val="83928"/>
              <a:buFont typeface="Wingdings 2"/>
              <a:buChar char=""/>
              <a:tabLst>
                <a:tab pos="285750" algn="l"/>
              </a:tabLst>
            </a:pPr>
            <a:r>
              <a:rPr sz="2800" spc="-20" dirty="0">
                <a:latin typeface="Perpetua"/>
                <a:cs typeface="Perpetua"/>
              </a:rPr>
              <a:t>Penting </a:t>
            </a:r>
            <a:r>
              <a:rPr sz="2800" spc="-5" dirty="0">
                <a:latin typeface="Perpetua"/>
                <a:cs typeface="Perpetua"/>
              </a:rPr>
              <a:t>mencegah </a:t>
            </a:r>
            <a:r>
              <a:rPr sz="2800" spc="-10" dirty="0">
                <a:latin typeface="Perpetua"/>
                <a:cs typeface="Perpetua"/>
              </a:rPr>
              <a:t>cacat </a:t>
            </a:r>
            <a:r>
              <a:rPr sz="2800" dirty="0">
                <a:latin typeface="Perpetua"/>
                <a:cs typeface="Perpetua"/>
              </a:rPr>
              <a:t>(defect) dengan</a:t>
            </a:r>
            <a:r>
              <a:rPr sz="2800" spc="-30" dirty="0">
                <a:latin typeface="Perpetua"/>
                <a:cs typeface="Perpetua"/>
              </a:rPr>
              <a:t> </a:t>
            </a:r>
            <a:r>
              <a:rPr sz="2800" spc="-5" dirty="0">
                <a:latin typeface="Perpetua"/>
                <a:cs typeface="Perpetua"/>
              </a:rPr>
              <a:t>cara:</a:t>
            </a:r>
            <a:endParaRPr sz="2800">
              <a:latin typeface="Perpetua"/>
              <a:cs typeface="Perpetua"/>
            </a:endParaRPr>
          </a:p>
          <a:p>
            <a:pPr marL="561340" lvl="1" indent="-229235">
              <a:lnSpc>
                <a:spcPct val="100000"/>
              </a:lnSpc>
              <a:spcBef>
                <a:spcPts val="70"/>
              </a:spcBef>
              <a:buClr>
                <a:srgbClr val="9B2C1F"/>
              </a:buClr>
              <a:buSzPct val="85416"/>
              <a:buFont typeface="Wingdings 2"/>
              <a:buChar char=""/>
              <a:tabLst>
                <a:tab pos="561975" algn="l"/>
              </a:tabLst>
            </a:pPr>
            <a:r>
              <a:rPr sz="2400" dirty="0">
                <a:latin typeface="Perpetua"/>
                <a:cs typeface="Perpetua"/>
              </a:rPr>
              <a:t>Memilih bahan </a:t>
            </a:r>
            <a:r>
              <a:rPr sz="2400" spc="-10" dirty="0">
                <a:latin typeface="Perpetua"/>
                <a:cs typeface="Perpetua"/>
              </a:rPr>
              <a:t>yang</a:t>
            </a:r>
            <a:r>
              <a:rPr sz="2400" spc="-35" dirty="0">
                <a:latin typeface="Perpetua"/>
                <a:cs typeface="Perpetua"/>
              </a:rPr>
              <a:t> </a:t>
            </a:r>
            <a:r>
              <a:rPr sz="2400" spc="-5" dirty="0">
                <a:latin typeface="Perpetua"/>
                <a:cs typeface="Perpetua"/>
              </a:rPr>
              <a:t>tepat.</a:t>
            </a:r>
            <a:endParaRPr sz="2400">
              <a:latin typeface="Perpetua"/>
              <a:cs typeface="Perpetua"/>
            </a:endParaRPr>
          </a:p>
          <a:p>
            <a:pPr marL="561340" lvl="1" indent="-229235">
              <a:lnSpc>
                <a:spcPct val="100000"/>
              </a:lnSpc>
              <a:buClr>
                <a:srgbClr val="9B2C1F"/>
              </a:buClr>
              <a:buSzPct val="85416"/>
              <a:buFont typeface="Wingdings 2"/>
              <a:buChar char=""/>
              <a:tabLst>
                <a:tab pos="561975" algn="l"/>
              </a:tabLst>
            </a:pPr>
            <a:r>
              <a:rPr sz="2400" spc="-5" dirty="0">
                <a:latin typeface="Perpetua"/>
                <a:cs typeface="Perpetua"/>
              </a:rPr>
              <a:t>Melatih dan menanamkan </a:t>
            </a:r>
            <a:r>
              <a:rPr sz="2400" spc="5" dirty="0">
                <a:latin typeface="Perpetua"/>
                <a:cs typeface="Perpetua"/>
              </a:rPr>
              <a:t>pengertian </a:t>
            </a:r>
            <a:r>
              <a:rPr sz="2400" spc="-5" dirty="0">
                <a:latin typeface="Perpetua"/>
                <a:cs typeface="Perpetua"/>
              </a:rPr>
              <a:t>tentang</a:t>
            </a:r>
            <a:r>
              <a:rPr sz="2400" spc="-50" dirty="0">
                <a:latin typeface="Perpetua"/>
                <a:cs typeface="Perpetua"/>
              </a:rPr>
              <a:t> </a:t>
            </a:r>
            <a:r>
              <a:rPr sz="2400" spc="-5" dirty="0">
                <a:latin typeface="Perpetua"/>
                <a:cs typeface="Perpetua"/>
              </a:rPr>
              <a:t>mutu.</a:t>
            </a:r>
            <a:endParaRPr sz="2400">
              <a:latin typeface="Perpetua"/>
              <a:cs typeface="Perpetua"/>
            </a:endParaRPr>
          </a:p>
          <a:p>
            <a:pPr marL="561340" lvl="1" indent="-229235">
              <a:lnSpc>
                <a:spcPct val="100000"/>
              </a:lnSpc>
              <a:buClr>
                <a:srgbClr val="9B2C1F"/>
              </a:buClr>
              <a:buSzPct val="85416"/>
              <a:buFont typeface="Wingdings 2"/>
              <a:buChar char=""/>
              <a:tabLst>
                <a:tab pos="561975" algn="l"/>
              </a:tabLst>
            </a:pPr>
            <a:r>
              <a:rPr sz="2400" spc="-5" dirty="0">
                <a:latin typeface="Perpetua"/>
                <a:cs typeface="Perpetua"/>
              </a:rPr>
              <a:t>Merencanakan proses </a:t>
            </a:r>
            <a:r>
              <a:rPr sz="2400" spc="-10" dirty="0">
                <a:latin typeface="Perpetua"/>
                <a:cs typeface="Perpetua"/>
              </a:rPr>
              <a:t>yang </a:t>
            </a:r>
            <a:r>
              <a:rPr sz="2400" spc="-5" dirty="0">
                <a:latin typeface="Perpetua"/>
                <a:cs typeface="Perpetua"/>
              </a:rPr>
              <a:t>menjamin </a:t>
            </a:r>
            <a:r>
              <a:rPr sz="2400" dirty="0">
                <a:latin typeface="Perpetua"/>
                <a:cs typeface="Perpetua"/>
              </a:rPr>
              <a:t>hasil </a:t>
            </a:r>
            <a:r>
              <a:rPr sz="2400" spc="-10" dirty="0">
                <a:latin typeface="Perpetua"/>
                <a:cs typeface="Perpetua"/>
              </a:rPr>
              <a:t>yang</a:t>
            </a:r>
            <a:r>
              <a:rPr sz="2400" spc="-65" dirty="0">
                <a:latin typeface="Perpetua"/>
                <a:cs typeface="Perpetua"/>
              </a:rPr>
              <a:t> </a:t>
            </a:r>
            <a:r>
              <a:rPr sz="2400" spc="-5" dirty="0">
                <a:latin typeface="Perpetua"/>
                <a:cs typeface="Perpetua"/>
              </a:rPr>
              <a:t>tepat.</a:t>
            </a:r>
            <a:endParaRPr sz="2400">
              <a:latin typeface="Perpetua"/>
              <a:cs typeface="Perpetu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688974"/>
            <a:ext cx="484759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i="1" spc="-10" dirty="0">
                <a:latin typeface="Franklin Gothic Book"/>
                <a:cs typeface="Franklin Gothic Book"/>
              </a:rPr>
              <a:t>Design </a:t>
            </a:r>
            <a:r>
              <a:rPr sz="4000" i="1" spc="-5" dirty="0">
                <a:latin typeface="Franklin Gothic Book"/>
                <a:cs typeface="Franklin Gothic Book"/>
              </a:rPr>
              <a:t>of</a:t>
            </a:r>
            <a:r>
              <a:rPr sz="4000" i="1" spc="-40" dirty="0">
                <a:latin typeface="Franklin Gothic Book"/>
                <a:cs typeface="Franklin Gothic Book"/>
              </a:rPr>
              <a:t> </a:t>
            </a:r>
            <a:r>
              <a:rPr sz="4000" i="1" spc="-5" dirty="0">
                <a:latin typeface="Franklin Gothic Book"/>
                <a:cs typeface="Franklin Gothic Book"/>
              </a:rPr>
              <a:t>Experiments</a:t>
            </a:r>
            <a:endParaRPr sz="4000">
              <a:latin typeface="Franklin Gothic Book"/>
              <a:cs typeface="Franklin Gothic Book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 marR="5080">
              <a:lnSpc>
                <a:spcPts val="1680"/>
              </a:lnSpc>
              <a:spcBef>
                <a:spcPts val="25"/>
              </a:spcBef>
            </a:pPr>
            <a:r>
              <a:rPr spc="-5" dirty="0"/>
              <a:t>Information </a:t>
            </a:r>
            <a:r>
              <a:rPr spc="-15" dirty="0"/>
              <a:t>Technology </a:t>
            </a:r>
            <a:r>
              <a:rPr dirty="0"/>
              <a:t>Project</a:t>
            </a:r>
            <a:r>
              <a:rPr spc="-120" dirty="0"/>
              <a:t> </a:t>
            </a:r>
            <a:r>
              <a:rPr spc="-5" dirty="0"/>
              <a:t>Management,  </a:t>
            </a:r>
            <a:r>
              <a:rPr dirty="0"/>
              <a:t>Fourth</a:t>
            </a:r>
            <a:r>
              <a:rPr spc="-35" dirty="0"/>
              <a:t> </a:t>
            </a:r>
            <a:r>
              <a:rPr dirty="0"/>
              <a:t>Edition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93444" y="1438402"/>
            <a:ext cx="7574915" cy="331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115" marR="300355" indent="-273050">
              <a:lnSpc>
                <a:spcPct val="100000"/>
              </a:lnSpc>
              <a:spcBef>
                <a:spcPts val="100"/>
              </a:spcBef>
              <a:buClr>
                <a:srgbClr val="D24717"/>
              </a:buClr>
              <a:buSzPct val="85416"/>
              <a:buFont typeface="Wingdings 2"/>
              <a:buChar char=""/>
              <a:tabLst>
                <a:tab pos="285115" algn="l"/>
                <a:tab pos="285750" algn="l"/>
              </a:tabLst>
            </a:pPr>
            <a:r>
              <a:rPr sz="2400" b="1" i="1" spc="-5" dirty="0">
                <a:latin typeface="Perpetua"/>
                <a:cs typeface="Perpetua"/>
              </a:rPr>
              <a:t>Design </a:t>
            </a:r>
            <a:r>
              <a:rPr sz="2400" b="1" i="1" dirty="0">
                <a:latin typeface="Perpetua"/>
                <a:cs typeface="Perpetua"/>
              </a:rPr>
              <a:t>of </a:t>
            </a:r>
            <a:r>
              <a:rPr sz="2400" b="1" i="1" spc="-5" dirty="0">
                <a:latin typeface="Perpetua"/>
                <a:cs typeface="Perpetua"/>
              </a:rPr>
              <a:t>experiments </a:t>
            </a:r>
            <a:r>
              <a:rPr sz="2400" spc="-5" dirty="0">
                <a:latin typeface="Perpetua"/>
                <a:cs typeface="Perpetua"/>
              </a:rPr>
              <a:t>adalah </a:t>
            </a:r>
            <a:r>
              <a:rPr sz="2400" dirty="0">
                <a:latin typeface="Perpetua"/>
                <a:cs typeface="Perpetua"/>
              </a:rPr>
              <a:t>tehnik </a:t>
            </a:r>
            <a:r>
              <a:rPr sz="2400" spc="-5" dirty="0">
                <a:latin typeface="Perpetua"/>
                <a:cs typeface="Perpetua"/>
              </a:rPr>
              <a:t>perencanaan </a:t>
            </a:r>
            <a:r>
              <a:rPr sz="2400" spc="-10" dirty="0">
                <a:latin typeface="Perpetua"/>
                <a:cs typeface="Perpetua"/>
              </a:rPr>
              <a:t>mutu </a:t>
            </a:r>
            <a:r>
              <a:rPr sz="2400" spc="-15" dirty="0">
                <a:latin typeface="Perpetua"/>
                <a:cs typeface="Perpetua"/>
              </a:rPr>
              <a:t>yang  </a:t>
            </a:r>
            <a:r>
              <a:rPr sz="2400" spc="-5" dirty="0">
                <a:latin typeface="Perpetua"/>
                <a:cs typeface="Perpetua"/>
              </a:rPr>
              <a:t>membantu </a:t>
            </a:r>
            <a:r>
              <a:rPr sz="2400" dirty="0">
                <a:latin typeface="Perpetua"/>
                <a:cs typeface="Perpetua"/>
              </a:rPr>
              <a:t>mengidentifikasi variabel </a:t>
            </a:r>
            <a:r>
              <a:rPr sz="2400" spc="-10" dirty="0">
                <a:latin typeface="Perpetua"/>
                <a:cs typeface="Perpetua"/>
              </a:rPr>
              <a:t>yang </a:t>
            </a:r>
            <a:r>
              <a:rPr sz="2400" spc="-5" dirty="0">
                <a:latin typeface="Perpetua"/>
                <a:cs typeface="Perpetua"/>
              </a:rPr>
              <a:t>mana </a:t>
            </a:r>
            <a:r>
              <a:rPr sz="2400" spc="-10" dirty="0">
                <a:latin typeface="Perpetua"/>
                <a:cs typeface="Perpetua"/>
              </a:rPr>
              <a:t>yang </a:t>
            </a:r>
            <a:r>
              <a:rPr sz="2400" dirty="0">
                <a:latin typeface="Perpetua"/>
                <a:cs typeface="Perpetua"/>
              </a:rPr>
              <a:t>paling  </a:t>
            </a:r>
            <a:r>
              <a:rPr sz="2400" spc="5" dirty="0">
                <a:latin typeface="Perpetua"/>
                <a:cs typeface="Perpetua"/>
              </a:rPr>
              <a:t>berpengaruh </a:t>
            </a:r>
            <a:r>
              <a:rPr sz="2400" dirty="0">
                <a:latin typeface="Perpetua"/>
                <a:cs typeface="Perpetua"/>
              </a:rPr>
              <a:t>pada keseluruhan </a:t>
            </a:r>
            <a:r>
              <a:rPr sz="2400" spc="-5" dirty="0">
                <a:latin typeface="Perpetua"/>
                <a:cs typeface="Perpetua"/>
              </a:rPr>
              <a:t>hasil/keluaran </a:t>
            </a:r>
            <a:r>
              <a:rPr sz="2400" spc="10" dirty="0">
                <a:latin typeface="Perpetua"/>
                <a:cs typeface="Perpetua"/>
              </a:rPr>
              <a:t>dari </a:t>
            </a:r>
            <a:r>
              <a:rPr sz="2400" spc="-5" dirty="0">
                <a:latin typeface="Perpetua"/>
                <a:cs typeface="Perpetua"/>
              </a:rPr>
              <a:t>suatu</a:t>
            </a:r>
            <a:r>
              <a:rPr sz="2400" spc="-85" dirty="0">
                <a:latin typeface="Perpetua"/>
                <a:cs typeface="Perpetua"/>
              </a:rPr>
              <a:t> </a:t>
            </a:r>
            <a:r>
              <a:rPr sz="2400" spc="-10" dirty="0">
                <a:latin typeface="Perpetua"/>
                <a:cs typeface="Perpetua"/>
              </a:rPr>
              <a:t>proses.</a:t>
            </a:r>
            <a:endParaRPr sz="2400">
              <a:latin typeface="Perpetua"/>
              <a:cs typeface="Perpetua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D24717"/>
              </a:buClr>
              <a:buFont typeface="Wingdings 2"/>
              <a:buChar char=""/>
            </a:pPr>
            <a:endParaRPr sz="2500">
              <a:latin typeface="Times New Roman"/>
              <a:cs typeface="Times New Roman"/>
            </a:endParaRPr>
          </a:p>
          <a:p>
            <a:pPr marL="285115" marR="5080" indent="-273050">
              <a:lnSpc>
                <a:spcPct val="100000"/>
              </a:lnSpc>
              <a:buClr>
                <a:srgbClr val="D24717"/>
              </a:buClr>
              <a:buSzPct val="85416"/>
              <a:buFont typeface="Wingdings 2"/>
              <a:buChar char=""/>
              <a:tabLst>
                <a:tab pos="285115" algn="l"/>
                <a:tab pos="285750" algn="l"/>
              </a:tabLst>
            </a:pPr>
            <a:r>
              <a:rPr sz="2400" dirty="0">
                <a:latin typeface="Perpetua"/>
                <a:cs typeface="Perpetua"/>
              </a:rPr>
              <a:t>Juga berlaku pada </a:t>
            </a:r>
            <a:r>
              <a:rPr sz="2400" spc="-5" dirty="0">
                <a:latin typeface="Perpetua"/>
                <a:cs typeface="Perpetua"/>
              </a:rPr>
              <a:t>manajemen </a:t>
            </a:r>
            <a:r>
              <a:rPr sz="2400" spc="-20" dirty="0">
                <a:latin typeface="Perpetua"/>
                <a:cs typeface="Perpetua"/>
              </a:rPr>
              <a:t>proyek, </a:t>
            </a:r>
            <a:r>
              <a:rPr sz="2400" spc="10" dirty="0">
                <a:latin typeface="Perpetua"/>
                <a:cs typeface="Perpetua"/>
              </a:rPr>
              <a:t>seperti </a:t>
            </a:r>
            <a:r>
              <a:rPr sz="2400" spc="5" dirty="0">
                <a:latin typeface="Perpetua"/>
                <a:cs typeface="Perpetua"/>
              </a:rPr>
              <a:t>tarik </a:t>
            </a:r>
            <a:r>
              <a:rPr sz="2400" dirty="0">
                <a:latin typeface="Perpetua"/>
                <a:cs typeface="Perpetua"/>
              </a:rPr>
              <a:t>menarik</a:t>
            </a:r>
            <a:r>
              <a:rPr sz="2400" spc="-204" dirty="0">
                <a:latin typeface="Perpetua"/>
                <a:cs typeface="Perpetua"/>
              </a:rPr>
              <a:t> </a:t>
            </a:r>
            <a:r>
              <a:rPr sz="2400" spc="-5" dirty="0">
                <a:latin typeface="Perpetua"/>
                <a:cs typeface="Perpetua"/>
              </a:rPr>
              <a:t>antara  </a:t>
            </a:r>
            <a:r>
              <a:rPr sz="2400" spc="-25" dirty="0">
                <a:latin typeface="Perpetua"/>
                <a:cs typeface="Perpetua"/>
              </a:rPr>
              <a:t>biaya </a:t>
            </a:r>
            <a:r>
              <a:rPr sz="2400" dirty="0">
                <a:latin typeface="Perpetua"/>
                <a:cs typeface="Perpetua"/>
              </a:rPr>
              <a:t>dan </a:t>
            </a:r>
            <a:r>
              <a:rPr sz="2400" spc="-15" dirty="0">
                <a:latin typeface="Perpetua"/>
                <a:cs typeface="Perpetua"/>
              </a:rPr>
              <a:t>jadwal.</a:t>
            </a:r>
            <a:endParaRPr sz="2400">
              <a:latin typeface="Perpetua"/>
              <a:cs typeface="Perpetua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D24717"/>
              </a:buClr>
              <a:buFont typeface="Wingdings 2"/>
              <a:buChar char=""/>
            </a:pPr>
            <a:endParaRPr sz="2500">
              <a:latin typeface="Times New Roman"/>
              <a:cs typeface="Times New Roman"/>
            </a:endParaRPr>
          </a:p>
          <a:p>
            <a:pPr marL="285115" marR="40640" indent="-273050">
              <a:lnSpc>
                <a:spcPct val="100000"/>
              </a:lnSpc>
              <a:buClr>
                <a:srgbClr val="D24717"/>
              </a:buClr>
              <a:buSzPct val="85416"/>
              <a:buFont typeface="Wingdings 2"/>
              <a:buChar char=""/>
              <a:tabLst>
                <a:tab pos="285115" algn="l"/>
                <a:tab pos="285750" algn="l"/>
              </a:tabLst>
            </a:pPr>
            <a:r>
              <a:rPr sz="2400" spc="-20" dirty="0">
                <a:latin typeface="Perpetua"/>
                <a:cs typeface="Perpetua"/>
              </a:rPr>
              <a:t>Perlu </a:t>
            </a:r>
            <a:r>
              <a:rPr sz="2400" spc="-5" dirty="0">
                <a:latin typeface="Perpetua"/>
                <a:cs typeface="Perpetua"/>
              </a:rPr>
              <a:t>mendokumentasikan faktor-faktor </a:t>
            </a:r>
            <a:r>
              <a:rPr sz="2400" spc="-10" dirty="0">
                <a:latin typeface="Perpetua"/>
                <a:cs typeface="Perpetua"/>
              </a:rPr>
              <a:t>yang </a:t>
            </a:r>
            <a:r>
              <a:rPr sz="2400" spc="-5" dirty="0">
                <a:latin typeface="Perpetua"/>
                <a:cs typeface="Perpetua"/>
              </a:rPr>
              <a:t>menyumbang </a:t>
            </a:r>
            <a:r>
              <a:rPr sz="2400" dirty="0">
                <a:latin typeface="Perpetua"/>
                <a:cs typeface="Perpetua"/>
              </a:rPr>
              <a:t>secara  </a:t>
            </a:r>
            <a:r>
              <a:rPr sz="2400" spc="-5" dirty="0">
                <a:latin typeface="Perpetua"/>
                <a:cs typeface="Perpetua"/>
              </a:rPr>
              <a:t>langsung </a:t>
            </a:r>
            <a:r>
              <a:rPr sz="2400" dirty="0">
                <a:latin typeface="Perpetua"/>
                <a:cs typeface="Perpetua"/>
              </a:rPr>
              <a:t>untuk </a:t>
            </a:r>
            <a:r>
              <a:rPr sz="2400" spc="-5" dirty="0">
                <a:latin typeface="Perpetua"/>
                <a:cs typeface="Perpetua"/>
              </a:rPr>
              <a:t>memenuhi </a:t>
            </a:r>
            <a:r>
              <a:rPr sz="2400" spc="-10" dirty="0">
                <a:latin typeface="Perpetua"/>
                <a:cs typeface="Perpetua"/>
              </a:rPr>
              <a:t>kebutuhan</a:t>
            </a:r>
            <a:r>
              <a:rPr sz="2400" spc="-60" dirty="0">
                <a:latin typeface="Perpetua"/>
                <a:cs typeface="Perpetua"/>
              </a:rPr>
              <a:t> </a:t>
            </a:r>
            <a:r>
              <a:rPr sz="2400" spc="-5" dirty="0">
                <a:latin typeface="Perpetua"/>
                <a:cs typeface="Perpetua"/>
              </a:rPr>
              <a:t>pelanggan.</a:t>
            </a:r>
            <a:endParaRPr sz="2400">
              <a:latin typeface="Perpetua"/>
              <a:cs typeface="Perpetu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688974"/>
            <a:ext cx="694245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Siapa yang </a:t>
            </a:r>
            <a:r>
              <a:rPr sz="4000" spc="5" dirty="0"/>
              <a:t>Bertanggung</a:t>
            </a:r>
            <a:r>
              <a:rPr sz="4000" spc="-35" dirty="0"/>
              <a:t> </a:t>
            </a:r>
            <a:r>
              <a:rPr sz="4000" spc="-30" dirty="0"/>
              <a:t>Jawab?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459740" y="1659077"/>
            <a:ext cx="7853680" cy="363092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5115" marR="366395" indent="-273050">
              <a:lnSpc>
                <a:spcPct val="100000"/>
              </a:lnSpc>
              <a:spcBef>
                <a:spcPts val="95"/>
              </a:spcBef>
              <a:buClr>
                <a:srgbClr val="D24717"/>
              </a:buClr>
              <a:buSzPct val="83928"/>
              <a:buFont typeface="Wingdings 2"/>
              <a:buChar char=""/>
              <a:tabLst>
                <a:tab pos="285750" algn="l"/>
              </a:tabLst>
            </a:pPr>
            <a:r>
              <a:rPr sz="2800" spc="-5" dirty="0">
                <a:latin typeface="Perpetua"/>
                <a:cs typeface="Perpetua"/>
              </a:rPr>
              <a:t>Manajer </a:t>
            </a:r>
            <a:r>
              <a:rPr sz="2800" spc="-30" dirty="0">
                <a:latin typeface="Perpetua"/>
                <a:cs typeface="Perpetua"/>
              </a:rPr>
              <a:t>proyek </a:t>
            </a:r>
            <a:r>
              <a:rPr sz="2800" spc="-15" dirty="0">
                <a:latin typeface="Perpetua"/>
                <a:cs typeface="Perpetua"/>
              </a:rPr>
              <a:t>yang </a:t>
            </a:r>
            <a:r>
              <a:rPr sz="2800" spc="-5" dirty="0">
                <a:latin typeface="Perpetua"/>
                <a:cs typeface="Perpetua"/>
              </a:rPr>
              <a:t>paling </a:t>
            </a:r>
            <a:r>
              <a:rPr sz="2800" spc="5" dirty="0">
                <a:latin typeface="Perpetua"/>
                <a:cs typeface="Perpetua"/>
              </a:rPr>
              <a:t>bertanggung </a:t>
            </a:r>
            <a:r>
              <a:rPr sz="2800" spc="-30" dirty="0">
                <a:latin typeface="Perpetua"/>
                <a:cs typeface="Perpetua"/>
              </a:rPr>
              <a:t>jawab </a:t>
            </a:r>
            <a:r>
              <a:rPr sz="2800" spc="-5" dirty="0">
                <a:latin typeface="Perpetua"/>
                <a:cs typeface="Perpetua"/>
              </a:rPr>
              <a:t>terhadap  manajemen kualitas di</a:t>
            </a:r>
            <a:r>
              <a:rPr sz="2800" spc="25" dirty="0">
                <a:latin typeface="Perpetua"/>
                <a:cs typeface="Perpetua"/>
              </a:rPr>
              <a:t> </a:t>
            </a:r>
            <a:r>
              <a:rPr sz="2800" spc="-30" dirty="0">
                <a:latin typeface="Perpetua"/>
                <a:cs typeface="Perpetua"/>
              </a:rPr>
              <a:t>proyeknya.</a:t>
            </a:r>
            <a:endParaRPr sz="2800">
              <a:latin typeface="Perpetua"/>
              <a:cs typeface="Perpetua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D24717"/>
              </a:buClr>
              <a:buFont typeface="Wingdings 2"/>
              <a:buChar char=""/>
            </a:pPr>
            <a:endParaRPr sz="2900">
              <a:latin typeface="Times New Roman"/>
              <a:cs typeface="Times New Roman"/>
            </a:endParaRPr>
          </a:p>
          <a:p>
            <a:pPr marL="285115" marR="5080" indent="-273050">
              <a:lnSpc>
                <a:spcPct val="100000"/>
              </a:lnSpc>
              <a:buClr>
                <a:srgbClr val="D24717"/>
              </a:buClr>
              <a:buSzPct val="83928"/>
              <a:buFont typeface="Wingdings 2"/>
              <a:buChar char=""/>
              <a:tabLst>
                <a:tab pos="285750" algn="l"/>
              </a:tabLst>
            </a:pPr>
            <a:r>
              <a:rPr sz="2800" spc="-5" dirty="0">
                <a:latin typeface="Perpetua"/>
                <a:cs typeface="Perpetua"/>
              </a:rPr>
              <a:t>Beberapa organisasi dan </a:t>
            </a:r>
            <a:r>
              <a:rPr sz="2800" spc="-10" dirty="0">
                <a:latin typeface="Perpetua"/>
                <a:cs typeface="Perpetua"/>
              </a:rPr>
              <a:t>referensi dapat </a:t>
            </a:r>
            <a:r>
              <a:rPr sz="2800" spc="-5" dirty="0">
                <a:latin typeface="Perpetua"/>
                <a:cs typeface="Perpetua"/>
              </a:rPr>
              <a:t>membantu </a:t>
            </a:r>
            <a:r>
              <a:rPr sz="2800" spc="-10" dirty="0">
                <a:latin typeface="Perpetua"/>
                <a:cs typeface="Perpetua"/>
              </a:rPr>
              <a:t>manajer  </a:t>
            </a:r>
            <a:r>
              <a:rPr sz="2800" spc="-30" dirty="0">
                <a:latin typeface="Perpetua"/>
                <a:cs typeface="Perpetua"/>
              </a:rPr>
              <a:t>proyek </a:t>
            </a:r>
            <a:r>
              <a:rPr sz="2800" spc="-5" dirty="0">
                <a:latin typeface="Perpetua"/>
                <a:cs typeface="Perpetua"/>
              </a:rPr>
              <a:t>dan </a:t>
            </a:r>
            <a:r>
              <a:rPr sz="2800" spc="-20" dirty="0">
                <a:latin typeface="Perpetua"/>
                <a:cs typeface="Perpetua"/>
              </a:rPr>
              <a:t>timnya </a:t>
            </a:r>
            <a:r>
              <a:rPr sz="2800" spc="-5" dirty="0">
                <a:latin typeface="Perpetua"/>
                <a:cs typeface="Perpetua"/>
              </a:rPr>
              <a:t>untuk </a:t>
            </a:r>
            <a:r>
              <a:rPr sz="2800" spc="10" dirty="0">
                <a:latin typeface="Perpetua"/>
                <a:cs typeface="Perpetua"/>
              </a:rPr>
              <a:t>mengerti</a:t>
            </a:r>
            <a:r>
              <a:rPr sz="2800" spc="45" dirty="0">
                <a:latin typeface="Perpetua"/>
                <a:cs typeface="Perpetua"/>
              </a:rPr>
              <a:t> </a:t>
            </a:r>
            <a:r>
              <a:rPr sz="2800" spc="-10" dirty="0">
                <a:latin typeface="Perpetua"/>
                <a:cs typeface="Perpetua"/>
              </a:rPr>
              <a:t>mutu/kualitas.</a:t>
            </a:r>
            <a:endParaRPr sz="2800">
              <a:latin typeface="Perpetua"/>
              <a:cs typeface="Perpetua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D24717"/>
              </a:buClr>
              <a:buFont typeface="Wingdings 2"/>
              <a:buChar char=""/>
            </a:pPr>
            <a:endParaRPr sz="2550">
              <a:latin typeface="Times New Roman"/>
              <a:cs typeface="Times New Roman"/>
            </a:endParaRPr>
          </a:p>
          <a:p>
            <a:pPr marL="561340" lvl="1" indent="-229870">
              <a:lnSpc>
                <a:spcPct val="100000"/>
              </a:lnSpc>
              <a:buClr>
                <a:srgbClr val="9B2C1F"/>
              </a:buClr>
              <a:buSzPct val="85416"/>
              <a:buFont typeface="Wingdings 2"/>
              <a:buChar char=""/>
              <a:tabLst>
                <a:tab pos="561975" algn="l"/>
              </a:tabLst>
            </a:pPr>
            <a:r>
              <a:rPr sz="2400" i="1" dirty="0">
                <a:latin typeface="Perpetua"/>
                <a:cs typeface="Perpetua"/>
              </a:rPr>
              <a:t>International </a:t>
            </a:r>
            <a:r>
              <a:rPr sz="2400" i="1" spc="-20" dirty="0">
                <a:latin typeface="Perpetua"/>
                <a:cs typeface="Perpetua"/>
              </a:rPr>
              <a:t>Organization for </a:t>
            </a:r>
            <a:r>
              <a:rPr sz="2400" i="1" spc="-5" dirty="0">
                <a:latin typeface="Perpetua"/>
                <a:cs typeface="Perpetua"/>
              </a:rPr>
              <a:t>Standardization</a:t>
            </a:r>
            <a:r>
              <a:rPr sz="2400" i="1" spc="60" dirty="0">
                <a:latin typeface="Perpetua"/>
                <a:cs typeface="Perpetua"/>
              </a:rPr>
              <a:t> </a:t>
            </a:r>
            <a:r>
              <a:rPr sz="2400" spc="-35" dirty="0">
                <a:latin typeface="Perpetua"/>
                <a:cs typeface="Perpetua"/>
              </a:rPr>
              <a:t>(www.iso.org)</a:t>
            </a:r>
            <a:endParaRPr sz="2400">
              <a:latin typeface="Perpetua"/>
              <a:cs typeface="Perpetua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Clr>
                <a:srgbClr val="9B2C1F"/>
              </a:buClr>
              <a:buFont typeface="Wingdings 2"/>
              <a:buChar char=""/>
            </a:pPr>
            <a:endParaRPr sz="2500">
              <a:latin typeface="Times New Roman"/>
              <a:cs typeface="Times New Roman"/>
            </a:endParaRPr>
          </a:p>
          <a:p>
            <a:pPr marL="561340" lvl="1" indent="-229870">
              <a:lnSpc>
                <a:spcPct val="100000"/>
              </a:lnSpc>
              <a:buClr>
                <a:srgbClr val="9B2C1F"/>
              </a:buClr>
              <a:buSzPct val="85416"/>
              <a:buFont typeface="Wingdings 2"/>
              <a:buChar char=""/>
              <a:tabLst>
                <a:tab pos="561975" algn="l"/>
              </a:tabLst>
            </a:pPr>
            <a:r>
              <a:rPr sz="2400" dirty="0">
                <a:latin typeface="Perpetua"/>
                <a:cs typeface="Perpetua"/>
              </a:rPr>
              <a:t>IEEE</a:t>
            </a:r>
            <a:r>
              <a:rPr sz="2400" spc="-5" dirty="0">
                <a:latin typeface="Perpetua"/>
                <a:cs typeface="Perpetua"/>
              </a:rPr>
              <a:t> </a:t>
            </a:r>
            <a:r>
              <a:rPr sz="2400" spc="-30" dirty="0">
                <a:latin typeface="Perpetua"/>
                <a:cs typeface="Perpetua"/>
              </a:rPr>
              <a:t>(www.ieee.org)</a:t>
            </a:r>
            <a:endParaRPr sz="2400">
              <a:latin typeface="Perpetua"/>
              <a:cs typeface="Perpetu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218059"/>
            <a:ext cx="69621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Ouput </a:t>
            </a:r>
            <a:r>
              <a:rPr spc="-15" dirty="0"/>
              <a:t>Proses </a:t>
            </a:r>
            <a:r>
              <a:rPr spc="-5" dirty="0"/>
              <a:t>Perencanaan</a:t>
            </a:r>
            <a:r>
              <a:rPr spc="-55" dirty="0"/>
              <a:t> </a:t>
            </a:r>
            <a:r>
              <a:rPr spc="-15" dirty="0"/>
              <a:t>Kualitas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69644" y="828802"/>
            <a:ext cx="7780020" cy="539115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286385" indent="-274320">
              <a:lnSpc>
                <a:spcPct val="100000"/>
              </a:lnSpc>
              <a:spcBef>
                <a:spcPts val="700"/>
              </a:spcBef>
              <a:buClr>
                <a:srgbClr val="D24717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dirty="0">
                <a:latin typeface="Perpetua"/>
                <a:cs typeface="Perpetua"/>
              </a:rPr>
              <a:t>Q</a:t>
            </a:r>
            <a:r>
              <a:rPr sz="2400" b="1" i="1" dirty="0">
                <a:latin typeface="Perpetua"/>
                <a:cs typeface="Perpetua"/>
              </a:rPr>
              <a:t>uality </a:t>
            </a:r>
            <a:r>
              <a:rPr sz="2400" b="1" i="1" spc="-15" dirty="0">
                <a:latin typeface="Perpetua"/>
                <a:cs typeface="Perpetua"/>
              </a:rPr>
              <a:t>Management</a:t>
            </a:r>
            <a:r>
              <a:rPr sz="2400" b="1" i="1" spc="-5" dirty="0">
                <a:latin typeface="Perpetua"/>
                <a:cs typeface="Perpetua"/>
              </a:rPr>
              <a:t> </a:t>
            </a:r>
            <a:r>
              <a:rPr sz="2400" b="1" i="1" dirty="0">
                <a:latin typeface="Perpetua"/>
                <a:cs typeface="Perpetua"/>
              </a:rPr>
              <a:t>Plan</a:t>
            </a:r>
            <a:endParaRPr sz="2400">
              <a:latin typeface="Perpetua"/>
              <a:cs typeface="Perpetua"/>
            </a:endParaRPr>
          </a:p>
          <a:p>
            <a:pPr marL="285115" marR="316230" indent="-10795">
              <a:lnSpc>
                <a:spcPct val="100000"/>
              </a:lnSpc>
              <a:spcBef>
                <a:spcPts val="600"/>
              </a:spcBef>
            </a:pPr>
            <a:r>
              <a:rPr sz="2400" spc="-5" dirty="0">
                <a:latin typeface="Perpetua"/>
                <a:cs typeface="Perpetua"/>
              </a:rPr>
              <a:t>Dapat </a:t>
            </a:r>
            <a:r>
              <a:rPr sz="2400" dirty="0">
                <a:latin typeface="Perpetua"/>
                <a:cs typeface="Perpetua"/>
              </a:rPr>
              <a:t>didokumentasikan secara </a:t>
            </a:r>
            <a:r>
              <a:rPr sz="2400" spc="10" dirty="0">
                <a:latin typeface="Perpetua"/>
                <a:cs typeface="Perpetua"/>
              </a:rPr>
              <a:t>formal </a:t>
            </a:r>
            <a:r>
              <a:rPr sz="2400" spc="-5" dirty="0">
                <a:latin typeface="Perpetua"/>
                <a:cs typeface="Perpetua"/>
              </a:rPr>
              <a:t>maupun </a:t>
            </a:r>
            <a:r>
              <a:rPr sz="2400" dirty="0">
                <a:latin typeface="Perpetua"/>
                <a:cs typeface="Perpetua"/>
              </a:rPr>
              <a:t>informal,namun  </a:t>
            </a:r>
            <a:r>
              <a:rPr sz="2400" spc="10" dirty="0">
                <a:latin typeface="Perpetua"/>
                <a:cs typeface="Perpetua"/>
              </a:rPr>
              <a:t>harus </a:t>
            </a:r>
            <a:r>
              <a:rPr sz="2400" spc="-5" dirty="0">
                <a:latin typeface="Perpetua"/>
                <a:cs typeface="Perpetua"/>
              </a:rPr>
              <a:t>dapat menjadi </a:t>
            </a:r>
            <a:r>
              <a:rPr sz="2400" dirty="0">
                <a:latin typeface="Perpetua"/>
                <a:cs typeface="Perpetua"/>
              </a:rPr>
              <a:t>tuntunan </a:t>
            </a:r>
            <a:r>
              <a:rPr sz="2400" spc="-10" dirty="0">
                <a:latin typeface="Perpetua"/>
                <a:cs typeface="Perpetua"/>
              </a:rPr>
              <a:t>agar </a:t>
            </a:r>
            <a:r>
              <a:rPr sz="2400" spc="-5" dirty="0">
                <a:latin typeface="Perpetua"/>
                <a:cs typeface="Perpetua"/>
              </a:rPr>
              <a:t>proses maupun produk </a:t>
            </a:r>
            <a:r>
              <a:rPr sz="2400" spc="-25" dirty="0">
                <a:latin typeface="Perpetua"/>
                <a:cs typeface="Perpetua"/>
              </a:rPr>
              <a:t>proyek  </a:t>
            </a:r>
            <a:r>
              <a:rPr sz="2400" spc="-5" dirty="0">
                <a:latin typeface="Perpetua"/>
                <a:cs typeface="Perpetua"/>
              </a:rPr>
              <a:t>menjadi</a:t>
            </a:r>
            <a:r>
              <a:rPr sz="2400" spc="-15" dirty="0">
                <a:latin typeface="Perpetua"/>
                <a:cs typeface="Perpetua"/>
              </a:rPr>
              <a:t> </a:t>
            </a:r>
            <a:r>
              <a:rPr sz="2400" dirty="0">
                <a:latin typeface="Perpetua"/>
                <a:cs typeface="Perpetua"/>
              </a:rPr>
              <a:t>berkualitas</a:t>
            </a:r>
            <a:endParaRPr sz="2400">
              <a:latin typeface="Perpetua"/>
              <a:cs typeface="Perpetua"/>
            </a:endParaRPr>
          </a:p>
          <a:p>
            <a:pPr marL="274320">
              <a:lnSpc>
                <a:spcPct val="100000"/>
              </a:lnSpc>
              <a:spcBef>
                <a:spcPts val="600"/>
              </a:spcBef>
            </a:pPr>
            <a:r>
              <a:rPr sz="2400" dirty="0">
                <a:latin typeface="Perpetua"/>
                <a:cs typeface="Perpetua"/>
              </a:rPr>
              <a:t>(apapun standar </a:t>
            </a:r>
            <a:r>
              <a:rPr sz="2400" spc="-10" dirty="0">
                <a:latin typeface="Perpetua"/>
                <a:cs typeface="Perpetua"/>
              </a:rPr>
              <a:t>yang</a:t>
            </a:r>
            <a:r>
              <a:rPr sz="2400" spc="-55" dirty="0">
                <a:latin typeface="Perpetua"/>
                <a:cs typeface="Perpetua"/>
              </a:rPr>
              <a:t> </a:t>
            </a:r>
            <a:r>
              <a:rPr sz="2400" spc="-5" dirty="0">
                <a:latin typeface="Perpetua"/>
                <a:cs typeface="Perpetua"/>
              </a:rPr>
              <a:t>digunakan)</a:t>
            </a:r>
            <a:endParaRPr sz="2400">
              <a:latin typeface="Perpetua"/>
              <a:cs typeface="Perpetua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b="1" i="1" spc="-5" dirty="0">
                <a:latin typeface="Perpetua"/>
                <a:cs typeface="Perpetua"/>
              </a:rPr>
              <a:t>Quality</a:t>
            </a:r>
            <a:r>
              <a:rPr sz="2400" b="1" i="1" spc="5" dirty="0">
                <a:latin typeface="Perpetua"/>
                <a:cs typeface="Perpetua"/>
              </a:rPr>
              <a:t> </a:t>
            </a:r>
            <a:r>
              <a:rPr sz="2400" b="1" i="1" dirty="0">
                <a:latin typeface="Perpetua"/>
                <a:cs typeface="Perpetua"/>
              </a:rPr>
              <a:t>Metrics</a:t>
            </a:r>
            <a:endParaRPr sz="2400">
              <a:latin typeface="Perpetua"/>
              <a:cs typeface="Perpetua"/>
            </a:endParaRPr>
          </a:p>
          <a:p>
            <a:pPr marL="274320">
              <a:lnSpc>
                <a:spcPct val="100000"/>
              </a:lnSpc>
              <a:spcBef>
                <a:spcPts val="600"/>
              </a:spcBef>
            </a:pPr>
            <a:r>
              <a:rPr sz="2400" spc="-5" dirty="0">
                <a:latin typeface="Perpetua"/>
                <a:cs typeface="Perpetua"/>
              </a:rPr>
              <a:t>Digunakan </a:t>
            </a:r>
            <a:r>
              <a:rPr sz="2400" spc="-10" dirty="0">
                <a:latin typeface="Perpetua"/>
                <a:cs typeface="Perpetua"/>
              </a:rPr>
              <a:t>saat </a:t>
            </a:r>
            <a:r>
              <a:rPr sz="2400" spc="-5" dirty="0">
                <a:latin typeface="Perpetua"/>
                <a:cs typeface="Perpetua"/>
              </a:rPr>
              <a:t>proses </a:t>
            </a:r>
            <a:r>
              <a:rPr sz="2400" dirty="0">
                <a:latin typeface="Perpetua"/>
                <a:cs typeface="Perpetua"/>
              </a:rPr>
              <a:t>penjaminan </a:t>
            </a:r>
            <a:r>
              <a:rPr sz="2400" spc="-5" dirty="0">
                <a:latin typeface="Perpetua"/>
                <a:cs typeface="Perpetua"/>
              </a:rPr>
              <a:t>kualitas </a:t>
            </a:r>
            <a:r>
              <a:rPr sz="2400" dirty="0">
                <a:latin typeface="Perpetua"/>
                <a:cs typeface="Perpetua"/>
              </a:rPr>
              <a:t>(QA) dan</a:t>
            </a:r>
            <a:r>
              <a:rPr sz="2400" spc="-65" dirty="0">
                <a:latin typeface="Perpetua"/>
                <a:cs typeface="Perpetua"/>
              </a:rPr>
              <a:t> </a:t>
            </a:r>
            <a:r>
              <a:rPr sz="2400" dirty="0">
                <a:latin typeface="Perpetua"/>
                <a:cs typeface="Perpetua"/>
              </a:rPr>
              <a:t>pengendalian</a:t>
            </a:r>
            <a:endParaRPr sz="2400">
              <a:latin typeface="Perpetua"/>
              <a:cs typeface="Perpetua"/>
            </a:endParaRPr>
          </a:p>
          <a:p>
            <a:pPr marL="285115">
              <a:lnSpc>
                <a:spcPct val="100000"/>
              </a:lnSpc>
              <a:spcBef>
                <a:spcPts val="5"/>
              </a:spcBef>
            </a:pPr>
            <a:r>
              <a:rPr sz="2400" spc="-5" dirty="0">
                <a:latin typeface="Perpetua"/>
                <a:cs typeface="Perpetua"/>
              </a:rPr>
              <a:t>kualitas (QC) Contoh </a:t>
            </a:r>
            <a:r>
              <a:rPr sz="2400" dirty="0">
                <a:latin typeface="Perpetua"/>
                <a:cs typeface="Perpetua"/>
              </a:rPr>
              <a:t>: </a:t>
            </a:r>
            <a:r>
              <a:rPr sz="2400" i="1" spc="-20" dirty="0">
                <a:latin typeface="Perpetua"/>
                <a:cs typeface="Perpetua"/>
              </a:rPr>
              <a:t>reliability,failure </a:t>
            </a:r>
            <a:r>
              <a:rPr sz="2400" i="1" spc="-25" dirty="0">
                <a:latin typeface="Perpetua"/>
                <a:cs typeface="Perpetua"/>
              </a:rPr>
              <a:t>rate,</a:t>
            </a:r>
            <a:r>
              <a:rPr sz="2400" i="1" spc="-310" dirty="0">
                <a:latin typeface="Perpetua"/>
                <a:cs typeface="Perpetua"/>
              </a:rPr>
              <a:t> </a:t>
            </a:r>
            <a:r>
              <a:rPr sz="2400" i="1" spc="-25" dirty="0">
                <a:latin typeface="Perpetua"/>
                <a:cs typeface="Perpetua"/>
              </a:rPr>
              <a:t>availibility,dsb</a:t>
            </a:r>
            <a:endParaRPr sz="2400">
              <a:latin typeface="Perpetua"/>
              <a:cs typeface="Perpetua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b="1" i="1" spc="-5" dirty="0">
                <a:latin typeface="Perpetua"/>
                <a:cs typeface="Perpetua"/>
              </a:rPr>
              <a:t>Quality</a:t>
            </a:r>
            <a:r>
              <a:rPr sz="2400" b="1" i="1" spc="5" dirty="0">
                <a:latin typeface="Perpetua"/>
                <a:cs typeface="Perpetua"/>
              </a:rPr>
              <a:t> </a:t>
            </a:r>
            <a:r>
              <a:rPr sz="2400" b="1" i="1" spc="-5" dirty="0">
                <a:latin typeface="Perpetua"/>
                <a:cs typeface="Perpetua"/>
              </a:rPr>
              <a:t>Checklist</a:t>
            </a:r>
            <a:endParaRPr sz="2400">
              <a:latin typeface="Perpetua"/>
              <a:cs typeface="Perpetua"/>
            </a:endParaRPr>
          </a:p>
          <a:p>
            <a:pPr marL="285115" marR="5080" indent="-10795">
              <a:lnSpc>
                <a:spcPct val="100000"/>
              </a:lnSpc>
              <a:spcBef>
                <a:spcPts val="600"/>
              </a:spcBef>
            </a:pPr>
            <a:r>
              <a:rPr sz="2400" spc="-5" dirty="0">
                <a:latin typeface="Perpetua"/>
                <a:cs typeface="Perpetua"/>
              </a:rPr>
              <a:t>Daftar hal-hal </a:t>
            </a:r>
            <a:r>
              <a:rPr sz="2400" spc="-10" dirty="0">
                <a:latin typeface="Perpetua"/>
                <a:cs typeface="Perpetua"/>
              </a:rPr>
              <a:t>yang </a:t>
            </a:r>
            <a:r>
              <a:rPr sz="2400" spc="10" dirty="0">
                <a:latin typeface="Perpetua"/>
                <a:cs typeface="Perpetua"/>
              </a:rPr>
              <a:t>harus </a:t>
            </a:r>
            <a:r>
              <a:rPr sz="2400" dirty="0">
                <a:latin typeface="Perpetua"/>
                <a:cs typeface="Perpetua"/>
              </a:rPr>
              <a:t>dilakukan dalam </a:t>
            </a:r>
            <a:r>
              <a:rPr sz="2400" spc="-5" dirty="0">
                <a:latin typeface="Perpetua"/>
                <a:cs typeface="Perpetua"/>
              </a:rPr>
              <a:t>rangka memenuhi kualitas  </a:t>
            </a:r>
            <a:r>
              <a:rPr sz="2400" spc="-25" dirty="0">
                <a:latin typeface="Perpetua"/>
                <a:cs typeface="Perpetua"/>
              </a:rPr>
              <a:t>proyek</a:t>
            </a:r>
            <a:endParaRPr sz="2400">
              <a:latin typeface="Perpetua"/>
              <a:cs typeface="Perpetua"/>
            </a:endParaRPr>
          </a:p>
          <a:p>
            <a:pPr marL="286385" marR="130365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5416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sz="2400" b="1" i="1" spc="-10" dirty="0">
                <a:latin typeface="Perpetua"/>
                <a:cs typeface="Perpetua"/>
              </a:rPr>
              <a:t>Process </a:t>
            </a:r>
            <a:r>
              <a:rPr sz="2400" b="1" i="1" spc="-15" dirty="0">
                <a:latin typeface="Perpetua"/>
                <a:cs typeface="Perpetua"/>
              </a:rPr>
              <a:t>Improvement </a:t>
            </a:r>
            <a:r>
              <a:rPr sz="2400" b="1" i="1" spc="-5" dirty="0">
                <a:latin typeface="Perpetua"/>
                <a:cs typeface="Perpetua"/>
              </a:rPr>
              <a:t>Plan, Quality </a:t>
            </a:r>
            <a:r>
              <a:rPr sz="2400" b="1" i="1" spc="-10" dirty="0">
                <a:latin typeface="Perpetua"/>
                <a:cs typeface="Perpetua"/>
              </a:rPr>
              <a:t>Baseline,</a:t>
            </a:r>
            <a:r>
              <a:rPr sz="2400" b="1" i="1" spc="-440" dirty="0">
                <a:latin typeface="Perpetua"/>
                <a:cs typeface="Perpetua"/>
              </a:rPr>
              <a:t> </a:t>
            </a:r>
            <a:r>
              <a:rPr sz="2400" b="1" i="1" spc="-10" dirty="0">
                <a:latin typeface="Perpetua"/>
                <a:cs typeface="Perpetua"/>
              </a:rPr>
              <a:t>Project  </a:t>
            </a:r>
            <a:r>
              <a:rPr sz="2400" b="1" i="1" spc="-15" dirty="0">
                <a:latin typeface="Perpetua"/>
                <a:cs typeface="Perpetua"/>
              </a:rPr>
              <a:t>Management </a:t>
            </a:r>
            <a:r>
              <a:rPr sz="2400" b="1" i="1" dirty="0">
                <a:latin typeface="Perpetua"/>
                <a:cs typeface="Perpetua"/>
              </a:rPr>
              <a:t>Plan</a:t>
            </a:r>
            <a:r>
              <a:rPr sz="2400" b="1" i="1" spc="10" dirty="0">
                <a:latin typeface="Perpetua"/>
                <a:cs typeface="Perpetua"/>
              </a:rPr>
              <a:t> </a:t>
            </a:r>
            <a:r>
              <a:rPr sz="2400" b="1" i="1" spc="-5" dirty="0">
                <a:latin typeface="Perpetua"/>
                <a:cs typeface="Perpetua"/>
              </a:rPr>
              <a:t>(update)</a:t>
            </a:r>
            <a:endParaRPr sz="2400">
              <a:latin typeface="Perpetua"/>
              <a:cs typeface="Perpetu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9168" y="6329531"/>
            <a:ext cx="130175" cy="2279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64"/>
              </a:lnSpc>
            </a:pPr>
            <a:r>
              <a:rPr sz="1400" dirty="0">
                <a:solidFill>
                  <a:srgbClr val="FFFFFF"/>
                </a:solidFill>
                <a:latin typeface="Franklin Gothic Book"/>
                <a:cs typeface="Franklin Gothic Book"/>
              </a:rPr>
              <a:t>8</a:t>
            </a:r>
            <a:endParaRPr sz="1400">
              <a:latin typeface="Franklin Gothic Book"/>
              <a:cs typeface="Franklin Gothic Book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688974"/>
            <a:ext cx="443801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5" dirty="0"/>
              <a:t>Penjaminan</a:t>
            </a:r>
            <a:r>
              <a:rPr sz="4000" spc="-50" dirty="0"/>
              <a:t> </a:t>
            </a:r>
            <a:r>
              <a:rPr sz="4000" spc="-20" dirty="0"/>
              <a:t>Kualitas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307340" y="1593849"/>
            <a:ext cx="8355965" cy="3286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5115" indent="-273050" algn="just">
              <a:lnSpc>
                <a:spcPct val="100000"/>
              </a:lnSpc>
              <a:spcBef>
                <a:spcPts val="95"/>
              </a:spcBef>
              <a:buClr>
                <a:srgbClr val="D24717"/>
              </a:buClr>
              <a:buSzPct val="84090"/>
              <a:buFont typeface="Wingdings 2"/>
              <a:buChar char=""/>
              <a:tabLst>
                <a:tab pos="285750" algn="l"/>
              </a:tabLst>
            </a:pPr>
            <a:r>
              <a:rPr sz="2200" spc="-10" dirty="0">
                <a:latin typeface="Perpetua"/>
                <a:cs typeface="Perpetua"/>
              </a:rPr>
              <a:t>Jaminan mutu mencakup semua </a:t>
            </a:r>
            <a:r>
              <a:rPr sz="2200" spc="-5" dirty="0">
                <a:latin typeface="Perpetua"/>
                <a:cs typeface="Perpetua"/>
              </a:rPr>
              <a:t>aktivitas </a:t>
            </a:r>
            <a:r>
              <a:rPr sz="2200" spc="-15" dirty="0">
                <a:latin typeface="Perpetua"/>
                <a:cs typeface="Perpetua"/>
              </a:rPr>
              <a:t>yang </a:t>
            </a:r>
            <a:r>
              <a:rPr sz="2200" spc="-5" dirty="0">
                <a:latin typeface="Perpetua"/>
                <a:cs typeface="Perpetua"/>
              </a:rPr>
              <a:t>berhubungan dengan</a:t>
            </a:r>
            <a:r>
              <a:rPr sz="2200" spc="200" dirty="0">
                <a:latin typeface="Perpetua"/>
                <a:cs typeface="Perpetua"/>
              </a:rPr>
              <a:t> </a:t>
            </a:r>
            <a:r>
              <a:rPr sz="2200" spc="-5" dirty="0">
                <a:latin typeface="Perpetua"/>
                <a:cs typeface="Perpetua"/>
              </a:rPr>
              <a:t>pemenuhan</a:t>
            </a:r>
            <a:endParaRPr sz="2200">
              <a:latin typeface="Perpetua"/>
              <a:cs typeface="Perpetua"/>
            </a:endParaRPr>
          </a:p>
          <a:p>
            <a:pPr marL="285115" algn="just">
              <a:lnSpc>
                <a:spcPct val="100000"/>
              </a:lnSpc>
            </a:pPr>
            <a:r>
              <a:rPr sz="2200" spc="-10" dirty="0">
                <a:latin typeface="Perpetua"/>
                <a:cs typeface="Perpetua"/>
              </a:rPr>
              <a:t>standar mutu </a:t>
            </a:r>
            <a:r>
              <a:rPr sz="2200" spc="-15" dirty="0">
                <a:latin typeface="Perpetua"/>
                <a:cs typeface="Perpetua"/>
              </a:rPr>
              <a:t>yang </a:t>
            </a:r>
            <a:r>
              <a:rPr sz="2200" spc="-20" dirty="0">
                <a:latin typeface="Perpetua"/>
                <a:cs typeface="Perpetua"/>
              </a:rPr>
              <a:t>relevan </a:t>
            </a:r>
            <a:r>
              <a:rPr sz="2200" spc="5" dirty="0">
                <a:latin typeface="Perpetua"/>
                <a:cs typeface="Perpetua"/>
              </a:rPr>
              <a:t>bagi</a:t>
            </a:r>
            <a:r>
              <a:rPr sz="2200" spc="85" dirty="0">
                <a:latin typeface="Perpetua"/>
                <a:cs typeface="Perpetua"/>
              </a:rPr>
              <a:t> </a:t>
            </a:r>
            <a:r>
              <a:rPr sz="2200" spc="-25" dirty="0">
                <a:latin typeface="Perpetua"/>
                <a:cs typeface="Perpetua"/>
              </a:rPr>
              <a:t>proyek.</a:t>
            </a:r>
            <a:endParaRPr sz="2200">
              <a:latin typeface="Perpetua"/>
              <a:cs typeface="Perpetua"/>
            </a:endParaRPr>
          </a:p>
          <a:p>
            <a:pPr marL="285115" indent="-273050" algn="just">
              <a:lnSpc>
                <a:spcPct val="100000"/>
              </a:lnSpc>
              <a:spcBef>
                <a:spcPts val="1060"/>
              </a:spcBef>
              <a:buClr>
                <a:srgbClr val="D24717"/>
              </a:buClr>
              <a:buSzPct val="84090"/>
              <a:buFont typeface="Wingdings 2"/>
              <a:buChar char=""/>
              <a:tabLst>
                <a:tab pos="285750" algn="l"/>
              </a:tabLst>
            </a:pPr>
            <a:r>
              <a:rPr sz="2200" spc="-5" dirty="0">
                <a:latin typeface="Perpetua"/>
                <a:cs typeface="Perpetua"/>
              </a:rPr>
              <a:t>Sasaran </a:t>
            </a:r>
            <a:r>
              <a:rPr sz="2200" spc="-15" dirty="0">
                <a:latin typeface="Perpetua"/>
                <a:cs typeface="Perpetua"/>
              </a:rPr>
              <a:t>lainnya </a:t>
            </a:r>
            <a:r>
              <a:rPr sz="2200" spc="-5" dirty="0">
                <a:latin typeface="Perpetua"/>
                <a:cs typeface="Perpetua"/>
              </a:rPr>
              <a:t>adalah peningkatan </a:t>
            </a:r>
            <a:r>
              <a:rPr sz="2200" spc="-10" dirty="0">
                <a:latin typeface="Perpetua"/>
                <a:cs typeface="Perpetua"/>
              </a:rPr>
              <a:t>mutu</a:t>
            </a:r>
            <a:r>
              <a:rPr sz="2200" spc="45" dirty="0">
                <a:latin typeface="Perpetua"/>
                <a:cs typeface="Perpetua"/>
              </a:rPr>
              <a:t> </a:t>
            </a:r>
            <a:r>
              <a:rPr sz="2200" spc="-5" dirty="0">
                <a:latin typeface="Perpetua"/>
                <a:cs typeface="Perpetua"/>
              </a:rPr>
              <a:t>berkelanjutan.</a:t>
            </a:r>
            <a:endParaRPr sz="2200">
              <a:latin typeface="Perpetua"/>
              <a:cs typeface="Perpetua"/>
            </a:endParaRPr>
          </a:p>
          <a:p>
            <a:pPr marL="561340" marR="353060" lvl="1" indent="-228600" algn="just">
              <a:lnSpc>
                <a:spcPct val="100000"/>
              </a:lnSpc>
              <a:spcBef>
                <a:spcPts val="990"/>
              </a:spcBef>
              <a:buClr>
                <a:srgbClr val="9B2C1F"/>
              </a:buClr>
              <a:buSzPct val="85000"/>
              <a:buFont typeface="Wingdings 2"/>
              <a:buChar char=""/>
              <a:tabLst>
                <a:tab pos="561340" algn="l"/>
              </a:tabLst>
            </a:pPr>
            <a:r>
              <a:rPr sz="2000" b="1" spc="-5" dirty="0">
                <a:latin typeface="Perpetua"/>
                <a:cs typeface="Perpetua"/>
              </a:rPr>
              <a:t>Benchmarking </a:t>
            </a:r>
            <a:r>
              <a:rPr sz="2000" spc="-5" dirty="0">
                <a:latin typeface="Perpetua"/>
                <a:cs typeface="Perpetua"/>
              </a:rPr>
              <a:t>generates ideas for </a:t>
            </a:r>
            <a:r>
              <a:rPr sz="2000" dirty="0">
                <a:latin typeface="Perpetua"/>
                <a:cs typeface="Perpetua"/>
              </a:rPr>
              <a:t>quality </a:t>
            </a:r>
            <a:r>
              <a:rPr sz="2000" spc="-15" dirty="0">
                <a:latin typeface="Perpetua"/>
                <a:cs typeface="Perpetua"/>
              </a:rPr>
              <a:t>improvements </a:t>
            </a:r>
            <a:r>
              <a:rPr sz="2000" spc="-20" dirty="0">
                <a:latin typeface="Perpetua"/>
                <a:cs typeface="Perpetua"/>
              </a:rPr>
              <a:t>by </a:t>
            </a:r>
            <a:r>
              <a:rPr sz="2000" dirty="0">
                <a:latin typeface="Perpetua"/>
                <a:cs typeface="Perpetua"/>
              </a:rPr>
              <a:t>comparing </a:t>
            </a:r>
            <a:r>
              <a:rPr sz="2000" spc="-5" dirty="0">
                <a:latin typeface="Perpetua"/>
                <a:cs typeface="Perpetua"/>
              </a:rPr>
              <a:t>specific  </a:t>
            </a:r>
            <a:r>
              <a:rPr sz="2000" spc="-10" dirty="0">
                <a:latin typeface="Perpetua"/>
                <a:cs typeface="Perpetua"/>
              </a:rPr>
              <a:t>project </a:t>
            </a:r>
            <a:r>
              <a:rPr sz="2000" spc="-5" dirty="0">
                <a:latin typeface="Perpetua"/>
                <a:cs typeface="Perpetua"/>
              </a:rPr>
              <a:t>practices </a:t>
            </a:r>
            <a:r>
              <a:rPr sz="2000" dirty="0">
                <a:latin typeface="Perpetua"/>
                <a:cs typeface="Perpetua"/>
              </a:rPr>
              <a:t>or </a:t>
            </a:r>
            <a:r>
              <a:rPr sz="2000" spc="-10" dirty="0">
                <a:latin typeface="Perpetua"/>
                <a:cs typeface="Perpetua"/>
              </a:rPr>
              <a:t>product </a:t>
            </a:r>
            <a:r>
              <a:rPr sz="2000" dirty="0">
                <a:latin typeface="Perpetua"/>
                <a:cs typeface="Perpetua"/>
              </a:rPr>
              <a:t>characteristics to </a:t>
            </a:r>
            <a:r>
              <a:rPr sz="2000" spc="-5" dirty="0">
                <a:latin typeface="Perpetua"/>
                <a:cs typeface="Perpetua"/>
              </a:rPr>
              <a:t>those of </a:t>
            </a:r>
            <a:r>
              <a:rPr sz="2000" dirty="0">
                <a:latin typeface="Perpetua"/>
                <a:cs typeface="Perpetua"/>
              </a:rPr>
              <a:t>other </a:t>
            </a:r>
            <a:r>
              <a:rPr sz="2000" spc="-5" dirty="0">
                <a:latin typeface="Perpetua"/>
                <a:cs typeface="Perpetua"/>
              </a:rPr>
              <a:t>projects </a:t>
            </a:r>
            <a:r>
              <a:rPr sz="2000" dirty="0">
                <a:latin typeface="Perpetua"/>
                <a:cs typeface="Perpetua"/>
              </a:rPr>
              <a:t>or </a:t>
            </a:r>
            <a:r>
              <a:rPr sz="2000" spc="-10" dirty="0">
                <a:latin typeface="Perpetua"/>
                <a:cs typeface="Perpetua"/>
              </a:rPr>
              <a:t>products  </a:t>
            </a:r>
            <a:r>
              <a:rPr sz="2000" dirty="0">
                <a:latin typeface="Perpetua"/>
                <a:cs typeface="Perpetua"/>
              </a:rPr>
              <a:t>within </a:t>
            </a:r>
            <a:r>
              <a:rPr sz="2000" spc="-5" dirty="0">
                <a:latin typeface="Perpetua"/>
                <a:cs typeface="Perpetua"/>
              </a:rPr>
              <a:t>or outside </a:t>
            </a:r>
            <a:r>
              <a:rPr sz="2000" dirty="0">
                <a:latin typeface="Perpetua"/>
                <a:cs typeface="Perpetua"/>
              </a:rPr>
              <a:t>the performing </a:t>
            </a:r>
            <a:r>
              <a:rPr sz="2000" spc="-5" dirty="0">
                <a:latin typeface="Perpetua"/>
                <a:cs typeface="Perpetua"/>
              </a:rPr>
              <a:t>organization.</a:t>
            </a:r>
            <a:endParaRPr sz="2000">
              <a:latin typeface="Perpetua"/>
              <a:cs typeface="Perpetua"/>
            </a:endParaRPr>
          </a:p>
          <a:p>
            <a:pPr marL="561340" marR="5080" lvl="1" indent="-228600">
              <a:lnSpc>
                <a:spcPct val="107300"/>
              </a:lnSpc>
              <a:spcBef>
                <a:spcPts val="785"/>
              </a:spcBef>
              <a:buClr>
                <a:srgbClr val="9B2C1F"/>
              </a:buClr>
              <a:buSzPct val="85000"/>
              <a:buFont typeface="Wingdings 2"/>
              <a:buChar char=""/>
              <a:tabLst>
                <a:tab pos="561340" algn="l"/>
              </a:tabLst>
            </a:pPr>
            <a:r>
              <a:rPr sz="2000" dirty="0">
                <a:latin typeface="Perpetua"/>
                <a:cs typeface="Perpetua"/>
              </a:rPr>
              <a:t>A </a:t>
            </a:r>
            <a:r>
              <a:rPr sz="2000" b="1" dirty="0">
                <a:latin typeface="Perpetua"/>
                <a:cs typeface="Perpetua"/>
              </a:rPr>
              <a:t>quality </a:t>
            </a:r>
            <a:r>
              <a:rPr sz="2000" b="1" spc="-5" dirty="0">
                <a:latin typeface="Perpetua"/>
                <a:cs typeface="Perpetua"/>
              </a:rPr>
              <a:t>audit </a:t>
            </a:r>
            <a:r>
              <a:rPr sz="2000" dirty="0">
                <a:latin typeface="Perpetua"/>
                <a:cs typeface="Perpetua"/>
              </a:rPr>
              <a:t>is a structured </a:t>
            </a:r>
            <a:r>
              <a:rPr sz="2000" spc="-20" dirty="0">
                <a:latin typeface="Perpetua"/>
                <a:cs typeface="Perpetua"/>
              </a:rPr>
              <a:t>review </a:t>
            </a:r>
            <a:r>
              <a:rPr sz="2000" dirty="0">
                <a:latin typeface="Perpetua"/>
                <a:cs typeface="Perpetua"/>
              </a:rPr>
              <a:t>of </a:t>
            </a:r>
            <a:r>
              <a:rPr sz="2000" spc="-5" dirty="0">
                <a:latin typeface="Perpetua"/>
                <a:cs typeface="Perpetua"/>
              </a:rPr>
              <a:t>specific </a:t>
            </a:r>
            <a:r>
              <a:rPr sz="2000" dirty="0">
                <a:latin typeface="Perpetua"/>
                <a:cs typeface="Perpetua"/>
              </a:rPr>
              <a:t>quality </a:t>
            </a:r>
            <a:r>
              <a:rPr sz="2000" spc="-5" dirty="0">
                <a:latin typeface="Perpetua"/>
                <a:cs typeface="Perpetua"/>
              </a:rPr>
              <a:t>management activities that  </a:t>
            </a:r>
            <a:r>
              <a:rPr sz="2000" dirty="0">
                <a:latin typeface="Perpetua"/>
                <a:cs typeface="Perpetua"/>
              </a:rPr>
              <a:t>help </a:t>
            </a:r>
            <a:r>
              <a:rPr sz="2000" spc="-5" dirty="0">
                <a:latin typeface="Perpetua"/>
                <a:cs typeface="Perpetua"/>
              </a:rPr>
              <a:t>identify lessons </a:t>
            </a:r>
            <a:r>
              <a:rPr sz="2000" spc="5" dirty="0">
                <a:latin typeface="Perpetua"/>
                <a:cs typeface="Perpetua"/>
              </a:rPr>
              <a:t>learned </a:t>
            </a:r>
            <a:r>
              <a:rPr sz="2000" spc="-5" dirty="0">
                <a:latin typeface="Perpetua"/>
                <a:cs typeface="Perpetua"/>
              </a:rPr>
              <a:t>that could </a:t>
            </a:r>
            <a:r>
              <a:rPr sz="2000" spc="-20" dirty="0">
                <a:latin typeface="Perpetua"/>
                <a:cs typeface="Perpetua"/>
              </a:rPr>
              <a:t>improve </a:t>
            </a:r>
            <a:r>
              <a:rPr sz="2000" dirty="0">
                <a:latin typeface="Perpetua"/>
                <a:cs typeface="Perpetua"/>
              </a:rPr>
              <a:t>performance on </a:t>
            </a:r>
            <a:r>
              <a:rPr sz="2000" spc="-5" dirty="0">
                <a:latin typeface="Perpetua"/>
                <a:cs typeface="Perpetua"/>
              </a:rPr>
              <a:t>current </a:t>
            </a:r>
            <a:r>
              <a:rPr sz="2000" dirty="0">
                <a:latin typeface="Perpetua"/>
                <a:cs typeface="Perpetua"/>
              </a:rPr>
              <a:t>or </a:t>
            </a:r>
            <a:r>
              <a:rPr sz="2000" spc="-10" dirty="0">
                <a:latin typeface="Perpetua"/>
                <a:cs typeface="Perpetua"/>
              </a:rPr>
              <a:t>future  projects.</a:t>
            </a:r>
            <a:endParaRPr sz="2000">
              <a:latin typeface="Perpetua"/>
              <a:cs typeface="Perpetu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688974"/>
            <a:ext cx="443801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5" dirty="0"/>
              <a:t>Penjaminan</a:t>
            </a:r>
            <a:r>
              <a:rPr sz="4000" spc="-50" dirty="0"/>
              <a:t> </a:t>
            </a:r>
            <a:r>
              <a:rPr sz="4000" spc="-20" dirty="0"/>
              <a:t>Kualitas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146304" y="62103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182529" y="4644"/>
                </a:lnTo>
                <a:lnTo>
                  <a:pt x="139619" y="17964"/>
                </a:lnTo>
                <a:lnTo>
                  <a:pt x="100788" y="39041"/>
                </a:lnTo>
                <a:lnTo>
                  <a:pt x="66955" y="66955"/>
                </a:lnTo>
                <a:lnTo>
                  <a:pt x="39041" y="100788"/>
                </a:lnTo>
                <a:lnTo>
                  <a:pt x="17964" y="139619"/>
                </a:lnTo>
                <a:lnTo>
                  <a:pt x="4644" y="182529"/>
                </a:lnTo>
                <a:lnTo>
                  <a:pt x="0" y="228600"/>
                </a:lnTo>
                <a:lnTo>
                  <a:pt x="4644" y="274670"/>
                </a:lnTo>
                <a:lnTo>
                  <a:pt x="17964" y="317580"/>
                </a:lnTo>
                <a:lnTo>
                  <a:pt x="39041" y="356411"/>
                </a:lnTo>
                <a:lnTo>
                  <a:pt x="66955" y="390244"/>
                </a:lnTo>
                <a:lnTo>
                  <a:pt x="100788" y="418158"/>
                </a:lnTo>
                <a:lnTo>
                  <a:pt x="139619" y="439235"/>
                </a:lnTo>
                <a:lnTo>
                  <a:pt x="182529" y="452555"/>
                </a:lnTo>
                <a:lnTo>
                  <a:pt x="228600" y="457200"/>
                </a:lnTo>
                <a:lnTo>
                  <a:pt x="274670" y="452555"/>
                </a:lnTo>
                <a:lnTo>
                  <a:pt x="317580" y="439235"/>
                </a:lnTo>
                <a:lnTo>
                  <a:pt x="356411" y="418158"/>
                </a:lnTo>
                <a:lnTo>
                  <a:pt x="390244" y="390244"/>
                </a:lnTo>
                <a:lnTo>
                  <a:pt x="418158" y="356411"/>
                </a:lnTo>
                <a:lnTo>
                  <a:pt x="439235" y="317580"/>
                </a:lnTo>
                <a:lnTo>
                  <a:pt x="452555" y="274670"/>
                </a:lnTo>
                <a:lnTo>
                  <a:pt x="457200" y="228600"/>
                </a:lnTo>
                <a:lnTo>
                  <a:pt x="452555" y="182529"/>
                </a:lnTo>
                <a:lnTo>
                  <a:pt x="439235" y="139619"/>
                </a:lnTo>
                <a:lnTo>
                  <a:pt x="418158" y="100788"/>
                </a:lnTo>
                <a:lnTo>
                  <a:pt x="390244" y="66955"/>
                </a:lnTo>
                <a:lnTo>
                  <a:pt x="356411" y="39041"/>
                </a:lnTo>
                <a:lnTo>
                  <a:pt x="317580" y="17964"/>
                </a:lnTo>
                <a:lnTo>
                  <a:pt x="274670" y="4644"/>
                </a:lnTo>
                <a:lnTo>
                  <a:pt x="228600" y="0"/>
                </a:lnTo>
                <a:close/>
              </a:path>
            </a:pathLst>
          </a:custGeom>
          <a:solidFill>
            <a:srgbClr val="D2471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93444" y="1430781"/>
            <a:ext cx="7613650" cy="40189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5115" marR="5080" indent="-273050" algn="just">
              <a:lnSpc>
                <a:spcPct val="100000"/>
              </a:lnSpc>
              <a:spcBef>
                <a:spcPts val="95"/>
              </a:spcBef>
              <a:buClr>
                <a:srgbClr val="D24717"/>
              </a:buClr>
              <a:buSzPct val="83928"/>
              <a:buFont typeface="Wingdings 2"/>
              <a:buChar char=""/>
              <a:tabLst>
                <a:tab pos="285750" algn="l"/>
              </a:tabLst>
            </a:pPr>
            <a:r>
              <a:rPr sz="2800" spc="-5" dirty="0">
                <a:latin typeface="Perpetua"/>
                <a:cs typeface="Perpetua"/>
              </a:rPr>
              <a:t>Proses ini dilakukan dalam rangka menjamin  </a:t>
            </a:r>
            <a:r>
              <a:rPr sz="2800" b="1" spc="-10" dirty="0">
                <a:latin typeface="Perpetua"/>
                <a:cs typeface="Perpetua"/>
              </a:rPr>
              <a:t>peningkatan yang </a:t>
            </a:r>
            <a:r>
              <a:rPr sz="2800" b="1" spc="10" dirty="0">
                <a:latin typeface="Perpetua"/>
                <a:cs typeface="Perpetua"/>
              </a:rPr>
              <a:t>terus </a:t>
            </a:r>
            <a:r>
              <a:rPr sz="2800" b="1" spc="5" dirty="0">
                <a:latin typeface="Perpetua"/>
                <a:cs typeface="Perpetua"/>
              </a:rPr>
              <a:t>menerus </a:t>
            </a:r>
            <a:r>
              <a:rPr sz="2800" b="1" spc="10" dirty="0">
                <a:latin typeface="Perpetua"/>
                <a:cs typeface="Perpetua"/>
              </a:rPr>
              <a:t>dari </a:t>
            </a:r>
            <a:r>
              <a:rPr sz="2800" b="1" spc="-5" dirty="0">
                <a:latin typeface="Perpetua"/>
                <a:cs typeface="Perpetua"/>
              </a:rPr>
              <a:t>berbagai  </a:t>
            </a:r>
            <a:r>
              <a:rPr sz="2800" spc="-5" dirty="0">
                <a:latin typeface="Perpetua"/>
                <a:cs typeface="Perpetua"/>
              </a:rPr>
              <a:t>aspek, sehingga penggunaan </a:t>
            </a:r>
            <a:r>
              <a:rPr sz="2800" b="1" spc="-5" dirty="0">
                <a:latin typeface="Perpetua"/>
                <a:cs typeface="Perpetua"/>
              </a:rPr>
              <a:t>sumber </a:t>
            </a:r>
            <a:r>
              <a:rPr sz="2800" b="1" spc="-35" dirty="0">
                <a:latin typeface="Perpetua"/>
                <a:cs typeface="Perpetua"/>
              </a:rPr>
              <a:t>daya </a:t>
            </a:r>
            <a:r>
              <a:rPr sz="2800" spc="-30" dirty="0">
                <a:latin typeface="Perpetua"/>
                <a:cs typeface="Perpetua"/>
              </a:rPr>
              <a:t>proyek </a:t>
            </a:r>
            <a:r>
              <a:rPr sz="2800" spc="-10" dirty="0">
                <a:latin typeface="Perpetua"/>
                <a:cs typeface="Perpetua"/>
              </a:rPr>
              <a:t>dapat  </a:t>
            </a:r>
            <a:r>
              <a:rPr sz="2800" spc="-5" dirty="0">
                <a:latin typeface="Perpetua"/>
                <a:cs typeface="Perpetua"/>
              </a:rPr>
              <a:t>seefektif dan seefisien</a:t>
            </a:r>
            <a:r>
              <a:rPr sz="2800" spc="-25" dirty="0">
                <a:latin typeface="Perpetua"/>
                <a:cs typeface="Perpetua"/>
              </a:rPr>
              <a:t> </a:t>
            </a:r>
            <a:r>
              <a:rPr sz="2800" spc="-5" dirty="0">
                <a:latin typeface="Perpetua"/>
                <a:cs typeface="Perpetua"/>
              </a:rPr>
              <a:t>mungkin.</a:t>
            </a:r>
            <a:endParaRPr sz="2800">
              <a:latin typeface="Perpetua"/>
              <a:cs typeface="Perpetua"/>
            </a:endParaRPr>
          </a:p>
          <a:p>
            <a:pPr marL="285115" marR="5080" indent="-273050" algn="just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3928"/>
              <a:buFont typeface="Wingdings 2"/>
              <a:buChar char=""/>
              <a:tabLst>
                <a:tab pos="285750" algn="l"/>
              </a:tabLst>
            </a:pPr>
            <a:r>
              <a:rPr sz="2800" spc="-5" dirty="0">
                <a:latin typeface="Perpetua"/>
                <a:cs typeface="Perpetua"/>
              </a:rPr>
              <a:t>Proses ini berlangsung secara </a:t>
            </a:r>
            <a:r>
              <a:rPr sz="2800" b="1" spc="5" dirty="0">
                <a:latin typeface="Perpetua"/>
                <a:cs typeface="Perpetua"/>
              </a:rPr>
              <a:t>iteratif, </a:t>
            </a:r>
            <a:r>
              <a:rPr sz="2800" b="1" spc="-5" dirty="0">
                <a:latin typeface="Perpetua"/>
                <a:cs typeface="Perpetua"/>
              </a:rPr>
              <a:t>dengan </a:t>
            </a:r>
            <a:r>
              <a:rPr sz="2800" dirty="0">
                <a:latin typeface="Perpetua"/>
                <a:cs typeface="Perpetua"/>
              </a:rPr>
              <a:t>cara  </a:t>
            </a:r>
            <a:r>
              <a:rPr sz="2800" spc="-10" dirty="0">
                <a:latin typeface="Perpetua"/>
                <a:cs typeface="Perpetua"/>
              </a:rPr>
              <a:t>membuang </a:t>
            </a:r>
            <a:r>
              <a:rPr sz="2800" spc="-5" dirty="0">
                <a:latin typeface="Perpetua"/>
                <a:cs typeface="Perpetua"/>
              </a:rPr>
              <a:t>semua aktivitas </a:t>
            </a:r>
            <a:r>
              <a:rPr sz="2800" spc="-15" dirty="0">
                <a:latin typeface="Perpetua"/>
                <a:cs typeface="Perpetua"/>
              </a:rPr>
              <a:t>yang </a:t>
            </a:r>
            <a:r>
              <a:rPr sz="2800" spc="-5" dirty="0">
                <a:latin typeface="Perpetua"/>
                <a:cs typeface="Perpetua"/>
              </a:rPr>
              <a:t>tidak </a:t>
            </a:r>
            <a:r>
              <a:rPr sz="2800" dirty="0">
                <a:latin typeface="Perpetua"/>
                <a:cs typeface="Perpetua"/>
              </a:rPr>
              <a:t>memberi </a:t>
            </a:r>
            <a:r>
              <a:rPr sz="2800" spc="-5" dirty="0">
                <a:latin typeface="Perpetua"/>
                <a:cs typeface="Perpetua"/>
              </a:rPr>
              <a:t>nilai  tambah</a:t>
            </a:r>
            <a:endParaRPr sz="2800">
              <a:latin typeface="Perpetua"/>
              <a:cs typeface="Perpetua"/>
            </a:endParaRPr>
          </a:p>
          <a:p>
            <a:pPr marL="285115" indent="-273050" algn="just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3928"/>
              <a:buFont typeface="Wingdings 2"/>
              <a:buChar char=""/>
              <a:tabLst>
                <a:tab pos="285750" algn="l"/>
              </a:tabLst>
            </a:pPr>
            <a:r>
              <a:rPr sz="2800" spc="-45" dirty="0">
                <a:latin typeface="Perpetua"/>
                <a:cs typeface="Perpetua"/>
              </a:rPr>
              <a:t>Tujuannya </a:t>
            </a:r>
            <a:r>
              <a:rPr sz="2800" spc="-10" dirty="0">
                <a:latin typeface="Perpetua"/>
                <a:cs typeface="Perpetua"/>
              </a:rPr>
              <a:t>agar </a:t>
            </a:r>
            <a:r>
              <a:rPr sz="2800" spc="-5" dirty="0">
                <a:latin typeface="Perpetua"/>
                <a:cs typeface="Perpetua"/>
              </a:rPr>
              <a:t>proses </a:t>
            </a:r>
            <a:r>
              <a:rPr sz="2800" spc="-15" dirty="0">
                <a:latin typeface="Perpetua"/>
                <a:cs typeface="Perpetua"/>
              </a:rPr>
              <a:t>berjalannya </a:t>
            </a:r>
            <a:r>
              <a:rPr sz="2800" spc="-10" dirty="0">
                <a:latin typeface="Perpetua"/>
                <a:cs typeface="Perpetua"/>
              </a:rPr>
              <a:t>aktivitas,</a:t>
            </a:r>
            <a:r>
              <a:rPr sz="2800" spc="5" dirty="0">
                <a:latin typeface="Perpetua"/>
                <a:cs typeface="Perpetua"/>
              </a:rPr>
              <a:t> merupakan</a:t>
            </a:r>
            <a:endParaRPr sz="2800">
              <a:latin typeface="Perpetua"/>
              <a:cs typeface="Perpetua"/>
            </a:endParaRPr>
          </a:p>
          <a:p>
            <a:pPr marL="285115" algn="just">
              <a:lnSpc>
                <a:spcPct val="100000"/>
              </a:lnSpc>
            </a:pPr>
            <a:r>
              <a:rPr sz="2800" b="1" spc="-10" dirty="0">
                <a:latin typeface="Perpetua"/>
                <a:cs typeface="Perpetua"/>
              </a:rPr>
              <a:t>aktivitas </a:t>
            </a:r>
            <a:r>
              <a:rPr sz="2800" b="1" spc="-5" dirty="0">
                <a:latin typeface="Perpetua"/>
                <a:cs typeface="Perpetua"/>
              </a:rPr>
              <a:t>yang berkualitas</a:t>
            </a:r>
            <a:endParaRPr sz="2800">
              <a:latin typeface="Perpetua"/>
              <a:cs typeface="Perpetu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 marR="5080">
              <a:lnSpc>
                <a:spcPts val="1680"/>
              </a:lnSpc>
              <a:spcBef>
                <a:spcPts val="25"/>
              </a:spcBef>
            </a:pPr>
            <a:r>
              <a:rPr spc="-5" dirty="0"/>
              <a:t>Information </a:t>
            </a:r>
            <a:r>
              <a:rPr spc="-15" dirty="0"/>
              <a:t>Technology </a:t>
            </a:r>
            <a:r>
              <a:rPr dirty="0"/>
              <a:t>Project</a:t>
            </a:r>
            <a:r>
              <a:rPr spc="-120" dirty="0"/>
              <a:t> </a:t>
            </a:r>
            <a:r>
              <a:rPr spc="-5" dirty="0"/>
              <a:t>Management,  </a:t>
            </a:r>
            <a:r>
              <a:rPr dirty="0"/>
              <a:t>Fourth</a:t>
            </a:r>
            <a:r>
              <a:rPr spc="-35" dirty="0"/>
              <a:t> </a:t>
            </a:r>
            <a:r>
              <a:rPr dirty="0"/>
              <a:t>Edition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64"/>
              </a:lnSpc>
            </a:pPr>
            <a:fld id="{81D60167-4931-47E6-BA6A-407CBD079E47}" type="slidenum">
              <a:rPr dirty="0"/>
              <a:t>10</a:t>
            </a:fld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688974"/>
            <a:ext cx="601662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Output </a:t>
            </a:r>
            <a:r>
              <a:rPr sz="4000" spc="-15" dirty="0"/>
              <a:t>Penjaminan</a:t>
            </a:r>
            <a:r>
              <a:rPr sz="4000" spc="-20" dirty="0"/>
              <a:t> Kualitas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146304" y="62103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182529" y="4644"/>
                </a:lnTo>
                <a:lnTo>
                  <a:pt x="139619" y="17964"/>
                </a:lnTo>
                <a:lnTo>
                  <a:pt x="100788" y="39041"/>
                </a:lnTo>
                <a:lnTo>
                  <a:pt x="66955" y="66955"/>
                </a:lnTo>
                <a:lnTo>
                  <a:pt x="39041" y="100788"/>
                </a:lnTo>
                <a:lnTo>
                  <a:pt x="17964" y="139619"/>
                </a:lnTo>
                <a:lnTo>
                  <a:pt x="4644" y="182529"/>
                </a:lnTo>
                <a:lnTo>
                  <a:pt x="0" y="228600"/>
                </a:lnTo>
                <a:lnTo>
                  <a:pt x="4644" y="274670"/>
                </a:lnTo>
                <a:lnTo>
                  <a:pt x="17964" y="317580"/>
                </a:lnTo>
                <a:lnTo>
                  <a:pt x="39041" y="356411"/>
                </a:lnTo>
                <a:lnTo>
                  <a:pt x="66955" y="390244"/>
                </a:lnTo>
                <a:lnTo>
                  <a:pt x="100788" y="418158"/>
                </a:lnTo>
                <a:lnTo>
                  <a:pt x="139619" y="439235"/>
                </a:lnTo>
                <a:lnTo>
                  <a:pt x="182529" y="452555"/>
                </a:lnTo>
                <a:lnTo>
                  <a:pt x="228600" y="457200"/>
                </a:lnTo>
                <a:lnTo>
                  <a:pt x="274670" y="452555"/>
                </a:lnTo>
                <a:lnTo>
                  <a:pt x="317580" y="439235"/>
                </a:lnTo>
                <a:lnTo>
                  <a:pt x="356411" y="418158"/>
                </a:lnTo>
                <a:lnTo>
                  <a:pt x="390244" y="390244"/>
                </a:lnTo>
                <a:lnTo>
                  <a:pt x="418158" y="356411"/>
                </a:lnTo>
                <a:lnTo>
                  <a:pt x="439235" y="317580"/>
                </a:lnTo>
                <a:lnTo>
                  <a:pt x="452555" y="274670"/>
                </a:lnTo>
                <a:lnTo>
                  <a:pt x="457200" y="228600"/>
                </a:lnTo>
                <a:lnTo>
                  <a:pt x="452555" y="182529"/>
                </a:lnTo>
                <a:lnTo>
                  <a:pt x="439235" y="139619"/>
                </a:lnTo>
                <a:lnTo>
                  <a:pt x="418158" y="100788"/>
                </a:lnTo>
                <a:lnTo>
                  <a:pt x="390244" y="66955"/>
                </a:lnTo>
                <a:lnTo>
                  <a:pt x="356411" y="39041"/>
                </a:lnTo>
                <a:lnTo>
                  <a:pt x="317580" y="17964"/>
                </a:lnTo>
                <a:lnTo>
                  <a:pt x="274670" y="4644"/>
                </a:lnTo>
                <a:lnTo>
                  <a:pt x="228600" y="0"/>
                </a:lnTo>
                <a:close/>
              </a:path>
            </a:pathLst>
          </a:custGeom>
          <a:solidFill>
            <a:srgbClr val="D2471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93444" y="1353591"/>
            <a:ext cx="7614284" cy="475170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286385" indent="-274320" algn="just">
              <a:lnSpc>
                <a:spcPct val="100000"/>
              </a:lnSpc>
              <a:spcBef>
                <a:spcPts val="700"/>
              </a:spcBef>
              <a:buClr>
                <a:srgbClr val="D24717"/>
              </a:buClr>
              <a:buSzPct val="83928"/>
              <a:buFont typeface="Wingdings 2"/>
              <a:buChar char=""/>
              <a:tabLst>
                <a:tab pos="287020" algn="l"/>
              </a:tabLst>
            </a:pPr>
            <a:r>
              <a:rPr sz="2800" b="1" i="1" spc="-5" dirty="0">
                <a:latin typeface="Perpetua"/>
                <a:cs typeface="Perpetua"/>
              </a:rPr>
              <a:t>Requested</a:t>
            </a:r>
            <a:r>
              <a:rPr sz="2800" b="1" i="1" spc="-20" dirty="0">
                <a:latin typeface="Perpetua"/>
                <a:cs typeface="Perpetua"/>
              </a:rPr>
              <a:t> </a:t>
            </a:r>
            <a:r>
              <a:rPr sz="2800" b="1" i="1" spc="-15" dirty="0">
                <a:latin typeface="Perpetua"/>
                <a:cs typeface="Perpetua"/>
              </a:rPr>
              <a:t>Changes</a:t>
            </a:r>
            <a:endParaRPr sz="2800">
              <a:latin typeface="Perpetua"/>
              <a:cs typeface="Perpetua"/>
            </a:endParaRPr>
          </a:p>
          <a:p>
            <a:pPr marL="285115" marR="5715" indent="-10795" algn="just">
              <a:lnSpc>
                <a:spcPct val="100000"/>
              </a:lnSpc>
              <a:spcBef>
                <a:spcPts val="605"/>
              </a:spcBef>
            </a:pPr>
            <a:r>
              <a:rPr sz="2800" spc="-10" dirty="0">
                <a:latin typeface="Perpetua"/>
                <a:cs typeface="Perpetua"/>
              </a:rPr>
              <a:t>Perubahan </a:t>
            </a:r>
            <a:r>
              <a:rPr sz="2800" spc="-15" dirty="0">
                <a:latin typeface="Perpetua"/>
                <a:cs typeface="Perpetua"/>
              </a:rPr>
              <a:t>yang </a:t>
            </a:r>
            <a:r>
              <a:rPr sz="2800" spc="-5" dirty="0">
                <a:latin typeface="Perpetua"/>
                <a:cs typeface="Perpetua"/>
              </a:rPr>
              <a:t>dilakukan </a:t>
            </a:r>
            <a:r>
              <a:rPr sz="2800" spc="-10" dirty="0">
                <a:latin typeface="Perpetua"/>
                <a:cs typeface="Perpetua"/>
              </a:rPr>
              <a:t>agar </a:t>
            </a:r>
            <a:r>
              <a:rPr sz="2800" spc="-5" dirty="0">
                <a:latin typeface="Perpetua"/>
                <a:cs typeface="Perpetua"/>
              </a:rPr>
              <a:t>terjadi peningkatan secara  efektif dan efisien </a:t>
            </a:r>
            <a:r>
              <a:rPr sz="2800" spc="10" dirty="0">
                <a:latin typeface="Perpetua"/>
                <a:cs typeface="Perpetua"/>
              </a:rPr>
              <a:t>dari </a:t>
            </a:r>
            <a:r>
              <a:rPr sz="2800" spc="-10" dirty="0">
                <a:latin typeface="Perpetua"/>
                <a:cs typeface="Perpetua"/>
              </a:rPr>
              <a:t>aturan, </a:t>
            </a:r>
            <a:r>
              <a:rPr sz="2800" spc="-5" dirty="0">
                <a:latin typeface="Perpetua"/>
                <a:cs typeface="Perpetua"/>
              </a:rPr>
              <a:t>prosedur </a:t>
            </a:r>
            <a:r>
              <a:rPr sz="2800" dirty="0">
                <a:latin typeface="Perpetua"/>
                <a:cs typeface="Perpetua"/>
              </a:rPr>
              <a:t>dan </a:t>
            </a:r>
            <a:r>
              <a:rPr sz="2800" spc="-5" dirty="0">
                <a:latin typeface="Perpetua"/>
                <a:cs typeface="Perpetua"/>
              </a:rPr>
              <a:t>proses dalam  </a:t>
            </a:r>
            <a:r>
              <a:rPr sz="2800" spc="-30" dirty="0">
                <a:latin typeface="Perpetua"/>
                <a:cs typeface="Perpetua"/>
              </a:rPr>
              <a:t>proyek, </a:t>
            </a:r>
            <a:r>
              <a:rPr sz="2800" spc="-5" dirty="0">
                <a:latin typeface="Perpetua"/>
                <a:cs typeface="Perpetua"/>
              </a:rPr>
              <a:t>sehingga </a:t>
            </a:r>
            <a:r>
              <a:rPr sz="2800" dirty="0">
                <a:latin typeface="Perpetua"/>
                <a:cs typeface="Perpetua"/>
              </a:rPr>
              <a:t>memberikan </a:t>
            </a:r>
            <a:r>
              <a:rPr sz="2800" spc="-5" dirty="0">
                <a:latin typeface="Perpetua"/>
                <a:cs typeface="Perpetua"/>
              </a:rPr>
              <a:t>keuntungan lebih </a:t>
            </a:r>
            <a:r>
              <a:rPr sz="2800" spc="-20" dirty="0">
                <a:latin typeface="Perpetua"/>
                <a:cs typeface="Perpetua"/>
              </a:rPr>
              <a:t>banyak  </a:t>
            </a:r>
            <a:r>
              <a:rPr sz="2800" spc="10" dirty="0">
                <a:latin typeface="Perpetua"/>
                <a:cs typeface="Perpetua"/>
              </a:rPr>
              <a:t>bagi </a:t>
            </a:r>
            <a:r>
              <a:rPr sz="2800" spc="-5" dirty="0">
                <a:latin typeface="Perpetua"/>
                <a:cs typeface="Perpetua"/>
              </a:rPr>
              <a:t>setiap</a:t>
            </a:r>
            <a:r>
              <a:rPr sz="2800" spc="-30" dirty="0">
                <a:latin typeface="Perpetua"/>
                <a:cs typeface="Perpetua"/>
              </a:rPr>
              <a:t> </a:t>
            </a:r>
            <a:r>
              <a:rPr sz="2800" i="1" spc="-5" dirty="0">
                <a:latin typeface="Perpetua"/>
                <a:cs typeface="Perpetua"/>
              </a:rPr>
              <a:t>stakeholders</a:t>
            </a:r>
            <a:endParaRPr sz="2800">
              <a:latin typeface="Perpetua"/>
              <a:cs typeface="Perpetua"/>
            </a:endParaRPr>
          </a:p>
          <a:p>
            <a:pPr marL="286385" indent="-274320" algn="just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3928"/>
              <a:buFont typeface="Wingdings 2"/>
              <a:buChar char=""/>
              <a:tabLst>
                <a:tab pos="287020" algn="l"/>
              </a:tabLst>
            </a:pPr>
            <a:r>
              <a:rPr sz="2800" b="1" i="1" spc="-5" dirty="0">
                <a:latin typeface="Perpetua"/>
                <a:cs typeface="Perpetua"/>
              </a:rPr>
              <a:t>Recommended </a:t>
            </a:r>
            <a:r>
              <a:rPr sz="2800" b="1" i="1" spc="-20" dirty="0">
                <a:latin typeface="Perpetua"/>
                <a:cs typeface="Perpetua"/>
              </a:rPr>
              <a:t>Corrective</a:t>
            </a:r>
            <a:r>
              <a:rPr sz="2800" b="1" i="1" spc="-114" dirty="0">
                <a:latin typeface="Perpetua"/>
                <a:cs typeface="Perpetua"/>
              </a:rPr>
              <a:t> </a:t>
            </a:r>
            <a:r>
              <a:rPr sz="2800" b="1" i="1" spc="-5" dirty="0">
                <a:latin typeface="Perpetua"/>
                <a:cs typeface="Perpetua"/>
              </a:rPr>
              <a:t>Action</a:t>
            </a:r>
            <a:endParaRPr sz="2800">
              <a:latin typeface="Perpetua"/>
              <a:cs typeface="Perpetua"/>
            </a:endParaRPr>
          </a:p>
          <a:p>
            <a:pPr marL="285115" marR="5080" indent="-10795" algn="just">
              <a:lnSpc>
                <a:spcPct val="100000"/>
              </a:lnSpc>
              <a:spcBef>
                <a:spcPts val="600"/>
              </a:spcBef>
            </a:pPr>
            <a:r>
              <a:rPr sz="2800" spc="5" dirty="0">
                <a:latin typeface="Perpetua"/>
                <a:cs typeface="Perpetua"/>
              </a:rPr>
              <a:t>Merupakan </a:t>
            </a:r>
            <a:r>
              <a:rPr sz="2800" spc="-5" dirty="0">
                <a:latin typeface="Perpetua"/>
                <a:cs typeface="Perpetua"/>
              </a:rPr>
              <a:t>penjabaran </a:t>
            </a:r>
            <a:r>
              <a:rPr sz="2800" spc="-10" dirty="0">
                <a:latin typeface="Perpetua"/>
                <a:cs typeface="Perpetua"/>
              </a:rPr>
              <a:t>lebih </a:t>
            </a:r>
            <a:r>
              <a:rPr sz="2800" dirty="0">
                <a:latin typeface="Perpetua"/>
                <a:cs typeface="Perpetua"/>
              </a:rPr>
              <a:t>detail </a:t>
            </a:r>
            <a:r>
              <a:rPr sz="2800" spc="-5" dirty="0">
                <a:latin typeface="Perpetua"/>
                <a:cs typeface="Perpetua"/>
              </a:rPr>
              <a:t>berdasarkan </a:t>
            </a:r>
            <a:r>
              <a:rPr sz="2800" i="1" spc="-10" dirty="0">
                <a:latin typeface="Perpetua"/>
                <a:cs typeface="Perpetua"/>
              </a:rPr>
              <a:t>requested  changes</a:t>
            </a:r>
            <a:endParaRPr sz="2800">
              <a:latin typeface="Perpetua"/>
              <a:cs typeface="Perpetua"/>
            </a:endParaRPr>
          </a:p>
          <a:p>
            <a:pPr marL="286385" indent="-274320" algn="just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3928"/>
              <a:buFont typeface="Wingdings 2"/>
              <a:buChar char=""/>
              <a:tabLst>
                <a:tab pos="287020" algn="l"/>
              </a:tabLst>
            </a:pPr>
            <a:r>
              <a:rPr sz="2800" b="1" i="1" spc="-25" dirty="0">
                <a:latin typeface="Perpetua"/>
                <a:cs typeface="Perpetua"/>
              </a:rPr>
              <a:t>Organizational </a:t>
            </a:r>
            <a:r>
              <a:rPr sz="2800" b="1" i="1" spc="-15" dirty="0">
                <a:latin typeface="Perpetua"/>
                <a:cs typeface="Perpetua"/>
              </a:rPr>
              <a:t>Process</a:t>
            </a:r>
            <a:r>
              <a:rPr sz="2800" b="1" i="1" spc="-105" dirty="0">
                <a:latin typeface="Perpetua"/>
                <a:cs typeface="Perpetua"/>
              </a:rPr>
              <a:t> </a:t>
            </a:r>
            <a:r>
              <a:rPr sz="2800" b="1" i="1" spc="-5" dirty="0">
                <a:latin typeface="Perpetua"/>
                <a:cs typeface="Perpetua"/>
              </a:rPr>
              <a:t>Assets</a:t>
            </a:r>
            <a:endParaRPr sz="2800">
              <a:latin typeface="Perpetua"/>
              <a:cs typeface="Perpetua"/>
            </a:endParaRPr>
          </a:p>
          <a:p>
            <a:pPr marL="286385" indent="-274320" algn="just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3928"/>
              <a:buFont typeface="Wingdings 2"/>
              <a:buChar char=""/>
              <a:tabLst>
                <a:tab pos="287020" algn="l"/>
              </a:tabLst>
            </a:pPr>
            <a:r>
              <a:rPr sz="2800" b="1" i="1" spc="-10" dirty="0">
                <a:latin typeface="Perpetua"/>
                <a:cs typeface="Perpetua"/>
              </a:rPr>
              <a:t>Update </a:t>
            </a:r>
            <a:r>
              <a:rPr sz="2800" b="1" i="1" spc="-20" dirty="0">
                <a:latin typeface="Perpetua"/>
                <a:cs typeface="Perpetua"/>
              </a:rPr>
              <a:t>Management</a:t>
            </a:r>
            <a:r>
              <a:rPr sz="2800" b="1" i="1" spc="-5" dirty="0">
                <a:latin typeface="Perpetua"/>
                <a:cs typeface="Perpetua"/>
              </a:rPr>
              <a:t> </a:t>
            </a:r>
            <a:r>
              <a:rPr sz="2800" b="1" i="1" spc="-10" dirty="0">
                <a:latin typeface="Perpetua"/>
                <a:cs typeface="Perpetua"/>
              </a:rPr>
              <a:t>Plan</a:t>
            </a:r>
            <a:endParaRPr sz="2800">
              <a:latin typeface="Perpetua"/>
              <a:cs typeface="Perpetu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 marR="5080">
              <a:lnSpc>
                <a:spcPts val="1680"/>
              </a:lnSpc>
              <a:spcBef>
                <a:spcPts val="25"/>
              </a:spcBef>
            </a:pPr>
            <a:r>
              <a:rPr spc="-5" dirty="0"/>
              <a:t>Information </a:t>
            </a:r>
            <a:r>
              <a:rPr spc="-15" dirty="0"/>
              <a:t>Technology </a:t>
            </a:r>
            <a:r>
              <a:rPr dirty="0"/>
              <a:t>Project</a:t>
            </a:r>
            <a:r>
              <a:rPr spc="-120" dirty="0"/>
              <a:t> </a:t>
            </a:r>
            <a:r>
              <a:rPr spc="-5" dirty="0"/>
              <a:t>Management,  </a:t>
            </a:r>
            <a:r>
              <a:rPr dirty="0"/>
              <a:t>Fourth</a:t>
            </a:r>
            <a:r>
              <a:rPr spc="-35" dirty="0"/>
              <a:t> </a:t>
            </a:r>
            <a:r>
              <a:rPr dirty="0"/>
              <a:t>Edition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64"/>
              </a:lnSpc>
            </a:pPr>
            <a:fld id="{81D60167-4931-47E6-BA6A-407CBD079E47}" type="slidenum">
              <a:rPr dirty="0"/>
              <a:t>11</a:t>
            </a:fld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688974"/>
            <a:ext cx="481520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Pengendalian</a:t>
            </a:r>
            <a:r>
              <a:rPr sz="4000" spc="-60" dirty="0"/>
              <a:t> </a:t>
            </a:r>
            <a:r>
              <a:rPr sz="4000" spc="-20" dirty="0"/>
              <a:t>Kualitas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993444" y="1430781"/>
            <a:ext cx="7614284" cy="33712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Perpetua"/>
                <a:cs typeface="Perpetua"/>
              </a:rPr>
              <a:t>Dilakukan untuk memonitor </a:t>
            </a:r>
            <a:r>
              <a:rPr sz="2800" spc="-10" dirty="0">
                <a:latin typeface="Perpetua"/>
                <a:cs typeface="Perpetua"/>
              </a:rPr>
              <a:t>agar produk </a:t>
            </a:r>
            <a:r>
              <a:rPr sz="2800" spc="-15" dirty="0">
                <a:latin typeface="Perpetua"/>
                <a:cs typeface="Perpetua"/>
              </a:rPr>
              <a:t>yang </a:t>
            </a:r>
            <a:r>
              <a:rPr sz="2800" dirty="0">
                <a:latin typeface="Perpetua"/>
                <a:cs typeface="Perpetua"/>
              </a:rPr>
              <a:t>dihasilkan  </a:t>
            </a:r>
            <a:r>
              <a:rPr sz="2800" spc="5" dirty="0">
                <a:latin typeface="Perpetua"/>
                <a:cs typeface="Perpetua"/>
              </a:rPr>
              <a:t>merupakan </a:t>
            </a:r>
            <a:r>
              <a:rPr sz="2800" spc="-10" dirty="0">
                <a:latin typeface="Perpetua"/>
                <a:cs typeface="Perpetua"/>
              </a:rPr>
              <a:t>produk yang </a:t>
            </a:r>
            <a:r>
              <a:rPr sz="2800" b="1" spc="-5" dirty="0">
                <a:latin typeface="Perpetua"/>
                <a:cs typeface="Perpetua"/>
              </a:rPr>
              <a:t>berkualitas &amp; </a:t>
            </a:r>
            <a:r>
              <a:rPr sz="2800" spc="-5" dirty="0">
                <a:latin typeface="Perpetua"/>
                <a:cs typeface="Perpetua"/>
              </a:rPr>
              <a:t>Dilakukan </a:t>
            </a:r>
            <a:r>
              <a:rPr sz="2800" dirty="0">
                <a:latin typeface="Perpetua"/>
                <a:cs typeface="Perpetua"/>
              </a:rPr>
              <a:t>setelah  </a:t>
            </a:r>
            <a:r>
              <a:rPr sz="2800" spc="-5" dirty="0">
                <a:latin typeface="Perpetua"/>
                <a:cs typeface="Perpetua"/>
              </a:rPr>
              <a:t>ada </a:t>
            </a:r>
            <a:r>
              <a:rPr sz="2800" b="1" spc="-5" dirty="0">
                <a:latin typeface="Perpetua"/>
                <a:cs typeface="Perpetua"/>
              </a:rPr>
              <a:t>produk </a:t>
            </a:r>
            <a:r>
              <a:rPr sz="2800" b="1" spc="-10" dirty="0">
                <a:latin typeface="Perpetua"/>
                <a:cs typeface="Perpetua"/>
              </a:rPr>
              <a:t>yang</a:t>
            </a:r>
            <a:r>
              <a:rPr sz="2800" b="1" spc="5" dirty="0">
                <a:latin typeface="Perpetua"/>
                <a:cs typeface="Perpetua"/>
              </a:rPr>
              <a:t> </a:t>
            </a:r>
            <a:r>
              <a:rPr sz="2800" b="1" spc="-5" dirty="0">
                <a:latin typeface="Perpetua"/>
                <a:cs typeface="Perpetua"/>
              </a:rPr>
              <a:t>dihasilkan</a:t>
            </a:r>
            <a:endParaRPr sz="2800">
              <a:latin typeface="Perpetua"/>
              <a:cs typeface="Perpetua"/>
            </a:endParaRPr>
          </a:p>
          <a:p>
            <a:pPr marL="285115" indent="-273050" algn="just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3928"/>
              <a:buFont typeface="Wingdings 2"/>
              <a:buChar char=""/>
              <a:tabLst>
                <a:tab pos="285750" algn="l"/>
              </a:tabLst>
            </a:pPr>
            <a:r>
              <a:rPr sz="2800" spc="-15" dirty="0">
                <a:latin typeface="Perpetua"/>
                <a:cs typeface="Perpetua"/>
              </a:rPr>
              <a:t>Keluaran</a:t>
            </a:r>
            <a:r>
              <a:rPr sz="2800" spc="25" dirty="0">
                <a:latin typeface="Perpetua"/>
                <a:cs typeface="Perpetua"/>
              </a:rPr>
              <a:t> </a:t>
            </a:r>
            <a:r>
              <a:rPr sz="2800" spc="-15" dirty="0">
                <a:latin typeface="Perpetua"/>
                <a:cs typeface="Perpetua"/>
              </a:rPr>
              <a:t>utamanya:</a:t>
            </a:r>
            <a:endParaRPr sz="2800">
              <a:latin typeface="Perpetua"/>
              <a:cs typeface="Perpetua"/>
            </a:endParaRPr>
          </a:p>
          <a:p>
            <a:pPr marL="560705" marR="542290" lvl="1" indent="-228600">
              <a:lnSpc>
                <a:spcPct val="101899"/>
              </a:lnSpc>
              <a:spcBef>
                <a:spcPts val="405"/>
              </a:spcBef>
              <a:buClr>
                <a:srgbClr val="9B2C1F"/>
              </a:buClr>
              <a:buSzPct val="85416"/>
              <a:buFont typeface="Wingdings 2"/>
              <a:buChar char=""/>
              <a:tabLst>
                <a:tab pos="561340" algn="l"/>
              </a:tabLst>
            </a:pPr>
            <a:r>
              <a:rPr sz="2400" spc="-10" dirty="0">
                <a:latin typeface="Perpetua"/>
                <a:cs typeface="Perpetua"/>
              </a:rPr>
              <a:t>Keputusan </a:t>
            </a:r>
            <a:r>
              <a:rPr sz="2400" spc="5" dirty="0">
                <a:latin typeface="Perpetua"/>
                <a:cs typeface="Perpetua"/>
              </a:rPr>
              <a:t>penerimaan </a:t>
            </a:r>
            <a:r>
              <a:rPr sz="2400" dirty="0">
                <a:latin typeface="Perpetua"/>
                <a:cs typeface="Perpetua"/>
              </a:rPr>
              <a:t>: </a:t>
            </a:r>
            <a:r>
              <a:rPr sz="2000" b="1" dirty="0">
                <a:latin typeface="Perpetua"/>
                <a:cs typeface="Perpetua"/>
              </a:rPr>
              <a:t>Keputusan </a:t>
            </a:r>
            <a:r>
              <a:rPr sz="2000" b="1" spc="-10" dirty="0">
                <a:latin typeface="Perpetua"/>
                <a:cs typeface="Perpetua"/>
              </a:rPr>
              <a:t>baik/tidaknya </a:t>
            </a:r>
            <a:r>
              <a:rPr sz="2000" b="1" spc="-20" dirty="0">
                <a:latin typeface="Perpetua"/>
                <a:cs typeface="Perpetua"/>
              </a:rPr>
              <a:t>proyek  </a:t>
            </a:r>
            <a:r>
              <a:rPr sz="2000" b="1" dirty="0">
                <a:latin typeface="Perpetua"/>
                <a:cs typeface="Perpetua"/>
              </a:rPr>
              <a:t>berjalan </a:t>
            </a:r>
            <a:r>
              <a:rPr sz="2000" spc="-5" dirty="0">
                <a:latin typeface="Perpetua"/>
                <a:cs typeface="Perpetua"/>
              </a:rPr>
              <a:t>berdasarkan </a:t>
            </a:r>
            <a:r>
              <a:rPr sz="2000" i="1" spc="-5" dirty="0">
                <a:latin typeface="Perpetua"/>
                <a:cs typeface="Perpetua"/>
              </a:rPr>
              <a:t>baseline quality ataupun </a:t>
            </a:r>
            <a:r>
              <a:rPr sz="2000" b="1" i="1" spc="-5" dirty="0">
                <a:latin typeface="Perpetua"/>
                <a:cs typeface="Perpetua"/>
              </a:rPr>
              <a:t>rencana</a:t>
            </a:r>
            <a:r>
              <a:rPr sz="2000" b="1" i="1" spc="-40" dirty="0">
                <a:latin typeface="Perpetua"/>
                <a:cs typeface="Perpetua"/>
              </a:rPr>
              <a:t> </a:t>
            </a:r>
            <a:r>
              <a:rPr sz="2000" b="1" dirty="0">
                <a:latin typeface="Perpetua"/>
                <a:cs typeface="Perpetua"/>
              </a:rPr>
              <a:t>pengendalian</a:t>
            </a:r>
            <a:endParaRPr sz="2000">
              <a:latin typeface="Perpetua"/>
              <a:cs typeface="Perpetua"/>
            </a:endParaRPr>
          </a:p>
          <a:p>
            <a:pPr marL="560705" lvl="1" indent="-229235">
              <a:lnSpc>
                <a:spcPct val="100000"/>
              </a:lnSpc>
              <a:spcBef>
                <a:spcPts val="340"/>
              </a:spcBef>
              <a:buClr>
                <a:srgbClr val="9B2C1F"/>
              </a:buClr>
              <a:buSzPct val="85416"/>
              <a:buFont typeface="Wingdings 2"/>
              <a:buChar char=""/>
              <a:tabLst>
                <a:tab pos="561340" algn="l"/>
              </a:tabLst>
            </a:pPr>
            <a:r>
              <a:rPr sz="2400" dirty="0">
                <a:latin typeface="Perpetua"/>
                <a:cs typeface="Perpetua"/>
              </a:rPr>
              <a:t>Tindakan </a:t>
            </a:r>
            <a:r>
              <a:rPr sz="2400" spc="-10" dirty="0">
                <a:latin typeface="Perpetua"/>
                <a:cs typeface="Perpetua"/>
              </a:rPr>
              <a:t>korektif </a:t>
            </a:r>
            <a:r>
              <a:rPr sz="2400" dirty="0">
                <a:latin typeface="Perpetua"/>
                <a:cs typeface="Perpetua"/>
              </a:rPr>
              <a:t>dan</a:t>
            </a:r>
            <a:r>
              <a:rPr sz="2400" spc="-55" dirty="0">
                <a:latin typeface="Perpetua"/>
                <a:cs typeface="Perpetua"/>
              </a:rPr>
              <a:t> </a:t>
            </a:r>
            <a:r>
              <a:rPr sz="2400" spc="-15" dirty="0">
                <a:latin typeface="Perpetua"/>
                <a:cs typeface="Perpetua"/>
              </a:rPr>
              <a:t>preventif</a:t>
            </a:r>
            <a:endParaRPr sz="2400">
              <a:latin typeface="Perpetua"/>
              <a:cs typeface="Perpetua"/>
            </a:endParaRPr>
          </a:p>
          <a:p>
            <a:pPr marL="560705" lvl="1" indent="-229235">
              <a:lnSpc>
                <a:spcPct val="100000"/>
              </a:lnSpc>
              <a:spcBef>
                <a:spcPts val="409"/>
              </a:spcBef>
              <a:buClr>
                <a:srgbClr val="9B2C1F"/>
              </a:buClr>
              <a:buSzPct val="85416"/>
              <a:buFont typeface="Wingdings 2"/>
              <a:buChar char=""/>
              <a:tabLst>
                <a:tab pos="561340" algn="l"/>
              </a:tabLst>
            </a:pPr>
            <a:r>
              <a:rPr sz="2400" spc="-15" dirty="0">
                <a:latin typeface="Perpetua"/>
                <a:cs typeface="Perpetua"/>
              </a:rPr>
              <a:t>Perbaikan</a:t>
            </a:r>
            <a:r>
              <a:rPr sz="2400" spc="-25" dirty="0">
                <a:latin typeface="Perpetua"/>
                <a:cs typeface="Perpetua"/>
              </a:rPr>
              <a:t> </a:t>
            </a:r>
            <a:r>
              <a:rPr sz="2400" spc="-5" dirty="0">
                <a:latin typeface="Perpetua"/>
                <a:cs typeface="Perpetua"/>
              </a:rPr>
              <a:t>proses</a:t>
            </a:r>
            <a:endParaRPr sz="2400">
              <a:latin typeface="Perpetua"/>
              <a:cs typeface="Perpetu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46304" y="62103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182529" y="4644"/>
                </a:lnTo>
                <a:lnTo>
                  <a:pt x="139619" y="17964"/>
                </a:lnTo>
                <a:lnTo>
                  <a:pt x="100788" y="39041"/>
                </a:lnTo>
                <a:lnTo>
                  <a:pt x="66955" y="66955"/>
                </a:lnTo>
                <a:lnTo>
                  <a:pt x="39041" y="100788"/>
                </a:lnTo>
                <a:lnTo>
                  <a:pt x="17964" y="139619"/>
                </a:lnTo>
                <a:lnTo>
                  <a:pt x="4644" y="182529"/>
                </a:lnTo>
                <a:lnTo>
                  <a:pt x="0" y="228600"/>
                </a:lnTo>
                <a:lnTo>
                  <a:pt x="4644" y="274670"/>
                </a:lnTo>
                <a:lnTo>
                  <a:pt x="17964" y="317580"/>
                </a:lnTo>
                <a:lnTo>
                  <a:pt x="39041" y="356411"/>
                </a:lnTo>
                <a:lnTo>
                  <a:pt x="66955" y="390244"/>
                </a:lnTo>
                <a:lnTo>
                  <a:pt x="100788" y="418158"/>
                </a:lnTo>
                <a:lnTo>
                  <a:pt x="139619" y="439235"/>
                </a:lnTo>
                <a:lnTo>
                  <a:pt x="182529" y="452555"/>
                </a:lnTo>
                <a:lnTo>
                  <a:pt x="228600" y="457200"/>
                </a:lnTo>
                <a:lnTo>
                  <a:pt x="274670" y="452555"/>
                </a:lnTo>
                <a:lnTo>
                  <a:pt x="317580" y="439235"/>
                </a:lnTo>
                <a:lnTo>
                  <a:pt x="356411" y="418158"/>
                </a:lnTo>
                <a:lnTo>
                  <a:pt x="390244" y="390244"/>
                </a:lnTo>
                <a:lnTo>
                  <a:pt x="418158" y="356411"/>
                </a:lnTo>
                <a:lnTo>
                  <a:pt x="439235" y="317580"/>
                </a:lnTo>
                <a:lnTo>
                  <a:pt x="452555" y="274670"/>
                </a:lnTo>
                <a:lnTo>
                  <a:pt x="457200" y="228600"/>
                </a:lnTo>
                <a:lnTo>
                  <a:pt x="452555" y="182529"/>
                </a:lnTo>
                <a:lnTo>
                  <a:pt x="439235" y="139619"/>
                </a:lnTo>
                <a:lnTo>
                  <a:pt x="418158" y="100788"/>
                </a:lnTo>
                <a:lnTo>
                  <a:pt x="390244" y="66955"/>
                </a:lnTo>
                <a:lnTo>
                  <a:pt x="356411" y="39041"/>
                </a:lnTo>
                <a:lnTo>
                  <a:pt x="317580" y="17964"/>
                </a:lnTo>
                <a:lnTo>
                  <a:pt x="274670" y="4644"/>
                </a:lnTo>
                <a:lnTo>
                  <a:pt x="228600" y="0"/>
                </a:lnTo>
                <a:close/>
              </a:path>
            </a:pathLst>
          </a:custGeom>
          <a:solidFill>
            <a:srgbClr val="D2471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 marR="5080">
              <a:lnSpc>
                <a:spcPts val="1680"/>
              </a:lnSpc>
              <a:spcBef>
                <a:spcPts val="25"/>
              </a:spcBef>
            </a:pPr>
            <a:r>
              <a:rPr spc="-5" dirty="0"/>
              <a:t>Information </a:t>
            </a:r>
            <a:r>
              <a:rPr spc="-15" dirty="0"/>
              <a:t>Technology </a:t>
            </a:r>
            <a:r>
              <a:rPr dirty="0"/>
              <a:t>Project</a:t>
            </a:r>
            <a:r>
              <a:rPr spc="-120" dirty="0"/>
              <a:t> </a:t>
            </a:r>
            <a:r>
              <a:rPr spc="-5" dirty="0"/>
              <a:t>Management,  </a:t>
            </a:r>
            <a:r>
              <a:rPr dirty="0"/>
              <a:t>Fourth</a:t>
            </a:r>
            <a:r>
              <a:rPr spc="-35" dirty="0"/>
              <a:t> </a:t>
            </a:r>
            <a:r>
              <a:rPr dirty="0"/>
              <a:t>Edition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64"/>
              </a:lnSpc>
            </a:pPr>
            <a:fld id="{81D60167-4931-47E6-BA6A-407CBD079E47}" type="slidenum">
              <a:rPr dirty="0"/>
              <a:t>12</a:t>
            </a:fld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688974"/>
            <a:ext cx="481520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Pengendalian</a:t>
            </a:r>
            <a:r>
              <a:rPr sz="4000" spc="-60" dirty="0"/>
              <a:t> </a:t>
            </a:r>
            <a:r>
              <a:rPr sz="4000" spc="-20" dirty="0"/>
              <a:t>Kualitas</a:t>
            </a:r>
            <a:endParaRPr sz="4000"/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 marR="5080">
              <a:lnSpc>
                <a:spcPts val="1680"/>
              </a:lnSpc>
              <a:spcBef>
                <a:spcPts val="25"/>
              </a:spcBef>
            </a:pPr>
            <a:r>
              <a:rPr spc="-5" dirty="0"/>
              <a:t>Information </a:t>
            </a:r>
            <a:r>
              <a:rPr spc="-15" dirty="0"/>
              <a:t>Technology </a:t>
            </a:r>
            <a:r>
              <a:rPr dirty="0"/>
              <a:t>Project</a:t>
            </a:r>
            <a:r>
              <a:rPr spc="-120" dirty="0"/>
              <a:t> </a:t>
            </a:r>
            <a:r>
              <a:rPr spc="-5" dirty="0"/>
              <a:t>Management,  </a:t>
            </a:r>
            <a:r>
              <a:rPr dirty="0"/>
              <a:t>Fourth</a:t>
            </a:r>
            <a:r>
              <a:rPr spc="-35" dirty="0"/>
              <a:t> </a:t>
            </a:r>
            <a:r>
              <a:rPr dirty="0"/>
              <a:t>Edition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93444" y="1430781"/>
            <a:ext cx="7124700" cy="25533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765" marR="5080" indent="-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latin typeface="Perpetua"/>
                <a:cs typeface="Perpetua"/>
              </a:rPr>
              <a:t>Ada </a:t>
            </a:r>
            <a:r>
              <a:rPr sz="2800" spc="-20" dirty="0">
                <a:latin typeface="Perpetua"/>
                <a:cs typeface="Perpetua"/>
              </a:rPr>
              <a:t>banyak </a:t>
            </a:r>
            <a:r>
              <a:rPr sz="2800" spc="-15" dirty="0">
                <a:latin typeface="Perpetua"/>
                <a:cs typeface="Perpetua"/>
              </a:rPr>
              <a:t>alat yang </a:t>
            </a:r>
            <a:r>
              <a:rPr sz="2800" spc="-10" dirty="0">
                <a:latin typeface="Perpetua"/>
                <a:cs typeface="Perpetua"/>
              </a:rPr>
              <a:t>dapat </a:t>
            </a:r>
            <a:r>
              <a:rPr sz="2800" spc="-5" dirty="0">
                <a:latin typeface="Perpetua"/>
                <a:cs typeface="Perpetua"/>
              </a:rPr>
              <a:t>digunakan dalam </a:t>
            </a:r>
            <a:r>
              <a:rPr sz="2800" spc="-10" dirty="0">
                <a:latin typeface="Perpetua"/>
                <a:cs typeface="Perpetua"/>
              </a:rPr>
              <a:t>melakukan  </a:t>
            </a:r>
            <a:r>
              <a:rPr sz="2800" spc="-5" dirty="0">
                <a:latin typeface="Perpetua"/>
                <a:cs typeface="Perpetua"/>
              </a:rPr>
              <a:t>pengendalian kualitas, antara lain</a:t>
            </a:r>
            <a:r>
              <a:rPr sz="2800" spc="-80" dirty="0">
                <a:latin typeface="Perpetua"/>
                <a:cs typeface="Perpetua"/>
              </a:rPr>
              <a:t> </a:t>
            </a:r>
            <a:r>
              <a:rPr sz="2800" spc="-5" dirty="0">
                <a:latin typeface="Perpetua"/>
                <a:cs typeface="Perpetua"/>
              </a:rPr>
              <a:t>:</a:t>
            </a:r>
            <a:endParaRPr sz="2800">
              <a:latin typeface="Perpetua"/>
              <a:cs typeface="Perpetua"/>
            </a:endParaRPr>
          </a:p>
          <a:p>
            <a:pPr marL="560705" indent="-229235">
              <a:lnSpc>
                <a:spcPct val="100000"/>
              </a:lnSpc>
              <a:spcBef>
                <a:spcPts val="464"/>
              </a:spcBef>
              <a:buClr>
                <a:srgbClr val="9B2C1F"/>
              </a:buClr>
              <a:buSzPct val="85416"/>
              <a:buFont typeface="Wingdings 2"/>
              <a:buChar char=""/>
              <a:tabLst>
                <a:tab pos="561340" algn="l"/>
              </a:tabLst>
            </a:pPr>
            <a:r>
              <a:rPr sz="2400" spc="-5" dirty="0">
                <a:latin typeface="Perpetua"/>
                <a:cs typeface="Perpetua"/>
              </a:rPr>
              <a:t>Analisis</a:t>
            </a:r>
            <a:r>
              <a:rPr sz="2400" spc="-25" dirty="0">
                <a:latin typeface="Perpetua"/>
                <a:cs typeface="Perpetua"/>
              </a:rPr>
              <a:t> </a:t>
            </a:r>
            <a:r>
              <a:rPr sz="2400" spc="-15" dirty="0">
                <a:latin typeface="Perpetua"/>
                <a:cs typeface="Perpetua"/>
              </a:rPr>
              <a:t>Pareto</a:t>
            </a:r>
            <a:endParaRPr sz="2400">
              <a:latin typeface="Perpetua"/>
              <a:cs typeface="Perpetua"/>
            </a:endParaRPr>
          </a:p>
          <a:p>
            <a:pPr marL="560705" indent="-229235">
              <a:lnSpc>
                <a:spcPct val="100000"/>
              </a:lnSpc>
              <a:spcBef>
                <a:spcPts val="395"/>
              </a:spcBef>
              <a:buClr>
                <a:srgbClr val="9B2C1F"/>
              </a:buClr>
              <a:buSzPct val="85416"/>
              <a:buFont typeface="Wingdings 2"/>
              <a:buChar char=""/>
              <a:tabLst>
                <a:tab pos="561340" algn="l"/>
              </a:tabLst>
            </a:pPr>
            <a:r>
              <a:rPr sz="2400" i="1" spc="-5" dirty="0">
                <a:latin typeface="Perpetua"/>
                <a:cs typeface="Perpetua"/>
              </a:rPr>
              <a:t>Statistical</a:t>
            </a:r>
            <a:r>
              <a:rPr sz="2400" i="1" dirty="0">
                <a:latin typeface="Perpetua"/>
                <a:cs typeface="Perpetua"/>
              </a:rPr>
              <a:t> sampling</a:t>
            </a:r>
            <a:endParaRPr sz="2400">
              <a:latin typeface="Perpetua"/>
              <a:cs typeface="Perpetua"/>
            </a:endParaRPr>
          </a:p>
          <a:p>
            <a:pPr marL="560705" indent="-229235">
              <a:lnSpc>
                <a:spcPct val="100000"/>
              </a:lnSpc>
              <a:spcBef>
                <a:spcPts val="405"/>
              </a:spcBef>
              <a:buClr>
                <a:srgbClr val="9B2C1F"/>
              </a:buClr>
              <a:buSzPct val="85416"/>
              <a:buFont typeface="Wingdings 2"/>
              <a:buChar char=""/>
              <a:tabLst>
                <a:tab pos="561340" algn="l"/>
              </a:tabLst>
            </a:pPr>
            <a:r>
              <a:rPr sz="2400" dirty="0">
                <a:latin typeface="Perpetua"/>
                <a:cs typeface="Perpetua"/>
              </a:rPr>
              <a:t>Six</a:t>
            </a:r>
            <a:r>
              <a:rPr sz="2400" spc="-10" dirty="0">
                <a:latin typeface="Perpetua"/>
                <a:cs typeface="Perpetua"/>
              </a:rPr>
              <a:t> </a:t>
            </a:r>
            <a:r>
              <a:rPr sz="2400" dirty="0">
                <a:latin typeface="Perpetua"/>
                <a:cs typeface="Perpetua"/>
              </a:rPr>
              <a:t>Sigma</a:t>
            </a:r>
            <a:endParaRPr sz="2400">
              <a:latin typeface="Perpetua"/>
              <a:cs typeface="Perpetua"/>
            </a:endParaRPr>
          </a:p>
          <a:p>
            <a:pPr marL="560705" indent="-229235">
              <a:lnSpc>
                <a:spcPct val="100000"/>
              </a:lnSpc>
              <a:spcBef>
                <a:spcPts val="400"/>
              </a:spcBef>
              <a:buClr>
                <a:srgbClr val="9B2C1F"/>
              </a:buClr>
              <a:buSzPct val="85416"/>
              <a:buFont typeface="Wingdings 2"/>
              <a:buChar char=""/>
              <a:tabLst>
                <a:tab pos="561340" algn="l"/>
              </a:tabLst>
            </a:pPr>
            <a:r>
              <a:rPr sz="2400" i="1" dirty="0">
                <a:latin typeface="Perpetua"/>
                <a:cs typeface="Perpetua"/>
              </a:rPr>
              <a:t>Quality </a:t>
            </a:r>
            <a:r>
              <a:rPr sz="2400" i="1" spc="-10" dirty="0">
                <a:latin typeface="Perpetua"/>
                <a:cs typeface="Perpetua"/>
              </a:rPr>
              <a:t>control</a:t>
            </a:r>
            <a:r>
              <a:rPr sz="2400" i="1" spc="-15" dirty="0">
                <a:latin typeface="Perpetua"/>
                <a:cs typeface="Perpetua"/>
              </a:rPr>
              <a:t> </a:t>
            </a:r>
            <a:r>
              <a:rPr sz="2400" i="1" spc="5" dirty="0">
                <a:latin typeface="Perpetua"/>
                <a:cs typeface="Perpetua"/>
              </a:rPr>
              <a:t>charts</a:t>
            </a:r>
            <a:endParaRPr sz="2400">
              <a:latin typeface="Perpetua"/>
              <a:cs typeface="Perpetu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688974"/>
            <a:ext cx="407797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5" dirty="0"/>
              <a:t>Pengujian</a:t>
            </a:r>
            <a:r>
              <a:rPr sz="4000" spc="-45" dirty="0"/>
              <a:t> </a:t>
            </a:r>
            <a:r>
              <a:rPr sz="4000" spc="-40" dirty="0"/>
              <a:t>(</a:t>
            </a:r>
            <a:r>
              <a:rPr sz="4000" i="1" spc="-40" dirty="0">
                <a:latin typeface="Franklin Gothic Book"/>
                <a:cs typeface="Franklin Gothic Book"/>
              </a:rPr>
              <a:t>Testing</a:t>
            </a:r>
            <a:r>
              <a:rPr sz="4000" spc="-40" dirty="0"/>
              <a:t>)</a:t>
            </a:r>
            <a:endParaRPr sz="4000">
              <a:latin typeface="Franklin Gothic Book"/>
              <a:cs typeface="Franklin Gothic Book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 marR="5080">
              <a:lnSpc>
                <a:spcPts val="1680"/>
              </a:lnSpc>
              <a:spcBef>
                <a:spcPts val="25"/>
              </a:spcBef>
            </a:pPr>
            <a:r>
              <a:rPr spc="-5" dirty="0"/>
              <a:t>Information </a:t>
            </a:r>
            <a:r>
              <a:rPr spc="-15" dirty="0"/>
              <a:t>Technology </a:t>
            </a:r>
            <a:r>
              <a:rPr dirty="0"/>
              <a:t>Project</a:t>
            </a:r>
            <a:r>
              <a:rPr spc="-120" dirty="0"/>
              <a:t> </a:t>
            </a:r>
            <a:r>
              <a:rPr spc="-5" dirty="0"/>
              <a:t>Management,  </a:t>
            </a:r>
            <a:r>
              <a:rPr dirty="0"/>
              <a:t>Fourth</a:t>
            </a:r>
            <a:r>
              <a:rPr spc="-35" dirty="0"/>
              <a:t> </a:t>
            </a:r>
            <a:r>
              <a:rPr dirty="0"/>
              <a:t>Edition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294005" marR="5080" indent="-273685">
              <a:lnSpc>
                <a:spcPts val="2810"/>
              </a:lnSpc>
              <a:spcBef>
                <a:spcPts val="455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95275" algn="l"/>
              </a:tabLst>
            </a:pPr>
            <a:r>
              <a:rPr spc="-15" dirty="0"/>
              <a:t>Banyak </a:t>
            </a:r>
            <a:r>
              <a:rPr spc="-5" dirty="0"/>
              <a:t>profesional </a:t>
            </a:r>
            <a:r>
              <a:rPr dirty="0"/>
              <a:t>TI </a:t>
            </a:r>
            <a:r>
              <a:rPr spc="5" dirty="0"/>
              <a:t>berpikir </a:t>
            </a:r>
            <a:r>
              <a:rPr spc="-10" dirty="0"/>
              <a:t>bahwa </a:t>
            </a:r>
            <a:r>
              <a:rPr spc="-5" dirty="0"/>
              <a:t>pengujian</a:t>
            </a:r>
            <a:r>
              <a:rPr spc="-295" dirty="0"/>
              <a:t> </a:t>
            </a:r>
            <a:r>
              <a:rPr dirty="0"/>
              <a:t>merupakan  </a:t>
            </a:r>
            <a:r>
              <a:rPr spc="-5" dirty="0"/>
              <a:t>tahap </a:t>
            </a:r>
            <a:r>
              <a:rPr spc="-10" dirty="0"/>
              <a:t>yang </a:t>
            </a:r>
            <a:r>
              <a:rPr spc="-5" dirty="0"/>
              <a:t>mendekati akhir </a:t>
            </a:r>
            <a:r>
              <a:rPr spc="10" dirty="0"/>
              <a:t>dari </a:t>
            </a:r>
            <a:r>
              <a:rPr spc="-5" dirty="0"/>
              <a:t>pengembangan produk</a:t>
            </a:r>
            <a:r>
              <a:rPr spc="-325" dirty="0"/>
              <a:t> </a:t>
            </a:r>
            <a:r>
              <a:rPr dirty="0"/>
              <a:t>TI.</a:t>
            </a:r>
          </a:p>
          <a:p>
            <a:pPr marL="8255">
              <a:lnSpc>
                <a:spcPct val="100000"/>
              </a:lnSpc>
              <a:spcBef>
                <a:spcPts val="10"/>
              </a:spcBef>
              <a:buClr>
                <a:srgbClr val="D24717"/>
              </a:buClr>
              <a:buFont typeface="Wingdings 2"/>
              <a:buChar char=""/>
            </a:pPr>
            <a:endParaRPr sz="2700">
              <a:latin typeface="Times New Roman"/>
              <a:cs typeface="Times New Roman"/>
            </a:endParaRPr>
          </a:p>
          <a:p>
            <a:pPr marL="294005" marR="283210" indent="-273685">
              <a:lnSpc>
                <a:spcPts val="2810"/>
              </a:lnSpc>
              <a:buClr>
                <a:srgbClr val="D24717"/>
              </a:buClr>
              <a:buSzPct val="84615"/>
              <a:buFont typeface="Wingdings 2"/>
              <a:buChar char=""/>
              <a:tabLst>
                <a:tab pos="295275" algn="l"/>
              </a:tabLst>
            </a:pPr>
            <a:r>
              <a:rPr spc="-15" dirty="0"/>
              <a:t>Pengujian </a:t>
            </a:r>
            <a:r>
              <a:rPr spc="10" dirty="0"/>
              <a:t>harus </a:t>
            </a:r>
            <a:r>
              <a:rPr spc="-5" dirty="0"/>
              <a:t>dilakukan selama </a:t>
            </a:r>
            <a:r>
              <a:rPr dirty="0"/>
              <a:t>hampir </a:t>
            </a:r>
            <a:r>
              <a:rPr spc="-5" dirty="0"/>
              <a:t>semua </a:t>
            </a:r>
            <a:r>
              <a:rPr spc="-10" dirty="0"/>
              <a:t>fase </a:t>
            </a:r>
            <a:r>
              <a:rPr spc="10" dirty="0"/>
              <a:t>dari  </a:t>
            </a:r>
            <a:r>
              <a:rPr dirty="0"/>
              <a:t>siklus </a:t>
            </a:r>
            <a:r>
              <a:rPr spc="-5" dirty="0"/>
              <a:t>hidup pengembangan produk</a:t>
            </a:r>
            <a:r>
              <a:rPr spc="-340" dirty="0"/>
              <a:t> </a:t>
            </a:r>
            <a:r>
              <a:rPr spc="-5" dirty="0"/>
              <a:t>TI.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688974"/>
            <a:ext cx="3272154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25" dirty="0"/>
              <a:t>Pareto</a:t>
            </a:r>
            <a:r>
              <a:rPr sz="4000" spc="-60" dirty="0"/>
              <a:t> </a:t>
            </a:r>
            <a:r>
              <a:rPr sz="4000" spc="-5" dirty="0"/>
              <a:t>Analysis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993444" y="1433830"/>
            <a:ext cx="7352665" cy="2952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5115" marR="227965" indent="-273050">
              <a:lnSpc>
                <a:spcPct val="100000"/>
              </a:lnSpc>
              <a:spcBef>
                <a:spcPts val="105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5750" algn="l"/>
              </a:tabLst>
            </a:pPr>
            <a:r>
              <a:rPr sz="2600" dirty="0">
                <a:latin typeface="Perpetua"/>
                <a:cs typeface="Perpetua"/>
              </a:rPr>
              <a:t>Dilakukan </a:t>
            </a:r>
            <a:r>
              <a:rPr sz="2600" spc="-5" dirty="0">
                <a:latin typeface="Perpetua"/>
                <a:cs typeface="Perpetua"/>
              </a:rPr>
              <a:t>dengan </a:t>
            </a:r>
            <a:r>
              <a:rPr sz="2600" dirty="0">
                <a:latin typeface="Perpetua"/>
                <a:cs typeface="Perpetua"/>
              </a:rPr>
              <a:t>identifikasi </a:t>
            </a:r>
            <a:r>
              <a:rPr sz="2600" spc="-10" dirty="0">
                <a:latin typeface="Perpetua"/>
                <a:cs typeface="Perpetua"/>
              </a:rPr>
              <a:t>faktor-faktor </a:t>
            </a:r>
            <a:r>
              <a:rPr sz="2600" spc="-5" dirty="0">
                <a:latin typeface="Perpetua"/>
                <a:cs typeface="Perpetua"/>
              </a:rPr>
              <a:t>penting </a:t>
            </a:r>
            <a:r>
              <a:rPr sz="2600" spc="-10" dirty="0">
                <a:latin typeface="Perpetua"/>
                <a:cs typeface="Perpetua"/>
              </a:rPr>
              <a:t>yang  </a:t>
            </a:r>
            <a:r>
              <a:rPr sz="2600" spc="-5" dirty="0">
                <a:latin typeface="Perpetua"/>
                <a:cs typeface="Perpetua"/>
              </a:rPr>
              <a:t>berkontribusi </a:t>
            </a:r>
            <a:r>
              <a:rPr sz="2600" dirty="0">
                <a:latin typeface="Perpetua"/>
                <a:cs typeface="Perpetua"/>
              </a:rPr>
              <a:t>terhadap </a:t>
            </a:r>
            <a:r>
              <a:rPr sz="2600" spc="-20" dirty="0">
                <a:latin typeface="Perpetua"/>
                <a:cs typeface="Perpetua"/>
              </a:rPr>
              <a:t>munculnya </a:t>
            </a:r>
            <a:r>
              <a:rPr sz="2600" spc="-5" dirty="0">
                <a:latin typeface="Perpetua"/>
                <a:cs typeface="Perpetua"/>
              </a:rPr>
              <a:t>masalah kualitas dalam  </a:t>
            </a:r>
            <a:r>
              <a:rPr sz="2600" dirty="0">
                <a:latin typeface="Perpetua"/>
                <a:cs typeface="Perpetua"/>
              </a:rPr>
              <a:t>sistem</a:t>
            </a:r>
            <a:endParaRPr sz="2600">
              <a:latin typeface="Perpetua"/>
              <a:cs typeface="Perpetua"/>
            </a:endParaRPr>
          </a:p>
          <a:p>
            <a:pPr marL="285115" marR="475615" indent="-27305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5750" algn="l"/>
              </a:tabLst>
            </a:pPr>
            <a:r>
              <a:rPr sz="2600" spc="-5" dirty="0">
                <a:latin typeface="Perpetua"/>
                <a:cs typeface="Perpetua"/>
              </a:rPr>
              <a:t>Juga disebut </a:t>
            </a:r>
            <a:r>
              <a:rPr sz="2600" i="1" spc="-5" dirty="0">
                <a:latin typeface="Perpetua"/>
                <a:cs typeface="Perpetua"/>
              </a:rPr>
              <a:t>80-20 </a:t>
            </a:r>
            <a:r>
              <a:rPr sz="2600" i="1" spc="-10" dirty="0">
                <a:latin typeface="Perpetua"/>
                <a:cs typeface="Perpetua"/>
              </a:rPr>
              <a:t>rules, </a:t>
            </a:r>
            <a:r>
              <a:rPr sz="2600" i="1" spc="-25" dirty="0">
                <a:latin typeface="Perpetua"/>
                <a:cs typeface="Perpetua"/>
              </a:rPr>
              <a:t>yang </a:t>
            </a:r>
            <a:r>
              <a:rPr sz="2600" i="1" spc="-5" dirty="0">
                <a:latin typeface="Perpetua"/>
                <a:cs typeface="Perpetua"/>
              </a:rPr>
              <a:t>berarti </a:t>
            </a:r>
            <a:r>
              <a:rPr sz="2600" i="1" spc="-15" dirty="0">
                <a:latin typeface="Perpetua"/>
                <a:cs typeface="Perpetua"/>
              </a:rPr>
              <a:t>bahwa </a:t>
            </a:r>
            <a:r>
              <a:rPr sz="2600" spc="-5" dirty="0">
                <a:latin typeface="Perpetua"/>
                <a:cs typeface="Perpetua"/>
              </a:rPr>
              <a:t>80%</a:t>
            </a:r>
            <a:r>
              <a:rPr sz="2600" spc="-215" dirty="0">
                <a:latin typeface="Perpetua"/>
                <a:cs typeface="Perpetua"/>
              </a:rPr>
              <a:t> </a:t>
            </a:r>
            <a:r>
              <a:rPr sz="2600" spc="-5" dirty="0">
                <a:latin typeface="Perpetua"/>
                <a:cs typeface="Perpetua"/>
              </a:rPr>
              <a:t>masalah  </a:t>
            </a:r>
            <a:r>
              <a:rPr sz="2600" dirty="0">
                <a:latin typeface="Perpetua"/>
                <a:cs typeface="Perpetua"/>
              </a:rPr>
              <a:t>seringkali </a:t>
            </a:r>
            <a:r>
              <a:rPr sz="2600" spc="-5" dirty="0">
                <a:latin typeface="Perpetua"/>
                <a:cs typeface="Perpetua"/>
              </a:rPr>
              <a:t>timbul karena 20%</a:t>
            </a:r>
            <a:r>
              <a:rPr sz="2600" spc="-10" dirty="0">
                <a:latin typeface="Perpetua"/>
                <a:cs typeface="Perpetua"/>
              </a:rPr>
              <a:t> </a:t>
            </a:r>
            <a:r>
              <a:rPr sz="2600" spc="-20" dirty="0">
                <a:latin typeface="Perpetua"/>
                <a:cs typeface="Perpetua"/>
              </a:rPr>
              <a:t>penyebabnya</a:t>
            </a:r>
            <a:endParaRPr sz="2600">
              <a:latin typeface="Perpetua"/>
              <a:cs typeface="Perpetua"/>
            </a:endParaRPr>
          </a:p>
          <a:p>
            <a:pPr marL="285115" marR="5080" indent="-273050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5750" algn="l"/>
              </a:tabLst>
            </a:pPr>
            <a:r>
              <a:rPr sz="2600" spc="5" dirty="0">
                <a:latin typeface="Perpetua"/>
                <a:cs typeface="Perpetua"/>
              </a:rPr>
              <a:t>Diagram </a:t>
            </a:r>
            <a:r>
              <a:rPr sz="2600" spc="-5" dirty="0">
                <a:latin typeface="Perpetua"/>
                <a:cs typeface="Perpetua"/>
              </a:rPr>
              <a:t>pareto: </a:t>
            </a:r>
            <a:r>
              <a:rPr sz="2600" dirty="0">
                <a:latin typeface="Perpetua"/>
                <a:cs typeface="Perpetua"/>
              </a:rPr>
              <a:t>histogram </a:t>
            </a:r>
            <a:r>
              <a:rPr sz="2600" spc="-10" dirty="0">
                <a:latin typeface="Perpetua"/>
                <a:cs typeface="Perpetua"/>
              </a:rPr>
              <a:t>yang </a:t>
            </a:r>
            <a:r>
              <a:rPr sz="2600" spc="-5" dirty="0">
                <a:latin typeface="Perpetua"/>
                <a:cs typeface="Perpetua"/>
              </a:rPr>
              <a:t>membantu </a:t>
            </a:r>
            <a:r>
              <a:rPr sz="2600" dirty="0">
                <a:latin typeface="Perpetua"/>
                <a:cs typeface="Perpetua"/>
              </a:rPr>
              <a:t>identifikasi dan  </a:t>
            </a:r>
            <a:r>
              <a:rPr sz="2600" spc="-5" dirty="0">
                <a:latin typeface="Perpetua"/>
                <a:cs typeface="Perpetua"/>
              </a:rPr>
              <a:t>penentuan </a:t>
            </a:r>
            <a:r>
              <a:rPr sz="2600" spc="10" dirty="0">
                <a:latin typeface="Perpetua"/>
                <a:cs typeface="Perpetua"/>
              </a:rPr>
              <a:t>prioritas </a:t>
            </a:r>
            <a:r>
              <a:rPr sz="2600" spc="-10" dirty="0">
                <a:latin typeface="Perpetua"/>
                <a:cs typeface="Perpetua"/>
              </a:rPr>
              <a:t>area</a:t>
            </a:r>
            <a:r>
              <a:rPr sz="2600" spc="-25" dirty="0">
                <a:latin typeface="Perpetua"/>
                <a:cs typeface="Perpetua"/>
              </a:rPr>
              <a:t> </a:t>
            </a:r>
            <a:r>
              <a:rPr sz="2600" spc="-5" dirty="0">
                <a:latin typeface="Perpetua"/>
                <a:cs typeface="Perpetua"/>
              </a:rPr>
              <a:t>masalah</a:t>
            </a:r>
            <a:endParaRPr sz="2600">
              <a:latin typeface="Perpetua"/>
              <a:cs typeface="Perpetu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46304" y="62103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182529" y="4644"/>
                </a:lnTo>
                <a:lnTo>
                  <a:pt x="139619" y="17964"/>
                </a:lnTo>
                <a:lnTo>
                  <a:pt x="100788" y="39041"/>
                </a:lnTo>
                <a:lnTo>
                  <a:pt x="66955" y="66955"/>
                </a:lnTo>
                <a:lnTo>
                  <a:pt x="39041" y="100788"/>
                </a:lnTo>
                <a:lnTo>
                  <a:pt x="17964" y="139619"/>
                </a:lnTo>
                <a:lnTo>
                  <a:pt x="4644" y="182529"/>
                </a:lnTo>
                <a:lnTo>
                  <a:pt x="0" y="228600"/>
                </a:lnTo>
                <a:lnTo>
                  <a:pt x="4644" y="274670"/>
                </a:lnTo>
                <a:lnTo>
                  <a:pt x="17964" y="317580"/>
                </a:lnTo>
                <a:lnTo>
                  <a:pt x="39041" y="356411"/>
                </a:lnTo>
                <a:lnTo>
                  <a:pt x="66955" y="390244"/>
                </a:lnTo>
                <a:lnTo>
                  <a:pt x="100788" y="418158"/>
                </a:lnTo>
                <a:lnTo>
                  <a:pt x="139619" y="439235"/>
                </a:lnTo>
                <a:lnTo>
                  <a:pt x="182529" y="452555"/>
                </a:lnTo>
                <a:lnTo>
                  <a:pt x="228600" y="457200"/>
                </a:lnTo>
                <a:lnTo>
                  <a:pt x="274670" y="452555"/>
                </a:lnTo>
                <a:lnTo>
                  <a:pt x="317580" y="439235"/>
                </a:lnTo>
                <a:lnTo>
                  <a:pt x="356411" y="418158"/>
                </a:lnTo>
                <a:lnTo>
                  <a:pt x="390244" y="390244"/>
                </a:lnTo>
                <a:lnTo>
                  <a:pt x="418158" y="356411"/>
                </a:lnTo>
                <a:lnTo>
                  <a:pt x="439235" y="317580"/>
                </a:lnTo>
                <a:lnTo>
                  <a:pt x="452555" y="274670"/>
                </a:lnTo>
                <a:lnTo>
                  <a:pt x="457200" y="228600"/>
                </a:lnTo>
                <a:lnTo>
                  <a:pt x="452555" y="182529"/>
                </a:lnTo>
                <a:lnTo>
                  <a:pt x="439235" y="139619"/>
                </a:lnTo>
                <a:lnTo>
                  <a:pt x="418158" y="100788"/>
                </a:lnTo>
                <a:lnTo>
                  <a:pt x="390244" y="66955"/>
                </a:lnTo>
                <a:lnTo>
                  <a:pt x="356411" y="39041"/>
                </a:lnTo>
                <a:lnTo>
                  <a:pt x="317580" y="17964"/>
                </a:lnTo>
                <a:lnTo>
                  <a:pt x="274670" y="4644"/>
                </a:lnTo>
                <a:lnTo>
                  <a:pt x="228600" y="0"/>
                </a:lnTo>
                <a:close/>
              </a:path>
            </a:pathLst>
          </a:custGeom>
          <a:solidFill>
            <a:srgbClr val="D2471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 marR="5080">
              <a:lnSpc>
                <a:spcPts val="1680"/>
              </a:lnSpc>
              <a:spcBef>
                <a:spcPts val="25"/>
              </a:spcBef>
            </a:pPr>
            <a:r>
              <a:rPr spc="-5" dirty="0"/>
              <a:t>Information </a:t>
            </a:r>
            <a:r>
              <a:rPr spc="-15" dirty="0"/>
              <a:t>Technology </a:t>
            </a:r>
            <a:r>
              <a:rPr dirty="0"/>
              <a:t>Project</a:t>
            </a:r>
            <a:r>
              <a:rPr spc="-120" dirty="0"/>
              <a:t> </a:t>
            </a:r>
            <a:r>
              <a:rPr spc="-5" dirty="0"/>
              <a:t>Management,  </a:t>
            </a:r>
            <a:r>
              <a:rPr dirty="0"/>
              <a:t>Fourth</a:t>
            </a:r>
            <a:r>
              <a:rPr spc="-35" dirty="0"/>
              <a:t> </a:t>
            </a:r>
            <a:r>
              <a:rPr dirty="0"/>
              <a:t>Edition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57352" y="6329531"/>
            <a:ext cx="229870" cy="2279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64"/>
              </a:lnSpc>
            </a:pPr>
            <a:r>
              <a:rPr sz="1400" spc="-20" dirty="0">
                <a:solidFill>
                  <a:srgbClr val="FFFFFF"/>
                </a:solidFill>
                <a:latin typeface="Franklin Gothic Book"/>
                <a:cs typeface="Franklin Gothic Book"/>
              </a:rPr>
              <a:t>15</a:t>
            </a:r>
            <a:endParaRPr sz="1400">
              <a:latin typeface="Franklin Gothic Book"/>
              <a:cs typeface="Franklin Gothic Book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688974"/>
            <a:ext cx="499427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20" dirty="0"/>
              <a:t>Contoh </a:t>
            </a:r>
            <a:r>
              <a:rPr sz="4000" spc="-10" dirty="0"/>
              <a:t>Diagram</a:t>
            </a:r>
            <a:r>
              <a:rPr sz="4000" spc="-30" dirty="0"/>
              <a:t> </a:t>
            </a:r>
            <a:r>
              <a:rPr sz="4000" spc="-25" dirty="0"/>
              <a:t>Pareto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838200" y="1449121"/>
            <a:ext cx="7601892" cy="45996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 marR="5080">
              <a:lnSpc>
                <a:spcPts val="1680"/>
              </a:lnSpc>
              <a:spcBef>
                <a:spcPts val="25"/>
              </a:spcBef>
            </a:pPr>
            <a:r>
              <a:rPr spc="-5" dirty="0"/>
              <a:t>Information </a:t>
            </a:r>
            <a:r>
              <a:rPr spc="-15" dirty="0"/>
              <a:t>Technology </a:t>
            </a:r>
            <a:r>
              <a:rPr dirty="0"/>
              <a:t>Project</a:t>
            </a:r>
            <a:r>
              <a:rPr spc="-120" dirty="0"/>
              <a:t> </a:t>
            </a:r>
            <a:r>
              <a:rPr spc="-5" dirty="0"/>
              <a:t>Management,  </a:t>
            </a:r>
            <a:r>
              <a:rPr dirty="0"/>
              <a:t>Fourth</a:t>
            </a:r>
            <a:r>
              <a:rPr spc="-35" dirty="0"/>
              <a:t> </a:t>
            </a:r>
            <a:r>
              <a:rPr dirty="0"/>
              <a:t>Edition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501523"/>
            <a:ext cx="447929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Jenis-jenis</a:t>
            </a:r>
            <a:r>
              <a:rPr sz="4000" spc="-15" dirty="0"/>
              <a:t> Pengujian</a:t>
            </a:r>
            <a:endParaRPr sz="4000"/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 marR="5080">
              <a:lnSpc>
                <a:spcPts val="1680"/>
              </a:lnSpc>
              <a:spcBef>
                <a:spcPts val="25"/>
              </a:spcBef>
            </a:pPr>
            <a:r>
              <a:rPr spc="-5" dirty="0"/>
              <a:t>Information </a:t>
            </a:r>
            <a:r>
              <a:rPr spc="-15" dirty="0"/>
              <a:t>Technology </a:t>
            </a:r>
            <a:r>
              <a:rPr dirty="0"/>
              <a:t>Project</a:t>
            </a:r>
            <a:r>
              <a:rPr spc="-120" dirty="0"/>
              <a:t> </a:t>
            </a:r>
            <a:r>
              <a:rPr spc="-5" dirty="0"/>
              <a:t>Management,  </a:t>
            </a:r>
            <a:r>
              <a:rPr dirty="0"/>
              <a:t>Fourth</a:t>
            </a:r>
            <a:r>
              <a:rPr spc="-35" dirty="0"/>
              <a:t> </a:t>
            </a:r>
            <a:r>
              <a:rPr dirty="0"/>
              <a:t>Edition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9740" y="1295222"/>
            <a:ext cx="7803515" cy="38309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115" indent="-273050">
              <a:lnSpc>
                <a:spcPct val="100000"/>
              </a:lnSpc>
              <a:spcBef>
                <a:spcPts val="100"/>
              </a:spcBef>
              <a:buClr>
                <a:srgbClr val="D24717"/>
              </a:buClr>
              <a:buSzPct val="85416"/>
              <a:buFont typeface="Wingdings 2"/>
              <a:buChar char=""/>
              <a:tabLst>
                <a:tab pos="285115" algn="l"/>
                <a:tab pos="285750" algn="l"/>
              </a:tabLst>
            </a:pPr>
            <a:r>
              <a:rPr sz="2400" b="1" spc="-5" dirty="0">
                <a:latin typeface="Perpetua"/>
                <a:cs typeface="Perpetua"/>
              </a:rPr>
              <a:t>Unit testing </a:t>
            </a:r>
            <a:r>
              <a:rPr sz="2400" spc="-5" dirty="0">
                <a:latin typeface="Perpetua"/>
                <a:cs typeface="Perpetua"/>
              </a:rPr>
              <a:t>menguji </a:t>
            </a:r>
            <a:r>
              <a:rPr sz="2400" dirty="0">
                <a:latin typeface="Perpetua"/>
                <a:cs typeface="Perpetua"/>
              </a:rPr>
              <a:t>tiap </a:t>
            </a:r>
            <a:r>
              <a:rPr sz="2400" spc="-5" dirty="0">
                <a:latin typeface="Perpetua"/>
                <a:cs typeface="Perpetua"/>
              </a:rPr>
              <a:t>komponen </a:t>
            </a:r>
            <a:r>
              <a:rPr sz="2400" dirty="0">
                <a:latin typeface="Perpetua"/>
                <a:cs typeface="Perpetua"/>
              </a:rPr>
              <a:t>secara individu</a:t>
            </a:r>
            <a:r>
              <a:rPr sz="2400" spc="-85" dirty="0">
                <a:latin typeface="Perpetua"/>
                <a:cs typeface="Perpetua"/>
              </a:rPr>
              <a:t> </a:t>
            </a:r>
            <a:r>
              <a:rPr sz="2400" dirty="0">
                <a:latin typeface="Perpetua"/>
                <a:cs typeface="Perpetua"/>
              </a:rPr>
              <a:t>untuk</a:t>
            </a:r>
            <a:endParaRPr sz="2400">
              <a:latin typeface="Perpetua"/>
              <a:cs typeface="Perpetua"/>
            </a:endParaRPr>
          </a:p>
          <a:p>
            <a:pPr marL="285115">
              <a:lnSpc>
                <a:spcPct val="100000"/>
              </a:lnSpc>
              <a:spcBef>
                <a:spcPts val="5"/>
              </a:spcBef>
            </a:pPr>
            <a:r>
              <a:rPr sz="2400" spc="-5" dirty="0">
                <a:latin typeface="Perpetua"/>
                <a:cs typeface="Perpetua"/>
              </a:rPr>
              <a:t>memastikan bahwa komponen </a:t>
            </a:r>
            <a:r>
              <a:rPr sz="2400" dirty="0">
                <a:latin typeface="Perpetua"/>
                <a:cs typeface="Perpetua"/>
              </a:rPr>
              <a:t>tersebut bebas</a:t>
            </a:r>
            <a:r>
              <a:rPr sz="2400" spc="-75" dirty="0">
                <a:latin typeface="Perpetua"/>
                <a:cs typeface="Perpetua"/>
              </a:rPr>
              <a:t> </a:t>
            </a:r>
            <a:r>
              <a:rPr sz="2400" spc="-5" dirty="0">
                <a:latin typeface="Perpetua"/>
                <a:cs typeface="Perpetua"/>
              </a:rPr>
              <a:t>cacat.</a:t>
            </a:r>
            <a:endParaRPr sz="2400">
              <a:latin typeface="Perpetua"/>
              <a:cs typeface="Perpetua"/>
            </a:endParaRPr>
          </a:p>
          <a:p>
            <a:pPr marL="285115" marR="5080" indent="-273050">
              <a:lnSpc>
                <a:spcPct val="100000"/>
              </a:lnSpc>
              <a:spcBef>
                <a:spcPts val="2300"/>
              </a:spcBef>
              <a:buClr>
                <a:srgbClr val="D24717"/>
              </a:buClr>
              <a:buSzPct val="85416"/>
              <a:buFont typeface="Wingdings 2"/>
              <a:buChar char=""/>
              <a:tabLst>
                <a:tab pos="285115" algn="l"/>
                <a:tab pos="285750" algn="l"/>
              </a:tabLst>
            </a:pPr>
            <a:r>
              <a:rPr sz="2400" b="1" spc="-5" dirty="0">
                <a:latin typeface="Perpetua"/>
                <a:cs typeface="Perpetua"/>
              </a:rPr>
              <a:t>Integration testing </a:t>
            </a:r>
            <a:r>
              <a:rPr sz="2400" dirty="0">
                <a:latin typeface="Perpetua"/>
                <a:cs typeface="Perpetua"/>
              </a:rPr>
              <a:t>terjadi </a:t>
            </a:r>
            <a:r>
              <a:rPr sz="2400" spc="-5" dirty="0">
                <a:latin typeface="Perpetua"/>
                <a:cs typeface="Perpetua"/>
              </a:rPr>
              <a:t>antara </a:t>
            </a:r>
            <a:r>
              <a:rPr sz="2400" dirty="0">
                <a:latin typeface="Perpetua"/>
                <a:cs typeface="Perpetua"/>
              </a:rPr>
              <a:t>pengujian unit dan sistem untuk  </a:t>
            </a:r>
            <a:r>
              <a:rPr sz="2400" spc="-5" dirty="0">
                <a:latin typeface="Perpetua"/>
                <a:cs typeface="Perpetua"/>
              </a:rPr>
              <a:t>menguji </a:t>
            </a:r>
            <a:r>
              <a:rPr sz="2400" dirty="0">
                <a:latin typeface="Perpetua"/>
                <a:cs typeface="Perpetua"/>
              </a:rPr>
              <a:t>fungsionalitas </a:t>
            </a:r>
            <a:r>
              <a:rPr sz="2400" spc="-5" dirty="0">
                <a:latin typeface="Perpetua"/>
                <a:cs typeface="Perpetua"/>
              </a:rPr>
              <a:t>komponen </a:t>
            </a:r>
            <a:r>
              <a:rPr sz="2400" dirty="0">
                <a:latin typeface="Perpetua"/>
                <a:cs typeface="Perpetua"/>
              </a:rPr>
              <a:t>secara</a:t>
            </a:r>
            <a:r>
              <a:rPr sz="2400" spc="-70" dirty="0">
                <a:latin typeface="Perpetua"/>
                <a:cs typeface="Perpetua"/>
              </a:rPr>
              <a:t> </a:t>
            </a:r>
            <a:r>
              <a:rPr sz="2400" spc="-5" dirty="0">
                <a:latin typeface="Perpetua"/>
                <a:cs typeface="Perpetua"/>
              </a:rPr>
              <a:t>berkelompok.</a:t>
            </a:r>
            <a:endParaRPr sz="2400">
              <a:latin typeface="Perpetua"/>
              <a:cs typeface="Perpetua"/>
            </a:endParaRPr>
          </a:p>
          <a:p>
            <a:pPr marL="285115" indent="-273050">
              <a:lnSpc>
                <a:spcPct val="100000"/>
              </a:lnSpc>
              <a:spcBef>
                <a:spcPts val="2310"/>
              </a:spcBef>
              <a:buClr>
                <a:srgbClr val="D24717"/>
              </a:buClr>
              <a:buSzPct val="85416"/>
              <a:buFont typeface="Wingdings 2"/>
              <a:buChar char=""/>
              <a:tabLst>
                <a:tab pos="285115" algn="l"/>
                <a:tab pos="285750" algn="l"/>
              </a:tabLst>
            </a:pPr>
            <a:r>
              <a:rPr sz="2400" b="1" spc="-5" dirty="0">
                <a:latin typeface="Perpetua"/>
                <a:cs typeface="Perpetua"/>
              </a:rPr>
              <a:t>System testing </a:t>
            </a:r>
            <a:r>
              <a:rPr sz="2400" spc="-5" dirty="0">
                <a:latin typeface="Perpetua"/>
                <a:cs typeface="Perpetua"/>
              </a:rPr>
              <a:t>menguji </a:t>
            </a:r>
            <a:r>
              <a:rPr sz="2400" dirty="0">
                <a:latin typeface="Perpetua"/>
                <a:cs typeface="Perpetua"/>
              </a:rPr>
              <a:t>keseluruhan sistem </a:t>
            </a:r>
            <a:r>
              <a:rPr sz="2400" spc="-5" dirty="0">
                <a:latin typeface="Perpetua"/>
                <a:cs typeface="Perpetua"/>
              </a:rPr>
              <a:t>sebagai satu</a:t>
            </a:r>
            <a:r>
              <a:rPr sz="2400" spc="-75" dirty="0">
                <a:latin typeface="Perpetua"/>
                <a:cs typeface="Perpetua"/>
              </a:rPr>
              <a:t> </a:t>
            </a:r>
            <a:r>
              <a:rPr sz="2400" spc="-10" dirty="0">
                <a:latin typeface="Perpetua"/>
                <a:cs typeface="Perpetua"/>
              </a:rPr>
              <a:t>entitas.</a:t>
            </a:r>
            <a:endParaRPr sz="2400">
              <a:latin typeface="Perpetua"/>
              <a:cs typeface="Perpetua"/>
            </a:endParaRPr>
          </a:p>
          <a:p>
            <a:pPr marL="285115" marR="109220" indent="-273050">
              <a:lnSpc>
                <a:spcPct val="100000"/>
              </a:lnSpc>
              <a:spcBef>
                <a:spcPts val="2305"/>
              </a:spcBef>
              <a:buClr>
                <a:srgbClr val="D24717"/>
              </a:buClr>
              <a:buSzPct val="85416"/>
              <a:buFont typeface="Wingdings 2"/>
              <a:buChar char=""/>
              <a:tabLst>
                <a:tab pos="285115" algn="l"/>
                <a:tab pos="285750" algn="l"/>
              </a:tabLst>
            </a:pPr>
            <a:r>
              <a:rPr sz="2400" b="1" spc="-5" dirty="0">
                <a:latin typeface="Perpetua"/>
                <a:cs typeface="Perpetua"/>
              </a:rPr>
              <a:t>User </a:t>
            </a:r>
            <a:r>
              <a:rPr sz="2400" b="1" dirty="0">
                <a:latin typeface="Perpetua"/>
                <a:cs typeface="Perpetua"/>
              </a:rPr>
              <a:t>acceptance </a:t>
            </a:r>
            <a:r>
              <a:rPr sz="2400" b="1" spc="-5" dirty="0">
                <a:latin typeface="Perpetua"/>
                <a:cs typeface="Perpetua"/>
              </a:rPr>
              <a:t>testing </a:t>
            </a:r>
            <a:r>
              <a:rPr sz="2400" dirty="0">
                <a:latin typeface="Perpetua"/>
                <a:cs typeface="Perpetua"/>
              </a:rPr>
              <a:t>merupakan pengujian independen </a:t>
            </a:r>
            <a:r>
              <a:rPr sz="2400" spc="-15" dirty="0">
                <a:latin typeface="Perpetua"/>
                <a:cs typeface="Perpetua"/>
              </a:rPr>
              <a:t>yang  </a:t>
            </a:r>
            <a:r>
              <a:rPr sz="2400" dirty="0">
                <a:latin typeface="Perpetua"/>
                <a:cs typeface="Perpetua"/>
              </a:rPr>
              <a:t>dilakukan </a:t>
            </a:r>
            <a:r>
              <a:rPr sz="2400" spc="-5" dirty="0">
                <a:latin typeface="Perpetua"/>
                <a:cs typeface="Perpetua"/>
              </a:rPr>
              <a:t>pengguna akhir </a:t>
            </a:r>
            <a:r>
              <a:rPr sz="2400" dirty="0">
                <a:latin typeface="Perpetua"/>
                <a:cs typeface="Perpetua"/>
              </a:rPr>
              <a:t>sistem sebelum menerima sistem </a:t>
            </a:r>
            <a:r>
              <a:rPr sz="2400" spc="-15" dirty="0">
                <a:latin typeface="Perpetua"/>
                <a:cs typeface="Perpetua"/>
              </a:rPr>
              <a:t>yang  </a:t>
            </a:r>
            <a:r>
              <a:rPr sz="2400" spc="-5" dirty="0">
                <a:latin typeface="Perpetua"/>
                <a:cs typeface="Perpetua"/>
              </a:rPr>
              <a:t>diserahkan.</a:t>
            </a:r>
            <a:endParaRPr sz="2400">
              <a:latin typeface="Perpetua"/>
              <a:cs typeface="Perpetu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Figure 8-6. </a:t>
            </a:r>
            <a:r>
              <a:rPr spc="-10" dirty="0"/>
              <a:t>Sample </a:t>
            </a:r>
            <a:r>
              <a:rPr dirty="0"/>
              <a:t>Fishbone or  </a:t>
            </a:r>
            <a:r>
              <a:rPr spc="-20" dirty="0"/>
              <a:t>Ishikawa</a:t>
            </a:r>
            <a:r>
              <a:rPr spc="-5" dirty="0"/>
              <a:t> </a:t>
            </a:r>
            <a:r>
              <a:rPr dirty="0"/>
              <a:t>Diagram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06144" y="6199453"/>
            <a:ext cx="3566160" cy="412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50"/>
              </a:lnSpc>
            </a:pPr>
            <a:r>
              <a:rPr sz="1400" spc="-5" dirty="0">
                <a:solidFill>
                  <a:srgbClr val="696363"/>
                </a:solidFill>
                <a:latin typeface="Arial"/>
                <a:cs typeface="Arial"/>
              </a:rPr>
              <a:t>Information </a:t>
            </a:r>
            <a:r>
              <a:rPr sz="1400" spc="-15" dirty="0">
                <a:solidFill>
                  <a:srgbClr val="696363"/>
                </a:solidFill>
                <a:latin typeface="Arial"/>
                <a:cs typeface="Arial"/>
              </a:rPr>
              <a:t>Technology </a:t>
            </a:r>
            <a:r>
              <a:rPr sz="1400" dirty="0">
                <a:solidFill>
                  <a:srgbClr val="696363"/>
                </a:solidFill>
                <a:latin typeface="Arial"/>
                <a:cs typeface="Arial"/>
              </a:rPr>
              <a:t>Project</a:t>
            </a:r>
            <a:r>
              <a:rPr sz="1400" spc="-120" dirty="0">
                <a:solidFill>
                  <a:srgbClr val="696363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696363"/>
                </a:solidFill>
                <a:latin typeface="Arial"/>
                <a:cs typeface="Arial"/>
              </a:rPr>
              <a:t>Management,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1400" dirty="0">
                <a:solidFill>
                  <a:srgbClr val="696363"/>
                </a:solidFill>
                <a:latin typeface="Arial"/>
                <a:cs typeface="Arial"/>
              </a:rPr>
              <a:t>Fourth</a:t>
            </a:r>
            <a:r>
              <a:rPr sz="1400" spc="-35" dirty="0">
                <a:solidFill>
                  <a:srgbClr val="69636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696363"/>
                </a:solidFill>
                <a:latin typeface="Arial"/>
                <a:cs typeface="Arial"/>
              </a:rPr>
              <a:t>Edition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90600" y="1715196"/>
            <a:ext cx="7344019" cy="48260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688974"/>
            <a:ext cx="427609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i="1" spc="-15" dirty="0">
                <a:latin typeface="Franklin Gothic Book"/>
                <a:cs typeface="Franklin Gothic Book"/>
              </a:rPr>
              <a:t>Statistical Sampling</a:t>
            </a:r>
            <a:endParaRPr sz="4000">
              <a:latin typeface="Franklin Gothic Book"/>
              <a:cs typeface="Franklin Gothic Boo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3444" y="1430781"/>
            <a:ext cx="7469505" cy="27387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5115" marR="67945" indent="-273050">
              <a:lnSpc>
                <a:spcPct val="100000"/>
              </a:lnSpc>
              <a:spcBef>
                <a:spcPts val="95"/>
              </a:spcBef>
              <a:buClr>
                <a:srgbClr val="D24717"/>
              </a:buClr>
              <a:buSzPct val="83928"/>
              <a:buFont typeface="Wingdings 2"/>
              <a:buChar char=""/>
              <a:tabLst>
                <a:tab pos="285750" algn="l"/>
              </a:tabLst>
            </a:pPr>
            <a:r>
              <a:rPr sz="2800" spc="-5" dirty="0">
                <a:latin typeface="Perpetua"/>
                <a:cs typeface="Perpetua"/>
              </a:rPr>
              <a:t>Metoda pengambilan sampel populasi untuk memahami  masalah </a:t>
            </a:r>
            <a:r>
              <a:rPr sz="2800" spc="-10" dirty="0">
                <a:latin typeface="Perpetua"/>
                <a:cs typeface="Perpetua"/>
              </a:rPr>
              <a:t>yang ada.</a:t>
            </a:r>
            <a:endParaRPr sz="2800">
              <a:latin typeface="Perpetua"/>
              <a:cs typeface="Perpetua"/>
            </a:endParaRPr>
          </a:p>
          <a:p>
            <a:pPr marL="285115" marR="5080" indent="-273050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3928"/>
              <a:buFont typeface="Wingdings 2"/>
              <a:buChar char=""/>
              <a:tabLst>
                <a:tab pos="285750" algn="l"/>
              </a:tabLst>
            </a:pPr>
            <a:r>
              <a:rPr sz="2800" spc="-10" dirty="0">
                <a:latin typeface="Perpetua"/>
                <a:cs typeface="Perpetua"/>
              </a:rPr>
              <a:t>Jumlah </a:t>
            </a:r>
            <a:r>
              <a:rPr sz="2800" i="1" spc="-5" dirty="0">
                <a:latin typeface="Perpetua"/>
                <a:cs typeface="Perpetua"/>
              </a:rPr>
              <a:t>sample yg diambil </a:t>
            </a:r>
            <a:r>
              <a:rPr sz="2800" i="1" spc="-10" dirty="0">
                <a:latin typeface="Perpetua"/>
                <a:cs typeface="Perpetua"/>
              </a:rPr>
              <a:t>berkaitan </a:t>
            </a:r>
            <a:r>
              <a:rPr sz="2800" i="1" spc="-15" dirty="0">
                <a:latin typeface="Perpetua"/>
                <a:cs typeface="Perpetua"/>
              </a:rPr>
              <a:t>dengan </a:t>
            </a:r>
            <a:r>
              <a:rPr sz="2800" spc="-10" dirty="0">
                <a:latin typeface="Perpetua"/>
                <a:cs typeface="Perpetua"/>
              </a:rPr>
              <a:t>“serepresentatif  apa” data </a:t>
            </a:r>
            <a:r>
              <a:rPr sz="2800" spc="-15" dirty="0">
                <a:latin typeface="Perpetua"/>
                <a:cs typeface="Perpetua"/>
              </a:rPr>
              <a:t>yang</a:t>
            </a:r>
            <a:r>
              <a:rPr sz="2800" spc="-105" dirty="0">
                <a:latin typeface="Perpetua"/>
                <a:cs typeface="Perpetua"/>
              </a:rPr>
              <a:t> </a:t>
            </a:r>
            <a:r>
              <a:rPr sz="2800" dirty="0">
                <a:latin typeface="Perpetua"/>
                <a:cs typeface="Perpetua"/>
              </a:rPr>
              <a:t>diinginkan.</a:t>
            </a:r>
            <a:endParaRPr sz="2800">
              <a:latin typeface="Perpetua"/>
              <a:cs typeface="Perpetua"/>
            </a:endParaRPr>
          </a:p>
          <a:p>
            <a:pPr marL="285115" marR="508000" indent="-27305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3928"/>
              <a:buFont typeface="Wingdings 2"/>
              <a:buChar char=""/>
              <a:tabLst>
                <a:tab pos="285750" algn="l"/>
              </a:tabLst>
            </a:pPr>
            <a:r>
              <a:rPr sz="2800" spc="-5" dirty="0">
                <a:latin typeface="Perpetua"/>
                <a:cs typeface="Perpetua"/>
              </a:rPr>
              <a:t>Sample size = .</a:t>
            </a:r>
            <a:r>
              <a:rPr sz="2800" b="1" i="1" spc="-5" dirty="0">
                <a:latin typeface="Perpetua"/>
                <a:cs typeface="Perpetua"/>
              </a:rPr>
              <a:t>25 X </a:t>
            </a:r>
            <a:r>
              <a:rPr sz="2800" b="1" i="1" dirty="0">
                <a:latin typeface="Perpetua"/>
                <a:cs typeface="Perpetua"/>
              </a:rPr>
              <a:t>(certainty </a:t>
            </a:r>
            <a:r>
              <a:rPr sz="2800" b="1" i="1" spc="-20" dirty="0">
                <a:latin typeface="Perpetua"/>
                <a:cs typeface="Perpetua"/>
              </a:rPr>
              <a:t>Factor/acceptable  </a:t>
            </a:r>
            <a:r>
              <a:rPr sz="2800" b="1" i="1" spc="-10" dirty="0">
                <a:latin typeface="Perpetua"/>
                <a:cs typeface="Perpetua"/>
              </a:rPr>
              <a:t>error)2</a:t>
            </a:r>
            <a:endParaRPr sz="2800">
              <a:latin typeface="Perpetua"/>
              <a:cs typeface="Perpetu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64"/>
              </a:lnSpc>
            </a:pPr>
            <a:fld id="{81D60167-4931-47E6-BA6A-407CBD079E47}" type="slidenum">
              <a:rPr dirty="0"/>
              <a:t>19</a:t>
            </a:fld>
            <a:endParaRPr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688974"/>
            <a:ext cx="342709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i="1" spc="5" dirty="0">
                <a:latin typeface="Franklin Gothic Book"/>
                <a:cs typeface="Franklin Gothic Book"/>
              </a:rPr>
              <a:t>Certainty</a:t>
            </a:r>
            <a:r>
              <a:rPr sz="4000" i="1" spc="-35" dirty="0">
                <a:latin typeface="Franklin Gothic Book"/>
                <a:cs typeface="Franklin Gothic Book"/>
              </a:rPr>
              <a:t> </a:t>
            </a:r>
            <a:r>
              <a:rPr sz="4000" i="1" spc="-40" dirty="0">
                <a:latin typeface="Franklin Gothic Book"/>
                <a:cs typeface="Franklin Gothic Book"/>
              </a:rPr>
              <a:t>Factor</a:t>
            </a:r>
            <a:endParaRPr sz="4000">
              <a:latin typeface="Franklin Gothic Book"/>
              <a:cs typeface="Franklin Gothic Book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46304" y="62103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182529" y="4644"/>
                </a:lnTo>
                <a:lnTo>
                  <a:pt x="139619" y="17964"/>
                </a:lnTo>
                <a:lnTo>
                  <a:pt x="100788" y="39041"/>
                </a:lnTo>
                <a:lnTo>
                  <a:pt x="66955" y="66955"/>
                </a:lnTo>
                <a:lnTo>
                  <a:pt x="39041" y="100788"/>
                </a:lnTo>
                <a:lnTo>
                  <a:pt x="17964" y="139619"/>
                </a:lnTo>
                <a:lnTo>
                  <a:pt x="4644" y="182529"/>
                </a:lnTo>
                <a:lnTo>
                  <a:pt x="0" y="228600"/>
                </a:lnTo>
                <a:lnTo>
                  <a:pt x="4644" y="274670"/>
                </a:lnTo>
                <a:lnTo>
                  <a:pt x="17964" y="317580"/>
                </a:lnTo>
                <a:lnTo>
                  <a:pt x="39041" y="356411"/>
                </a:lnTo>
                <a:lnTo>
                  <a:pt x="66955" y="390244"/>
                </a:lnTo>
                <a:lnTo>
                  <a:pt x="100788" y="418158"/>
                </a:lnTo>
                <a:lnTo>
                  <a:pt x="139619" y="439235"/>
                </a:lnTo>
                <a:lnTo>
                  <a:pt x="182529" y="452555"/>
                </a:lnTo>
                <a:lnTo>
                  <a:pt x="228600" y="457200"/>
                </a:lnTo>
                <a:lnTo>
                  <a:pt x="274670" y="452555"/>
                </a:lnTo>
                <a:lnTo>
                  <a:pt x="317580" y="439235"/>
                </a:lnTo>
                <a:lnTo>
                  <a:pt x="356411" y="418158"/>
                </a:lnTo>
                <a:lnTo>
                  <a:pt x="390244" y="390244"/>
                </a:lnTo>
                <a:lnTo>
                  <a:pt x="418158" y="356411"/>
                </a:lnTo>
                <a:lnTo>
                  <a:pt x="439235" y="317580"/>
                </a:lnTo>
                <a:lnTo>
                  <a:pt x="452555" y="274670"/>
                </a:lnTo>
                <a:lnTo>
                  <a:pt x="457200" y="228600"/>
                </a:lnTo>
                <a:lnTo>
                  <a:pt x="452555" y="182529"/>
                </a:lnTo>
                <a:lnTo>
                  <a:pt x="439235" y="139619"/>
                </a:lnTo>
                <a:lnTo>
                  <a:pt x="418158" y="100788"/>
                </a:lnTo>
                <a:lnTo>
                  <a:pt x="390244" y="66955"/>
                </a:lnTo>
                <a:lnTo>
                  <a:pt x="356411" y="39041"/>
                </a:lnTo>
                <a:lnTo>
                  <a:pt x="317580" y="17964"/>
                </a:lnTo>
                <a:lnTo>
                  <a:pt x="274670" y="4644"/>
                </a:lnTo>
                <a:lnTo>
                  <a:pt x="228600" y="0"/>
                </a:lnTo>
                <a:close/>
              </a:path>
            </a:pathLst>
          </a:custGeom>
          <a:solidFill>
            <a:srgbClr val="D2471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00200" y="1981200"/>
            <a:ext cx="4357116" cy="1524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298194" y="3761613"/>
            <a:ext cx="570103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Contoh</a:t>
            </a:r>
            <a:r>
              <a:rPr sz="1800" dirty="0">
                <a:latin typeface="Arial"/>
                <a:cs typeface="Arial"/>
              </a:rPr>
              <a:t> :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800" i="1" spc="-5" dirty="0">
                <a:latin typeface="Arial"/>
                <a:cs typeface="Arial"/>
              </a:rPr>
              <a:t>95% certainty: Sample </a:t>
            </a:r>
            <a:r>
              <a:rPr sz="1800" i="1" spc="-15" dirty="0">
                <a:latin typeface="Arial"/>
                <a:cs typeface="Arial"/>
              </a:rPr>
              <a:t>size </a:t>
            </a:r>
            <a:r>
              <a:rPr sz="1800" i="1" dirty="0">
                <a:latin typeface="Arial"/>
                <a:cs typeface="Arial"/>
              </a:rPr>
              <a:t>= </a:t>
            </a:r>
            <a:r>
              <a:rPr sz="1800" i="1" spc="-5" dirty="0">
                <a:latin typeface="Arial"/>
                <a:cs typeface="Arial"/>
              </a:rPr>
              <a:t>0.25 </a:t>
            </a:r>
            <a:r>
              <a:rPr sz="1800" i="1" dirty="0">
                <a:latin typeface="Arial"/>
                <a:cs typeface="Arial"/>
              </a:rPr>
              <a:t>X </a:t>
            </a:r>
            <a:r>
              <a:rPr sz="1800" i="1" spc="-5" dirty="0">
                <a:latin typeface="Arial"/>
                <a:cs typeface="Arial"/>
              </a:rPr>
              <a:t>(1.960/.05) 2 </a:t>
            </a:r>
            <a:r>
              <a:rPr sz="1800" i="1" dirty="0">
                <a:latin typeface="Arial"/>
                <a:cs typeface="Arial"/>
              </a:rPr>
              <a:t>= </a:t>
            </a:r>
            <a:r>
              <a:rPr sz="1800" i="1" spc="-5" dirty="0">
                <a:latin typeface="Arial"/>
                <a:cs typeface="Arial"/>
              </a:rPr>
              <a:t>384  90% certainty: Sample </a:t>
            </a:r>
            <a:r>
              <a:rPr sz="1800" i="1" spc="-15" dirty="0">
                <a:latin typeface="Arial"/>
                <a:cs typeface="Arial"/>
              </a:rPr>
              <a:t>size </a:t>
            </a:r>
            <a:r>
              <a:rPr sz="1800" i="1" dirty="0">
                <a:latin typeface="Arial"/>
                <a:cs typeface="Arial"/>
              </a:rPr>
              <a:t>= </a:t>
            </a:r>
            <a:r>
              <a:rPr sz="1800" i="1" spc="-5" dirty="0">
                <a:latin typeface="Arial"/>
                <a:cs typeface="Arial"/>
              </a:rPr>
              <a:t>0.25 </a:t>
            </a:r>
            <a:r>
              <a:rPr sz="1800" i="1" dirty="0">
                <a:latin typeface="Arial"/>
                <a:cs typeface="Arial"/>
              </a:rPr>
              <a:t>X </a:t>
            </a:r>
            <a:r>
              <a:rPr sz="1800" i="1" spc="-5" dirty="0">
                <a:latin typeface="Arial"/>
                <a:cs typeface="Arial"/>
              </a:rPr>
              <a:t>(1.645/.10)2 </a:t>
            </a:r>
            <a:r>
              <a:rPr sz="1800" i="1" dirty="0">
                <a:latin typeface="Arial"/>
                <a:cs typeface="Arial"/>
              </a:rPr>
              <a:t>= </a:t>
            </a:r>
            <a:r>
              <a:rPr sz="1800" i="1" spc="-10" dirty="0">
                <a:latin typeface="Arial"/>
                <a:cs typeface="Arial"/>
              </a:rPr>
              <a:t>68  </a:t>
            </a:r>
            <a:r>
              <a:rPr sz="1800" i="1" spc="-5" dirty="0">
                <a:latin typeface="Arial"/>
                <a:cs typeface="Arial"/>
              </a:rPr>
              <a:t>80% certainty: Sample </a:t>
            </a:r>
            <a:r>
              <a:rPr sz="1800" i="1" spc="-15" dirty="0">
                <a:latin typeface="Arial"/>
                <a:cs typeface="Arial"/>
              </a:rPr>
              <a:t>size </a:t>
            </a:r>
            <a:r>
              <a:rPr sz="1800" i="1" dirty="0">
                <a:latin typeface="Arial"/>
                <a:cs typeface="Arial"/>
              </a:rPr>
              <a:t>= </a:t>
            </a:r>
            <a:r>
              <a:rPr sz="1800" i="1" spc="-5" dirty="0">
                <a:latin typeface="Arial"/>
                <a:cs typeface="Arial"/>
              </a:rPr>
              <a:t>0.25 </a:t>
            </a:r>
            <a:r>
              <a:rPr sz="1800" i="1" dirty="0">
                <a:latin typeface="Arial"/>
                <a:cs typeface="Arial"/>
              </a:rPr>
              <a:t>X </a:t>
            </a:r>
            <a:r>
              <a:rPr sz="1800" i="1" spc="-5" dirty="0">
                <a:latin typeface="Arial"/>
                <a:cs typeface="Arial"/>
              </a:rPr>
              <a:t>(1.281/.20)2 </a:t>
            </a:r>
            <a:r>
              <a:rPr sz="1800" i="1" dirty="0">
                <a:latin typeface="Arial"/>
                <a:cs typeface="Arial"/>
              </a:rPr>
              <a:t>=</a:t>
            </a:r>
            <a:r>
              <a:rPr sz="1800" i="1" spc="110" dirty="0">
                <a:latin typeface="Arial"/>
                <a:cs typeface="Arial"/>
              </a:rPr>
              <a:t> </a:t>
            </a:r>
            <a:r>
              <a:rPr sz="1800" i="1" spc="-10" dirty="0">
                <a:latin typeface="Arial"/>
                <a:cs typeface="Arial"/>
              </a:rPr>
              <a:t>10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64"/>
              </a:lnSpc>
            </a:pPr>
            <a:fld id="{81D60167-4931-47E6-BA6A-407CBD079E47}" type="slidenum">
              <a:rPr dirty="0"/>
              <a:t>20</a:t>
            </a:fld>
            <a:endParaRPr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688974"/>
            <a:ext cx="260921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CMM</a:t>
            </a:r>
            <a:r>
              <a:rPr sz="4000" spc="-60" dirty="0"/>
              <a:t> </a:t>
            </a:r>
            <a:r>
              <a:rPr sz="4000" spc="-30" dirty="0"/>
              <a:t>Levels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993444" y="1363026"/>
            <a:ext cx="5540375" cy="261048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285115" indent="-273050">
              <a:lnSpc>
                <a:spcPct val="100000"/>
              </a:lnSpc>
              <a:spcBef>
                <a:spcPts val="630"/>
              </a:spcBef>
              <a:buClr>
                <a:srgbClr val="D24717"/>
              </a:buClr>
              <a:buSzPct val="83928"/>
              <a:buFont typeface="Wingdings 2"/>
              <a:buChar char=""/>
              <a:tabLst>
                <a:tab pos="285750" algn="l"/>
              </a:tabLst>
            </a:pPr>
            <a:r>
              <a:rPr sz="2800" spc="-10" dirty="0">
                <a:latin typeface="Perpetua"/>
                <a:cs typeface="Perpetua"/>
              </a:rPr>
              <a:t>CMM </a:t>
            </a:r>
            <a:r>
              <a:rPr sz="2800" spc="-20" dirty="0">
                <a:latin typeface="Perpetua"/>
                <a:cs typeface="Perpetua"/>
              </a:rPr>
              <a:t>levels, </a:t>
            </a:r>
            <a:r>
              <a:rPr sz="2800" spc="-10" dirty="0">
                <a:latin typeface="Perpetua"/>
                <a:cs typeface="Perpetua"/>
              </a:rPr>
              <a:t>from </a:t>
            </a:r>
            <a:r>
              <a:rPr sz="2800" spc="-35" dirty="0">
                <a:latin typeface="Perpetua"/>
                <a:cs typeface="Perpetua"/>
              </a:rPr>
              <a:t>lowest </a:t>
            </a:r>
            <a:r>
              <a:rPr sz="2800" spc="-5" dirty="0">
                <a:latin typeface="Perpetua"/>
                <a:cs typeface="Perpetua"/>
              </a:rPr>
              <a:t>to highest,</a:t>
            </a:r>
            <a:r>
              <a:rPr sz="2800" spc="-165" dirty="0">
                <a:latin typeface="Perpetua"/>
                <a:cs typeface="Perpetua"/>
              </a:rPr>
              <a:t> </a:t>
            </a:r>
            <a:r>
              <a:rPr sz="2800" spc="-15" dirty="0">
                <a:latin typeface="Perpetua"/>
                <a:cs typeface="Perpetua"/>
              </a:rPr>
              <a:t>are:</a:t>
            </a:r>
            <a:endParaRPr sz="2800">
              <a:latin typeface="Perpetua"/>
              <a:cs typeface="Perpetua"/>
            </a:endParaRPr>
          </a:p>
          <a:p>
            <a:pPr marL="560705" lvl="1" indent="-229235">
              <a:lnSpc>
                <a:spcPct val="100000"/>
              </a:lnSpc>
              <a:spcBef>
                <a:spcPts val="459"/>
              </a:spcBef>
              <a:buClr>
                <a:srgbClr val="9B2C1F"/>
              </a:buClr>
              <a:buSzPct val="85416"/>
              <a:buFont typeface="Wingdings 2"/>
              <a:buChar char=""/>
              <a:tabLst>
                <a:tab pos="561340" algn="l"/>
              </a:tabLst>
            </a:pPr>
            <a:r>
              <a:rPr sz="2400" dirty="0">
                <a:latin typeface="Perpetua"/>
                <a:cs typeface="Perpetua"/>
              </a:rPr>
              <a:t>Initial</a:t>
            </a:r>
            <a:endParaRPr sz="2400">
              <a:latin typeface="Perpetua"/>
              <a:cs typeface="Perpetua"/>
            </a:endParaRPr>
          </a:p>
          <a:p>
            <a:pPr marL="560705" lvl="1" indent="-229235">
              <a:lnSpc>
                <a:spcPct val="100000"/>
              </a:lnSpc>
              <a:spcBef>
                <a:spcPts val="395"/>
              </a:spcBef>
              <a:buClr>
                <a:srgbClr val="9B2C1F"/>
              </a:buClr>
              <a:buSzPct val="85416"/>
              <a:buFont typeface="Wingdings 2"/>
              <a:buChar char=""/>
              <a:tabLst>
                <a:tab pos="561340" algn="l"/>
              </a:tabLst>
            </a:pPr>
            <a:r>
              <a:rPr sz="2400" spc="-10" dirty="0">
                <a:latin typeface="Perpetua"/>
                <a:cs typeface="Perpetua"/>
              </a:rPr>
              <a:t>Repeatable</a:t>
            </a:r>
            <a:endParaRPr sz="2400">
              <a:latin typeface="Perpetua"/>
              <a:cs typeface="Perpetua"/>
            </a:endParaRPr>
          </a:p>
          <a:p>
            <a:pPr marL="560705" lvl="1" indent="-229235">
              <a:lnSpc>
                <a:spcPct val="100000"/>
              </a:lnSpc>
              <a:spcBef>
                <a:spcPts val="409"/>
              </a:spcBef>
              <a:buClr>
                <a:srgbClr val="9B2C1F"/>
              </a:buClr>
              <a:buSzPct val="85416"/>
              <a:buFont typeface="Wingdings 2"/>
              <a:buChar char=""/>
              <a:tabLst>
                <a:tab pos="561340" algn="l"/>
              </a:tabLst>
            </a:pPr>
            <a:r>
              <a:rPr sz="2400" dirty="0">
                <a:latin typeface="Perpetua"/>
                <a:cs typeface="Perpetua"/>
              </a:rPr>
              <a:t>Defined</a:t>
            </a:r>
            <a:endParaRPr sz="2400">
              <a:latin typeface="Perpetua"/>
              <a:cs typeface="Perpetua"/>
            </a:endParaRPr>
          </a:p>
          <a:p>
            <a:pPr marL="560705" lvl="1" indent="-229235">
              <a:lnSpc>
                <a:spcPct val="100000"/>
              </a:lnSpc>
              <a:spcBef>
                <a:spcPts val="395"/>
              </a:spcBef>
              <a:buClr>
                <a:srgbClr val="9B2C1F"/>
              </a:buClr>
              <a:buSzPct val="85416"/>
              <a:buFont typeface="Wingdings 2"/>
              <a:buChar char=""/>
              <a:tabLst>
                <a:tab pos="561340" algn="l"/>
              </a:tabLst>
            </a:pPr>
            <a:r>
              <a:rPr sz="2400" dirty="0">
                <a:latin typeface="Perpetua"/>
                <a:cs typeface="Perpetua"/>
              </a:rPr>
              <a:t>Managed</a:t>
            </a:r>
            <a:endParaRPr sz="2400">
              <a:latin typeface="Perpetua"/>
              <a:cs typeface="Perpetua"/>
            </a:endParaRPr>
          </a:p>
          <a:p>
            <a:pPr marL="560705" lvl="1" indent="-229235">
              <a:lnSpc>
                <a:spcPct val="100000"/>
              </a:lnSpc>
              <a:spcBef>
                <a:spcPts val="400"/>
              </a:spcBef>
              <a:buClr>
                <a:srgbClr val="9B2C1F"/>
              </a:buClr>
              <a:buSzPct val="85416"/>
              <a:buFont typeface="Wingdings 2"/>
              <a:buChar char=""/>
              <a:tabLst>
                <a:tab pos="561340" algn="l"/>
              </a:tabLst>
            </a:pPr>
            <a:r>
              <a:rPr sz="2400" dirty="0">
                <a:latin typeface="Perpetua"/>
                <a:cs typeface="Perpetua"/>
              </a:rPr>
              <a:t>Optimizing</a:t>
            </a:r>
            <a:endParaRPr sz="2400">
              <a:latin typeface="Perpetua"/>
              <a:cs typeface="Perpetu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688974"/>
            <a:ext cx="353822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60" dirty="0"/>
              <a:t>Tugas</a:t>
            </a:r>
            <a:r>
              <a:rPr sz="4000" spc="-85" dirty="0"/>
              <a:t> </a:t>
            </a:r>
            <a:r>
              <a:rPr sz="4000" spc="-25" dirty="0"/>
              <a:t>Kelompok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993444" y="1358613"/>
            <a:ext cx="6583680" cy="3925570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285115" indent="-273050">
              <a:lnSpc>
                <a:spcPct val="100000"/>
              </a:lnSpc>
              <a:spcBef>
                <a:spcPts val="695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5750" algn="l"/>
                <a:tab pos="1099820" algn="l"/>
              </a:tabLst>
            </a:pPr>
            <a:r>
              <a:rPr sz="2600" spc="-60" dirty="0">
                <a:latin typeface="Perpetua"/>
                <a:cs typeface="Perpetua"/>
              </a:rPr>
              <a:t>Tugas	</a:t>
            </a:r>
            <a:r>
              <a:rPr sz="2600" spc="-5" dirty="0">
                <a:latin typeface="Perpetua"/>
                <a:cs typeface="Perpetua"/>
              </a:rPr>
              <a:t>berkelompok </a:t>
            </a:r>
            <a:r>
              <a:rPr sz="2600" spc="-10" dirty="0">
                <a:latin typeface="Perpetua"/>
                <a:cs typeface="Perpetua"/>
              </a:rPr>
              <a:t>yang </a:t>
            </a:r>
            <a:r>
              <a:rPr sz="2600" spc="5" dirty="0">
                <a:latin typeface="Perpetua"/>
                <a:cs typeface="Perpetua"/>
              </a:rPr>
              <a:t>terdiri </a:t>
            </a:r>
            <a:r>
              <a:rPr sz="2600" spc="-5" dirty="0">
                <a:latin typeface="Perpetua"/>
                <a:cs typeface="Perpetua"/>
              </a:rPr>
              <a:t>atas </a:t>
            </a:r>
            <a:r>
              <a:rPr sz="2600" b="1" dirty="0">
                <a:latin typeface="Perpetua"/>
                <a:cs typeface="Perpetua"/>
              </a:rPr>
              <a:t>2</a:t>
            </a:r>
            <a:r>
              <a:rPr sz="2600" b="1" spc="-25" dirty="0">
                <a:latin typeface="Perpetua"/>
                <a:cs typeface="Perpetua"/>
              </a:rPr>
              <a:t> </a:t>
            </a:r>
            <a:r>
              <a:rPr sz="2600" b="1" spc="10" dirty="0">
                <a:latin typeface="Perpetua"/>
                <a:cs typeface="Perpetua"/>
              </a:rPr>
              <a:t>orang,</a:t>
            </a:r>
            <a:endParaRPr sz="2600">
              <a:latin typeface="Perpetua"/>
              <a:cs typeface="Perpetua"/>
            </a:endParaRPr>
          </a:p>
          <a:p>
            <a:pPr marL="285115" marR="5080" indent="-10795">
              <a:lnSpc>
                <a:spcPct val="100000"/>
              </a:lnSpc>
              <a:spcBef>
                <a:spcPts val="600"/>
              </a:spcBef>
            </a:pPr>
            <a:r>
              <a:rPr sz="2600" spc="-5" dirty="0">
                <a:latin typeface="Perpetua"/>
                <a:cs typeface="Perpetua"/>
              </a:rPr>
              <a:t>baca sebuah </a:t>
            </a:r>
            <a:r>
              <a:rPr sz="2600" b="1" spc="-5" dirty="0">
                <a:latin typeface="Perpetua"/>
                <a:cs typeface="Perpetua"/>
              </a:rPr>
              <a:t>makalah/ </a:t>
            </a:r>
            <a:r>
              <a:rPr sz="2600" b="1" i="1" spc="-5" dirty="0">
                <a:latin typeface="Perpetua"/>
                <a:cs typeface="Perpetua"/>
              </a:rPr>
              <a:t>paper </a:t>
            </a:r>
            <a:r>
              <a:rPr sz="2600" spc="-5" dirty="0">
                <a:latin typeface="Perpetua"/>
                <a:cs typeface="Perpetua"/>
              </a:rPr>
              <a:t>tentang </a:t>
            </a:r>
            <a:r>
              <a:rPr sz="2600" b="1" dirty="0">
                <a:latin typeface="Perpetua"/>
                <a:cs typeface="Perpetua"/>
              </a:rPr>
              <a:t>manajemen  </a:t>
            </a:r>
            <a:r>
              <a:rPr sz="2600" b="1" spc="-5" dirty="0">
                <a:latin typeface="Perpetua"/>
                <a:cs typeface="Perpetua"/>
              </a:rPr>
              <a:t>kualitas </a:t>
            </a:r>
            <a:r>
              <a:rPr sz="2600" b="1" spc="-25" dirty="0">
                <a:latin typeface="Perpetua"/>
                <a:cs typeface="Perpetua"/>
              </a:rPr>
              <a:t>proyek </a:t>
            </a:r>
            <a:r>
              <a:rPr sz="2600" dirty="0">
                <a:latin typeface="Perpetua"/>
                <a:cs typeface="Perpetua"/>
              </a:rPr>
              <a:t>dan </a:t>
            </a:r>
            <a:r>
              <a:rPr sz="2600" spc="-10" dirty="0">
                <a:latin typeface="Perpetua"/>
                <a:cs typeface="Perpetua"/>
              </a:rPr>
              <a:t>buatlah </a:t>
            </a:r>
            <a:r>
              <a:rPr sz="2600" b="1" i="1" spc="-20" dirty="0">
                <a:latin typeface="Perpetua"/>
                <a:cs typeface="Perpetua"/>
              </a:rPr>
              <a:t>resume-nya.</a:t>
            </a:r>
            <a:endParaRPr sz="2600">
              <a:latin typeface="Perpetua"/>
              <a:cs typeface="Perpetua"/>
            </a:endParaRPr>
          </a:p>
          <a:p>
            <a:pPr marL="274320">
              <a:lnSpc>
                <a:spcPct val="100000"/>
              </a:lnSpc>
              <a:spcBef>
                <a:spcPts val="605"/>
              </a:spcBef>
            </a:pPr>
            <a:r>
              <a:rPr sz="2600" spc="-5" dirty="0">
                <a:latin typeface="Perpetua"/>
                <a:cs typeface="Perpetua"/>
              </a:rPr>
              <a:t>Contoh topik</a:t>
            </a:r>
            <a:r>
              <a:rPr sz="2600" dirty="0">
                <a:latin typeface="Perpetua"/>
                <a:cs typeface="Perpetua"/>
              </a:rPr>
              <a:t> </a:t>
            </a:r>
            <a:r>
              <a:rPr sz="2600" spc="-5" dirty="0">
                <a:latin typeface="Perpetua"/>
                <a:cs typeface="Perpetua"/>
              </a:rPr>
              <a:t>makalah:</a:t>
            </a:r>
            <a:endParaRPr sz="2600">
              <a:latin typeface="Perpetua"/>
              <a:cs typeface="Perpetua"/>
            </a:endParaRPr>
          </a:p>
          <a:p>
            <a:pPr marL="560705" lvl="1" indent="-229235">
              <a:lnSpc>
                <a:spcPct val="100000"/>
              </a:lnSpc>
              <a:spcBef>
                <a:spcPts val="425"/>
              </a:spcBef>
              <a:buClr>
                <a:srgbClr val="9B2C1F"/>
              </a:buClr>
              <a:buSzPct val="85416"/>
              <a:buFont typeface="Wingdings 2"/>
              <a:buChar char=""/>
              <a:tabLst>
                <a:tab pos="561340" algn="l"/>
              </a:tabLst>
            </a:pPr>
            <a:r>
              <a:rPr sz="2400" spc="-5" dirty="0">
                <a:latin typeface="Perpetua"/>
                <a:cs typeface="Perpetua"/>
              </a:rPr>
              <a:t>Analisis</a:t>
            </a:r>
            <a:r>
              <a:rPr sz="2400" spc="-20" dirty="0">
                <a:latin typeface="Perpetua"/>
                <a:cs typeface="Perpetua"/>
              </a:rPr>
              <a:t> </a:t>
            </a:r>
            <a:r>
              <a:rPr sz="2400" spc="-15" dirty="0">
                <a:latin typeface="Perpetua"/>
                <a:cs typeface="Perpetua"/>
              </a:rPr>
              <a:t>Pareto</a:t>
            </a:r>
            <a:endParaRPr sz="2400">
              <a:latin typeface="Perpetua"/>
              <a:cs typeface="Perpetua"/>
            </a:endParaRPr>
          </a:p>
          <a:p>
            <a:pPr marL="560705" lvl="1" indent="-229235">
              <a:lnSpc>
                <a:spcPct val="100000"/>
              </a:lnSpc>
              <a:spcBef>
                <a:spcPts val="400"/>
              </a:spcBef>
              <a:buClr>
                <a:srgbClr val="9B2C1F"/>
              </a:buClr>
              <a:buSzPct val="85416"/>
              <a:buFont typeface="Wingdings 2"/>
              <a:buChar char=""/>
              <a:tabLst>
                <a:tab pos="561340" algn="l"/>
              </a:tabLst>
            </a:pPr>
            <a:r>
              <a:rPr sz="2400" i="1" spc="-5" dirty="0">
                <a:latin typeface="Perpetua"/>
                <a:cs typeface="Perpetua"/>
              </a:rPr>
              <a:t>Statistical</a:t>
            </a:r>
            <a:r>
              <a:rPr sz="2400" i="1" dirty="0">
                <a:latin typeface="Perpetua"/>
                <a:cs typeface="Perpetua"/>
              </a:rPr>
              <a:t> sampling</a:t>
            </a:r>
            <a:endParaRPr sz="2400">
              <a:latin typeface="Perpetua"/>
              <a:cs typeface="Perpetua"/>
            </a:endParaRPr>
          </a:p>
          <a:p>
            <a:pPr marL="560705" lvl="1" indent="-229235">
              <a:lnSpc>
                <a:spcPct val="100000"/>
              </a:lnSpc>
              <a:spcBef>
                <a:spcPts val="405"/>
              </a:spcBef>
              <a:buClr>
                <a:srgbClr val="9B2C1F"/>
              </a:buClr>
              <a:buSzPct val="85416"/>
              <a:buFont typeface="Wingdings 2"/>
              <a:buChar char=""/>
              <a:tabLst>
                <a:tab pos="561340" algn="l"/>
              </a:tabLst>
            </a:pPr>
            <a:r>
              <a:rPr sz="2400" dirty="0">
                <a:latin typeface="Perpetua"/>
                <a:cs typeface="Perpetua"/>
              </a:rPr>
              <a:t>Six</a:t>
            </a:r>
            <a:r>
              <a:rPr sz="2400" spc="-10" dirty="0">
                <a:latin typeface="Perpetua"/>
                <a:cs typeface="Perpetua"/>
              </a:rPr>
              <a:t> </a:t>
            </a:r>
            <a:r>
              <a:rPr sz="2400" dirty="0">
                <a:latin typeface="Perpetua"/>
                <a:cs typeface="Perpetua"/>
              </a:rPr>
              <a:t>Sigma</a:t>
            </a:r>
            <a:endParaRPr sz="2400">
              <a:latin typeface="Perpetua"/>
              <a:cs typeface="Perpetua"/>
            </a:endParaRPr>
          </a:p>
          <a:p>
            <a:pPr marL="560705" lvl="1" indent="-229235">
              <a:lnSpc>
                <a:spcPct val="100000"/>
              </a:lnSpc>
              <a:spcBef>
                <a:spcPts val="400"/>
              </a:spcBef>
              <a:buClr>
                <a:srgbClr val="9B2C1F"/>
              </a:buClr>
              <a:buSzPct val="85416"/>
              <a:buFont typeface="Wingdings 2"/>
              <a:buChar char=""/>
              <a:tabLst>
                <a:tab pos="561340" algn="l"/>
              </a:tabLst>
            </a:pPr>
            <a:r>
              <a:rPr sz="2400" i="1" spc="-15" dirty="0">
                <a:latin typeface="Perpetua"/>
                <a:cs typeface="Perpetua"/>
              </a:rPr>
              <a:t>Ishikawa</a:t>
            </a:r>
            <a:r>
              <a:rPr sz="2400" i="1" spc="-10" dirty="0">
                <a:latin typeface="Perpetua"/>
                <a:cs typeface="Perpetua"/>
              </a:rPr>
              <a:t> </a:t>
            </a:r>
            <a:r>
              <a:rPr sz="2400" i="1" spc="-15" dirty="0">
                <a:latin typeface="Perpetua"/>
                <a:cs typeface="Perpetua"/>
              </a:rPr>
              <a:t>Diagram</a:t>
            </a:r>
            <a:endParaRPr sz="2400">
              <a:latin typeface="Perpetua"/>
              <a:cs typeface="Perpetua"/>
            </a:endParaRPr>
          </a:p>
          <a:p>
            <a:pPr marL="560705" lvl="1" indent="-229235">
              <a:lnSpc>
                <a:spcPct val="100000"/>
              </a:lnSpc>
              <a:spcBef>
                <a:spcPts val="395"/>
              </a:spcBef>
              <a:buClr>
                <a:srgbClr val="9B2C1F"/>
              </a:buClr>
              <a:buSzPct val="85416"/>
              <a:buFont typeface="Wingdings 2"/>
              <a:buChar char=""/>
              <a:tabLst>
                <a:tab pos="561340" algn="l"/>
              </a:tabLst>
            </a:pPr>
            <a:r>
              <a:rPr sz="2400" i="1" spc="-5" dirty="0">
                <a:latin typeface="Perpetua"/>
                <a:cs typeface="Perpetua"/>
              </a:rPr>
              <a:t>Quality control</a:t>
            </a:r>
            <a:r>
              <a:rPr sz="2400" i="1" spc="-10" dirty="0">
                <a:latin typeface="Perpetua"/>
                <a:cs typeface="Perpetua"/>
              </a:rPr>
              <a:t> </a:t>
            </a:r>
            <a:r>
              <a:rPr sz="2400" i="1" spc="5" dirty="0">
                <a:latin typeface="Perpetua"/>
                <a:cs typeface="Perpetua"/>
              </a:rPr>
              <a:t>charts</a:t>
            </a:r>
            <a:endParaRPr sz="2400">
              <a:latin typeface="Perpetua"/>
              <a:cs typeface="Perpetu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5828" y="6329531"/>
            <a:ext cx="236220" cy="2279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64"/>
              </a:lnSpc>
            </a:pPr>
            <a:r>
              <a:rPr sz="1400" dirty="0">
                <a:solidFill>
                  <a:srgbClr val="FFFFFF"/>
                </a:solidFill>
                <a:latin typeface="Franklin Gothic Book"/>
                <a:cs typeface="Franklin Gothic Book"/>
              </a:rPr>
              <a:t>22</a:t>
            </a:r>
            <a:endParaRPr sz="1400">
              <a:latin typeface="Franklin Gothic Book"/>
              <a:cs typeface="Franklin Gothic Boo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992</Words>
  <Application>Microsoft Office PowerPoint</Application>
  <PresentationFormat>On-screen Show (4:3)</PresentationFormat>
  <Paragraphs>139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Franklin Gothic Book</vt:lpstr>
      <vt:lpstr>Perpetua</vt:lpstr>
      <vt:lpstr>Times New Roman</vt:lpstr>
      <vt:lpstr>Wingdings 2</vt:lpstr>
      <vt:lpstr>Office Theme</vt:lpstr>
      <vt:lpstr>PowerPoint Presentation</vt:lpstr>
      <vt:lpstr>What is quality ?</vt:lpstr>
      <vt:lpstr>Apa itu Manajemen Kualitas Proyek?</vt:lpstr>
      <vt:lpstr>Tahapan Manajemen Kualitas</vt:lpstr>
      <vt:lpstr>Perencanaan Kualitas</vt:lpstr>
      <vt:lpstr>Design of Experiments</vt:lpstr>
      <vt:lpstr>Siapa yang Bertanggung Jawab?</vt:lpstr>
      <vt:lpstr>Ouput Proses Perencanaan Kualitas</vt:lpstr>
      <vt:lpstr>Penjaminan Kualitas</vt:lpstr>
      <vt:lpstr>Penjaminan Kualitas</vt:lpstr>
      <vt:lpstr>Output Penjaminan Kualitas</vt:lpstr>
      <vt:lpstr>Pengendalian Kualitas</vt:lpstr>
      <vt:lpstr>Pengendalian Kualitas</vt:lpstr>
      <vt:lpstr>Pengujian (Testing)</vt:lpstr>
      <vt:lpstr>Pareto Analysis</vt:lpstr>
      <vt:lpstr>Contoh Diagram Pareto</vt:lpstr>
      <vt:lpstr>Jenis-jenis Pengujian</vt:lpstr>
      <vt:lpstr>Figure 8-6. Sample Fishbone or  Ishikawa Diagram</vt:lpstr>
      <vt:lpstr>Statistical Sampling</vt:lpstr>
      <vt:lpstr>Certainty Factor</vt:lpstr>
      <vt:lpstr>CMM Levels</vt:lpstr>
      <vt:lpstr>Tugas Kelompok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Information  Technology</dc:creator>
  <cp:lastModifiedBy>manajemen_2</cp:lastModifiedBy>
  <cp:revision>1</cp:revision>
  <dcterms:created xsi:type="dcterms:W3CDTF">2019-04-05T02:22:17Z</dcterms:created>
  <dcterms:modified xsi:type="dcterms:W3CDTF">2019-04-05T02:25:28Z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2017-12-29T00:00:00Z</vt:filetime>
  </property>
  <property fmtid="{D5CDD505-2E9C-101B-9397-08002B2CF9AE}" pid="3" name="Creator">
    <vt:lpwstr>www.convertapi.com      </vt:lpwstr>
  </property>
  <property fmtid="{D5CDD505-2E9C-101B-9397-08002B2CF9AE}" pid="4" name="LastSaved">
    <vt:filetime>2019-04-05T00:00:00Z</vt:filetime>
  </property>
</Properties>
</file>