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72" r:id="rId2"/>
    <p:sldId id="256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28" autoAdjust="0"/>
  </p:normalViewPr>
  <p:slideViewPr>
    <p:cSldViewPr>
      <p:cViewPr varScale="1">
        <p:scale>
          <a:sx n="67" d="100"/>
          <a:sy n="67" d="100"/>
        </p:scale>
        <p:origin x="138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74 w 2123"/>
                <a:gd name="T1" fmla="*/ 933 h 1696"/>
                <a:gd name="T2" fmla="*/ 538 w 2123"/>
                <a:gd name="T3" fmla="*/ 611 h 1696"/>
                <a:gd name="T4" fmla="*/ 664 w 2123"/>
                <a:gd name="T5" fmla="*/ 354 h 1696"/>
                <a:gd name="T6" fmla="*/ 917 w 2123"/>
                <a:gd name="T7" fmla="*/ 525 h 1696"/>
                <a:gd name="T8" fmla="*/ 1202 w 2123"/>
                <a:gd name="T9" fmla="*/ 777 h 1696"/>
                <a:gd name="T10" fmla="*/ 1467 w 2123"/>
                <a:gd name="T11" fmla="*/ 992 h 1696"/>
                <a:gd name="T12" fmla="*/ 1782 w 2123"/>
                <a:gd name="T13" fmla="*/ 1216 h 1696"/>
                <a:gd name="T14" fmla="*/ 1863 w 2123"/>
                <a:gd name="T15" fmla="*/ 1264 h 1696"/>
                <a:gd name="T16" fmla="*/ 1817 w 2123"/>
                <a:gd name="T17" fmla="*/ 1212 h 1696"/>
                <a:gd name="T18" fmla="*/ 1397 w 2123"/>
                <a:gd name="T19" fmla="*/ 896 h 1696"/>
                <a:gd name="T20" fmla="*/ 1076 w 2123"/>
                <a:gd name="T21" fmla="*/ 611 h 1696"/>
                <a:gd name="T22" fmla="*/ 715 w 2123"/>
                <a:gd name="T23" fmla="*/ 294 h 1696"/>
                <a:gd name="T24" fmla="*/ 989 w 2123"/>
                <a:gd name="T25" fmla="*/ 278 h 1696"/>
                <a:gd name="T26" fmla="*/ 1272 w 2123"/>
                <a:gd name="T27" fmla="*/ 284 h 1696"/>
                <a:gd name="T28" fmla="*/ 1598 w 2123"/>
                <a:gd name="T29" fmla="*/ 240 h 1696"/>
                <a:gd name="T30" fmla="*/ 2101 w 2123"/>
                <a:gd name="T31" fmla="*/ 176 h 1696"/>
                <a:gd name="T32" fmla="*/ 2053 w 2123"/>
                <a:gd name="T33" fmla="*/ 155 h 1696"/>
                <a:gd name="T34" fmla="*/ 1527 w 2123"/>
                <a:gd name="T35" fmla="*/ 230 h 1696"/>
                <a:gd name="T36" fmla="*/ 1196 w 2123"/>
                <a:gd name="T37" fmla="*/ 246 h 1696"/>
                <a:gd name="T38" fmla="*/ 751 w 2123"/>
                <a:gd name="T39" fmla="*/ 230 h 1696"/>
                <a:gd name="T40" fmla="*/ 811 w 2123"/>
                <a:gd name="T41" fmla="*/ 203 h 1696"/>
                <a:gd name="T42" fmla="*/ 1130 w 2123"/>
                <a:gd name="T43" fmla="*/ 0 h 1696"/>
                <a:gd name="T44" fmla="*/ 1076 w 2123"/>
                <a:gd name="T45" fmla="*/ 26 h 1696"/>
                <a:gd name="T46" fmla="*/ 1000 w 2123"/>
                <a:gd name="T47" fmla="*/ 75 h 1696"/>
                <a:gd name="T48" fmla="*/ 847 w 2123"/>
                <a:gd name="T49" fmla="*/ 171 h 1696"/>
                <a:gd name="T50" fmla="*/ 664 w 2123"/>
                <a:gd name="T51" fmla="*/ 252 h 1696"/>
                <a:gd name="T52" fmla="*/ 628 w 2123"/>
                <a:gd name="T53" fmla="*/ 322 h 1696"/>
                <a:gd name="T54" fmla="*/ 301 w 2123"/>
                <a:gd name="T55" fmla="*/ 525 h 1696"/>
                <a:gd name="T56" fmla="*/ 0 w 2123"/>
                <a:gd name="T57" fmla="*/ 649 h 1696"/>
                <a:gd name="T58" fmla="*/ 0 w 2123"/>
                <a:gd name="T59" fmla="*/ 654 h 1696"/>
                <a:gd name="T60" fmla="*/ 0 w 2123"/>
                <a:gd name="T61" fmla="*/ 686 h 1696"/>
                <a:gd name="T62" fmla="*/ 295 w 2123"/>
                <a:gd name="T63" fmla="*/ 568 h 1696"/>
                <a:gd name="T64" fmla="*/ 586 w 2123"/>
                <a:gd name="T65" fmla="*/ 386 h 1696"/>
                <a:gd name="T66" fmla="*/ 502 w 2123"/>
                <a:gd name="T67" fmla="*/ 601 h 1696"/>
                <a:gd name="T68" fmla="*/ 520 w 2123"/>
                <a:gd name="T69" fmla="*/ 890 h 1696"/>
                <a:gd name="T70" fmla="*/ 456 w 2123"/>
                <a:gd name="T71" fmla="*/ 1045 h 1696"/>
                <a:gd name="T72" fmla="*/ 325 w 2123"/>
                <a:gd name="T73" fmla="*/ 1324 h 1696"/>
                <a:gd name="T74" fmla="*/ 319 w 2123"/>
                <a:gd name="T75" fmla="*/ 1517 h 1696"/>
                <a:gd name="T76" fmla="*/ 325 w 2123"/>
                <a:gd name="T77" fmla="*/ 1517 h 1696"/>
                <a:gd name="T78" fmla="*/ 343 w 2123"/>
                <a:gd name="T79" fmla="*/ 1388 h 1696"/>
                <a:gd name="T80" fmla="*/ 574 w 2123"/>
                <a:gd name="T81" fmla="*/ 933 h 1696"/>
                <a:gd name="T82" fmla="*/ 574 w 2123"/>
                <a:gd name="T83" fmla="*/ 933 h 16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5 w 969"/>
                <a:gd name="T1" fmla="*/ 1192 h 1192"/>
                <a:gd name="T2" fmla="*/ 494 w 969"/>
                <a:gd name="T3" fmla="*/ 1198 h 1192"/>
                <a:gd name="T4" fmla="*/ 584 w 969"/>
                <a:gd name="T5" fmla="*/ 1156 h 1192"/>
                <a:gd name="T6" fmla="*/ 819 w 969"/>
                <a:gd name="T7" fmla="*/ 1091 h 1192"/>
                <a:gd name="T8" fmla="*/ 941 w 969"/>
                <a:gd name="T9" fmla="*/ 1061 h 1192"/>
                <a:gd name="T10" fmla="*/ 765 w 969"/>
                <a:gd name="T11" fmla="*/ 993 h 1192"/>
                <a:gd name="T12" fmla="*/ 560 w 969"/>
                <a:gd name="T13" fmla="*/ 957 h 1192"/>
                <a:gd name="T14" fmla="*/ 199 w 969"/>
                <a:gd name="T15" fmla="*/ 975 h 1192"/>
                <a:gd name="T16" fmla="*/ 301 w 969"/>
                <a:gd name="T17" fmla="*/ 897 h 1192"/>
                <a:gd name="T18" fmla="*/ 500 w 969"/>
                <a:gd name="T19" fmla="*/ 807 h 1192"/>
                <a:gd name="T20" fmla="*/ 700 w 969"/>
                <a:gd name="T21" fmla="*/ 675 h 1192"/>
                <a:gd name="T22" fmla="*/ 706 w 969"/>
                <a:gd name="T23" fmla="*/ 675 h 1192"/>
                <a:gd name="T24" fmla="*/ 718 w 969"/>
                <a:gd name="T25" fmla="*/ 669 h 1192"/>
                <a:gd name="T26" fmla="*/ 759 w 969"/>
                <a:gd name="T27" fmla="*/ 651 h 1192"/>
                <a:gd name="T28" fmla="*/ 783 w 969"/>
                <a:gd name="T29" fmla="*/ 645 h 1192"/>
                <a:gd name="T30" fmla="*/ 795 w 969"/>
                <a:gd name="T31" fmla="*/ 633 h 1192"/>
                <a:gd name="T32" fmla="*/ 801 w 969"/>
                <a:gd name="T33" fmla="*/ 621 h 1192"/>
                <a:gd name="T34" fmla="*/ 795 w 969"/>
                <a:gd name="T35" fmla="*/ 615 h 1192"/>
                <a:gd name="T36" fmla="*/ 789 w 969"/>
                <a:gd name="T37" fmla="*/ 603 h 1192"/>
                <a:gd name="T38" fmla="*/ 789 w 969"/>
                <a:gd name="T39" fmla="*/ 577 h 1192"/>
                <a:gd name="T40" fmla="*/ 801 w 969"/>
                <a:gd name="T41" fmla="*/ 547 h 1192"/>
                <a:gd name="T42" fmla="*/ 813 w 969"/>
                <a:gd name="T43" fmla="*/ 517 h 1192"/>
                <a:gd name="T44" fmla="*/ 831 w 969"/>
                <a:gd name="T45" fmla="*/ 487 h 1192"/>
                <a:gd name="T46" fmla="*/ 843 w 969"/>
                <a:gd name="T47" fmla="*/ 457 h 1192"/>
                <a:gd name="T48" fmla="*/ 849 w 969"/>
                <a:gd name="T49" fmla="*/ 439 h 1192"/>
                <a:gd name="T50" fmla="*/ 857 w 969"/>
                <a:gd name="T51" fmla="*/ 433 h 1192"/>
                <a:gd name="T52" fmla="*/ 857 w 969"/>
                <a:gd name="T53" fmla="*/ 349 h 1192"/>
                <a:gd name="T54" fmla="*/ 857 w 969"/>
                <a:gd name="T55" fmla="*/ 343 h 1192"/>
                <a:gd name="T56" fmla="*/ 863 w 969"/>
                <a:gd name="T57" fmla="*/ 337 h 1192"/>
                <a:gd name="T58" fmla="*/ 881 w 969"/>
                <a:gd name="T59" fmla="*/ 307 h 1192"/>
                <a:gd name="T60" fmla="*/ 893 w 969"/>
                <a:gd name="T61" fmla="*/ 271 h 1192"/>
                <a:gd name="T62" fmla="*/ 905 w 969"/>
                <a:gd name="T63" fmla="*/ 241 h 1192"/>
                <a:gd name="T64" fmla="*/ 911 w 969"/>
                <a:gd name="T65" fmla="*/ 229 h 1192"/>
                <a:gd name="T66" fmla="*/ 917 w 969"/>
                <a:gd name="T67" fmla="*/ 217 h 1192"/>
                <a:gd name="T68" fmla="*/ 935 w 969"/>
                <a:gd name="T69" fmla="*/ 173 h 1192"/>
                <a:gd name="T70" fmla="*/ 953 w 969"/>
                <a:gd name="T71" fmla="*/ 137 h 1192"/>
                <a:gd name="T72" fmla="*/ 959 w 969"/>
                <a:gd name="T73" fmla="*/ 125 h 1192"/>
                <a:gd name="T74" fmla="*/ 959 w 969"/>
                <a:gd name="T75" fmla="*/ 119 h 1192"/>
                <a:gd name="T76" fmla="*/ 977 w 969"/>
                <a:gd name="T77" fmla="*/ 0 h 1192"/>
                <a:gd name="T78" fmla="*/ 953 w 969"/>
                <a:gd name="T79" fmla="*/ 47 h 1192"/>
                <a:gd name="T80" fmla="*/ 789 w 969"/>
                <a:gd name="T81" fmla="*/ 113 h 1192"/>
                <a:gd name="T82" fmla="*/ 712 w 969"/>
                <a:gd name="T83" fmla="*/ 161 h 1192"/>
                <a:gd name="T84" fmla="*/ 464 w 969"/>
                <a:gd name="T85" fmla="*/ 235 h 1192"/>
                <a:gd name="T86" fmla="*/ 283 w 969"/>
                <a:gd name="T87" fmla="*/ 289 h 1192"/>
                <a:gd name="T88" fmla="*/ 175 w 969"/>
                <a:gd name="T89" fmla="*/ 295 h 1192"/>
                <a:gd name="T90" fmla="*/ 12 w 969"/>
                <a:gd name="T91" fmla="*/ 487 h 1192"/>
                <a:gd name="T92" fmla="*/ 0 w 969"/>
                <a:gd name="T93" fmla="*/ 511 h 1192"/>
                <a:gd name="T94" fmla="*/ 0 w 969"/>
                <a:gd name="T95" fmla="*/ 1192 h 1192"/>
                <a:gd name="T96" fmla="*/ 96 w 969"/>
                <a:gd name="T97" fmla="*/ 1186 h 1192"/>
                <a:gd name="T98" fmla="*/ 325 w 969"/>
                <a:gd name="T99" fmla="*/ 1192 h 1192"/>
                <a:gd name="T100" fmla="*/ 325 w 969"/>
                <a:gd name="T101" fmla="*/ 1192 h 11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42 w 2176"/>
                <a:gd name="T1" fmla="*/ 771 h 1505"/>
                <a:gd name="T2" fmla="*/ 1200 w 2176"/>
                <a:gd name="T3" fmla="*/ 1239 h 1505"/>
                <a:gd name="T4" fmla="*/ 964 w 2176"/>
                <a:gd name="T5" fmla="*/ 1197 h 1505"/>
                <a:gd name="T6" fmla="*/ 729 w 2176"/>
                <a:gd name="T7" fmla="*/ 1131 h 1505"/>
                <a:gd name="T8" fmla="*/ 446 w 2176"/>
                <a:gd name="T9" fmla="*/ 1113 h 1505"/>
                <a:gd name="T10" fmla="*/ 0 w 2176"/>
                <a:gd name="T11" fmla="*/ 1083 h 1505"/>
                <a:gd name="T12" fmla="*/ 30 w 2176"/>
                <a:gd name="T13" fmla="*/ 1119 h 1505"/>
                <a:gd name="T14" fmla="*/ 500 w 2176"/>
                <a:gd name="T15" fmla="*/ 1137 h 1505"/>
                <a:gd name="T16" fmla="*/ 783 w 2176"/>
                <a:gd name="T17" fmla="*/ 1191 h 1505"/>
                <a:gd name="T18" fmla="*/ 1140 w 2176"/>
                <a:gd name="T19" fmla="*/ 1307 h 1505"/>
                <a:gd name="T20" fmla="*/ 1078 w 2176"/>
                <a:gd name="T21" fmla="*/ 1325 h 1505"/>
                <a:gd name="T22" fmla="*/ 717 w 2176"/>
                <a:gd name="T23" fmla="*/ 1511 h 1505"/>
                <a:gd name="T24" fmla="*/ 771 w 2176"/>
                <a:gd name="T25" fmla="*/ 1487 h 1505"/>
                <a:gd name="T26" fmla="*/ 869 w 2176"/>
                <a:gd name="T27" fmla="*/ 1445 h 1505"/>
                <a:gd name="T28" fmla="*/ 1030 w 2176"/>
                <a:gd name="T29" fmla="*/ 1361 h 1505"/>
                <a:gd name="T30" fmla="*/ 1224 w 2176"/>
                <a:gd name="T31" fmla="*/ 1301 h 1505"/>
                <a:gd name="T32" fmla="*/ 1277 w 2176"/>
                <a:gd name="T33" fmla="*/ 1227 h 1505"/>
                <a:gd name="T34" fmla="*/ 1646 w 2176"/>
                <a:gd name="T35" fmla="*/ 1047 h 1505"/>
                <a:gd name="T36" fmla="*/ 1947 w 2176"/>
                <a:gd name="T37" fmla="*/ 957 h 1505"/>
                <a:gd name="T38" fmla="*/ 2194 w 2176"/>
                <a:gd name="T39" fmla="*/ 825 h 1505"/>
                <a:gd name="T40" fmla="*/ 1977 w 2176"/>
                <a:gd name="T41" fmla="*/ 915 h 1505"/>
                <a:gd name="T42" fmla="*/ 1670 w 2176"/>
                <a:gd name="T43" fmla="*/ 993 h 1505"/>
                <a:gd name="T44" fmla="*/ 1351 w 2176"/>
                <a:gd name="T45" fmla="*/ 1155 h 1505"/>
                <a:gd name="T46" fmla="*/ 1513 w 2176"/>
                <a:gd name="T47" fmla="*/ 909 h 1505"/>
                <a:gd name="T48" fmla="*/ 1634 w 2176"/>
                <a:gd name="T49" fmla="*/ 547 h 1505"/>
                <a:gd name="T50" fmla="*/ 1754 w 2176"/>
                <a:gd name="T51" fmla="*/ 374 h 1505"/>
                <a:gd name="T52" fmla="*/ 1995 w 2176"/>
                <a:gd name="T53" fmla="*/ 60 h 1505"/>
                <a:gd name="T54" fmla="*/ 2019 w 2176"/>
                <a:gd name="T55" fmla="*/ 0 h 1505"/>
                <a:gd name="T56" fmla="*/ 1989 w 2176"/>
                <a:gd name="T57" fmla="*/ 0 h 1505"/>
                <a:gd name="T58" fmla="*/ 1610 w 2176"/>
                <a:gd name="T59" fmla="*/ 482 h 1505"/>
                <a:gd name="T60" fmla="*/ 1489 w 2176"/>
                <a:gd name="T61" fmla="*/ 891 h 1505"/>
                <a:gd name="T62" fmla="*/ 1265 w 2176"/>
                <a:gd name="T63" fmla="*/ 1179 h 1505"/>
                <a:gd name="T64" fmla="*/ 1140 w 2176"/>
                <a:gd name="T65" fmla="*/ 909 h 1505"/>
                <a:gd name="T66" fmla="*/ 1018 w 2176"/>
                <a:gd name="T67" fmla="*/ 542 h 1505"/>
                <a:gd name="T68" fmla="*/ 893 w 2176"/>
                <a:gd name="T69" fmla="*/ 222 h 1505"/>
                <a:gd name="T70" fmla="*/ 795 w 2176"/>
                <a:gd name="T71" fmla="*/ 0 h 1505"/>
                <a:gd name="T72" fmla="*/ 759 w 2176"/>
                <a:gd name="T73" fmla="*/ 0 h 1505"/>
                <a:gd name="T74" fmla="*/ 911 w 2176"/>
                <a:gd name="T75" fmla="*/ 356 h 1505"/>
                <a:gd name="T76" fmla="*/ 1042 w 2176"/>
                <a:gd name="T77" fmla="*/ 771 h 1505"/>
                <a:gd name="T78" fmla="*/ 1042 w 2176"/>
                <a:gd name="T79" fmla="*/ 771 h 150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3 w 813"/>
                <a:gd name="T1" fmla="*/ 566 h 804"/>
                <a:gd name="T2" fmla="*/ 331 w 813"/>
                <a:gd name="T3" fmla="*/ 440 h 804"/>
                <a:gd name="T4" fmla="*/ 650 w 813"/>
                <a:gd name="T5" fmla="*/ 218 h 804"/>
                <a:gd name="T6" fmla="*/ 819 w 813"/>
                <a:gd name="T7" fmla="*/ 0 h 804"/>
                <a:gd name="T8" fmla="*/ 681 w 813"/>
                <a:gd name="T9" fmla="*/ 150 h 804"/>
                <a:gd name="T10" fmla="*/ 146 w 813"/>
                <a:gd name="T11" fmla="*/ 506 h 804"/>
                <a:gd name="T12" fmla="*/ 0 w 813"/>
                <a:gd name="T13" fmla="*/ 736 h 804"/>
                <a:gd name="T14" fmla="*/ 0 w 813"/>
                <a:gd name="T15" fmla="*/ 808 h 804"/>
                <a:gd name="T16" fmla="*/ 163 w 813"/>
                <a:gd name="T17" fmla="*/ 566 h 804"/>
                <a:gd name="T18" fmla="*/ 163 w 813"/>
                <a:gd name="T19" fmla="*/ 566 h 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4 w 759"/>
                <a:gd name="T1" fmla="*/ 66 h 107"/>
                <a:gd name="T2" fmla="*/ 765 w 759"/>
                <a:gd name="T3" fmla="*/ 0 h 107"/>
                <a:gd name="T4" fmla="*/ 500 w 759"/>
                <a:gd name="T5" fmla="*/ 36 h 107"/>
                <a:gd name="T6" fmla="*/ 140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4 w 759"/>
                <a:gd name="T15" fmla="*/ 66 h 107"/>
                <a:gd name="T16" fmla="*/ 464 w 759"/>
                <a:gd name="T17" fmla="*/ 66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99 w 3169"/>
                <a:gd name="T1" fmla="*/ 241 h 743"/>
                <a:gd name="T2" fmla="*/ 1748 w 3169"/>
                <a:gd name="T3" fmla="*/ 235 h 743"/>
                <a:gd name="T4" fmla="*/ 2105 w 3169"/>
                <a:gd name="T5" fmla="*/ 253 h 743"/>
                <a:gd name="T6" fmla="*/ 2525 w 3169"/>
                <a:gd name="T7" fmla="*/ 235 h 743"/>
                <a:gd name="T8" fmla="*/ 3195 w 3169"/>
                <a:gd name="T9" fmla="*/ 206 h 743"/>
                <a:gd name="T10" fmla="*/ 3141 w 3169"/>
                <a:gd name="T11" fmla="*/ 188 h 743"/>
                <a:gd name="T12" fmla="*/ 2442 w 3169"/>
                <a:gd name="T13" fmla="*/ 223 h 743"/>
                <a:gd name="T14" fmla="*/ 2019 w 3169"/>
                <a:gd name="T15" fmla="*/ 223 h 743"/>
                <a:gd name="T16" fmla="*/ 1471 w 3169"/>
                <a:gd name="T17" fmla="*/ 188 h 743"/>
                <a:gd name="T18" fmla="*/ 1555 w 3169"/>
                <a:gd name="T19" fmla="*/ 168 h 743"/>
                <a:gd name="T20" fmla="*/ 2055 w 3169"/>
                <a:gd name="T21" fmla="*/ 0 h 743"/>
                <a:gd name="T22" fmla="*/ 1977 w 3169"/>
                <a:gd name="T23" fmla="*/ 24 h 743"/>
                <a:gd name="T24" fmla="*/ 1852 w 3169"/>
                <a:gd name="T25" fmla="*/ 66 h 743"/>
                <a:gd name="T26" fmla="*/ 1616 w 3169"/>
                <a:gd name="T27" fmla="*/ 138 h 743"/>
                <a:gd name="T28" fmla="*/ 1350 w 3169"/>
                <a:gd name="T29" fmla="*/ 200 h 743"/>
                <a:gd name="T30" fmla="*/ 1278 w 3169"/>
                <a:gd name="T31" fmla="*/ 253 h 743"/>
                <a:gd name="T32" fmla="*/ 771 w 3169"/>
                <a:gd name="T33" fmla="*/ 415 h 743"/>
                <a:gd name="T34" fmla="*/ 337 w 3169"/>
                <a:gd name="T35" fmla="*/ 505 h 743"/>
                <a:gd name="T36" fmla="*/ 0 w 3169"/>
                <a:gd name="T37" fmla="*/ 621 h 743"/>
                <a:gd name="T38" fmla="*/ 301 w 3169"/>
                <a:gd name="T39" fmla="*/ 541 h 743"/>
                <a:gd name="T40" fmla="*/ 741 w 3169"/>
                <a:gd name="T41" fmla="*/ 451 h 743"/>
                <a:gd name="T42" fmla="*/ 1188 w 3169"/>
                <a:gd name="T43" fmla="*/ 313 h 743"/>
                <a:gd name="T44" fmla="*/ 989 w 3169"/>
                <a:gd name="T45" fmla="*/ 493 h 743"/>
                <a:gd name="T46" fmla="*/ 875 w 3169"/>
                <a:gd name="T47" fmla="*/ 747 h 743"/>
                <a:gd name="T48" fmla="*/ 869 w 3169"/>
                <a:gd name="T49" fmla="*/ 747 h 743"/>
                <a:gd name="T50" fmla="*/ 941 w 3169"/>
                <a:gd name="T51" fmla="*/ 747 h 743"/>
                <a:gd name="T52" fmla="*/ 1030 w 3169"/>
                <a:gd name="T53" fmla="*/ 499 h 743"/>
                <a:gd name="T54" fmla="*/ 1307 w 3169"/>
                <a:gd name="T55" fmla="*/ 283 h 743"/>
                <a:gd name="T56" fmla="*/ 1543 w 3169"/>
                <a:gd name="T57" fmla="*/ 451 h 743"/>
                <a:gd name="T58" fmla="*/ 1784 w 3169"/>
                <a:gd name="T59" fmla="*/ 681 h 743"/>
                <a:gd name="T60" fmla="*/ 1870 w 3169"/>
                <a:gd name="T61" fmla="*/ 747 h 743"/>
                <a:gd name="T62" fmla="*/ 1935 w 3169"/>
                <a:gd name="T63" fmla="*/ 747 h 743"/>
                <a:gd name="T64" fmla="*/ 1706 w 3169"/>
                <a:gd name="T65" fmla="*/ 529 h 743"/>
                <a:gd name="T66" fmla="*/ 1399 w 3169"/>
                <a:gd name="T67" fmla="*/ 241 h 743"/>
                <a:gd name="T68" fmla="*/ 1399 w 3169"/>
                <a:gd name="T69" fmla="*/ 241 h 7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n-US" smtClean="0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n-US" smtClean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58 w 2153"/>
                <a:gd name="T1" fmla="*/ 855 h 1930"/>
                <a:gd name="T2" fmla="*/ 1953 w 2153"/>
                <a:gd name="T3" fmla="*/ 1023 h 1930"/>
                <a:gd name="T4" fmla="*/ 2069 w 2153"/>
                <a:gd name="T5" fmla="*/ 1172 h 1930"/>
                <a:gd name="T6" fmla="*/ 2135 w 2153"/>
                <a:gd name="T7" fmla="*/ 1252 h 1930"/>
                <a:gd name="T8" fmla="*/ 2171 w 2153"/>
                <a:gd name="T9" fmla="*/ 1300 h 1930"/>
                <a:gd name="T10" fmla="*/ 1905 w 2153"/>
                <a:gd name="T11" fmla="*/ 981 h 1930"/>
                <a:gd name="T12" fmla="*/ 1876 w 2153"/>
                <a:gd name="T13" fmla="*/ 933 h 1930"/>
                <a:gd name="T14" fmla="*/ 1796 w 2153"/>
                <a:gd name="T15" fmla="*/ 1246 h 1930"/>
                <a:gd name="T16" fmla="*/ 1784 w 2153"/>
                <a:gd name="T17" fmla="*/ 1492 h 1930"/>
                <a:gd name="T18" fmla="*/ 1834 w 2153"/>
                <a:gd name="T19" fmla="*/ 1914 h 1930"/>
                <a:gd name="T20" fmla="*/ 1803 w 2153"/>
                <a:gd name="T21" fmla="*/ 1938 h 1930"/>
                <a:gd name="T22" fmla="*/ 1760 w 2153"/>
                <a:gd name="T23" fmla="*/ 1540 h 1930"/>
                <a:gd name="T24" fmla="*/ 1742 w 2153"/>
                <a:gd name="T25" fmla="*/ 1294 h 1930"/>
                <a:gd name="T26" fmla="*/ 1778 w 2153"/>
                <a:gd name="T27" fmla="*/ 1089 h 1930"/>
                <a:gd name="T28" fmla="*/ 1784 w 2153"/>
                <a:gd name="T29" fmla="*/ 879 h 1930"/>
                <a:gd name="T30" fmla="*/ 1278 w 2153"/>
                <a:gd name="T31" fmla="*/ 1011 h 1930"/>
                <a:gd name="T32" fmla="*/ 831 w 2153"/>
                <a:gd name="T33" fmla="*/ 1136 h 1930"/>
                <a:gd name="T34" fmla="*/ 325 w 2153"/>
                <a:gd name="T35" fmla="*/ 1318 h 1930"/>
                <a:gd name="T36" fmla="*/ 18 w 2153"/>
                <a:gd name="T37" fmla="*/ 1426 h 1930"/>
                <a:gd name="T38" fmla="*/ 313 w 2153"/>
                <a:gd name="T39" fmla="*/ 1288 h 1930"/>
                <a:gd name="T40" fmla="*/ 688 w 2153"/>
                <a:gd name="T41" fmla="*/ 1148 h 1930"/>
                <a:gd name="T42" fmla="*/ 1030 w 2153"/>
                <a:gd name="T43" fmla="*/ 1041 h 1930"/>
                <a:gd name="T44" fmla="*/ 1423 w 2153"/>
                <a:gd name="T45" fmla="*/ 933 h 1930"/>
                <a:gd name="T46" fmla="*/ 1706 w 2153"/>
                <a:gd name="T47" fmla="*/ 819 h 1930"/>
                <a:gd name="T48" fmla="*/ 1345 w 2153"/>
                <a:gd name="T49" fmla="*/ 625 h 1930"/>
                <a:gd name="T50" fmla="*/ 869 w 2153"/>
                <a:gd name="T51" fmla="*/ 517 h 1930"/>
                <a:gd name="T52" fmla="*/ 229 w 2153"/>
                <a:gd name="T53" fmla="*/ 161 h 1930"/>
                <a:gd name="T54" fmla="*/ 0 w 2153"/>
                <a:gd name="T55" fmla="*/ 83 h 1930"/>
                <a:gd name="T56" fmla="*/ 331 w 2153"/>
                <a:gd name="T57" fmla="*/ 179 h 1930"/>
                <a:gd name="T58" fmla="*/ 718 w 2153"/>
                <a:gd name="T59" fmla="*/ 385 h 1930"/>
                <a:gd name="T60" fmla="*/ 941 w 2153"/>
                <a:gd name="T61" fmla="*/ 493 h 1930"/>
                <a:gd name="T62" fmla="*/ 1363 w 2153"/>
                <a:gd name="T63" fmla="*/ 595 h 1930"/>
                <a:gd name="T64" fmla="*/ 1664 w 2153"/>
                <a:gd name="T65" fmla="*/ 747 h 1930"/>
                <a:gd name="T66" fmla="*/ 1435 w 2153"/>
                <a:gd name="T67" fmla="*/ 463 h 1930"/>
                <a:gd name="T68" fmla="*/ 1296 w 2153"/>
                <a:gd name="T69" fmla="*/ 191 h 1930"/>
                <a:gd name="T70" fmla="*/ 1164 w 2153"/>
                <a:gd name="T71" fmla="*/ 0 h 1930"/>
                <a:gd name="T72" fmla="*/ 1351 w 2153"/>
                <a:gd name="T73" fmla="*/ 215 h 1930"/>
                <a:gd name="T74" fmla="*/ 1501 w 2153"/>
                <a:gd name="T75" fmla="*/ 487 h 1930"/>
                <a:gd name="T76" fmla="*/ 1760 w 2153"/>
                <a:gd name="T77" fmla="*/ 807 h 1930"/>
                <a:gd name="T78" fmla="*/ 1858 w 2153"/>
                <a:gd name="T79" fmla="*/ 855 h 1930"/>
                <a:gd name="T80" fmla="*/ 1858 w 2153"/>
                <a:gd name="T81" fmla="*/ 855 h 19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21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22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C2BF2-3AA5-423B-AE3A-0D020BFEE2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8C4F2-0D10-4F1F-8C6F-DA9978D512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89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66D2B-3DBD-4CF3-88F3-CCA2B9DF09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851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2C1241-8FBF-4FFF-AB62-66671BF22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439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BB88E-3261-43E5-A43E-454448D16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281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F6BA9-3A80-4B39-99A9-7BB2CF40C7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356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CBC2D-422D-4A72-9654-7E6385F977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76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53FA9-36FB-4625-A629-B45A209EB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1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E68A4-C10C-41A1-9B17-C78D674117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23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5DF2F-2EA0-4FD3-A9D9-3920478054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41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0DCE1-160C-40C7-BCB9-A841E959D1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39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A3CFB-5B1F-4A49-A27E-E4C41122C9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6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74 w 2123"/>
                <a:gd name="T1" fmla="*/ 933 h 1696"/>
                <a:gd name="T2" fmla="*/ 538 w 2123"/>
                <a:gd name="T3" fmla="*/ 611 h 1696"/>
                <a:gd name="T4" fmla="*/ 664 w 2123"/>
                <a:gd name="T5" fmla="*/ 354 h 1696"/>
                <a:gd name="T6" fmla="*/ 917 w 2123"/>
                <a:gd name="T7" fmla="*/ 525 h 1696"/>
                <a:gd name="T8" fmla="*/ 1202 w 2123"/>
                <a:gd name="T9" fmla="*/ 777 h 1696"/>
                <a:gd name="T10" fmla="*/ 1467 w 2123"/>
                <a:gd name="T11" fmla="*/ 992 h 1696"/>
                <a:gd name="T12" fmla="*/ 1782 w 2123"/>
                <a:gd name="T13" fmla="*/ 1216 h 1696"/>
                <a:gd name="T14" fmla="*/ 1863 w 2123"/>
                <a:gd name="T15" fmla="*/ 1264 h 1696"/>
                <a:gd name="T16" fmla="*/ 1817 w 2123"/>
                <a:gd name="T17" fmla="*/ 1212 h 1696"/>
                <a:gd name="T18" fmla="*/ 1397 w 2123"/>
                <a:gd name="T19" fmla="*/ 896 h 1696"/>
                <a:gd name="T20" fmla="*/ 1076 w 2123"/>
                <a:gd name="T21" fmla="*/ 611 h 1696"/>
                <a:gd name="T22" fmla="*/ 715 w 2123"/>
                <a:gd name="T23" fmla="*/ 294 h 1696"/>
                <a:gd name="T24" fmla="*/ 989 w 2123"/>
                <a:gd name="T25" fmla="*/ 278 h 1696"/>
                <a:gd name="T26" fmla="*/ 1272 w 2123"/>
                <a:gd name="T27" fmla="*/ 284 h 1696"/>
                <a:gd name="T28" fmla="*/ 1598 w 2123"/>
                <a:gd name="T29" fmla="*/ 240 h 1696"/>
                <a:gd name="T30" fmla="*/ 2101 w 2123"/>
                <a:gd name="T31" fmla="*/ 176 h 1696"/>
                <a:gd name="T32" fmla="*/ 2053 w 2123"/>
                <a:gd name="T33" fmla="*/ 155 h 1696"/>
                <a:gd name="T34" fmla="*/ 1527 w 2123"/>
                <a:gd name="T35" fmla="*/ 230 h 1696"/>
                <a:gd name="T36" fmla="*/ 1196 w 2123"/>
                <a:gd name="T37" fmla="*/ 246 h 1696"/>
                <a:gd name="T38" fmla="*/ 751 w 2123"/>
                <a:gd name="T39" fmla="*/ 230 h 1696"/>
                <a:gd name="T40" fmla="*/ 811 w 2123"/>
                <a:gd name="T41" fmla="*/ 203 h 1696"/>
                <a:gd name="T42" fmla="*/ 1130 w 2123"/>
                <a:gd name="T43" fmla="*/ 0 h 1696"/>
                <a:gd name="T44" fmla="*/ 1076 w 2123"/>
                <a:gd name="T45" fmla="*/ 26 h 1696"/>
                <a:gd name="T46" fmla="*/ 1000 w 2123"/>
                <a:gd name="T47" fmla="*/ 75 h 1696"/>
                <a:gd name="T48" fmla="*/ 847 w 2123"/>
                <a:gd name="T49" fmla="*/ 171 h 1696"/>
                <a:gd name="T50" fmla="*/ 664 w 2123"/>
                <a:gd name="T51" fmla="*/ 252 h 1696"/>
                <a:gd name="T52" fmla="*/ 628 w 2123"/>
                <a:gd name="T53" fmla="*/ 322 h 1696"/>
                <a:gd name="T54" fmla="*/ 301 w 2123"/>
                <a:gd name="T55" fmla="*/ 525 h 1696"/>
                <a:gd name="T56" fmla="*/ 0 w 2123"/>
                <a:gd name="T57" fmla="*/ 649 h 1696"/>
                <a:gd name="T58" fmla="*/ 0 w 2123"/>
                <a:gd name="T59" fmla="*/ 654 h 1696"/>
                <a:gd name="T60" fmla="*/ 0 w 2123"/>
                <a:gd name="T61" fmla="*/ 686 h 1696"/>
                <a:gd name="T62" fmla="*/ 295 w 2123"/>
                <a:gd name="T63" fmla="*/ 568 h 1696"/>
                <a:gd name="T64" fmla="*/ 586 w 2123"/>
                <a:gd name="T65" fmla="*/ 386 h 1696"/>
                <a:gd name="T66" fmla="*/ 502 w 2123"/>
                <a:gd name="T67" fmla="*/ 601 h 1696"/>
                <a:gd name="T68" fmla="*/ 520 w 2123"/>
                <a:gd name="T69" fmla="*/ 890 h 1696"/>
                <a:gd name="T70" fmla="*/ 456 w 2123"/>
                <a:gd name="T71" fmla="*/ 1045 h 1696"/>
                <a:gd name="T72" fmla="*/ 325 w 2123"/>
                <a:gd name="T73" fmla="*/ 1324 h 1696"/>
                <a:gd name="T74" fmla="*/ 319 w 2123"/>
                <a:gd name="T75" fmla="*/ 1517 h 1696"/>
                <a:gd name="T76" fmla="*/ 325 w 2123"/>
                <a:gd name="T77" fmla="*/ 1517 h 1696"/>
                <a:gd name="T78" fmla="*/ 343 w 2123"/>
                <a:gd name="T79" fmla="*/ 1388 h 1696"/>
                <a:gd name="T80" fmla="*/ 574 w 2123"/>
                <a:gd name="T81" fmla="*/ 933 h 1696"/>
                <a:gd name="T82" fmla="*/ 574 w 2123"/>
                <a:gd name="T83" fmla="*/ 933 h 16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5 w 969"/>
                <a:gd name="T1" fmla="*/ 1192 h 1192"/>
                <a:gd name="T2" fmla="*/ 494 w 969"/>
                <a:gd name="T3" fmla="*/ 1198 h 1192"/>
                <a:gd name="T4" fmla="*/ 584 w 969"/>
                <a:gd name="T5" fmla="*/ 1156 h 1192"/>
                <a:gd name="T6" fmla="*/ 819 w 969"/>
                <a:gd name="T7" fmla="*/ 1091 h 1192"/>
                <a:gd name="T8" fmla="*/ 941 w 969"/>
                <a:gd name="T9" fmla="*/ 1061 h 1192"/>
                <a:gd name="T10" fmla="*/ 765 w 969"/>
                <a:gd name="T11" fmla="*/ 993 h 1192"/>
                <a:gd name="T12" fmla="*/ 560 w 969"/>
                <a:gd name="T13" fmla="*/ 957 h 1192"/>
                <a:gd name="T14" fmla="*/ 199 w 969"/>
                <a:gd name="T15" fmla="*/ 975 h 1192"/>
                <a:gd name="T16" fmla="*/ 301 w 969"/>
                <a:gd name="T17" fmla="*/ 897 h 1192"/>
                <a:gd name="T18" fmla="*/ 500 w 969"/>
                <a:gd name="T19" fmla="*/ 807 h 1192"/>
                <a:gd name="T20" fmla="*/ 700 w 969"/>
                <a:gd name="T21" fmla="*/ 675 h 1192"/>
                <a:gd name="T22" fmla="*/ 706 w 969"/>
                <a:gd name="T23" fmla="*/ 675 h 1192"/>
                <a:gd name="T24" fmla="*/ 718 w 969"/>
                <a:gd name="T25" fmla="*/ 669 h 1192"/>
                <a:gd name="T26" fmla="*/ 759 w 969"/>
                <a:gd name="T27" fmla="*/ 651 h 1192"/>
                <a:gd name="T28" fmla="*/ 783 w 969"/>
                <a:gd name="T29" fmla="*/ 645 h 1192"/>
                <a:gd name="T30" fmla="*/ 795 w 969"/>
                <a:gd name="T31" fmla="*/ 633 h 1192"/>
                <a:gd name="T32" fmla="*/ 801 w 969"/>
                <a:gd name="T33" fmla="*/ 621 h 1192"/>
                <a:gd name="T34" fmla="*/ 795 w 969"/>
                <a:gd name="T35" fmla="*/ 615 h 1192"/>
                <a:gd name="T36" fmla="*/ 789 w 969"/>
                <a:gd name="T37" fmla="*/ 603 h 1192"/>
                <a:gd name="T38" fmla="*/ 789 w 969"/>
                <a:gd name="T39" fmla="*/ 577 h 1192"/>
                <a:gd name="T40" fmla="*/ 801 w 969"/>
                <a:gd name="T41" fmla="*/ 547 h 1192"/>
                <a:gd name="T42" fmla="*/ 813 w 969"/>
                <a:gd name="T43" fmla="*/ 517 h 1192"/>
                <a:gd name="T44" fmla="*/ 831 w 969"/>
                <a:gd name="T45" fmla="*/ 487 h 1192"/>
                <a:gd name="T46" fmla="*/ 843 w 969"/>
                <a:gd name="T47" fmla="*/ 457 h 1192"/>
                <a:gd name="T48" fmla="*/ 849 w 969"/>
                <a:gd name="T49" fmla="*/ 439 h 1192"/>
                <a:gd name="T50" fmla="*/ 857 w 969"/>
                <a:gd name="T51" fmla="*/ 433 h 1192"/>
                <a:gd name="T52" fmla="*/ 857 w 969"/>
                <a:gd name="T53" fmla="*/ 349 h 1192"/>
                <a:gd name="T54" fmla="*/ 857 w 969"/>
                <a:gd name="T55" fmla="*/ 343 h 1192"/>
                <a:gd name="T56" fmla="*/ 863 w 969"/>
                <a:gd name="T57" fmla="*/ 337 h 1192"/>
                <a:gd name="T58" fmla="*/ 881 w 969"/>
                <a:gd name="T59" fmla="*/ 307 h 1192"/>
                <a:gd name="T60" fmla="*/ 893 w 969"/>
                <a:gd name="T61" fmla="*/ 271 h 1192"/>
                <a:gd name="T62" fmla="*/ 905 w 969"/>
                <a:gd name="T63" fmla="*/ 241 h 1192"/>
                <a:gd name="T64" fmla="*/ 911 w 969"/>
                <a:gd name="T65" fmla="*/ 229 h 1192"/>
                <a:gd name="T66" fmla="*/ 917 w 969"/>
                <a:gd name="T67" fmla="*/ 217 h 1192"/>
                <a:gd name="T68" fmla="*/ 935 w 969"/>
                <a:gd name="T69" fmla="*/ 173 h 1192"/>
                <a:gd name="T70" fmla="*/ 953 w 969"/>
                <a:gd name="T71" fmla="*/ 137 h 1192"/>
                <a:gd name="T72" fmla="*/ 959 w 969"/>
                <a:gd name="T73" fmla="*/ 125 h 1192"/>
                <a:gd name="T74" fmla="*/ 959 w 969"/>
                <a:gd name="T75" fmla="*/ 119 h 1192"/>
                <a:gd name="T76" fmla="*/ 977 w 969"/>
                <a:gd name="T77" fmla="*/ 0 h 1192"/>
                <a:gd name="T78" fmla="*/ 953 w 969"/>
                <a:gd name="T79" fmla="*/ 47 h 1192"/>
                <a:gd name="T80" fmla="*/ 789 w 969"/>
                <a:gd name="T81" fmla="*/ 113 h 1192"/>
                <a:gd name="T82" fmla="*/ 712 w 969"/>
                <a:gd name="T83" fmla="*/ 161 h 1192"/>
                <a:gd name="T84" fmla="*/ 464 w 969"/>
                <a:gd name="T85" fmla="*/ 235 h 1192"/>
                <a:gd name="T86" fmla="*/ 283 w 969"/>
                <a:gd name="T87" fmla="*/ 289 h 1192"/>
                <a:gd name="T88" fmla="*/ 175 w 969"/>
                <a:gd name="T89" fmla="*/ 295 h 1192"/>
                <a:gd name="T90" fmla="*/ 12 w 969"/>
                <a:gd name="T91" fmla="*/ 487 h 1192"/>
                <a:gd name="T92" fmla="*/ 0 w 969"/>
                <a:gd name="T93" fmla="*/ 511 h 1192"/>
                <a:gd name="T94" fmla="*/ 0 w 969"/>
                <a:gd name="T95" fmla="*/ 1192 h 1192"/>
                <a:gd name="T96" fmla="*/ 96 w 969"/>
                <a:gd name="T97" fmla="*/ 1186 h 1192"/>
                <a:gd name="T98" fmla="*/ 325 w 969"/>
                <a:gd name="T99" fmla="*/ 1192 h 1192"/>
                <a:gd name="T100" fmla="*/ 325 w 969"/>
                <a:gd name="T101" fmla="*/ 1192 h 11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42 w 2176"/>
                <a:gd name="T1" fmla="*/ 771 h 1505"/>
                <a:gd name="T2" fmla="*/ 1200 w 2176"/>
                <a:gd name="T3" fmla="*/ 1239 h 1505"/>
                <a:gd name="T4" fmla="*/ 964 w 2176"/>
                <a:gd name="T5" fmla="*/ 1197 h 1505"/>
                <a:gd name="T6" fmla="*/ 729 w 2176"/>
                <a:gd name="T7" fmla="*/ 1131 h 1505"/>
                <a:gd name="T8" fmla="*/ 446 w 2176"/>
                <a:gd name="T9" fmla="*/ 1113 h 1505"/>
                <a:gd name="T10" fmla="*/ 0 w 2176"/>
                <a:gd name="T11" fmla="*/ 1083 h 1505"/>
                <a:gd name="T12" fmla="*/ 30 w 2176"/>
                <a:gd name="T13" fmla="*/ 1119 h 1505"/>
                <a:gd name="T14" fmla="*/ 500 w 2176"/>
                <a:gd name="T15" fmla="*/ 1137 h 1505"/>
                <a:gd name="T16" fmla="*/ 783 w 2176"/>
                <a:gd name="T17" fmla="*/ 1191 h 1505"/>
                <a:gd name="T18" fmla="*/ 1140 w 2176"/>
                <a:gd name="T19" fmla="*/ 1307 h 1505"/>
                <a:gd name="T20" fmla="*/ 1078 w 2176"/>
                <a:gd name="T21" fmla="*/ 1325 h 1505"/>
                <a:gd name="T22" fmla="*/ 717 w 2176"/>
                <a:gd name="T23" fmla="*/ 1511 h 1505"/>
                <a:gd name="T24" fmla="*/ 771 w 2176"/>
                <a:gd name="T25" fmla="*/ 1487 h 1505"/>
                <a:gd name="T26" fmla="*/ 869 w 2176"/>
                <a:gd name="T27" fmla="*/ 1445 h 1505"/>
                <a:gd name="T28" fmla="*/ 1030 w 2176"/>
                <a:gd name="T29" fmla="*/ 1361 h 1505"/>
                <a:gd name="T30" fmla="*/ 1224 w 2176"/>
                <a:gd name="T31" fmla="*/ 1301 h 1505"/>
                <a:gd name="T32" fmla="*/ 1277 w 2176"/>
                <a:gd name="T33" fmla="*/ 1227 h 1505"/>
                <a:gd name="T34" fmla="*/ 1646 w 2176"/>
                <a:gd name="T35" fmla="*/ 1047 h 1505"/>
                <a:gd name="T36" fmla="*/ 1947 w 2176"/>
                <a:gd name="T37" fmla="*/ 957 h 1505"/>
                <a:gd name="T38" fmla="*/ 2194 w 2176"/>
                <a:gd name="T39" fmla="*/ 825 h 1505"/>
                <a:gd name="T40" fmla="*/ 1977 w 2176"/>
                <a:gd name="T41" fmla="*/ 915 h 1505"/>
                <a:gd name="T42" fmla="*/ 1670 w 2176"/>
                <a:gd name="T43" fmla="*/ 993 h 1505"/>
                <a:gd name="T44" fmla="*/ 1351 w 2176"/>
                <a:gd name="T45" fmla="*/ 1155 h 1505"/>
                <a:gd name="T46" fmla="*/ 1513 w 2176"/>
                <a:gd name="T47" fmla="*/ 909 h 1505"/>
                <a:gd name="T48" fmla="*/ 1634 w 2176"/>
                <a:gd name="T49" fmla="*/ 547 h 1505"/>
                <a:gd name="T50" fmla="*/ 1754 w 2176"/>
                <a:gd name="T51" fmla="*/ 374 h 1505"/>
                <a:gd name="T52" fmla="*/ 1995 w 2176"/>
                <a:gd name="T53" fmla="*/ 60 h 1505"/>
                <a:gd name="T54" fmla="*/ 2019 w 2176"/>
                <a:gd name="T55" fmla="*/ 0 h 1505"/>
                <a:gd name="T56" fmla="*/ 1989 w 2176"/>
                <a:gd name="T57" fmla="*/ 0 h 1505"/>
                <a:gd name="T58" fmla="*/ 1610 w 2176"/>
                <a:gd name="T59" fmla="*/ 482 h 1505"/>
                <a:gd name="T60" fmla="*/ 1489 w 2176"/>
                <a:gd name="T61" fmla="*/ 891 h 1505"/>
                <a:gd name="T62" fmla="*/ 1265 w 2176"/>
                <a:gd name="T63" fmla="*/ 1179 h 1505"/>
                <a:gd name="T64" fmla="*/ 1140 w 2176"/>
                <a:gd name="T65" fmla="*/ 909 h 1505"/>
                <a:gd name="T66" fmla="*/ 1018 w 2176"/>
                <a:gd name="T67" fmla="*/ 542 h 1505"/>
                <a:gd name="T68" fmla="*/ 893 w 2176"/>
                <a:gd name="T69" fmla="*/ 222 h 1505"/>
                <a:gd name="T70" fmla="*/ 795 w 2176"/>
                <a:gd name="T71" fmla="*/ 0 h 1505"/>
                <a:gd name="T72" fmla="*/ 759 w 2176"/>
                <a:gd name="T73" fmla="*/ 0 h 1505"/>
                <a:gd name="T74" fmla="*/ 911 w 2176"/>
                <a:gd name="T75" fmla="*/ 356 h 1505"/>
                <a:gd name="T76" fmla="*/ 1042 w 2176"/>
                <a:gd name="T77" fmla="*/ 771 h 1505"/>
                <a:gd name="T78" fmla="*/ 1042 w 2176"/>
                <a:gd name="T79" fmla="*/ 771 h 150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3 w 813"/>
                <a:gd name="T1" fmla="*/ 566 h 804"/>
                <a:gd name="T2" fmla="*/ 331 w 813"/>
                <a:gd name="T3" fmla="*/ 440 h 804"/>
                <a:gd name="T4" fmla="*/ 650 w 813"/>
                <a:gd name="T5" fmla="*/ 218 h 804"/>
                <a:gd name="T6" fmla="*/ 819 w 813"/>
                <a:gd name="T7" fmla="*/ 0 h 804"/>
                <a:gd name="T8" fmla="*/ 681 w 813"/>
                <a:gd name="T9" fmla="*/ 150 h 804"/>
                <a:gd name="T10" fmla="*/ 146 w 813"/>
                <a:gd name="T11" fmla="*/ 506 h 804"/>
                <a:gd name="T12" fmla="*/ 0 w 813"/>
                <a:gd name="T13" fmla="*/ 736 h 804"/>
                <a:gd name="T14" fmla="*/ 0 w 813"/>
                <a:gd name="T15" fmla="*/ 808 h 804"/>
                <a:gd name="T16" fmla="*/ 163 w 813"/>
                <a:gd name="T17" fmla="*/ 566 h 804"/>
                <a:gd name="T18" fmla="*/ 163 w 813"/>
                <a:gd name="T19" fmla="*/ 566 h 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4 w 759"/>
                <a:gd name="T1" fmla="*/ 66 h 107"/>
                <a:gd name="T2" fmla="*/ 765 w 759"/>
                <a:gd name="T3" fmla="*/ 0 h 107"/>
                <a:gd name="T4" fmla="*/ 500 w 759"/>
                <a:gd name="T5" fmla="*/ 36 h 107"/>
                <a:gd name="T6" fmla="*/ 140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4 w 759"/>
                <a:gd name="T15" fmla="*/ 66 h 107"/>
                <a:gd name="T16" fmla="*/ 464 w 759"/>
                <a:gd name="T17" fmla="*/ 66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99 w 3169"/>
                <a:gd name="T1" fmla="*/ 241 h 743"/>
                <a:gd name="T2" fmla="*/ 1748 w 3169"/>
                <a:gd name="T3" fmla="*/ 235 h 743"/>
                <a:gd name="T4" fmla="*/ 2105 w 3169"/>
                <a:gd name="T5" fmla="*/ 253 h 743"/>
                <a:gd name="T6" fmla="*/ 2525 w 3169"/>
                <a:gd name="T7" fmla="*/ 235 h 743"/>
                <a:gd name="T8" fmla="*/ 3195 w 3169"/>
                <a:gd name="T9" fmla="*/ 206 h 743"/>
                <a:gd name="T10" fmla="*/ 3141 w 3169"/>
                <a:gd name="T11" fmla="*/ 188 h 743"/>
                <a:gd name="T12" fmla="*/ 2442 w 3169"/>
                <a:gd name="T13" fmla="*/ 223 h 743"/>
                <a:gd name="T14" fmla="*/ 2019 w 3169"/>
                <a:gd name="T15" fmla="*/ 223 h 743"/>
                <a:gd name="T16" fmla="*/ 1471 w 3169"/>
                <a:gd name="T17" fmla="*/ 188 h 743"/>
                <a:gd name="T18" fmla="*/ 1555 w 3169"/>
                <a:gd name="T19" fmla="*/ 168 h 743"/>
                <a:gd name="T20" fmla="*/ 2055 w 3169"/>
                <a:gd name="T21" fmla="*/ 0 h 743"/>
                <a:gd name="T22" fmla="*/ 1977 w 3169"/>
                <a:gd name="T23" fmla="*/ 24 h 743"/>
                <a:gd name="T24" fmla="*/ 1852 w 3169"/>
                <a:gd name="T25" fmla="*/ 66 h 743"/>
                <a:gd name="T26" fmla="*/ 1616 w 3169"/>
                <a:gd name="T27" fmla="*/ 138 h 743"/>
                <a:gd name="T28" fmla="*/ 1350 w 3169"/>
                <a:gd name="T29" fmla="*/ 200 h 743"/>
                <a:gd name="T30" fmla="*/ 1278 w 3169"/>
                <a:gd name="T31" fmla="*/ 253 h 743"/>
                <a:gd name="T32" fmla="*/ 771 w 3169"/>
                <a:gd name="T33" fmla="*/ 415 h 743"/>
                <a:gd name="T34" fmla="*/ 337 w 3169"/>
                <a:gd name="T35" fmla="*/ 505 h 743"/>
                <a:gd name="T36" fmla="*/ 0 w 3169"/>
                <a:gd name="T37" fmla="*/ 621 h 743"/>
                <a:gd name="T38" fmla="*/ 301 w 3169"/>
                <a:gd name="T39" fmla="*/ 541 h 743"/>
                <a:gd name="T40" fmla="*/ 741 w 3169"/>
                <a:gd name="T41" fmla="*/ 451 h 743"/>
                <a:gd name="T42" fmla="*/ 1188 w 3169"/>
                <a:gd name="T43" fmla="*/ 313 h 743"/>
                <a:gd name="T44" fmla="*/ 989 w 3169"/>
                <a:gd name="T45" fmla="*/ 493 h 743"/>
                <a:gd name="T46" fmla="*/ 875 w 3169"/>
                <a:gd name="T47" fmla="*/ 747 h 743"/>
                <a:gd name="T48" fmla="*/ 869 w 3169"/>
                <a:gd name="T49" fmla="*/ 747 h 743"/>
                <a:gd name="T50" fmla="*/ 941 w 3169"/>
                <a:gd name="T51" fmla="*/ 747 h 743"/>
                <a:gd name="T52" fmla="*/ 1030 w 3169"/>
                <a:gd name="T53" fmla="*/ 499 h 743"/>
                <a:gd name="T54" fmla="*/ 1307 w 3169"/>
                <a:gd name="T55" fmla="*/ 283 h 743"/>
                <a:gd name="T56" fmla="*/ 1543 w 3169"/>
                <a:gd name="T57" fmla="*/ 451 h 743"/>
                <a:gd name="T58" fmla="*/ 1784 w 3169"/>
                <a:gd name="T59" fmla="*/ 681 h 743"/>
                <a:gd name="T60" fmla="*/ 1870 w 3169"/>
                <a:gd name="T61" fmla="*/ 747 h 743"/>
                <a:gd name="T62" fmla="*/ 1935 w 3169"/>
                <a:gd name="T63" fmla="*/ 747 h 743"/>
                <a:gd name="T64" fmla="*/ 1706 w 3169"/>
                <a:gd name="T65" fmla="*/ 529 h 743"/>
                <a:gd name="T66" fmla="*/ 1399 w 3169"/>
                <a:gd name="T67" fmla="*/ 241 h 743"/>
                <a:gd name="T68" fmla="*/ 1399 w 3169"/>
                <a:gd name="T69" fmla="*/ 241 h 7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1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n-US" smtClean="0"/>
            </a:p>
          </p:txBody>
        </p:sp>
        <p:sp>
          <p:nvSpPr>
            <p:cNvPr id="1042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n-US" smtClean="0"/>
            </a:p>
          </p:txBody>
        </p:sp>
        <p:sp>
          <p:nvSpPr>
            <p:cNvPr id="50190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0191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0192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6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95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9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58 w 2153"/>
                <a:gd name="T1" fmla="*/ 855 h 1930"/>
                <a:gd name="T2" fmla="*/ 1953 w 2153"/>
                <a:gd name="T3" fmla="*/ 1023 h 1930"/>
                <a:gd name="T4" fmla="*/ 2069 w 2153"/>
                <a:gd name="T5" fmla="*/ 1172 h 1930"/>
                <a:gd name="T6" fmla="*/ 2135 w 2153"/>
                <a:gd name="T7" fmla="*/ 1252 h 1930"/>
                <a:gd name="T8" fmla="*/ 2171 w 2153"/>
                <a:gd name="T9" fmla="*/ 1300 h 1930"/>
                <a:gd name="T10" fmla="*/ 1905 w 2153"/>
                <a:gd name="T11" fmla="*/ 981 h 1930"/>
                <a:gd name="T12" fmla="*/ 1876 w 2153"/>
                <a:gd name="T13" fmla="*/ 933 h 1930"/>
                <a:gd name="T14" fmla="*/ 1796 w 2153"/>
                <a:gd name="T15" fmla="*/ 1246 h 1930"/>
                <a:gd name="T16" fmla="*/ 1784 w 2153"/>
                <a:gd name="T17" fmla="*/ 1492 h 1930"/>
                <a:gd name="T18" fmla="*/ 1834 w 2153"/>
                <a:gd name="T19" fmla="*/ 1914 h 1930"/>
                <a:gd name="T20" fmla="*/ 1803 w 2153"/>
                <a:gd name="T21" fmla="*/ 1938 h 1930"/>
                <a:gd name="T22" fmla="*/ 1760 w 2153"/>
                <a:gd name="T23" fmla="*/ 1540 h 1930"/>
                <a:gd name="T24" fmla="*/ 1742 w 2153"/>
                <a:gd name="T25" fmla="*/ 1294 h 1930"/>
                <a:gd name="T26" fmla="*/ 1778 w 2153"/>
                <a:gd name="T27" fmla="*/ 1089 h 1930"/>
                <a:gd name="T28" fmla="*/ 1784 w 2153"/>
                <a:gd name="T29" fmla="*/ 879 h 1930"/>
                <a:gd name="T30" fmla="*/ 1278 w 2153"/>
                <a:gd name="T31" fmla="*/ 1011 h 1930"/>
                <a:gd name="T32" fmla="*/ 831 w 2153"/>
                <a:gd name="T33" fmla="*/ 1136 h 1930"/>
                <a:gd name="T34" fmla="*/ 325 w 2153"/>
                <a:gd name="T35" fmla="*/ 1318 h 1930"/>
                <a:gd name="T36" fmla="*/ 18 w 2153"/>
                <a:gd name="T37" fmla="*/ 1426 h 1930"/>
                <a:gd name="T38" fmla="*/ 313 w 2153"/>
                <a:gd name="T39" fmla="*/ 1288 h 1930"/>
                <a:gd name="T40" fmla="*/ 688 w 2153"/>
                <a:gd name="T41" fmla="*/ 1148 h 1930"/>
                <a:gd name="T42" fmla="*/ 1030 w 2153"/>
                <a:gd name="T43" fmla="*/ 1041 h 1930"/>
                <a:gd name="T44" fmla="*/ 1423 w 2153"/>
                <a:gd name="T45" fmla="*/ 933 h 1930"/>
                <a:gd name="T46" fmla="*/ 1706 w 2153"/>
                <a:gd name="T47" fmla="*/ 819 h 1930"/>
                <a:gd name="T48" fmla="*/ 1345 w 2153"/>
                <a:gd name="T49" fmla="*/ 625 h 1930"/>
                <a:gd name="T50" fmla="*/ 869 w 2153"/>
                <a:gd name="T51" fmla="*/ 517 h 1930"/>
                <a:gd name="T52" fmla="*/ 229 w 2153"/>
                <a:gd name="T53" fmla="*/ 161 h 1930"/>
                <a:gd name="T54" fmla="*/ 0 w 2153"/>
                <a:gd name="T55" fmla="*/ 83 h 1930"/>
                <a:gd name="T56" fmla="*/ 331 w 2153"/>
                <a:gd name="T57" fmla="*/ 179 h 1930"/>
                <a:gd name="T58" fmla="*/ 718 w 2153"/>
                <a:gd name="T59" fmla="*/ 385 h 1930"/>
                <a:gd name="T60" fmla="*/ 941 w 2153"/>
                <a:gd name="T61" fmla="*/ 493 h 1930"/>
                <a:gd name="T62" fmla="*/ 1363 w 2153"/>
                <a:gd name="T63" fmla="*/ 595 h 1930"/>
                <a:gd name="T64" fmla="*/ 1664 w 2153"/>
                <a:gd name="T65" fmla="*/ 747 h 1930"/>
                <a:gd name="T66" fmla="*/ 1435 w 2153"/>
                <a:gd name="T67" fmla="*/ 463 h 1930"/>
                <a:gd name="T68" fmla="*/ 1296 w 2153"/>
                <a:gd name="T69" fmla="*/ 191 h 1930"/>
                <a:gd name="T70" fmla="*/ 1164 w 2153"/>
                <a:gd name="T71" fmla="*/ 0 h 1930"/>
                <a:gd name="T72" fmla="*/ 1351 w 2153"/>
                <a:gd name="T73" fmla="*/ 215 h 1930"/>
                <a:gd name="T74" fmla="*/ 1501 w 2153"/>
                <a:gd name="T75" fmla="*/ 487 h 1930"/>
                <a:gd name="T76" fmla="*/ 1760 w 2153"/>
                <a:gd name="T77" fmla="*/ 807 h 1930"/>
                <a:gd name="T78" fmla="*/ 1858 w 2153"/>
                <a:gd name="T79" fmla="*/ 855 h 1930"/>
                <a:gd name="T80" fmla="*/ 1858 w 2153"/>
                <a:gd name="T81" fmla="*/ 855 h 19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197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019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0199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200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20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237FC923-6C00-4720-A7A5-CF579219A4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9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3962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Pemasaran</a:t>
            </a:r>
            <a:r>
              <a:rPr lang="en-US" dirty="0" smtClean="0"/>
              <a:t> </a:t>
            </a:r>
            <a:r>
              <a:rPr lang="en-US" dirty="0" err="1" smtClean="0"/>
              <a:t>Internasional</a:t>
            </a:r>
            <a:r>
              <a:rPr lang="en-US" dirty="0" smtClean="0"/>
              <a:t>/Global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Dian </a:t>
            </a:r>
            <a:r>
              <a:rPr lang="en-US" sz="3200" dirty="0" err="1" smtClean="0"/>
              <a:t>Kurniawan</a:t>
            </a:r>
            <a:r>
              <a:rPr lang="en-US" sz="3200" dirty="0" smtClean="0"/>
              <a:t>, SE., </a:t>
            </a:r>
            <a:r>
              <a:rPr lang="en-US" sz="3200" dirty="0" err="1" smtClean="0"/>
              <a:t>MSi</a:t>
            </a:r>
            <a:r>
              <a:rPr lang="en-US" sz="3200" dirty="0" smtClean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>
                <a:latin typeface="Comic Sans MS" panose="030F0702030302020204" pitchFamily="66" charset="0"/>
              </a:rPr>
              <a:t>Merancang dan Mengelola Strategi Pemasaran Global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body" sz="half" idx="1"/>
          </p:nvPr>
        </p:nvSpPr>
        <p:spPr>
          <a:solidFill>
            <a:srgbClr val="00B0F0"/>
          </a:solidFill>
        </p:spPr>
        <p:txBody>
          <a:bodyPr/>
          <a:lstStyle/>
          <a:p>
            <a:pPr eaLnBrk="1" hangingPunct="1"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Industri</a:t>
            </a:r>
            <a:r>
              <a:rPr lang="en-US" sz="2000" dirty="0" smtClean="0">
                <a:latin typeface="Comic Sans MS" panose="030F0702030302020204" pitchFamily="66" charset="0"/>
              </a:rPr>
              <a:t> Global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000" dirty="0" smtClean="0">
                <a:latin typeface="Comic Sans MS" panose="030F0702030302020204" pitchFamily="66" charset="0"/>
              </a:rPr>
              <a:t>	</a:t>
            </a:r>
            <a:r>
              <a:rPr lang="en-US" sz="2000" dirty="0" err="1" smtClean="0">
                <a:latin typeface="Comic Sans MS" panose="030F0702030302020204" pitchFamily="66" charset="0"/>
              </a:rPr>
              <a:t>Industri</a:t>
            </a:r>
            <a:r>
              <a:rPr lang="en-US" sz="2000" dirty="0" smtClean="0">
                <a:latin typeface="Comic Sans MS" panose="030F0702030302020204" pitchFamily="66" charset="0"/>
              </a:rPr>
              <a:t> yang di </a:t>
            </a:r>
            <a:r>
              <a:rPr lang="en-US" sz="2000" dirty="0" err="1" smtClean="0">
                <a:latin typeface="Comic Sans MS" panose="030F0702030302020204" pitchFamily="66" charset="0"/>
              </a:rPr>
              <a:t>dalamnya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posisi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strategis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pesaing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dalam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pasar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geografis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nasional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utama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dipengaruhi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secara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mendasar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oleh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posisi</a:t>
            </a:r>
            <a:r>
              <a:rPr lang="en-US" sz="2000" dirty="0" smtClean="0">
                <a:latin typeface="Comic Sans MS" panose="030F0702030302020204" pitchFamily="66" charset="0"/>
              </a:rPr>
              <a:t> global </a:t>
            </a:r>
            <a:r>
              <a:rPr lang="en-US" sz="2000" dirty="0" err="1" smtClean="0">
                <a:latin typeface="Comic Sans MS" panose="030F0702030302020204" pitchFamily="66" charset="0"/>
              </a:rPr>
              <a:t>mereka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secara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keseluruhan</a:t>
            </a:r>
            <a:endParaRPr lang="en-US" sz="2000" dirty="0" smtClean="0">
              <a:latin typeface="Comic Sans MS" panose="030F0702030302020204" pitchFamily="66" charset="0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half" idx="2"/>
          </p:nvPr>
        </p:nvSpPr>
        <p:spPr>
          <a:solidFill>
            <a:srgbClr val="00B0F0"/>
          </a:solidFill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latin typeface="Comic Sans MS" panose="030F0702030302020204" pitchFamily="66" charset="0"/>
              </a:rPr>
              <a:t>Perusahaan Global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 smtClean="0">
                <a:latin typeface="Comic Sans MS" panose="030F0702030302020204" pitchFamily="66" charset="0"/>
              </a:rPr>
              <a:t>	</a:t>
            </a:r>
            <a:r>
              <a:rPr lang="en-US" sz="2400" dirty="0" err="1" smtClean="0">
                <a:latin typeface="Comic Sans MS" panose="030F0702030302020204" pitchFamily="66" charset="0"/>
              </a:rPr>
              <a:t>Suatu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perusahaan</a:t>
            </a:r>
            <a:r>
              <a:rPr lang="en-US" sz="2400" dirty="0" smtClean="0">
                <a:latin typeface="Comic Sans MS" panose="030F0702030302020204" pitchFamily="66" charset="0"/>
              </a:rPr>
              <a:t> yang </a:t>
            </a:r>
            <a:r>
              <a:rPr lang="en-US" sz="2400" dirty="0" err="1" smtClean="0">
                <a:latin typeface="Comic Sans MS" panose="030F0702030302020204" pitchFamily="66" charset="0"/>
              </a:rPr>
              <a:t>beroperasi</a:t>
            </a:r>
            <a:r>
              <a:rPr lang="en-US" sz="2400" dirty="0" smtClean="0">
                <a:latin typeface="Comic Sans MS" panose="030F0702030302020204" pitchFamily="66" charset="0"/>
              </a:rPr>
              <a:t> di </a:t>
            </a:r>
            <a:r>
              <a:rPr lang="en-US" sz="2400" dirty="0" err="1" smtClean="0">
                <a:latin typeface="Comic Sans MS" panose="030F0702030302020204" pitchFamily="66" charset="0"/>
              </a:rPr>
              <a:t>lebih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dari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satu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negara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serta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menangkap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keunggulan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litbang</a:t>
            </a:r>
            <a:r>
              <a:rPr lang="en-US" sz="2400" dirty="0" smtClean="0">
                <a:latin typeface="Comic Sans MS" panose="030F0702030302020204" pitchFamily="66" charset="0"/>
              </a:rPr>
              <a:t>, </a:t>
            </a:r>
            <a:r>
              <a:rPr lang="en-US" sz="2400" dirty="0" err="1" smtClean="0">
                <a:latin typeface="Comic Sans MS" panose="030F0702030302020204" pitchFamily="66" charset="0"/>
              </a:rPr>
              <a:t>produk</a:t>
            </a:r>
            <a:r>
              <a:rPr lang="en-US" sz="2400" dirty="0" smtClean="0">
                <a:latin typeface="Comic Sans MS" panose="030F0702030302020204" pitchFamily="66" charset="0"/>
              </a:rPr>
              <a:t>, </a:t>
            </a:r>
            <a:r>
              <a:rPr lang="en-US" sz="2400" dirty="0" err="1" smtClean="0">
                <a:latin typeface="Comic Sans MS" panose="030F0702030302020204" pitchFamily="66" charset="0"/>
              </a:rPr>
              <a:t>logistik</a:t>
            </a:r>
            <a:r>
              <a:rPr lang="en-US" sz="2400" dirty="0" smtClean="0">
                <a:latin typeface="Comic Sans MS" panose="030F0702030302020204" pitchFamily="66" charset="0"/>
              </a:rPr>
              <a:t>, </a:t>
            </a:r>
            <a:r>
              <a:rPr lang="en-US" sz="2400" dirty="0" err="1" smtClean="0">
                <a:latin typeface="Comic Sans MS" panose="030F0702030302020204" pitchFamily="66" charset="0"/>
              </a:rPr>
              <a:t>pemasaran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dan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keuangan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dalam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biaya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dan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reputasinya</a:t>
            </a:r>
            <a:r>
              <a:rPr lang="en-US" sz="2400" dirty="0" smtClean="0">
                <a:latin typeface="Comic Sans MS" panose="030F0702030302020204" pitchFamily="66" charset="0"/>
              </a:rPr>
              <a:t> yang </a:t>
            </a:r>
            <a:r>
              <a:rPr lang="en-US" sz="2400" dirty="0" err="1" smtClean="0">
                <a:latin typeface="Comic Sans MS" panose="030F0702030302020204" pitchFamily="66" charset="0"/>
              </a:rPr>
              <a:t>tidak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tersedia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bagi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pesaing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domistik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murni</a:t>
            </a:r>
            <a:endParaRPr lang="en-US" sz="2400" dirty="0" smtClean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2055" grpId="0" build="p" animBg="1"/>
      <p:bldP spid="205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ChangeArrowheads="1"/>
          </p:cNvSpPr>
          <p:nvPr/>
        </p:nvSpPr>
        <p:spPr bwMode="auto">
          <a:xfrm>
            <a:off x="685800" y="2133600"/>
            <a:ext cx="1524000" cy="10668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Arial" panose="020B0604020202020204" pitchFamily="34" charset="0"/>
              </a:rPr>
              <a:t>Memutuskan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Arial" panose="020B0604020202020204" pitchFamily="34" charset="0"/>
              </a:rPr>
              <a:t>Apakah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Arial" panose="020B0604020202020204" pitchFamily="34" charset="0"/>
              </a:rPr>
              <a:t>Bergerak ke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Arial" panose="020B0604020202020204" pitchFamily="34" charset="0"/>
              </a:rPr>
              <a:t>Luar negeri</a:t>
            </a:r>
          </a:p>
        </p:txBody>
      </p:sp>
      <p:sp>
        <p:nvSpPr>
          <p:cNvPr id="5123" name="Rectangle 6"/>
          <p:cNvSpPr>
            <a:spLocks noChangeArrowheads="1"/>
          </p:cNvSpPr>
          <p:nvPr/>
        </p:nvSpPr>
        <p:spPr bwMode="auto">
          <a:xfrm>
            <a:off x="2667000" y="2133600"/>
            <a:ext cx="1524000" cy="10668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Arial" panose="020B0604020202020204" pitchFamily="34" charset="0"/>
              </a:rPr>
              <a:t>Pasar mana yang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Arial" panose="020B0604020202020204" pitchFamily="34" charset="0"/>
              </a:rPr>
              <a:t>akan dimasuki</a:t>
            </a:r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4648200" y="2133600"/>
            <a:ext cx="1524000" cy="10668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Arial" panose="020B0604020202020204" pitchFamily="34" charset="0"/>
              </a:rPr>
              <a:t>Bagaimana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Arial" panose="020B0604020202020204" pitchFamily="34" charset="0"/>
              </a:rPr>
              <a:t>Memasuki pasar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Arial" panose="020B0604020202020204" pitchFamily="34" charset="0"/>
              </a:rPr>
              <a:t>tersebut</a:t>
            </a:r>
          </a:p>
        </p:txBody>
      </p:sp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6705600" y="2133600"/>
            <a:ext cx="1524000" cy="10668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Arial" panose="020B0604020202020204" pitchFamily="34" charset="0"/>
              </a:rPr>
              <a:t>Bagaimana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Arial" panose="020B0604020202020204" pitchFamily="34" charset="0"/>
              </a:rPr>
              <a:t>Program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Arial" panose="020B0604020202020204" pitchFamily="34" charset="0"/>
              </a:rPr>
              <a:t>pemasaran</a:t>
            </a:r>
          </a:p>
        </p:txBody>
      </p:sp>
      <p:sp>
        <p:nvSpPr>
          <p:cNvPr id="5126" name="Rectangle 9"/>
          <p:cNvSpPr>
            <a:spLocks noChangeArrowheads="1"/>
          </p:cNvSpPr>
          <p:nvPr/>
        </p:nvSpPr>
        <p:spPr bwMode="auto">
          <a:xfrm>
            <a:off x="6781800" y="3886200"/>
            <a:ext cx="1524000" cy="10668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Arial" panose="020B0604020202020204" pitchFamily="34" charset="0"/>
              </a:rPr>
              <a:t>Memutuskan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Arial" panose="020B0604020202020204" pitchFamily="34" charset="0"/>
              </a:rPr>
              <a:t>Organisasi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Arial" panose="020B0604020202020204" pitchFamily="34" charset="0"/>
              </a:rPr>
              <a:t>pemasarannya</a:t>
            </a:r>
          </a:p>
        </p:txBody>
      </p:sp>
      <p:sp>
        <p:nvSpPr>
          <p:cNvPr id="5127" name="Line 10"/>
          <p:cNvSpPr>
            <a:spLocks noChangeShapeType="1"/>
          </p:cNvSpPr>
          <p:nvPr/>
        </p:nvSpPr>
        <p:spPr bwMode="auto">
          <a:xfrm>
            <a:off x="2209800" y="2667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8" name="Line 11"/>
          <p:cNvSpPr>
            <a:spLocks noChangeShapeType="1"/>
          </p:cNvSpPr>
          <p:nvPr/>
        </p:nvSpPr>
        <p:spPr bwMode="auto">
          <a:xfrm>
            <a:off x="4267200" y="2667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9" name="Line 12"/>
          <p:cNvSpPr>
            <a:spLocks noChangeShapeType="1"/>
          </p:cNvSpPr>
          <p:nvPr/>
        </p:nvSpPr>
        <p:spPr bwMode="auto">
          <a:xfrm>
            <a:off x="6324600" y="2667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Line 13"/>
          <p:cNvSpPr>
            <a:spLocks noChangeShapeType="1"/>
          </p:cNvSpPr>
          <p:nvPr/>
        </p:nvSpPr>
        <p:spPr bwMode="auto">
          <a:xfrm>
            <a:off x="7467600" y="3276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1" name="WordArt 19"/>
          <p:cNvSpPr>
            <a:spLocks noChangeArrowheads="1" noChangeShapeType="1" noTextEdit="1"/>
          </p:cNvSpPr>
          <p:nvPr/>
        </p:nvSpPr>
        <p:spPr bwMode="auto">
          <a:xfrm>
            <a:off x="609600" y="914400"/>
            <a:ext cx="6143625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Keputusan Utama Dalam Pemasaran Global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>
                <a:latin typeface="Comic Sans MS" panose="030F0702030302020204" pitchFamily="66" charset="0"/>
              </a:rPr>
              <a:t>Memutuskan apakah bergerak ke luar negeri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924800" cy="4530725"/>
          </a:xfrm>
        </p:spPr>
        <p:txBody>
          <a:bodyPr/>
          <a:lstStyle/>
          <a:p>
            <a:pPr algn="just" eaLnBrk="1" hangingPunct="1"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Alasan</a:t>
            </a:r>
            <a:r>
              <a:rPr lang="en-US" sz="2000" dirty="0" smtClean="0">
                <a:latin typeface="Comic Sans MS" panose="030F0702030302020204" pitchFamily="66" charset="0"/>
              </a:rPr>
              <a:t> Perusahaan </a:t>
            </a:r>
            <a:r>
              <a:rPr lang="en-US" sz="2000" dirty="0" err="1" smtClean="0">
                <a:latin typeface="Comic Sans MS" panose="030F0702030302020204" pitchFamily="66" charset="0"/>
              </a:rPr>
              <a:t>ke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Pasar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Internasional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lvl="1" algn="just" eaLnBrk="1" hangingPunct="1"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Peluang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laba</a:t>
            </a:r>
            <a:r>
              <a:rPr lang="en-US" sz="2000" dirty="0" smtClean="0">
                <a:latin typeface="Comic Sans MS" panose="030F0702030302020204" pitchFamily="66" charset="0"/>
              </a:rPr>
              <a:t> di </a:t>
            </a:r>
            <a:r>
              <a:rPr lang="en-US" sz="2000" dirty="0" err="1" smtClean="0">
                <a:latin typeface="Comic Sans MS" panose="030F0702030302020204" pitchFamily="66" charset="0"/>
              </a:rPr>
              <a:t>pasar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internasional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lebih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besar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lvl="1" algn="just" eaLnBrk="1" hangingPunct="1"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Membutuhkan</a:t>
            </a:r>
            <a:r>
              <a:rPr lang="en-US" sz="2000" dirty="0" smtClean="0">
                <a:latin typeface="Comic Sans MS" panose="030F0702030302020204" pitchFamily="66" charset="0"/>
              </a:rPr>
              <a:t> basis </a:t>
            </a:r>
            <a:r>
              <a:rPr lang="en-US" sz="2000" dirty="0" err="1" smtClean="0">
                <a:latin typeface="Comic Sans MS" panose="030F0702030302020204" pitchFamily="66" charset="0"/>
              </a:rPr>
              <a:t>pelanggan</a:t>
            </a:r>
            <a:r>
              <a:rPr lang="en-US" sz="2000" dirty="0" smtClean="0">
                <a:latin typeface="Comic Sans MS" panose="030F0702030302020204" pitchFamily="66" charset="0"/>
              </a:rPr>
              <a:t> yang </a:t>
            </a:r>
            <a:r>
              <a:rPr lang="en-US" sz="2000" dirty="0" err="1" smtClean="0">
                <a:latin typeface="Comic Sans MS" panose="030F0702030302020204" pitchFamily="66" charset="0"/>
              </a:rPr>
              <a:t>lebih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besar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untuk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mencapai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skala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ekonomis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lvl="1" algn="just" eaLnBrk="1" hangingPunct="1"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Mengurangi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ketergantungan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pada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pasar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domistik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untuk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mengurangi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resiko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lvl="1" algn="just" eaLnBrk="1" hangingPunct="1"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Menjamin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kebutuhan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pelanggan</a:t>
            </a:r>
            <a:r>
              <a:rPr lang="en-US" sz="2000" dirty="0" smtClean="0">
                <a:latin typeface="Comic Sans MS" panose="030F0702030302020204" pitchFamily="66" charset="0"/>
              </a:rPr>
              <a:t> yang </a:t>
            </a:r>
            <a:r>
              <a:rPr lang="en-US" sz="2000" dirty="0" err="1" smtClean="0">
                <a:latin typeface="Comic Sans MS" panose="030F0702030302020204" pitchFamily="66" charset="0"/>
              </a:rPr>
              <a:t>mungkin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ke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luar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negeri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lvl="1" algn="just" eaLnBrk="1" hangingPunct="1"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Sebagai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balasan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atas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perusahaan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luar</a:t>
            </a:r>
            <a:r>
              <a:rPr lang="en-US" sz="2000" dirty="0" smtClean="0">
                <a:latin typeface="Comic Sans MS" panose="030F0702030302020204" pitchFamily="66" charset="0"/>
              </a:rPr>
              <a:t> yang </a:t>
            </a:r>
            <a:r>
              <a:rPr lang="en-US" sz="2000" dirty="0" err="1" smtClean="0">
                <a:latin typeface="Comic Sans MS" panose="030F0702030302020204" pitchFamily="66" charset="0"/>
              </a:rPr>
              <a:t>menawarkan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produk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lebih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baik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dan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lebih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murah</a:t>
            </a:r>
            <a:endParaRPr lang="en-US" sz="2000" dirty="0" smtClean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Resiko yang Mungkin Dihadapi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8007350" cy="45720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en-US" sz="2400" dirty="0" err="1" smtClean="0">
                <a:latin typeface="Comic Sans MS" panose="030F0702030302020204" pitchFamily="66" charset="0"/>
              </a:rPr>
              <a:t>Budaya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bisnis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dan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cara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bertransaksi</a:t>
            </a:r>
            <a:r>
              <a:rPr lang="en-US" sz="2400" dirty="0" smtClean="0">
                <a:latin typeface="Comic Sans MS" panose="030F0702030302020204" pitchFamily="66" charset="0"/>
              </a:rPr>
              <a:t> yang </a:t>
            </a:r>
            <a:r>
              <a:rPr lang="en-US" sz="2400" dirty="0" err="1" smtClean="0">
                <a:latin typeface="Comic Sans MS" panose="030F0702030302020204" pitchFamily="66" charset="0"/>
              </a:rPr>
              <a:t>berbeda</a:t>
            </a:r>
            <a:endParaRPr lang="en-US" sz="2400" dirty="0" smtClean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2400" dirty="0" err="1" smtClean="0">
                <a:latin typeface="Comic Sans MS" panose="030F0702030302020204" pitchFamily="66" charset="0"/>
              </a:rPr>
              <a:t>Preferensi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pelanggan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luar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negeri</a:t>
            </a:r>
            <a:r>
              <a:rPr lang="en-US" sz="2400" dirty="0" smtClean="0">
                <a:latin typeface="Comic Sans MS" panose="030F0702030302020204" pitchFamily="66" charset="0"/>
              </a:rPr>
              <a:t> yang </a:t>
            </a:r>
            <a:r>
              <a:rPr lang="en-US" sz="2400" dirty="0" err="1" smtClean="0">
                <a:latin typeface="Comic Sans MS" panose="030F0702030302020204" pitchFamily="66" charset="0"/>
              </a:rPr>
              <a:t>berbeda</a:t>
            </a:r>
            <a:endParaRPr lang="en-US" sz="2400" dirty="0" smtClean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2400" dirty="0" err="1" smtClean="0">
                <a:latin typeface="Comic Sans MS" panose="030F0702030302020204" pitchFamily="66" charset="0"/>
              </a:rPr>
              <a:t>Kekurangan</a:t>
            </a:r>
            <a:r>
              <a:rPr lang="en-US" sz="2400" dirty="0" smtClean="0">
                <a:latin typeface="Comic Sans MS" panose="030F0702030302020204" pitchFamily="66" charset="0"/>
              </a:rPr>
              <a:t> SDM yang </a:t>
            </a:r>
            <a:r>
              <a:rPr lang="en-US" sz="2400" dirty="0" err="1" smtClean="0">
                <a:latin typeface="Comic Sans MS" panose="030F0702030302020204" pitchFamily="66" charset="0"/>
              </a:rPr>
              <a:t>berpengalaman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internasional</a:t>
            </a:r>
            <a:endParaRPr lang="en-US" sz="2400" dirty="0" smtClean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2400" dirty="0" err="1" smtClean="0">
                <a:latin typeface="Comic Sans MS" panose="030F0702030302020204" pitchFamily="66" charset="0"/>
              </a:rPr>
              <a:t>Situasi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dan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kondisi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ekonomi</a:t>
            </a:r>
            <a:r>
              <a:rPr lang="en-US" sz="2400" dirty="0" smtClean="0">
                <a:latin typeface="Comic Sans MS" panose="030F0702030302020204" pitchFamily="66" charset="0"/>
              </a:rPr>
              <a:t>, </a:t>
            </a:r>
            <a:r>
              <a:rPr lang="en-US" sz="2400" dirty="0" err="1" smtClean="0">
                <a:latin typeface="Comic Sans MS" panose="030F0702030302020204" pitchFamily="66" charset="0"/>
              </a:rPr>
              <a:t>politik</a:t>
            </a:r>
            <a:r>
              <a:rPr lang="en-US" sz="2400" dirty="0" smtClean="0">
                <a:latin typeface="Comic Sans MS" panose="030F0702030302020204" pitchFamily="66" charset="0"/>
              </a:rPr>
              <a:t>, </a:t>
            </a:r>
            <a:r>
              <a:rPr lang="en-US" sz="2400" dirty="0" err="1" smtClean="0">
                <a:latin typeface="Comic Sans MS" panose="030F0702030302020204" pitchFamily="66" charset="0"/>
              </a:rPr>
              <a:t>dan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keamanan</a:t>
            </a:r>
            <a:endParaRPr lang="en-US" sz="2400" dirty="0" smtClean="0"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2400" dirty="0" err="1" smtClean="0">
                <a:latin typeface="Comic Sans MS" panose="030F0702030302020204" pitchFamily="66" charset="0"/>
              </a:rPr>
              <a:t>Peraturan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dan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Undang-undang</a:t>
            </a:r>
            <a:r>
              <a:rPr lang="en-US" sz="2400" dirty="0" smtClean="0">
                <a:latin typeface="Comic Sans MS" panose="030F0702030302020204" pitchFamily="66" charset="0"/>
              </a:rPr>
              <a:t> yang </a:t>
            </a:r>
            <a:r>
              <a:rPr lang="en-US" sz="2400" dirty="0" err="1" smtClean="0">
                <a:latin typeface="Comic Sans MS" panose="030F0702030302020204" pitchFamily="66" charset="0"/>
              </a:rPr>
              <a:t>berlaku</a:t>
            </a:r>
            <a:r>
              <a:rPr lang="en-US" sz="2400" dirty="0" smtClean="0">
                <a:latin typeface="Comic Sans MS" panose="030F0702030302020204" pitchFamily="66" charset="0"/>
              </a:rPr>
              <a:t> yang </a:t>
            </a:r>
            <a:r>
              <a:rPr lang="en-US" sz="2400" dirty="0" err="1" smtClean="0">
                <a:latin typeface="Comic Sans MS" panose="030F0702030302020204" pitchFamily="66" charset="0"/>
              </a:rPr>
              <a:t>mungkin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merugikan</a:t>
            </a:r>
            <a:endParaRPr lang="en-US" sz="2400" dirty="0" smtClean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>
                <a:latin typeface="Comic Sans MS" panose="030F0702030302020204" pitchFamily="66" charset="0"/>
              </a:rPr>
              <a:t>Menentukan Pasar Mana Yang Dimasuki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600200"/>
            <a:ext cx="3927475" cy="4495800"/>
          </a:xfrm>
          <a:solidFill>
            <a:srgbClr val="000000"/>
          </a:solidFill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Faktor</a:t>
            </a:r>
            <a:r>
              <a:rPr lang="en-US" sz="2000" dirty="0" smtClean="0">
                <a:latin typeface="Comic Sans MS" panose="030F0702030302020204" pitchFamily="66" charset="0"/>
              </a:rPr>
              <a:t> yang </a:t>
            </a:r>
            <a:r>
              <a:rPr lang="en-US" sz="2000" dirty="0" err="1" smtClean="0">
                <a:latin typeface="Comic Sans MS" panose="030F0702030302020204" pitchFamily="66" charset="0"/>
              </a:rPr>
              <a:t>perlu</a:t>
            </a:r>
            <a:r>
              <a:rPr lang="en-US" sz="2000" dirty="0" smtClean="0">
                <a:latin typeface="Comic Sans MS" panose="030F0702030302020204" pitchFamily="66" charset="0"/>
              </a:rPr>
              <a:t> di </a:t>
            </a:r>
            <a:r>
              <a:rPr lang="en-US" sz="2000" dirty="0" err="1" smtClean="0">
                <a:latin typeface="Comic Sans MS" panose="030F0702030302020204" pitchFamily="66" charset="0"/>
              </a:rPr>
              <a:t>pertimbangkan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Hanya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bergerak</a:t>
            </a:r>
            <a:r>
              <a:rPr lang="en-US" sz="2000" dirty="0" smtClean="0">
                <a:latin typeface="Comic Sans MS" panose="030F0702030302020204" pitchFamily="66" charset="0"/>
              </a:rPr>
              <a:t> di </a:t>
            </a:r>
            <a:r>
              <a:rPr lang="en-US" sz="2000" dirty="0" err="1" smtClean="0">
                <a:latin typeface="Comic Sans MS" panose="030F0702030302020204" pitchFamily="66" charset="0"/>
              </a:rPr>
              <a:t>beberapa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negara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atau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banyak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negara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Jenis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negara</a:t>
            </a:r>
            <a:r>
              <a:rPr lang="en-US" sz="2000" dirty="0" smtClean="0">
                <a:latin typeface="Comic Sans MS" panose="030F0702030302020204" pitchFamily="66" charset="0"/>
              </a:rPr>
              <a:t>. </a:t>
            </a:r>
            <a:r>
              <a:rPr lang="en-US" sz="2000" dirty="0" err="1" smtClean="0">
                <a:latin typeface="Comic Sans MS" panose="030F0702030302020204" pitchFamily="66" charset="0"/>
              </a:rPr>
              <a:t>Daya</a:t>
            </a:r>
            <a:r>
              <a:rPr lang="en-US" sz="2000" dirty="0" smtClean="0">
                <a:latin typeface="Comic Sans MS" panose="030F0702030302020204" pitchFamily="66" charset="0"/>
              </a:rPr>
              <a:t> Tarik </a:t>
            </a:r>
            <a:r>
              <a:rPr lang="en-US" sz="2000" dirty="0" err="1" smtClean="0">
                <a:latin typeface="Comic Sans MS" panose="030F0702030302020204" pitchFamily="66" charset="0"/>
              </a:rPr>
              <a:t>negara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dipengaruhi</a:t>
            </a:r>
            <a:r>
              <a:rPr lang="en-US" sz="2000" dirty="0" smtClean="0">
                <a:latin typeface="Comic Sans MS" panose="030F0702030302020204" pitchFamily="66" charset="0"/>
              </a:rPr>
              <a:t>:</a:t>
            </a:r>
          </a:p>
          <a:p>
            <a:pPr lvl="2" algn="just" eaLnBrk="1" hangingPunct="1">
              <a:lnSpc>
                <a:spcPct val="90000"/>
              </a:lnSpc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Produk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lvl="2" algn="just" eaLnBrk="1" hangingPunct="1">
              <a:lnSpc>
                <a:spcPct val="90000"/>
              </a:lnSpc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Faktor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geografis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lvl="2" algn="just" eaLnBrk="1" hangingPunct="1">
              <a:lnSpc>
                <a:spcPct val="90000"/>
              </a:lnSpc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Pendapatan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lvl="2" algn="just" eaLnBrk="1" hangingPunct="1">
              <a:lnSpc>
                <a:spcPct val="90000"/>
              </a:lnSpc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Populasi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lvl="2" algn="just" eaLnBrk="1" hangingPunct="1">
              <a:lnSpc>
                <a:spcPct val="90000"/>
              </a:lnSpc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Iklim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Politik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lvl="2" algn="just" eaLnBrk="1" hangingPunct="1">
              <a:lnSpc>
                <a:spcPct val="90000"/>
              </a:lnSpc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Faktor-faktor</a:t>
            </a:r>
            <a:r>
              <a:rPr lang="en-US" sz="2000" dirty="0" smtClean="0">
                <a:latin typeface="Comic Sans MS" panose="030F0702030302020204" pitchFamily="66" charset="0"/>
              </a:rPr>
              <a:t> lain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18075" y="1600200"/>
            <a:ext cx="3927475" cy="4495800"/>
          </a:xfrm>
          <a:solidFill>
            <a:srgbClr val="000000"/>
          </a:solidFill>
        </p:spPr>
        <p:txBody>
          <a:bodyPr/>
          <a:lstStyle/>
          <a:p>
            <a:pPr lvl="1" algn="just" eaLnBrk="1" hangingPunct="1"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Kedekatan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psikis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dan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geografis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lvl="1" algn="just" eaLnBrk="1" hangingPunct="1"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Perlu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dibuat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peringkat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atas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dasar</a:t>
            </a:r>
            <a:r>
              <a:rPr lang="en-US" sz="2000" dirty="0" smtClean="0">
                <a:latin typeface="Comic Sans MS" panose="030F0702030302020204" pitchFamily="66" charset="0"/>
              </a:rPr>
              <a:t> 3 </a:t>
            </a:r>
            <a:r>
              <a:rPr lang="en-US" sz="2000" dirty="0" err="1" smtClean="0">
                <a:latin typeface="Comic Sans MS" panose="030F0702030302020204" pitchFamily="66" charset="0"/>
              </a:rPr>
              <a:t>kriteria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utama</a:t>
            </a:r>
            <a:r>
              <a:rPr lang="en-US" sz="2000" dirty="0" smtClean="0">
                <a:latin typeface="Comic Sans MS" panose="030F0702030302020204" pitchFamily="66" charset="0"/>
              </a:rPr>
              <a:t>:</a:t>
            </a:r>
          </a:p>
          <a:p>
            <a:pPr lvl="2" algn="just" eaLnBrk="1" hangingPunct="1"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Daya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tarik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pasar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lvl="2" algn="just" eaLnBrk="1" hangingPunct="1"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Keunggulan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kompetitif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lvl="2" algn="just" eaLnBrk="1" hangingPunct="1"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Resiko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algn="just" eaLnBrk="1" hangingPunct="1">
              <a:defRPr/>
            </a:pPr>
            <a:endParaRPr lang="en-US" sz="2000" dirty="0" smtClean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3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3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3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 animBg="1"/>
      <p:bldP spid="14340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04800" y="2133600"/>
            <a:ext cx="1371600" cy="1143000"/>
          </a:xfrm>
          <a:prstGeom prst="rect">
            <a:avLst/>
          </a:prstGeom>
          <a:solidFill>
            <a:srgbClr val="00B050"/>
          </a:solidFill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dirty="0" err="1">
                <a:latin typeface="Arial" panose="020B0604020202020204" pitchFamily="34" charset="0"/>
              </a:rPr>
              <a:t>Ekspor</a:t>
            </a:r>
            <a:endParaRPr lang="en-US" dirty="0"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en-US" dirty="0" err="1">
                <a:latin typeface="Arial" panose="020B0604020202020204" pitchFamily="34" charset="0"/>
              </a:rPr>
              <a:t>Tidak</a:t>
            </a:r>
            <a:endParaRPr lang="en-US" dirty="0"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en-US" dirty="0" err="1">
                <a:latin typeface="Arial" panose="020B0604020202020204" pitchFamily="34" charset="0"/>
              </a:rPr>
              <a:t>Langsung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981200" y="2133600"/>
            <a:ext cx="1371600" cy="1143000"/>
          </a:xfrm>
          <a:prstGeom prst="rect">
            <a:avLst/>
          </a:prstGeom>
          <a:solidFill>
            <a:srgbClr val="00B050"/>
          </a:solidFill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>
                <a:latin typeface="Arial" panose="020B0604020202020204" pitchFamily="34" charset="0"/>
              </a:rPr>
              <a:t>Ekspor</a:t>
            </a:r>
          </a:p>
          <a:p>
            <a:pPr algn="ctr">
              <a:defRPr/>
            </a:pPr>
            <a:r>
              <a:rPr lang="en-US">
                <a:latin typeface="Arial" panose="020B0604020202020204" pitchFamily="34" charset="0"/>
              </a:rPr>
              <a:t>Langsung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733800" y="2133600"/>
            <a:ext cx="1371600" cy="1143000"/>
          </a:xfrm>
          <a:prstGeom prst="rect">
            <a:avLst/>
          </a:prstGeom>
          <a:solidFill>
            <a:srgbClr val="00B050"/>
          </a:solidFill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>
                <a:latin typeface="Arial" panose="020B0604020202020204" pitchFamily="34" charset="0"/>
              </a:rPr>
              <a:t>Lisensi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5486400" y="2133600"/>
            <a:ext cx="1371600" cy="1143000"/>
          </a:xfrm>
          <a:prstGeom prst="rect">
            <a:avLst/>
          </a:prstGeom>
          <a:solidFill>
            <a:srgbClr val="00B050"/>
          </a:solidFill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>
                <a:latin typeface="Arial" panose="020B0604020202020204" pitchFamily="34" charset="0"/>
              </a:rPr>
              <a:t>Usaha </a:t>
            </a:r>
          </a:p>
          <a:p>
            <a:pPr algn="ctr">
              <a:defRPr/>
            </a:pPr>
            <a:r>
              <a:rPr lang="en-US">
                <a:latin typeface="Arial" panose="020B0604020202020204" pitchFamily="34" charset="0"/>
              </a:rPr>
              <a:t>Patungan</a:t>
            </a: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7162800" y="2133600"/>
            <a:ext cx="1371600" cy="1143000"/>
          </a:xfrm>
          <a:prstGeom prst="rect">
            <a:avLst/>
          </a:prstGeom>
          <a:solidFill>
            <a:srgbClr val="00B050"/>
          </a:solidFill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>
                <a:latin typeface="Arial" panose="020B0604020202020204" pitchFamily="34" charset="0"/>
              </a:rPr>
              <a:t>Investasi</a:t>
            </a:r>
          </a:p>
          <a:p>
            <a:pPr algn="ctr">
              <a:defRPr/>
            </a:pPr>
            <a:r>
              <a:rPr lang="en-US">
                <a:latin typeface="Arial" panose="020B0604020202020204" pitchFamily="34" charset="0"/>
              </a:rPr>
              <a:t>Langsung</a:t>
            </a:r>
          </a:p>
        </p:txBody>
      </p:sp>
      <p:sp>
        <p:nvSpPr>
          <p:cNvPr id="9223" name="AutoShape 9"/>
          <p:cNvSpPr>
            <a:spLocks noChangeArrowheads="1"/>
          </p:cNvSpPr>
          <p:nvPr/>
        </p:nvSpPr>
        <p:spPr bwMode="auto">
          <a:xfrm>
            <a:off x="304800" y="3505200"/>
            <a:ext cx="8229600" cy="1066800"/>
          </a:xfrm>
          <a:prstGeom prst="rightArrow">
            <a:avLst>
              <a:gd name="adj1" fmla="val 47620"/>
              <a:gd name="adj2" fmla="val 11085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sz="1800">
              <a:latin typeface="Arial" panose="020B0604020202020204" pitchFamily="34" charset="0"/>
            </a:endParaRP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457200" y="3846513"/>
            <a:ext cx="6781800" cy="336550"/>
          </a:xfrm>
          <a:prstGeom prst="rect">
            <a:avLst/>
          </a:prstGeom>
          <a:solidFill>
            <a:srgbClr val="00B050"/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>
                <a:latin typeface="Arial" panose="020B0604020202020204" pitchFamily="34" charset="0"/>
              </a:rPr>
              <a:t>            Besarnya komitemen, resiko, kontrol dan potensi laba</a:t>
            </a:r>
          </a:p>
        </p:txBody>
      </p:sp>
      <p:sp>
        <p:nvSpPr>
          <p:cNvPr id="9225" name="WordArt 13"/>
          <p:cNvSpPr>
            <a:spLocks noChangeArrowheads="1" noChangeShapeType="1" noTextEdit="1"/>
          </p:cNvSpPr>
          <p:nvPr/>
        </p:nvSpPr>
        <p:spPr bwMode="auto">
          <a:xfrm>
            <a:off x="304800" y="685800"/>
            <a:ext cx="556260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Lima Cara Memasuki Pasar Luar Negeri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>
                <a:latin typeface="Comic Sans MS" panose="030F0702030302020204" pitchFamily="66" charset="0"/>
              </a:rPr>
              <a:t>Ekspor Tidak Langsung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Perusahaan bekerja melalui perantara independent, Empat jenis perantara yang tersedia:</a:t>
            </a:r>
          </a:p>
          <a:p>
            <a:pPr lvl="1"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Pedagang ekspor berbasis domistik</a:t>
            </a:r>
          </a:p>
          <a:p>
            <a:pPr lvl="1"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Agen Ekspor berbasis domistik</a:t>
            </a:r>
          </a:p>
          <a:p>
            <a:pPr lvl="1"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Organisasi Koorporatif</a:t>
            </a:r>
          </a:p>
          <a:p>
            <a:pPr lvl="1"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Perusahaan Manajemen ekspor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>
                <a:latin typeface="Comic Sans MS" panose="030F0702030302020204" pitchFamily="66" charset="0"/>
              </a:rPr>
              <a:t>Ekspor Langsung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Perusahaan menangani sendiri ekspor mereka. Cara yang digunakan:</a:t>
            </a:r>
          </a:p>
          <a:p>
            <a:pPr lvl="1"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Departemen atau divisi Ekspor Berbasis Domistik</a:t>
            </a:r>
          </a:p>
          <a:p>
            <a:pPr lvl="1"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Anak perusahaan atau Cabang Penjualan Luar negeri</a:t>
            </a:r>
          </a:p>
          <a:p>
            <a:pPr lvl="1"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Perwakilan penjualan ekspor keliling</a:t>
            </a:r>
          </a:p>
          <a:p>
            <a:pPr lvl="1"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Distributor atau agen berbasis luar negeri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>
                <a:latin typeface="Comic Sans MS" panose="030F0702030302020204" pitchFamily="66" charset="0"/>
              </a:rPr>
              <a:t>Lisensi dan Join venture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7013" cy="4530725"/>
          </a:xfrm>
          <a:solidFill>
            <a:srgbClr val="FFC000"/>
          </a:solidFill>
        </p:spPr>
        <p:txBody>
          <a:bodyPr/>
          <a:lstStyle/>
          <a:p>
            <a:pPr eaLnBrk="1" hangingPunct="1">
              <a:defRPr/>
            </a:pPr>
            <a:r>
              <a:rPr lang="en-US" sz="2000" dirty="0" err="1" smtClean="0">
                <a:latin typeface="Comic Sans MS" panose="030F0702030302020204" pitchFamily="66" charset="0"/>
              </a:rPr>
              <a:t>Lisensi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000" dirty="0" smtClean="0">
                <a:latin typeface="Comic Sans MS" panose="030F0702030302020204" pitchFamily="66" charset="0"/>
              </a:rPr>
              <a:t>	</a:t>
            </a:r>
            <a:r>
              <a:rPr lang="en-US" sz="2000" dirty="0" err="1" smtClean="0">
                <a:latin typeface="Comic Sans MS" panose="030F0702030302020204" pitchFamily="66" charset="0"/>
              </a:rPr>
              <a:t>Pemberi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lisensi</a:t>
            </a:r>
            <a:r>
              <a:rPr lang="en-US" sz="2000" dirty="0" smtClean="0">
                <a:latin typeface="Comic Sans MS" panose="030F0702030302020204" pitchFamily="66" charset="0"/>
              </a:rPr>
              <a:t> (licensor) </a:t>
            </a:r>
            <a:r>
              <a:rPr lang="en-US" sz="2000" dirty="0" err="1" smtClean="0">
                <a:latin typeface="Comic Sans MS" panose="030F0702030302020204" pitchFamily="66" charset="0"/>
              </a:rPr>
              <a:t>memberi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izin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pada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perusahaan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asing</a:t>
            </a:r>
            <a:r>
              <a:rPr lang="en-US" sz="2000" dirty="0" smtClean="0">
                <a:latin typeface="Comic Sans MS" panose="030F0702030302020204" pitchFamily="66" charset="0"/>
              </a:rPr>
              <a:t>(licensee) </a:t>
            </a:r>
            <a:r>
              <a:rPr lang="en-US" sz="2000" dirty="0" err="1" smtClean="0">
                <a:latin typeface="Comic Sans MS" panose="030F0702030302020204" pitchFamily="66" charset="0"/>
              </a:rPr>
              <a:t>untuk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menggunakan</a:t>
            </a:r>
            <a:r>
              <a:rPr lang="en-US" sz="2000" dirty="0" smtClean="0">
                <a:latin typeface="Comic Sans MS" panose="030F0702030302020204" pitchFamily="66" charset="0"/>
              </a:rPr>
              <a:t> proses </a:t>
            </a:r>
            <a:r>
              <a:rPr lang="en-US" sz="2000" dirty="0" err="1" smtClean="0">
                <a:latin typeface="Comic Sans MS" panose="030F0702030302020204" pitchFamily="66" charset="0"/>
              </a:rPr>
              <a:t>manufaktur</a:t>
            </a:r>
            <a:r>
              <a:rPr lang="en-US" sz="2000" dirty="0" smtClean="0">
                <a:latin typeface="Comic Sans MS" panose="030F0702030302020204" pitchFamily="66" charset="0"/>
              </a:rPr>
              <a:t>, </a:t>
            </a:r>
            <a:r>
              <a:rPr lang="en-US" sz="2000" dirty="0" err="1" smtClean="0">
                <a:latin typeface="Comic Sans MS" panose="030F0702030302020204" pitchFamily="66" charset="0"/>
              </a:rPr>
              <a:t>merek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dagang</a:t>
            </a:r>
            <a:r>
              <a:rPr lang="en-US" sz="2000" dirty="0" smtClean="0">
                <a:latin typeface="Comic Sans MS" panose="030F0702030302020204" pitchFamily="66" charset="0"/>
              </a:rPr>
              <a:t>, paten, </a:t>
            </a:r>
            <a:r>
              <a:rPr lang="en-US" sz="2000" dirty="0" err="1" smtClean="0">
                <a:latin typeface="Comic Sans MS" panose="030F0702030302020204" pitchFamily="66" charset="0"/>
              </a:rPr>
              <a:t>rahasia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dagang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untuk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mendapatkan</a:t>
            </a:r>
            <a:r>
              <a:rPr lang="en-US" sz="2000" dirty="0" smtClean="0">
                <a:latin typeface="Comic Sans MS" panose="030F0702030302020204" pitchFamily="66" charset="0"/>
              </a:rPr>
              <a:t> fee </a:t>
            </a:r>
            <a:r>
              <a:rPr lang="en-US" sz="2000" dirty="0" err="1" smtClean="0">
                <a:latin typeface="Comic Sans MS" panose="030F0702030302020204" pitchFamily="66" charset="0"/>
              </a:rPr>
              <a:t>atau</a:t>
            </a:r>
            <a:r>
              <a:rPr lang="en-US" sz="2000" dirty="0" smtClean="0">
                <a:latin typeface="Comic Sans MS" panose="030F0702030302020204" pitchFamily="66" charset="0"/>
              </a:rPr>
              <a:t> royalty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9788" y="1600200"/>
            <a:ext cx="4037012" cy="4530725"/>
          </a:xfrm>
          <a:solidFill>
            <a:srgbClr val="996600"/>
          </a:solidFill>
        </p:spPr>
        <p:txBody>
          <a:bodyPr/>
          <a:lstStyle/>
          <a:p>
            <a:pPr eaLnBrk="1" hangingPunct="1">
              <a:defRPr/>
            </a:pPr>
            <a:r>
              <a:rPr lang="en-US" sz="2000" dirty="0" smtClean="0">
                <a:latin typeface="Comic Sans MS" panose="030F0702030302020204" pitchFamily="66" charset="0"/>
              </a:rPr>
              <a:t>Join Venture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000" dirty="0" smtClean="0">
                <a:latin typeface="Comic Sans MS" panose="030F0702030302020204" pitchFamily="66" charset="0"/>
              </a:rPr>
              <a:t>	Investor </a:t>
            </a:r>
            <a:r>
              <a:rPr lang="en-US" sz="2000" dirty="0" err="1" smtClean="0">
                <a:latin typeface="Comic Sans MS" panose="030F0702030302020204" pitchFamily="66" charset="0"/>
              </a:rPr>
              <a:t>luar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negeri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dapat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bergabung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dengan</a:t>
            </a:r>
            <a:r>
              <a:rPr lang="en-US" sz="2000" dirty="0" smtClean="0">
                <a:latin typeface="Comic Sans MS" panose="030F0702030302020204" pitchFamily="66" charset="0"/>
              </a:rPr>
              <a:t> investor </a:t>
            </a:r>
            <a:r>
              <a:rPr lang="en-US" sz="2000" dirty="0" err="1" smtClean="0">
                <a:latin typeface="Comic Sans MS" panose="030F0702030302020204" pitchFamily="66" charset="0"/>
              </a:rPr>
              <a:t>lokal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untuk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membentuk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suatu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usaha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patungan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dimana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mereka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membagi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kepemilikan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dan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kontrol</a:t>
            </a:r>
            <a:r>
              <a:rPr lang="en-US" sz="2000" dirty="0" smtClean="0">
                <a:latin typeface="Comic Sans MS" panose="030F0702030302020204" pitchFamily="66" charset="0"/>
              </a:rPr>
              <a:t>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48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48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48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 animBg="1"/>
      <p:bldP spid="2048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>
                <a:latin typeface="Comic Sans MS" panose="030F0702030302020204" pitchFamily="66" charset="0"/>
              </a:rPr>
              <a:t>Investasi Langsung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Kepemilikan langsung dari fasilitas perakitan atau manufaktur berbasis luar negeri</a:t>
            </a:r>
          </a:p>
          <a:p>
            <a:pPr lvl="1" algn="just"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Perusahaan asing dapat membeli sebagian atau seluruh kepemilikan perusahaan asing</a:t>
            </a:r>
          </a:p>
          <a:p>
            <a:pPr lvl="1" algn="just"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Membangun fasilitas sendiri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7"/>
          <p:cNvSpPr>
            <a:spLocks noChangeArrowheads="1"/>
          </p:cNvSpPr>
          <p:nvPr/>
        </p:nvSpPr>
        <p:spPr bwMode="auto">
          <a:xfrm>
            <a:off x="2590800" y="3124200"/>
            <a:ext cx="17526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166688" indent="-166688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AutoNum type="arabicPeriod"/>
            </a:pPr>
            <a:r>
              <a:rPr lang="en-US" sz="1400">
                <a:latin typeface="Comic Sans MS" panose="030F0702030302020204" pitchFamily="66" charset="0"/>
              </a:rPr>
              <a:t>Perluasan</a:t>
            </a:r>
          </a:p>
          <a:p>
            <a:pPr algn="ctr"/>
            <a:r>
              <a:rPr lang="en-US" sz="1400">
                <a:latin typeface="Comic Sans MS" panose="030F0702030302020204" pitchFamily="66" charset="0"/>
              </a:rPr>
              <a:t>  Langsung</a:t>
            </a:r>
          </a:p>
        </p:txBody>
      </p:sp>
      <p:sp>
        <p:nvSpPr>
          <p:cNvPr id="14339" name="Rectangle 38"/>
          <p:cNvSpPr>
            <a:spLocks noChangeArrowheads="1"/>
          </p:cNvSpPr>
          <p:nvPr/>
        </p:nvSpPr>
        <p:spPr bwMode="auto">
          <a:xfrm>
            <a:off x="2590800" y="4343400"/>
            <a:ext cx="17526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231775" indent="-231775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2.</a:t>
            </a:r>
            <a:r>
              <a:rPr lang="en-US" sz="1600">
                <a:latin typeface="Comic Sans MS" panose="030F0702030302020204" pitchFamily="66" charset="0"/>
              </a:rPr>
              <a:t> </a:t>
            </a:r>
            <a:r>
              <a:rPr lang="en-US" sz="1400">
                <a:latin typeface="Comic Sans MS" panose="030F0702030302020204" pitchFamily="66" charset="0"/>
              </a:rPr>
              <a:t>Perluasan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     Komunikasi</a:t>
            </a:r>
            <a:endParaRPr lang="en-US" sz="1600">
              <a:latin typeface="Comic Sans MS" panose="030F0702030302020204" pitchFamily="66" charset="0"/>
            </a:endParaRPr>
          </a:p>
        </p:txBody>
      </p:sp>
      <p:sp>
        <p:nvSpPr>
          <p:cNvPr id="14340" name="Rectangle 39"/>
          <p:cNvSpPr>
            <a:spLocks noChangeArrowheads="1"/>
          </p:cNvSpPr>
          <p:nvPr/>
        </p:nvSpPr>
        <p:spPr bwMode="auto">
          <a:xfrm>
            <a:off x="4343400" y="4343400"/>
            <a:ext cx="17526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4. Adaptasi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Ganda</a:t>
            </a:r>
          </a:p>
        </p:txBody>
      </p:sp>
      <p:sp>
        <p:nvSpPr>
          <p:cNvPr id="14341" name="Rectangle 40"/>
          <p:cNvSpPr>
            <a:spLocks noChangeArrowheads="1"/>
          </p:cNvSpPr>
          <p:nvPr/>
        </p:nvSpPr>
        <p:spPr bwMode="auto">
          <a:xfrm>
            <a:off x="4343400" y="3124200"/>
            <a:ext cx="17526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3. Adaptasi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Produk</a:t>
            </a:r>
          </a:p>
        </p:txBody>
      </p:sp>
      <p:sp>
        <p:nvSpPr>
          <p:cNvPr id="14342" name="Rectangle 41"/>
          <p:cNvSpPr>
            <a:spLocks noChangeArrowheads="1"/>
          </p:cNvSpPr>
          <p:nvPr/>
        </p:nvSpPr>
        <p:spPr bwMode="auto">
          <a:xfrm>
            <a:off x="6096000" y="3124200"/>
            <a:ext cx="1524000" cy="2438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5. Penemuan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Produk</a:t>
            </a:r>
          </a:p>
        </p:txBody>
      </p:sp>
      <p:sp>
        <p:nvSpPr>
          <p:cNvPr id="14343" name="Text Box 47"/>
          <p:cNvSpPr txBox="1">
            <a:spLocks noChangeArrowheads="1"/>
          </p:cNvSpPr>
          <p:nvPr/>
        </p:nvSpPr>
        <p:spPr bwMode="auto">
          <a:xfrm>
            <a:off x="2536825" y="2735263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lang="en-US" sz="1400">
              <a:latin typeface="Comic Sans MS" panose="030F0702030302020204" pitchFamily="66" charset="0"/>
            </a:endParaRPr>
          </a:p>
        </p:txBody>
      </p:sp>
      <p:sp>
        <p:nvSpPr>
          <p:cNvPr id="14344" name="Text Box 48"/>
          <p:cNvSpPr txBox="1">
            <a:spLocks noChangeArrowheads="1"/>
          </p:cNvSpPr>
          <p:nvPr/>
        </p:nvSpPr>
        <p:spPr bwMode="auto">
          <a:xfrm>
            <a:off x="2498725" y="2224088"/>
            <a:ext cx="15287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Tidak Mengubah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Produk</a:t>
            </a:r>
          </a:p>
        </p:txBody>
      </p:sp>
      <p:sp>
        <p:nvSpPr>
          <p:cNvPr id="14345" name="Text Box 50"/>
          <p:cNvSpPr txBox="1">
            <a:spLocks noChangeArrowheads="1"/>
          </p:cNvSpPr>
          <p:nvPr/>
        </p:nvSpPr>
        <p:spPr bwMode="auto">
          <a:xfrm>
            <a:off x="4343400" y="2224088"/>
            <a:ext cx="1219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Sesuaikan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Produk</a:t>
            </a:r>
          </a:p>
        </p:txBody>
      </p:sp>
      <p:sp>
        <p:nvSpPr>
          <p:cNvPr id="14346" name="Text Box 51"/>
          <p:cNvSpPr txBox="1">
            <a:spLocks noChangeArrowheads="1"/>
          </p:cNvSpPr>
          <p:nvPr/>
        </p:nvSpPr>
        <p:spPr bwMode="auto">
          <a:xfrm>
            <a:off x="6156325" y="2300288"/>
            <a:ext cx="118903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Kembangkan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Produk Baru</a:t>
            </a:r>
          </a:p>
        </p:txBody>
      </p:sp>
      <p:sp>
        <p:nvSpPr>
          <p:cNvPr id="14347" name="Text Box 52"/>
          <p:cNvSpPr txBox="1">
            <a:spLocks noChangeArrowheads="1"/>
          </p:cNvSpPr>
          <p:nvPr/>
        </p:nvSpPr>
        <p:spPr bwMode="auto">
          <a:xfrm>
            <a:off x="4251325" y="1489075"/>
            <a:ext cx="911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Comic Sans MS" panose="030F0702030302020204" pitchFamily="66" charset="0"/>
              </a:rPr>
              <a:t>Produk</a:t>
            </a:r>
          </a:p>
        </p:txBody>
      </p:sp>
      <p:sp>
        <p:nvSpPr>
          <p:cNvPr id="14348" name="Text Box 54"/>
          <p:cNvSpPr txBox="1">
            <a:spLocks noChangeArrowheads="1"/>
          </p:cNvSpPr>
          <p:nvPr/>
        </p:nvSpPr>
        <p:spPr bwMode="auto">
          <a:xfrm>
            <a:off x="990600" y="3367088"/>
            <a:ext cx="16652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Tidak Mengubah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Promosi</a:t>
            </a:r>
          </a:p>
        </p:txBody>
      </p:sp>
      <p:sp>
        <p:nvSpPr>
          <p:cNvPr id="14349" name="Text Box 55"/>
          <p:cNvSpPr txBox="1">
            <a:spLocks noChangeArrowheads="1"/>
          </p:cNvSpPr>
          <p:nvPr/>
        </p:nvSpPr>
        <p:spPr bwMode="auto">
          <a:xfrm>
            <a:off x="1050925" y="4510088"/>
            <a:ext cx="10033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Sesuaikan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Promosi</a:t>
            </a:r>
          </a:p>
        </p:txBody>
      </p:sp>
      <p:sp>
        <p:nvSpPr>
          <p:cNvPr id="14350" name="Text Box 56"/>
          <p:cNvSpPr txBox="1">
            <a:spLocks noChangeArrowheads="1"/>
          </p:cNvSpPr>
          <p:nvPr/>
        </p:nvSpPr>
        <p:spPr bwMode="auto">
          <a:xfrm rot="-5400000">
            <a:off x="213519" y="3901281"/>
            <a:ext cx="1006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Comic Sans MS" panose="030F0702030302020204" pitchFamily="66" charset="0"/>
              </a:rPr>
              <a:t>Promosi</a:t>
            </a:r>
          </a:p>
        </p:txBody>
      </p:sp>
      <p:sp>
        <p:nvSpPr>
          <p:cNvPr id="14351" name="WordArt 60"/>
          <p:cNvSpPr>
            <a:spLocks noChangeArrowheads="1" noChangeShapeType="1" noTextEdit="1"/>
          </p:cNvSpPr>
          <p:nvPr/>
        </p:nvSpPr>
        <p:spPr bwMode="auto">
          <a:xfrm>
            <a:off x="609600" y="533400"/>
            <a:ext cx="46672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Menentukan Program Pemasaran</a:t>
            </a:r>
          </a:p>
        </p:txBody>
      </p:sp>
      <p:sp>
        <p:nvSpPr>
          <p:cNvPr id="14352" name="Text Box 61"/>
          <p:cNvSpPr txBox="1">
            <a:spLocks noChangeArrowheads="1"/>
          </p:cNvSpPr>
          <p:nvPr/>
        </p:nvSpPr>
        <p:spPr bwMode="auto">
          <a:xfrm>
            <a:off x="2438400" y="5791200"/>
            <a:ext cx="556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Comic Sans MS" panose="030F0702030302020204" pitchFamily="66" charset="0"/>
              </a:rPr>
              <a:t>Lima Strategi Produk dan Promosi Internasional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5175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Menentukan Program Pemasaran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Perusahaan dapat menetapkan tiga pilihan harga</a:t>
            </a:r>
          </a:p>
          <a:p>
            <a:pPr lvl="1"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Menetapkan harga seragam di semua tempat</a:t>
            </a:r>
          </a:p>
          <a:p>
            <a:pPr lvl="1"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Menetapkan Harga Berbasis pasar di tiap negara</a:t>
            </a:r>
          </a:p>
          <a:p>
            <a:pPr lvl="1"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Menetapkan harga berbasis biaya di tiap negara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4"/>
          <p:cNvSpPr>
            <a:spLocks noChangeArrowheads="1" noChangeShapeType="1" noTextEdit="1"/>
          </p:cNvSpPr>
          <p:nvPr/>
        </p:nvSpPr>
        <p:spPr bwMode="auto">
          <a:xfrm>
            <a:off x="609600" y="685800"/>
            <a:ext cx="5610225" cy="361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Konsep Saluran Distribusi Internasional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457200" y="2057400"/>
            <a:ext cx="1295400" cy="1371600"/>
          </a:xfrm>
          <a:prstGeom prst="rect">
            <a:avLst/>
          </a:prstGeom>
          <a:solidFill>
            <a:srgbClr val="99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Penjual</a:t>
            </a: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2438400" y="2057400"/>
            <a:ext cx="1295400" cy="1371600"/>
          </a:xfrm>
          <a:prstGeom prst="rect">
            <a:avLst/>
          </a:prstGeom>
          <a:solidFill>
            <a:srgbClr val="99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Kantor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Pusat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Pemasaran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Internasional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Penjual</a:t>
            </a:r>
          </a:p>
        </p:txBody>
      </p:sp>
      <p:sp>
        <p:nvSpPr>
          <p:cNvPr id="16389" name="Rectangle 7"/>
          <p:cNvSpPr>
            <a:spLocks noChangeArrowheads="1"/>
          </p:cNvSpPr>
          <p:nvPr/>
        </p:nvSpPr>
        <p:spPr bwMode="auto">
          <a:xfrm>
            <a:off x="4495800" y="2057400"/>
            <a:ext cx="1295400" cy="1371600"/>
          </a:xfrm>
          <a:prstGeom prst="rect">
            <a:avLst/>
          </a:prstGeom>
          <a:solidFill>
            <a:srgbClr val="99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Saluran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Antar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negara</a:t>
            </a:r>
          </a:p>
        </p:txBody>
      </p:sp>
      <p:sp>
        <p:nvSpPr>
          <p:cNvPr id="16390" name="Rectangle 8"/>
          <p:cNvSpPr>
            <a:spLocks noChangeArrowheads="1"/>
          </p:cNvSpPr>
          <p:nvPr/>
        </p:nvSpPr>
        <p:spPr bwMode="auto">
          <a:xfrm>
            <a:off x="6553200" y="2057400"/>
            <a:ext cx="1295400" cy="1371600"/>
          </a:xfrm>
          <a:prstGeom prst="rect">
            <a:avLst/>
          </a:prstGeom>
          <a:solidFill>
            <a:srgbClr val="99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Saluran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Antara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Negara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asing</a:t>
            </a:r>
          </a:p>
        </p:txBody>
      </p:sp>
      <p:sp>
        <p:nvSpPr>
          <p:cNvPr id="16391" name="Rectangle 9"/>
          <p:cNvSpPr>
            <a:spLocks noChangeArrowheads="1"/>
          </p:cNvSpPr>
          <p:nvPr/>
        </p:nvSpPr>
        <p:spPr bwMode="auto">
          <a:xfrm>
            <a:off x="6553200" y="4191000"/>
            <a:ext cx="1295400" cy="1371600"/>
          </a:xfrm>
          <a:prstGeom prst="rect">
            <a:avLst/>
          </a:prstGeom>
          <a:solidFill>
            <a:srgbClr val="99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Pembeli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400">
                <a:latin typeface="Comic Sans MS" panose="030F0702030302020204" pitchFamily="66" charset="0"/>
              </a:rPr>
              <a:t>akhir</a:t>
            </a:r>
          </a:p>
        </p:txBody>
      </p:sp>
      <p:sp>
        <p:nvSpPr>
          <p:cNvPr id="16392" name="AutoShape 10"/>
          <p:cNvSpPr>
            <a:spLocks noChangeArrowheads="1"/>
          </p:cNvSpPr>
          <p:nvPr/>
        </p:nvSpPr>
        <p:spPr bwMode="auto">
          <a:xfrm>
            <a:off x="1905000" y="2667000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rgbClr val="99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16393" name="AutoShape 11"/>
          <p:cNvSpPr>
            <a:spLocks noChangeArrowheads="1"/>
          </p:cNvSpPr>
          <p:nvPr/>
        </p:nvSpPr>
        <p:spPr bwMode="auto">
          <a:xfrm>
            <a:off x="3886200" y="2590800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rgbClr val="99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16394" name="AutoShape 12"/>
          <p:cNvSpPr>
            <a:spLocks noChangeArrowheads="1"/>
          </p:cNvSpPr>
          <p:nvPr/>
        </p:nvSpPr>
        <p:spPr bwMode="auto">
          <a:xfrm>
            <a:off x="6019800" y="2590800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rgbClr val="99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16395" name="AutoShape 13"/>
          <p:cNvSpPr>
            <a:spLocks noChangeArrowheads="1"/>
          </p:cNvSpPr>
          <p:nvPr/>
        </p:nvSpPr>
        <p:spPr bwMode="auto">
          <a:xfrm>
            <a:off x="7010400" y="3581400"/>
            <a:ext cx="2286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99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Menentukan Organisasi Pemasaran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7013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Departemen Ekspor</a:t>
            </a:r>
          </a:p>
          <a:p>
            <a:pPr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Divisi Internasional</a:t>
            </a:r>
          </a:p>
          <a:p>
            <a:pPr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Organisasi Global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400" smtClean="0"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400" smtClean="0">
                <a:latin typeface="Comic Sans MS" panose="030F0702030302020204" pitchFamily="66" charset="0"/>
              </a:rPr>
              <a:t>	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216525" y="1905000"/>
            <a:ext cx="3927475" cy="4191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smtClean="0"/>
          </a:p>
        </p:txBody>
      </p:sp>
      <p:pic>
        <p:nvPicPr>
          <p:cNvPr id="17413" name="Picture 7" descr="j020546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08513" y="1600200"/>
            <a:ext cx="2995612" cy="3243263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6" grpId="0" build="p"/>
      <p:bldP spid="2867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Comic Sans MS" panose="030F0702030302020204" pitchFamily="66" charset="0"/>
              </a:rPr>
              <a:t>Global marketing Environment (The International Trade System)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body" sz="half" idx="1"/>
          </p:nvPr>
        </p:nvSpPr>
        <p:spPr>
          <a:solidFill>
            <a:srgbClr val="996600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1800" dirty="0" smtClean="0">
                <a:latin typeface="Comic Sans MS" panose="030F0702030302020204" pitchFamily="66" charset="0"/>
              </a:rPr>
              <a:t>Tariff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err="1" smtClean="0">
                <a:latin typeface="Comic Sans MS" panose="030F0702030302020204" pitchFamily="66" charset="0"/>
              </a:rPr>
              <a:t>Pajak</a:t>
            </a:r>
            <a:r>
              <a:rPr lang="en-US" sz="1800" dirty="0" smtClean="0">
                <a:latin typeface="Comic Sans MS" panose="030F0702030302020204" pitchFamily="66" charset="0"/>
              </a:rPr>
              <a:t> yang </a:t>
            </a:r>
            <a:r>
              <a:rPr lang="en-US" sz="1800" dirty="0" err="1" smtClean="0">
                <a:latin typeface="Comic Sans MS" panose="030F0702030302020204" pitchFamily="66" charset="0"/>
              </a:rPr>
              <a:t>dikenakan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oleh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negara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atau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pemerintah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untuk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produk-produk</a:t>
            </a:r>
            <a:r>
              <a:rPr lang="en-US" sz="1800" dirty="0" smtClean="0">
                <a:latin typeface="Comic Sans MS" panose="030F0702030302020204" pitchFamily="66" charset="0"/>
              </a:rPr>
              <a:t> yang </a:t>
            </a:r>
            <a:r>
              <a:rPr lang="en-US" sz="1800" dirty="0" err="1" smtClean="0">
                <a:latin typeface="Comic Sans MS" panose="030F0702030302020204" pitchFamily="66" charset="0"/>
              </a:rPr>
              <a:t>diimport</a:t>
            </a:r>
            <a:endParaRPr lang="en-US" sz="1800" dirty="0" smtClean="0">
              <a:latin typeface="Comic Sans MS" panose="030F0702030302020204" pitchFamily="66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err="1" smtClean="0">
                <a:latin typeface="Comic Sans MS" panose="030F0702030302020204" pitchFamily="66" charset="0"/>
              </a:rPr>
              <a:t>Tarif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digunakan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untuk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menaikkan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pendapatan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atau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untuk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memproteksi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perusahaan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dalam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negeri</a:t>
            </a:r>
            <a:endParaRPr lang="en-US" sz="1800" dirty="0" smtClean="0">
              <a:latin typeface="Comic Sans MS" panose="030F0702030302020204" pitchFamily="66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sz="1800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1800" dirty="0" smtClean="0">
                <a:latin typeface="Comic Sans MS" panose="030F0702030302020204" pitchFamily="66" charset="0"/>
              </a:rPr>
              <a:t>Quota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1800" dirty="0" smtClean="0">
                <a:latin typeface="Comic Sans MS" panose="030F0702030302020204" pitchFamily="66" charset="0"/>
              </a:rPr>
              <a:t>	</a:t>
            </a:r>
            <a:r>
              <a:rPr lang="en-US" sz="1800" dirty="0" err="1" smtClean="0">
                <a:latin typeface="Comic Sans MS" panose="030F0702030302020204" pitchFamily="66" charset="0"/>
              </a:rPr>
              <a:t>Pembatasan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jumlah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barang-barang</a:t>
            </a:r>
            <a:r>
              <a:rPr lang="en-US" sz="1800" dirty="0" smtClean="0">
                <a:latin typeface="Comic Sans MS" panose="030F0702030302020204" pitchFamily="66" charset="0"/>
              </a:rPr>
              <a:t> yang </a:t>
            </a:r>
            <a:r>
              <a:rPr lang="en-US" sz="1800" dirty="0" err="1" smtClean="0">
                <a:latin typeface="Comic Sans MS" panose="030F0702030302020204" pitchFamily="66" charset="0"/>
              </a:rPr>
              <a:t>boleh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diimport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oleh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suatu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negara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dan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ditentukan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berdasarkan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kategori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produk</a:t>
            </a:r>
            <a:endParaRPr lang="en-US" sz="1800" dirty="0" smtClean="0">
              <a:latin typeface="Comic Sans MS" panose="030F0702030302020204" pitchFamily="66" charset="0"/>
            </a:endParaRP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sz="half" idx="2"/>
          </p:nvPr>
        </p:nvSpPr>
        <p:spPr>
          <a:solidFill>
            <a:srgbClr val="996600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1800" dirty="0" smtClean="0">
                <a:latin typeface="Comic Sans MS" panose="030F0702030302020204" pitchFamily="66" charset="0"/>
              </a:rPr>
              <a:t>Embargo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1800" dirty="0" smtClean="0">
                <a:latin typeface="Comic Sans MS" panose="030F0702030302020204" pitchFamily="66" charset="0"/>
              </a:rPr>
              <a:t>	</a:t>
            </a:r>
            <a:r>
              <a:rPr lang="en-US" sz="1800" dirty="0" err="1" smtClean="0">
                <a:latin typeface="Comic Sans MS" panose="030F0702030302020204" pitchFamily="66" charset="0"/>
              </a:rPr>
              <a:t>Larangan</a:t>
            </a:r>
            <a:r>
              <a:rPr lang="en-US" sz="1800" dirty="0" smtClean="0">
                <a:latin typeface="Comic Sans MS" panose="030F0702030302020204" pitchFamily="66" charset="0"/>
              </a:rPr>
              <a:t> yang </a:t>
            </a:r>
            <a:r>
              <a:rPr lang="en-US" sz="1800" dirty="0" err="1" smtClean="0">
                <a:latin typeface="Comic Sans MS" panose="030F0702030302020204" pitchFamily="66" charset="0"/>
              </a:rPr>
              <a:t>diberlakukan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pada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suatu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negara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untuk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secara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bebas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melakukan</a:t>
            </a:r>
            <a:r>
              <a:rPr lang="en-US" sz="1800" dirty="0" smtClean="0">
                <a:latin typeface="Comic Sans MS" panose="030F0702030302020204" pitchFamily="66" charset="0"/>
              </a:rPr>
              <a:t> import </a:t>
            </a:r>
            <a:r>
              <a:rPr lang="en-US" sz="1800" dirty="0" err="1" smtClean="0">
                <a:latin typeface="Comic Sans MS" panose="030F0702030302020204" pitchFamily="66" charset="0"/>
              </a:rPr>
              <a:t>untuk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beberapa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produk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tertentu</a:t>
            </a:r>
            <a:endParaRPr lang="en-US" sz="1800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1800" dirty="0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1800" dirty="0" smtClean="0">
                <a:latin typeface="Comic Sans MS" panose="030F0702030302020204" pitchFamily="66" charset="0"/>
              </a:rPr>
              <a:t>Exchange Control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1800" dirty="0" smtClean="0">
                <a:latin typeface="Comic Sans MS" panose="030F0702030302020204" pitchFamily="66" charset="0"/>
              </a:rPr>
              <a:t>	</a:t>
            </a:r>
            <a:r>
              <a:rPr lang="en-US" sz="1800" dirty="0" err="1" smtClean="0">
                <a:latin typeface="Comic Sans MS" panose="030F0702030302020204" pitchFamily="66" charset="0"/>
              </a:rPr>
              <a:t>Pemerintah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membatasi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jumlah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perdagangan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dengan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negara</a:t>
            </a:r>
            <a:r>
              <a:rPr lang="en-US" sz="1800" dirty="0" smtClean="0">
                <a:latin typeface="Comic Sans MS" panose="030F0702030302020204" pitchFamily="66" charset="0"/>
              </a:rPr>
              <a:t> lain </a:t>
            </a:r>
            <a:r>
              <a:rPr lang="en-US" sz="1800" dirty="0" err="1" smtClean="0">
                <a:latin typeface="Comic Sans MS" panose="030F0702030302020204" pitchFamily="66" charset="0"/>
              </a:rPr>
              <a:t>untuk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mengontrol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nilai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tukar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beberapa</a:t>
            </a:r>
            <a:r>
              <a:rPr lang="en-US" sz="1800" dirty="0" smtClean="0">
                <a:latin typeface="Comic Sans MS" panose="030F0702030302020204" pitchFamily="66" charset="0"/>
              </a:rPr>
              <a:t> </a:t>
            </a:r>
            <a:r>
              <a:rPr lang="en-US" sz="1800" dirty="0" err="1" smtClean="0">
                <a:latin typeface="Comic Sans MS" panose="030F0702030302020204" pitchFamily="66" charset="0"/>
              </a:rPr>
              <a:t>sekuritasnya</a:t>
            </a:r>
            <a:endParaRPr lang="en-US" sz="1800" dirty="0" smtClean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325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25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25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3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32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325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325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3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3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3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3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3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3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3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3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2" grpId="0" build="p" animBg="1"/>
      <p:bldP spid="53253" grpId="0" build="p" animBg="1"/>
    </p:bldLst>
  </p:timing>
</p:sld>
</file>

<file path=ppt/theme/theme1.xml><?xml version="1.0" encoding="utf-8"?>
<a:theme xmlns:a="http://schemas.openxmlformats.org/drawingml/2006/main" name="Maple">
  <a:themeElements>
    <a:clrScheme name="Maple 6">
      <a:dk1>
        <a:srgbClr val="006699"/>
      </a:dk1>
      <a:lt1>
        <a:srgbClr val="FFFFFF"/>
      </a:lt1>
      <a:dk2>
        <a:srgbClr val="006666"/>
      </a:dk2>
      <a:lt2>
        <a:srgbClr val="CCECFF"/>
      </a:lt2>
      <a:accent1>
        <a:srgbClr val="00CCFF"/>
      </a:accent1>
      <a:accent2>
        <a:srgbClr val="017A83"/>
      </a:accent2>
      <a:accent3>
        <a:srgbClr val="AAB8B8"/>
      </a:accent3>
      <a:accent4>
        <a:srgbClr val="DADADA"/>
      </a:accent4>
      <a:accent5>
        <a:srgbClr val="AAE2FF"/>
      </a:accent5>
      <a:accent6>
        <a:srgbClr val="016E76"/>
      </a:accent6>
      <a:hlink>
        <a:srgbClr val="FFFFCC"/>
      </a:hlink>
      <a:folHlink>
        <a:srgbClr val="99FF99"/>
      </a:folHlink>
    </a:clrScheme>
    <a:fontScheme name="Map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Maple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ple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195</TotalTime>
  <Words>444</Words>
  <Application>Microsoft Office PowerPoint</Application>
  <PresentationFormat>On-screen Show (4:3)</PresentationFormat>
  <Paragraphs>146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Times New Roman</vt:lpstr>
      <vt:lpstr>Arial</vt:lpstr>
      <vt:lpstr>Wingdings</vt:lpstr>
      <vt:lpstr>Calibri</vt:lpstr>
      <vt:lpstr>Comic Sans MS</vt:lpstr>
      <vt:lpstr>Maple</vt:lpstr>
      <vt:lpstr>Pemasaran Internasional/Global  Dian Kurniawan, SE., MSi </vt:lpstr>
      <vt:lpstr>Merancang dan Mengelola Strategi Pemasaran Global</vt:lpstr>
      <vt:lpstr>PowerPoint Presentation</vt:lpstr>
      <vt:lpstr>Memutuskan apakah bergerak ke luar negeri</vt:lpstr>
      <vt:lpstr>Resiko yang Mungkin Dihadapi</vt:lpstr>
      <vt:lpstr>Menentukan Pasar Mana Yang Dimasuki</vt:lpstr>
      <vt:lpstr>PowerPoint Presentation</vt:lpstr>
      <vt:lpstr>Ekspor Tidak Langsung</vt:lpstr>
      <vt:lpstr>Ekspor Langsung</vt:lpstr>
      <vt:lpstr>Lisensi dan Join venture</vt:lpstr>
      <vt:lpstr>Investasi Langsung</vt:lpstr>
      <vt:lpstr>PowerPoint Presentation</vt:lpstr>
      <vt:lpstr>Menentukan Program Pemasaran</vt:lpstr>
      <vt:lpstr>PowerPoint Presentation</vt:lpstr>
      <vt:lpstr>Menentukan Organisasi Pemasaran</vt:lpstr>
      <vt:lpstr>Global marketing Environment (The International Trade System)</vt:lpstr>
    </vt:vector>
  </TitlesOfParts>
  <Company>bppt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Merancang dan Mengelola Strategi Pemasaran Global</dc:title>
  <dc:creator>Darmawan</dc:creator>
  <cp:lastModifiedBy>manajemen_2</cp:lastModifiedBy>
  <cp:revision>19</cp:revision>
  <dcterms:created xsi:type="dcterms:W3CDTF">2007-04-07T01:15:39Z</dcterms:created>
  <dcterms:modified xsi:type="dcterms:W3CDTF">2019-04-04T09:38:45Z</dcterms:modified>
</cp:coreProperties>
</file>