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5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43750" y="2528316"/>
            <a:ext cx="2642870" cy="4794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0" y="125729"/>
            <a:ext cx="10058019" cy="75209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4777" y="135892"/>
            <a:ext cx="7768844" cy="1354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148" y="1776478"/>
            <a:ext cx="9468103" cy="4383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25729"/>
            <a:ext cx="10058019" cy="7520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9636" y="3352800"/>
            <a:ext cx="6859905" cy="690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50" b="1" dirty="0">
                <a:latin typeface="Arial"/>
                <a:cs typeface="Arial"/>
              </a:rPr>
              <a:t>Manajemen Risiko</a:t>
            </a:r>
            <a:r>
              <a:rPr sz="4350" b="1" spc="-55" dirty="0">
                <a:latin typeface="Arial"/>
                <a:cs typeface="Arial"/>
              </a:rPr>
              <a:t> </a:t>
            </a:r>
            <a:r>
              <a:rPr sz="4350" b="1" spc="5" dirty="0">
                <a:latin typeface="Arial"/>
                <a:cs typeface="Arial"/>
              </a:rPr>
              <a:t>Proyek</a:t>
            </a:r>
            <a:endParaRPr sz="43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6802" y="5105400"/>
            <a:ext cx="5922010" cy="4142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lang="en-US" sz="2350" b="1" spc="-35" dirty="0" smtClean="0">
                <a:solidFill>
                  <a:srgbClr val="898989"/>
                </a:solidFill>
                <a:latin typeface="Arial"/>
                <a:cs typeface="Arial"/>
              </a:rPr>
              <a:t>Dian </a:t>
            </a:r>
            <a:r>
              <a:rPr lang="en-US" sz="2350" b="1" spc="-35" dirty="0" err="1" smtClean="0">
                <a:solidFill>
                  <a:srgbClr val="898989"/>
                </a:solidFill>
                <a:latin typeface="Arial"/>
                <a:cs typeface="Arial"/>
              </a:rPr>
              <a:t>Kurniawan</a:t>
            </a:r>
            <a:r>
              <a:rPr lang="en-US" sz="2350" b="1" spc="-35" dirty="0" smtClean="0">
                <a:solidFill>
                  <a:srgbClr val="898989"/>
                </a:solidFill>
                <a:latin typeface="Arial"/>
                <a:cs typeface="Arial"/>
              </a:rPr>
              <a:t>, SE., </a:t>
            </a:r>
            <a:r>
              <a:rPr lang="en-US" sz="2350" b="1" spc="-35" dirty="0" err="1" smtClean="0">
                <a:solidFill>
                  <a:srgbClr val="898989"/>
                </a:solidFill>
                <a:latin typeface="Arial"/>
                <a:cs typeface="Arial"/>
              </a:rPr>
              <a:t>MSi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28500"/>
            <a:ext cx="379349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50" spc="-5" dirty="0"/>
              <a:t>Risiko</a:t>
            </a:r>
            <a:r>
              <a:rPr sz="4850" spc="-70" dirty="0"/>
              <a:t> </a:t>
            </a:r>
            <a:r>
              <a:rPr sz="4850" dirty="0"/>
              <a:t>Proyek</a:t>
            </a:r>
            <a:endParaRPr sz="4850"/>
          </a:p>
        </p:txBody>
      </p:sp>
      <p:sp>
        <p:nvSpPr>
          <p:cNvPr id="3" name="object 3"/>
          <p:cNvSpPr txBox="1"/>
          <p:nvPr/>
        </p:nvSpPr>
        <p:spPr>
          <a:xfrm>
            <a:off x="1371091" y="1730758"/>
            <a:ext cx="7458709" cy="467550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88620" marR="5080" indent="-376555">
              <a:lnSpc>
                <a:spcPct val="80700"/>
              </a:lnSpc>
              <a:spcBef>
                <a:spcPts val="755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5" dirty="0">
                <a:latin typeface="Arial"/>
                <a:cs typeface="Arial"/>
              </a:rPr>
              <a:t>Peristiwa tidak pasti </a:t>
            </a:r>
            <a:r>
              <a:rPr sz="2750" spc="10" dirty="0">
                <a:latin typeface="Arial"/>
                <a:cs typeface="Arial"/>
              </a:rPr>
              <a:t>yang </a:t>
            </a:r>
            <a:r>
              <a:rPr sz="2750" spc="5" dirty="0">
                <a:latin typeface="Arial"/>
                <a:cs typeface="Arial"/>
              </a:rPr>
              <a:t>bila terjadi memiliki  </a:t>
            </a:r>
            <a:r>
              <a:rPr sz="2750" spc="10" dirty="0">
                <a:latin typeface="Arial"/>
                <a:cs typeface="Arial"/>
              </a:rPr>
              <a:t>pengaruh </a:t>
            </a:r>
            <a:r>
              <a:rPr sz="2750" spc="5" dirty="0">
                <a:latin typeface="Arial"/>
                <a:cs typeface="Arial"/>
              </a:rPr>
              <a:t>positif atau negatif </a:t>
            </a:r>
            <a:r>
              <a:rPr sz="2750" spc="10" dirty="0">
                <a:latin typeface="Arial"/>
                <a:cs typeface="Arial"/>
              </a:rPr>
              <a:t>terhadap  minimal satu tujuan </a:t>
            </a:r>
            <a:r>
              <a:rPr sz="2750" spc="5" dirty="0">
                <a:latin typeface="Arial"/>
                <a:cs typeface="Arial"/>
              </a:rPr>
              <a:t>proyek (waktu, </a:t>
            </a:r>
            <a:r>
              <a:rPr sz="2750" dirty="0">
                <a:latin typeface="Arial"/>
                <a:cs typeface="Arial"/>
              </a:rPr>
              <a:t>biaya,  </a:t>
            </a:r>
            <a:r>
              <a:rPr sz="2750" spc="10" dirty="0">
                <a:latin typeface="Arial"/>
                <a:cs typeface="Arial"/>
              </a:rPr>
              <a:t>ruang </a:t>
            </a:r>
            <a:r>
              <a:rPr sz="2750" spc="5" dirty="0">
                <a:latin typeface="Arial"/>
                <a:cs typeface="Arial"/>
              </a:rPr>
              <a:t>lingkup, mutu). Risiko </a:t>
            </a:r>
            <a:r>
              <a:rPr sz="2750" spc="10" dirty="0">
                <a:latin typeface="Arial"/>
                <a:cs typeface="Arial"/>
              </a:rPr>
              <a:t>mungkin  </a:t>
            </a:r>
            <a:r>
              <a:rPr sz="2750" spc="5" dirty="0">
                <a:latin typeface="Arial"/>
                <a:cs typeface="Arial"/>
              </a:rPr>
              <a:t>memiliki </a:t>
            </a:r>
            <a:r>
              <a:rPr sz="2750" spc="10" dirty="0">
                <a:latin typeface="Arial"/>
                <a:cs typeface="Arial"/>
              </a:rPr>
              <a:t>satu atau </a:t>
            </a:r>
            <a:r>
              <a:rPr sz="2750" spc="5" dirty="0">
                <a:latin typeface="Arial"/>
                <a:cs typeface="Arial"/>
              </a:rPr>
              <a:t>lebih </a:t>
            </a:r>
            <a:r>
              <a:rPr sz="2750" spc="10" dirty="0">
                <a:latin typeface="Arial"/>
                <a:cs typeface="Arial"/>
              </a:rPr>
              <a:t>penyebab, yang </a:t>
            </a:r>
            <a:r>
              <a:rPr sz="2750" spc="5" dirty="0">
                <a:latin typeface="Arial"/>
                <a:cs typeface="Arial"/>
              </a:rPr>
              <a:t>bila  terjadi memiliki </a:t>
            </a:r>
            <a:r>
              <a:rPr sz="2750" spc="10" dirty="0">
                <a:latin typeface="Arial"/>
                <a:cs typeface="Arial"/>
              </a:rPr>
              <a:t>satu atau </a:t>
            </a:r>
            <a:r>
              <a:rPr sz="2750" spc="5" dirty="0">
                <a:latin typeface="Arial"/>
                <a:cs typeface="Arial"/>
              </a:rPr>
              <a:t>lebih</a:t>
            </a:r>
            <a:r>
              <a:rPr sz="2750" spc="45" dirty="0">
                <a:latin typeface="Arial"/>
                <a:cs typeface="Arial"/>
              </a:rPr>
              <a:t> </a:t>
            </a:r>
            <a:r>
              <a:rPr sz="2750" spc="10" dirty="0">
                <a:latin typeface="Arial"/>
                <a:cs typeface="Arial"/>
              </a:rPr>
              <a:t>dampak.</a:t>
            </a:r>
            <a:endParaRPr sz="2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88620" indent="-376555">
              <a:lnSpc>
                <a:spcPct val="100000"/>
              </a:lnSpc>
              <a:spcBef>
                <a:spcPts val="5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5" dirty="0">
                <a:latin typeface="Arial"/>
                <a:cs typeface="Arial"/>
              </a:rPr>
              <a:t>Atiribut</a:t>
            </a:r>
            <a:r>
              <a:rPr sz="2750" spc="1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kunci:</a:t>
            </a:r>
            <a:endParaRPr sz="27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30"/>
              </a:spcBef>
              <a:buChar char="–"/>
              <a:tabLst>
                <a:tab pos="829944" algn="l"/>
              </a:tabLst>
            </a:pPr>
            <a:r>
              <a:rPr sz="2750" spc="5" dirty="0">
                <a:latin typeface="Arial"/>
                <a:cs typeface="Arial"/>
              </a:rPr>
              <a:t>Ketidakpastian</a:t>
            </a:r>
            <a:endParaRPr sz="27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30"/>
              </a:spcBef>
              <a:buChar char="–"/>
              <a:tabLst>
                <a:tab pos="829944" algn="l"/>
              </a:tabLst>
            </a:pPr>
            <a:r>
              <a:rPr sz="2750" dirty="0">
                <a:latin typeface="Arial"/>
                <a:cs typeface="Arial"/>
              </a:rPr>
              <a:t>Positif </a:t>
            </a:r>
            <a:r>
              <a:rPr sz="2750" spc="5" dirty="0">
                <a:latin typeface="Arial"/>
                <a:cs typeface="Arial"/>
              </a:rPr>
              <a:t>dan</a:t>
            </a:r>
            <a:r>
              <a:rPr sz="2750" spc="20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negatif</a:t>
            </a:r>
            <a:endParaRPr sz="27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20"/>
              </a:spcBef>
              <a:buChar char="–"/>
              <a:tabLst>
                <a:tab pos="829944" algn="l"/>
              </a:tabLst>
            </a:pPr>
            <a:r>
              <a:rPr sz="2750" spc="5" dirty="0">
                <a:latin typeface="Arial"/>
                <a:cs typeface="Arial"/>
              </a:rPr>
              <a:t>Sebab dan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10" dirty="0">
                <a:latin typeface="Arial"/>
                <a:cs typeface="Arial"/>
              </a:rPr>
              <a:t>Akibat</a:t>
            </a:r>
            <a:endParaRPr sz="27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30"/>
              </a:spcBef>
              <a:buChar char="–"/>
              <a:tabLst>
                <a:tab pos="829944" algn="l"/>
              </a:tabLst>
            </a:pPr>
            <a:r>
              <a:rPr sz="2750" spc="10" dirty="0">
                <a:latin typeface="Arial"/>
                <a:cs typeface="Arial"/>
              </a:rPr>
              <a:t>Risiko </a:t>
            </a:r>
            <a:r>
              <a:rPr sz="2750" spc="5" dirty="0">
                <a:latin typeface="Arial"/>
                <a:cs typeface="Arial"/>
              </a:rPr>
              <a:t>diketahui </a:t>
            </a:r>
            <a:r>
              <a:rPr sz="2750" spc="10" dirty="0">
                <a:latin typeface="Arial"/>
                <a:cs typeface="Arial"/>
              </a:rPr>
              <a:t>dan </a:t>
            </a:r>
            <a:r>
              <a:rPr sz="2750" spc="5" dirty="0">
                <a:latin typeface="Arial"/>
                <a:cs typeface="Arial"/>
              </a:rPr>
              <a:t>tidak</a:t>
            </a:r>
            <a:r>
              <a:rPr sz="2750" spc="40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diketahui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28500"/>
            <a:ext cx="718820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50" dirty="0"/>
              <a:t>Manajemen </a:t>
            </a:r>
            <a:r>
              <a:rPr sz="4850" spc="-5" dirty="0"/>
              <a:t>Risiko</a:t>
            </a:r>
            <a:r>
              <a:rPr sz="4850" spc="-50" dirty="0"/>
              <a:t> </a:t>
            </a:r>
            <a:r>
              <a:rPr sz="4850" dirty="0"/>
              <a:t>Proyek</a:t>
            </a:r>
            <a:endParaRPr sz="4850"/>
          </a:p>
        </p:txBody>
      </p:sp>
      <p:sp>
        <p:nvSpPr>
          <p:cNvPr id="3" name="object 3"/>
          <p:cNvSpPr txBox="1"/>
          <p:nvPr/>
        </p:nvSpPr>
        <p:spPr>
          <a:xfrm>
            <a:off x="1371091" y="1780288"/>
            <a:ext cx="7957820" cy="44824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88620" marR="5080" indent="-376555">
              <a:lnSpc>
                <a:spcPts val="2570"/>
              </a:lnSpc>
              <a:spcBef>
                <a:spcPts val="420"/>
              </a:spcBef>
              <a:buChar char="•"/>
              <a:tabLst>
                <a:tab pos="388620" algn="l"/>
                <a:tab pos="389255" algn="l"/>
                <a:tab pos="3758565" algn="l"/>
              </a:tabLst>
            </a:pPr>
            <a:r>
              <a:rPr sz="2350" spc="10" dirty="0">
                <a:latin typeface="Arial"/>
                <a:cs typeface="Arial"/>
              </a:rPr>
              <a:t>Manajemen </a:t>
            </a:r>
            <a:r>
              <a:rPr sz="2350" spc="5" dirty="0">
                <a:latin typeface="Arial"/>
                <a:cs typeface="Arial"/>
              </a:rPr>
              <a:t>Risiko </a:t>
            </a:r>
            <a:r>
              <a:rPr sz="2350" spc="10" dirty="0">
                <a:latin typeface="Arial"/>
                <a:cs typeface="Arial"/>
              </a:rPr>
              <a:t>Proyek: Proses sistematis </a:t>
            </a:r>
            <a:r>
              <a:rPr sz="2350" spc="5" dirty="0">
                <a:latin typeface="Arial"/>
                <a:cs typeface="Arial"/>
              </a:rPr>
              <a:t>untuk  </a:t>
            </a:r>
            <a:r>
              <a:rPr sz="2350" spc="10" dirty="0">
                <a:latin typeface="Arial"/>
                <a:cs typeface="Arial"/>
              </a:rPr>
              <a:t>merencanakan, mengidentifikasi, </a:t>
            </a:r>
            <a:r>
              <a:rPr sz="2350" spc="5" dirty="0">
                <a:latin typeface="Arial"/>
                <a:cs typeface="Arial"/>
              </a:rPr>
              <a:t>menganalisis, </a:t>
            </a:r>
            <a:r>
              <a:rPr sz="2350" spc="10" dirty="0">
                <a:latin typeface="Arial"/>
                <a:cs typeface="Arial"/>
              </a:rPr>
              <a:t>dan  merespon</a:t>
            </a:r>
            <a:r>
              <a:rPr sz="2350" spc="50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risiko</a:t>
            </a:r>
            <a:r>
              <a:rPr sz="2350" spc="4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proyek.	</a:t>
            </a:r>
            <a:r>
              <a:rPr sz="2350" spc="-5" dirty="0">
                <a:latin typeface="Arial"/>
                <a:cs typeface="Arial"/>
              </a:rPr>
              <a:t>Tujuannya </a:t>
            </a:r>
            <a:r>
              <a:rPr sz="2350" spc="5" dirty="0">
                <a:latin typeface="Arial"/>
                <a:cs typeface="Arial"/>
              </a:rPr>
              <a:t>untuk </a:t>
            </a:r>
            <a:r>
              <a:rPr sz="2350" spc="10" dirty="0">
                <a:latin typeface="Arial"/>
                <a:cs typeface="Arial"/>
              </a:rPr>
              <a:t>meningkatkan  </a:t>
            </a:r>
            <a:r>
              <a:rPr sz="2350" spc="5" dirty="0">
                <a:latin typeface="Arial"/>
                <a:cs typeface="Arial"/>
              </a:rPr>
              <a:t>peluang </a:t>
            </a:r>
            <a:r>
              <a:rPr sz="2350" spc="10" dirty="0">
                <a:latin typeface="Arial"/>
                <a:cs typeface="Arial"/>
              </a:rPr>
              <a:t>dan dampak </a:t>
            </a:r>
            <a:r>
              <a:rPr sz="2350" spc="5" dirty="0">
                <a:latin typeface="Arial"/>
                <a:cs typeface="Arial"/>
              </a:rPr>
              <a:t>peristiwa positif, </a:t>
            </a:r>
            <a:r>
              <a:rPr sz="2350" spc="10" dirty="0">
                <a:latin typeface="Arial"/>
                <a:cs typeface="Arial"/>
              </a:rPr>
              <a:t>dan </a:t>
            </a:r>
            <a:r>
              <a:rPr sz="2350" spc="5" dirty="0">
                <a:latin typeface="Arial"/>
                <a:cs typeface="Arial"/>
              </a:rPr>
              <a:t>mengurangi  peluang </a:t>
            </a:r>
            <a:r>
              <a:rPr sz="2350" spc="10" dirty="0">
                <a:latin typeface="Arial"/>
                <a:cs typeface="Arial"/>
              </a:rPr>
              <a:t>dan dampak </a:t>
            </a:r>
            <a:r>
              <a:rPr sz="2350" spc="5" dirty="0">
                <a:latin typeface="Arial"/>
                <a:cs typeface="Arial"/>
              </a:rPr>
              <a:t>peristiwa </a:t>
            </a:r>
            <a:r>
              <a:rPr sz="2350" spc="10" dirty="0">
                <a:latin typeface="Arial"/>
                <a:cs typeface="Arial"/>
              </a:rPr>
              <a:t>yang </a:t>
            </a:r>
            <a:r>
              <a:rPr sz="2350" spc="5" dirty="0">
                <a:latin typeface="Arial"/>
                <a:cs typeface="Arial"/>
              </a:rPr>
              <a:t>merugikan</a:t>
            </a:r>
            <a:r>
              <a:rPr sz="2350" spc="10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proyek.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950">
              <a:latin typeface="Times New Roman"/>
              <a:cs typeface="Times New Roman"/>
            </a:endParaRPr>
          </a:p>
          <a:p>
            <a:pPr marL="388620" indent="-376555">
              <a:lnSpc>
                <a:spcPct val="100000"/>
              </a:lnSpc>
              <a:buChar char="•"/>
              <a:tabLst>
                <a:tab pos="388620" algn="l"/>
                <a:tab pos="389255" algn="l"/>
              </a:tabLst>
            </a:pPr>
            <a:r>
              <a:rPr sz="2350" spc="5" dirty="0">
                <a:latin typeface="Arial"/>
                <a:cs typeface="Arial"/>
              </a:rPr>
              <a:t>Proses </a:t>
            </a:r>
            <a:r>
              <a:rPr sz="2350" spc="10" dirty="0">
                <a:latin typeface="Arial"/>
                <a:cs typeface="Arial"/>
              </a:rPr>
              <a:t>yang</a:t>
            </a:r>
            <a:r>
              <a:rPr sz="2350" spc="20" dirty="0">
                <a:latin typeface="Arial"/>
                <a:cs typeface="Arial"/>
              </a:rPr>
              <a:t> </a:t>
            </a:r>
            <a:r>
              <a:rPr sz="2350" dirty="0">
                <a:latin typeface="Arial"/>
                <a:cs typeface="Arial"/>
              </a:rPr>
              <a:t>terlibat:</a:t>
            </a:r>
            <a:endParaRPr sz="2350">
              <a:latin typeface="Arial"/>
              <a:cs typeface="Arial"/>
            </a:endParaRPr>
          </a:p>
          <a:p>
            <a:pPr marL="967105" lvl="1" indent="-453390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967105" algn="l"/>
                <a:tab pos="967740" algn="l"/>
              </a:tabLst>
            </a:pPr>
            <a:r>
              <a:rPr sz="2350" spc="10" dirty="0">
                <a:latin typeface="Arial"/>
                <a:cs typeface="Arial"/>
              </a:rPr>
              <a:t>Perencanaan manajemen</a:t>
            </a:r>
            <a:r>
              <a:rPr sz="2350" spc="5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967105" lvl="1" indent="-45339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967105" algn="l"/>
                <a:tab pos="967740" algn="l"/>
              </a:tabLst>
            </a:pPr>
            <a:r>
              <a:rPr sz="2350" spc="5" dirty="0">
                <a:latin typeface="Arial"/>
                <a:cs typeface="Arial"/>
              </a:rPr>
              <a:t>Identifikasi</a:t>
            </a:r>
            <a:r>
              <a:rPr sz="2350" spc="2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967105" lvl="1" indent="-45339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967105" algn="l"/>
                <a:tab pos="967740" algn="l"/>
              </a:tabLst>
            </a:pPr>
            <a:r>
              <a:rPr sz="2350" spc="5" dirty="0">
                <a:latin typeface="Arial"/>
                <a:cs typeface="Arial"/>
              </a:rPr>
              <a:t>Analisis risiko kualitatif </a:t>
            </a:r>
            <a:r>
              <a:rPr sz="2350" spc="10" dirty="0">
                <a:latin typeface="Arial"/>
                <a:cs typeface="Arial"/>
              </a:rPr>
              <a:t>dan</a:t>
            </a:r>
            <a:r>
              <a:rPr sz="2350" spc="5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kuantitatif</a:t>
            </a:r>
            <a:endParaRPr sz="2350">
              <a:latin typeface="Arial"/>
              <a:cs typeface="Arial"/>
            </a:endParaRPr>
          </a:p>
          <a:p>
            <a:pPr marL="967105" lvl="1" indent="-453390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967105" algn="l"/>
                <a:tab pos="967740" algn="l"/>
              </a:tabLst>
            </a:pPr>
            <a:r>
              <a:rPr sz="2350" spc="5" dirty="0">
                <a:latin typeface="Arial"/>
                <a:cs typeface="Arial"/>
              </a:rPr>
              <a:t>Perencanaan respon</a:t>
            </a:r>
            <a:r>
              <a:rPr sz="2350" spc="4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967105" lvl="1" indent="-45339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967105" algn="l"/>
                <a:tab pos="967740" algn="l"/>
              </a:tabLst>
            </a:pPr>
            <a:r>
              <a:rPr sz="2350" spc="10" dirty="0">
                <a:latin typeface="Arial"/>
                <a:cs typeface="Arial"/>
              </a:rPr>
              <a:t>Pengendalian dan monitoring</a:t>
            </a:r>
            <a:r>
              <a:rPr sz="2350" spc="4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pc="-30" dirty="0"/>
              <a:t>PENTINGNYA</a:t>
            </a:r>
            <a:r>
              <a:rPr spc="-300" dirty="0"/>
              <a:t> </a:t>
            </a:r>
            <a:r>
              <a:rPr dirty="0"/>
              <a:t>MANAJEMEN  RESIKO</a:t>
            </a:r>
            <a:r>
              <a:rPr spc="-5" dirty="0"/>
              <a:t> </a:t>
            </a:r>
            <a:r>
              <a:rPr spc="5" dirty="0"/>
              <a:t>PROYEK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61008" y="1717042"/>
            <a:ext cx="8340725" cy="48571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23215" marR="5080" indent="-311150" algn="just">
              <a:lnSpc>
                <a:spcPct val="80500"/>
              </a:lnSpc>
              <a:spcBef>
                <a:spcPts val="855"/>
              </a:spcBef>
              <a:buFont typeface="Wingdings 2"/>
              <a:buChar char=""/>
              <a:tabLst>
                <a:tab pos="323850" algn="l"/>
              </a:tabLst>
            </a:pPr>
            <a:r>
              <a:rPr sz="3150" spc="5" dirty="0">
                <a:latin typeface="Arial"/>
                <a:cs typeface="Arial"/>
              </a:rPr>
              <a:t>Manajemen </a:t>
            </a:r>
            <a:r>
              <a:rPr sz="3150" dirty="0">
                <a:latin typeface="Arial"/>
                <a:cs typeface="Arial"/>
              </a:rPr>
              <a:t>resiko proyek adalah </a:t>
            </a:r>
            <a:r>
              <a:rPr sz="3150" spc="5" dirty="0">
                <a:latin typeface="Arial"/>
                <a:cs typeface="Arial"/>
              </a:rPr>
              <a:t>seni dan  </a:t>
            </a:r>
            <a:r>
              <a:rPr sz="3150" dirty="0">
                <a:latin typeface="Arial"/>
                <a:cs typeface="Arial"/>
              </a:rPr>
              <a:t>ilmu untuk mengidentifikasi, menganalisis,  </a:t>
            </a:r>
            <a:r>
              <a:rPr sz="3150" spc="5" dirty="0">
                <a:latin typeface="Arial"/>
                <a:cs typeface="Arial"/>
              </a:rPr>
              <a:t>dan menanggapi </a:t>
            </a:r>
            <a:r>
              <a:rPr sz="3150" dirty="0">
                <a:latin typeface="Arial"/>
                <a:cs typeface="Arial"/>
              </a:rPr>
              <a:t>resiko </a:t>
            </a:r>
            <a:r>
              <a:rPr sz="3150" spc="5" dirty="0">
                <a:latin typeface="Arial"/>
                <a:cs typeface="Arial"/>
              </a:rPr>
              <a:t>di </a:t>
            </a:r>
            <a:r>
              <a:rPr sz="3150" dirty="0">
                <a:latin typeface="Arial"/>
                <a:cs typeface="Arial"/>
              </a:rPr>
              <a:t>seluruh kehidupan  suatu </a:t>
            </a:r>
            <a:r>
              <a:rPr sz="3150" spc="5" dirty="0">
                <a:latin typeface="Arial"/>
                <a:cs typeface="Arial"/>
              </a:rPr>
              <a:t>proyek dan </a:t>
            </a:r>
            <a:r>
              <a:rPr sz="3150" dirty="0">
                <a:latin typeface="Arial"/>
                <a:cs typeface="Arial"/>
              </a:rPr>
              <a:t>kepentingan terbaik tujuan  </a:t>
            </a:r>
            <a:r>
              <a:rPr sz="3150" spc="5" dirty="0">
                <a:latin typeface="Arial"/>
                <a:cs typeface="Arial"/>
              </a:rPr>
              <a:t>pertemuan</a:t>
            </a:r>
            <a:r>
              <a:rPr sz="3150" spc="-25" dirty="0">
                <a:latin typeface="Arial"/>
                <a:cs typeface="Arial"/>
              </a:rPr>
              <a:t> </a:t>
            </a:r>
            <a:r>
              <a:rPr sz="3150" dirty="0">
                <a:latin typeface="Arial"/>
                <a:cs typeface="Arial"/>
              </a:rPr>
              <a:t>proyek.</a:t>
            </a:r>
            <a:endParaRPr sz="3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 2"/>
              <a:buChar char=""/>
            </a:pPr>
            <a:endParaRPr sz="3300">
              <a:latin typeface="Times New Roman"/>
              <a:cs typeface="Times New Roman"/>
            </a:endParaRPr>
          </a:p>
          <a:p>
            <a:pPr marL="323215" marR="5080" indent="-311150" algn="just">
              <a:lnSpc>
                <a:spcPct val="80500"/>
              </a:lnSpc>
              <a:spcBef>
                <a:spcPts val="5"/>
              </a:spcBef>
              <a:buFont typeface="Wingdings 2"/>
              <a:buChar char=""/>
              <a:tabLst>
                <a:tab pos="323850" algn="l"/>
              </a:tabLst>
            </a:pPr>
            <a:r>
              <a:rPr sz="3150" spc="5" dirty="0">
                <a:latin typeface="Arial"/>
                <a:cs typeface="Arial"/>
              </a:rPr>
              <a:t>Manajemen </a:t>
            </a:r>
            <a:r>
              <a:rPr sz="3150" dirty="0">
                <a:latin typeface="Arial"/>
                <a:cs typeface="Arial"/>
              </a:rPr>
              <a:t>resiko sering terabaikan dalam  proyek, tetapi </a:t>
            </a:r>
            <a:r>
              <a:rPr sz="3150" spc="5" dirty="0">
                <a:latin typeface="Arial"/>
                <a:cs typeface="Arial"/>
              </a:rPr>
              <a:t>dapat membantu  </a:t>
            </a:r>
            <a:r>
              <a:rPr sz="3150" dirty="0">
                <a:latin typeface="Arial"/>
                <a:cs typeface="Arial"/>
              </a:rPr>
              <a:t>meningkatkan </a:t>
            </a:r>
            <a:r>
              <a:rPr sz="3150" spc="5" dirty="0">
                <a:latin typeface="Arial"/>
                <a:cs typeface="Arial"/>
              </a:rPr>
              <a:t>kesuksesan </a:t>
            </a:r>
            <a:r>
              <a:rPr sz="3150" dirty="0">
                <a:latin typeface="Arial"/>
                <a:cs typeface="Arial"/>
              </a:rPr>
              <a:t>proyek </a:t>
            </a:r>
            <a:r>
              <a:rPr sz="3150" spc="5" dirty="0">
                <a:latin typeface="Arial"/>
                <a:cs typeface="Arial"/>
              </a:rPr>
              <a:t>dengan  membantu </a:t>
            </a:r>
            <a:r>
              <a:rPr sz="3150" dirty="0">
                <a:latin typeface="Arial"/>
                <a:cs typeface="Arial"/>
              </a:rPr>
              <a:t>proyek-proyek baik inisiasi,  lingkup proyek, </a:t>
            </a:r>
            <a:r>
              <a:rPr sz="3150" spc="5" dirty="0">
                <a:latin typeface="Arial"/>
                <a:cs typeface="Arial"/>
              </a:rPr>
              <a:t>dan mengembangkan  </a:t>
            </a:r>
            <a:r>
              <a:rPr sz="3150" dirty="0">
                <a:latin typeface="Arial"/>
                <a:cs typeface="Arial"/>
              </a:rPr>
              <a:t>perkiraan</a:t>
            </a:r>
            <a:r>
              <a:rPr sz="3150" spc="-25" dirty="0">
                <a:latin typeface="Arial"/>
                <a:cs typeface="Arial"/>
              </a:rPr>
              <a:t> </a:t>
            </a:r>
            <a:r>
              <a:rPr sz="3150" spc="5" dirty="0">
                <a:latin typeface="Arial"/>
                <a:cs typeface="Arial"/>
              </a:rPr>
              <a:t>realistis.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40721" y="7329171"/>
            <a:ext cx="126364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5" dirty="0">
                <a:solidFill>
                  <a:srgbClr val="B5A788"/>
                </a:solidFill>
                <a:latin typeface="Gill Sans MT"/>
                <a:cs typeface="Gill Sans MT"/>
              </a:rPr>
              <a:t>4</a:t>
            </a:r>
            <a:endParaRPr sz="15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7072630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1. Perencanaan Manajemen</a:t>
            </a:r>
            <a:r>
              <a:rPr sz="3550" spc="-85" dirty="0"/>
              <a:t> </a:t>
            </a:r>
            <a:r>
              <a:rPr sz="3550" dirty="0"/>
              <a:t>Risiko</a:t>
            </a:r>
            <a:endParaRPr sz="3550"/>
          </a:p>
        </p:txBody>
      </p:sp>
      <p:sp>
        <p:nvSpPr>
          <p:cNvPr id="3" name="object 3"/>
          <p:cNvSpPr txBox="1"/>
          <p:nvPr/>
        </p:nvSpPr>
        <p:spPr>
          <a:xfrm>
            <a:off x="1371091" y="1813816"/>
            <a:ext cx="8364220" cy="4987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76555">
              <a:lnSpc>
                <a:spcPct val="100699"/>
              </a:lnSpc>
              <a:spcBef>
                <a:spcPts val="95"/>
              </a:spcBef>
              <a:buChar char="•"/>
              <a:tabLst>
                <a:tab pos="388620" algn="l"/>
                <a:tab pos="389255" algn="l"/>
              </a:tabLst>
            </a:pPr>
            <a:r>
              <a:rPr sz="3050" spc="10" dirty="0">
                <a:latin typeface="Arial"/>
                <a:cs typeface="Arial"/>
              </a:rPr>
              <a:t>Proses memutuskan bagaimana mendekati  dan melaksanakan </a:t>
            </a:r>
            <a:r>
              <a:rPr sz="3050" spc="5" dirty="0">
                <a:latin typeface="Arial"/>
                <a:cs typeface="Arial"/>
              </a:rPr>
              <a:t>aktivitas </a:t>
            </a:r>
            <a:r>
              <a:rPr sz="3050" spc="10" dirty="0">
                <a:latin typeface="Arial"/>
                <a:cs typeface="Arial"/>
              </a:rPr>
              <a:t>manajemen </a:t>
            </a:r>
            <a:r>
              <a:rPr sz="3050" spc="5" dirty="0">
                <a:latin typeface="Arial"/>
                <a:cs typeface="Arial"/>
              </a:rPr>
              <a:t>risiko  untuk</a:t>
            </a:r>
            <a:r>
              <a:rPr sz="3050" dirty="0">
                <a:latin typeface="Arial"/>
                <a:cs typeface="Arial"/>
              </a:rPr>
              <a:t> </a:t>
            </a:r>
            <a:r>
              <a:rPr sz="3050" spc="10" dirty="0">
                <a:latin typeface="Arial"/>
                <a:cs typeface="Arial"/>
              </a:rPr>
              <a:t>proyek.</a:t>
            </a:r>
            <a:endParaRPr sz="3050">
              <a:latin typeface="Arial"/>
              <a:cs typeface="Arial"/>
            </a:endParaRPr>
          </a:p>
          <a:p>
            <a:pPr marL="388620" marR="328930" indent="-376555">
              <a:lnSpc>
                <a:spcPct val="100699"/>
              </a:lnSpc>
              <a:spcBef>
                <a:spcPts val="740"/>
              </a:spcBef>
              <a:buChar char="•"/>
              <a:tabLst>
                <a:tab pos="388620" algn="l"/>
                <a:tab pos="389255" algn="l"/>
              </a:tabLst>
            </a:pPr>
            <a:r>
              <a:rPr sz="3050" spc="10" dirty="0">
                <a:latin typeface="Arial"/>
                <a:cs typeface="Arial"/>
              </a:rPr>
              <a:t>Memastikan </a:t>
            </a:r>
            <a:r>
              <a:rPr sz="3050" spc="5" dirty="0">
                <a:latin typeface="Arial"/>
                <a:cs typeface="Arial"/>
              </a:rPr>
              <a:t>tingkat, tipe, </a:t>
            </a:r>
            <a:r>
              <a:rPr sz="3050" spc="10" dirty="0">
                <a:latin typeface="Arial"/>
                <a:cs typeface="Arial"/>
              </a:rPr>
              <a:t>dan </a:t>
            </a:r>
            <a:r>
              <a:rPr sz="3050" spc="5" dirty="0">
                <a:latin typeface="Arial"/>
                <a:cs typeface="Arial"/>
              </a:rPr>
              <a:t>visibilitas  </a:t>
            </a:r>
            <a:r>
              <a:rPr sz="3050" spc="10" dirty="0">
                <a:latin typeface="Arial"/>
                <a:cs typeface="Arial"/>
              </a:rPr>
              <a:t>manajemen </a:t>
            </a:r>
            <a:r>
              <a:rPr sz="3050" spc="5" dirty="0">
                <a:latin typeface="Arial"/>
                <a:cs typeface="Arial"/>
              </a:rPr>
              <a:t>risiko </a:t>
            </a:r>
            <a:r>
              <a:rPr sz="3050" spc="10" dirty="0">
                <a:latin typeface="Arial"/>
                <a:cs typeface="Arial"/>
              </a:rPr>
              <a:t>yang setara dengan </a:t>
            </a:r>
            <a:r>
              <a:rPr sz="3050" spc="5" dirty="0">
                <a:latin typeface="Arial"/>
                <a:cs typeface="Arial"/>
              </a:rPr>
              <a:t>risiko  </a:t>
            </a:r>
            <a:r>
              <a:rPr sz="3050" spc="10" dirty="0">
                <a:latin typeface="Arial"/>
                <a:cs typeface="Arial"/>
              </a:rPr>
              <a:t>dan kepentingan proyek bagi</a:t>
            </a:r>
            <a:r>
              <a:rPr sz="3050" spc="-40" dirty="0">
                <a:latin typeface="Arial"/>
                <a:cs typeface="Arial"/>
              </a:rPr>
              <a:t> </a:t>
            </a:r>
            <a:r>
              <a:rPr sz="3050" spc="10" dirty="0">
                <a:latin typeface="Arial"/>
                <a:cs typeface="Arial"/>
              </a:rPr>
              <a:t>organisasi</a:t>
            </a:r>
            <a:endParaRPr sz="3050">
              <a:latin typeface="Arial"/>
              <a:cs typeface="Arial"/>
            </a:endParaRPr>
          </a:p>
          <a:p>
            <a:pPr marL="388620" marR="548005" indent="-376555">
              <a:lnSpc>
                <a:spcPct val="100800"/>
              </a:lnSpc>
              <a:spcBef>
                <a:spcPts val="735"/>
              </a:spcBef>
              <a:buChar char="•"/>
              <a:tabLst>
                <a:tab pos="388620" algn="l"/>
                <a:tab pos="389255" algn="l"/>
              </a:tabLst>
            </a:pPr>
            <a:r>
              <a:rPr sz="3050" spc="10" dirty="0">
                <a:latin typeface="Arial"/>
                <a:cs typeface="Arial"/>
              </a:rPr>
              <a:t>Menyediakan sumberdaya dan </a:t>
            </a:r>
            <a:r>
              <a:rPr sz="3050" spc="5" dirty="0">
                <a:latin typeface="Arial"/>
                <a:cs typeface="Arial"/>
              </a:rPr>
              <a:t>waktu</a:t>
            </a:r>
            <a:r>
              <a:rPr sz="3050" spc="-45" dirty="0">
                <a:latin typeface="Arial"/>
                <a:cs typeface="Arial"/>
              </a:rPr>
              <a:t> </a:t>
            </a:r>
            <a:r>
              <a:rPr sz="3050" spc="10" dirty="0">
                <a:latin typeface="Arial"/>
                <a:cs typeface="Arial"/>
              </a:rPr>
              <a:t>yang  memadai untuk </a:t>
            </a:r>
            <a:r>
              <a:rPr sz="3050" spc="5" dirty="0">
                <a:latin typeface="Arial"/>
                <a:cs typeface="Arial"/>
              </a:rPr>
              <a:t>aktivitas </a:t>
            </a:r>
            <a:r>
              <a:rPr sz="3050" spc="10" dirty="0">
                <a:latin typeface="Arial"/>
                <a:cs typeface="Arial"/>
              </a:rPr>
              <a:t>manajemen</a:t>
            </a:r>
            <a:r>
              <a:rPr sz="3050" spc="-5" dirty="0">
                <a:latin typeface="Arial"/>
                <a:cs typeface="Arial"/>
              </a:rPr>
              <a:t> </a:t>
            </a:r>
            <a:r>
              <a:rPr sz="3050" spc="5" dirty="0">
                <a:latin typeface="Arial"/>
                <a:cs typeface="Arial"/>
              </a:rPr>
              <a:t>risiko</a:t>
            </a:r>
            <a:endParaRPr sz="3050">
              <a:latin typeface="Arial"/>
              <a:cs typeface="Arial"/>
            </a:endParaRPr>
          </a:p>
          <a:p>
            <a:pPr marL="388620" marR="918210" indent="-376555">
              <a:lnSpc>
                <a:spcPct val="100699"/>
              </a:lnSpc>
              <a:spcBef>
                <a:spcPts val="735"/>
              </a:spcBef>
              <a:buChar char="•"/>
              <a:tabLst>
                <a:tab pos="388620" algn="l"/>
                <a:tab pos="389255" algn="l"/>
              </a:tabLst>
            </a:pPr>
            <a:r>
              <a:rPr sz="3050" spc="5" dirty="0">
                <a:latin typeface="Arial"/>
                <a:cs typeface="Arial"/>
              </a:rPr>
              <a:t>Menetapkan basis </a:t>
            </a:r>
            <a:r>
              <a:rPr sz="3050" spc="10" dirty="0">
                <a:latin typeface="Arial"/>
                <a:cs typeface="Arial"/>
              </a:rPr>
              <a:t>yang </a:t>
            </a:r>
            <a:r>
              <a:rPr sz="3050" spc="5" dirty="0">
                <a:latin typeface="Arial"/>
                <a:cs typeface="Arial"/>
              </a:rPr>
              <a:t>disepakati untuk  </a:t>
            </a:r>
            <a:r>
              <a:rPr sz="3050" spc="10" dirty="0">
                <a:latin typeface="Arial"/>
                <a:cs typeface="Arial"/>
              </a:rPr>
              <a:t>mengevaluasi</a:t>
            </a:r>
            <a:r>
              <a:rPr sz="3050" dirty="0">
                <a:latin typeface="Arial"/>
                <a:cs typeface="Arial"/>
              </a:rPr>
              <a:t> </a:t>
            </a:r>
            <a:r>
              <a:rPr sz="3050" spc="5" dirty="0">
                <a:latin typeface="Arial"/>
                <a:cs typeface="Arial"/>
              </a:rPr>
              <a:t>risiko.</a:t>
            </a:r>
            <a:endParaRPr sz="3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657034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Perencanaan Manajemen</a:t>
            </a:r>
            <a:r>
              <a:rPr sz="3550" spc="-45" dirty="0"/>
              <a:t> </a:t>
            </a:r>
            <a:r>
              <a:rPr sz="3550" dirty="0"/>
              <a:t>Risiko</a:t>
            </a:r>
            <a:endParaRPr sz="3550"/>
          </a:p>
        </p:txBody>
      </p:sp>
      <p:sp>
        <p:nvSpPr>
          <p:cNvPr id="3" name="object 3"/>
          <p:cNvSpPr/>
          <p:nvPr/>
        </p:nvSpPr>
        <p:spPr>
          <a:xfrm>
            <a:off x="1249680" y="1844039"/>
            <a:ext cx="2727325" cy="471805"/>
          </a:xfrm>
          <a:custGeom>
            <a:avLst/>
            <a:gdLst/>
            <a:ahLst/>
            <a:cxnLst/>
            <a:rect l="l" t="t" r="r" b="b"/>
            <a:pathLst>
              <a:path w="2727325" h="471805">
                <a:moveTo>
                  <a:pt x="2727197" y="471678"/>
                </a:moveTo>
                <a:lnTo>
                  <a:pt x="2727197" y="0"/>
                </a:lnTo>
                <a:lnTo>
                  <a:pt x="0" y="0"/>
                </a:lnTo>
                <a:lnTo>
                  <a:pt x="0" y="471678"/>
                </a:lnTo>
                <a:lnTo>
                  <a:pt x="4571" y="471678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2718054" y="9144"/>
                </a:lnTo>
                <a:lnTo>
                  <a:pt x="2718054" y="4572"/>
                </a:lnTo>
                <a:lnTo>
                  <a:pt x="2722625" y="9144"/>
                </a:lnTo>
                <a:lnTo>
                  <a:pt x="2722625" y="471678"/>
                </a:lnTo>
                <a:lnTo>
                  <a:pt x="2727197" y="471678"/>
                </a:lnTo>
                <a:close/>
              </a:path>
              <a:path w="2727325" h="47180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2727325" h="471805">
                <a:moveTo>
                  <a:pt x="9143" y="462534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462534"/>
                </a:lnTo>
                <a:lnTo>
                  <a:pt x="9143" y="462534"/>
                </a:lnTo>
                <a:close/>
              </a:path>
              <a:path w="2727325" h="471805">
                <a:moveTo>
                  <a:pt x="2722625" y="462534"/>
                </a:moveTo>
                <a:lnTo>
                  <a:pt x="4571" y="462534"/>
                </a:lnTo>
                <a:lnTo>
                  <a:pt x="9143" y="467106"/>
                </a:lnTo>
                <a:lnTo>
                  <a:pt x="9143" y="471678"/>
                </a:lnTo>
                <a:lnTo>
                  <a:pt x="2718054" y="471678"/>
                </a:lnTo>
                <a:lnTo>
                  <a:pt x="2718054" y="467106"/>
                </a:lnTo>
                <a:lnTo>
                  <a:pt x="2722625" y="462534"/>
                </a:lnTo>
                <a:close/>
              </a:path>
              <a:path w="2727325" h="471805">
                <a:moveTo>
                  <a:pt x="9143" y="471678"/>
                </a:moveTo>
                <a:lnTo>
                  <a:pt x="9143" y="467106"/>
                </a:lnTo>
                <a:lnTo>
                  <a:pt x="4571" y="462534"/>
                </a:lnTo>
                <a:lnTo>
                  <a:pt x="4571" y="471678"/>
                </a:lnTo>
                <a:lnTo>
                  <a:pt x="9143" y="471678"/>
                </a:lnTo>
                <a:close/>
              </a:path>
              <a:path w="2727325" h="471805">
                <a:moveTo>
                  <a:pt x="2722625" y="9144"/>
                </a:moveTo>
                <a:lnTo>
                  <a:pt x="2718054" y="4572"/>
                </a:lnTo>
                <a:lnTo>
                  <a:pt x="2718054" y="9144"/>
                </a:lnTo>
                <a:lnTo>
                  <a:pt x="2722625" y="9144"/>
                </a:lnTo>
                <a:close/>
              </a:path>
              <a:path w="2727325" h="471805">
                <a:moveTo>
                  <a:pt x="2722625" y="462534"/>
                </a:moveTo>
                <a:lnTo>
                  <a:pt x="2722625" y="9144"/>
                </a:lnTo>
                <a:lnTo>
                  <a:pt x="2718054" y="9144"/>
                </a:lnTo>
                <a:lnTo>
                  <a:pt x="2718054" y="462534"/>
                </a:lnTo>
                <a:lnTo>
                  <a:pt x="2722625" y="462534"/>
                </a:lnTo>
                <a:close/>
              </a:path>
              <a:path w="2727325" h="471805">
                <a:moveTo>
                  <a:pt x="2722625" y="471678"/>
                </a:moveTo>
                <a:lnTo>
                  <a:pt x="2722625" y="462534"/>
                </a:lnTo>
                <a:lnTo>
                  <a:pt x="2718054" y="467106"/>
                </a:lnTo>
                <a:lnTo>
                  <a:pt x="2718054" y="471678"/>
                </a:lnTo>
                <a:lnTo>
                  <a:pt x="2722625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64917" y="1872490"/>
            <a:ext cx="69659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Input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94047" y="1844039"/>
            <a:ext cx="2727960" cy="471805"/>
          </a:xfrm>
          <a:custGeom>
            <a:avLst/>
            <a:gdLst/>
            <a:ahLst/>
            <a:cxnLst/>
            <a:rect l="l" t="t" r="r" b="b"/>
            <a:pathLst>
              <a:path w="2727959" h="471805">
                <a:moveTo>
                  <a:pt x="2727959" y="471678"/>
                </a:moveTo>
                <a:lnTo>
                  <a:pt x="2727959" y="0"/>
                </a:lnTo>
                <a:lnTo>
                  <a:pt x="0" y="0"/>
                </a:lnTo>
                <a:lnTo>
                  <a:pt x="0" y="471678"/>
                </a:lnTo>
                <a:lnTo>
                  <a:pt x="4572" y="471678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2718816" y="9144"/>
                </a:lnTo>
                <a:lnTo>
                  <a:pt x="2718816" y="4572"/>
                </a:lnTo>
                <a:lnTo>
                  <a:pt x="2723387" y="9144"/>
                </a:lnTo>
                <a:lnTo>
                  <a:pt x="2723387" y="471678"/>
                </a:lnTo>
                <a:lnTo>
                  <a:pt x="2727959" y="471678"/>
                </a:lnTo>
                <a:close/>
              </a:path>
              <a:path w="2727959" h="47180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2727959" h="471805">
                <a:moveTo>
                  <a:pt x="9905" y="462534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462534"/>
                </a:lnTo>
                <a:lnTo>
                  <a:pt x="9905" y="462534"/>
                </a:lnTo>
                <a:close/>
              </a:path>
              <a:path w="2727959" h="471805">
                <a:moveTo>
                  <a:pt x="2723387" y="462534"/>
                </a:moveTo>
                <a:lnTo>
                  <a:pt x="4572" y="462534"/>
                </a:lnTo>
                <a:lnTo>
                  <a:pt x="9905" y="467106"/>
                </a:lnTo>
                <a:lnTo>
                  <a:pt x="9905" y="471678"/>
                </a:lnTo>
                <a:lnTo>
                  <a:pt x="2718816" y="471678"/>
                </a:lnTo>
                <a:lnTo>
                  <a:pt x="2718816" y="467106"/>
                </a:lnTo>
                <a:lnTo>
                  <a:pt x="2723387" y="462534"/>
                </a:lnTo>
                <a:close/>
              </a:path>
              <a:path w="2727959" h="471805">
                <a:moveTo>
                  <a:pt x="9905" y="471678"/>
                </a:moveTo>
                <a:lnTo>
                  <a:pt x="9905" y="467106"/>
                </a:lnTo>
                <a:lnTo>
                  <a:pt x="4572" y="462534"/>
                </a:lnTo>
                <a:lnTo>
                  <a:pt x="4572" y="471678"/>
                </a:lnTo>
                <a:lnTo>
                  <a:pt x="9905" y="471678"/>
                </a:lnTo>
                <a:close/>
              </a:path>
              <a:path w="2727959" h="471805">
                <a:moveTo>
                  <a:pt x="2723387" y="9144"/>
                </a:moveTo>
                <a:lnTo>
                  <a:pt x="2718816" y="4572"/>
                </a:lnTo>
                <a:lnTo>
                  <a:pt x="2718816" y="9144"/>
                </a:lnTo>
                <a:lnTo>
                  <a:pt x="2723387" y="9144"/>
                </a:lnTo>
                <a:close/>
              </a:path>
              <a:path w="2727959" h="471805">
                <a:moveTo>
                  <a:pt x="2723387" y="462534"/>
                </a:moveTo>
                <a:lnTo>
                  <a:pt x="2723387" y="9144"/>
                </a:lnTo>
                <a:lnTo>
                  <a:pt x="2718816" y="9144"/>
                </a:lnTo>
                <a:lnTo>
                  <a:pt x="2718816" y="462534"/>
                </a:lnTo>
                <a:lnTo>
                  <a:pt x="2723387" y="462534"/>
                </a:lnTo>
                <a:close/>
              </a:path>
              <a:path w="2727959" h="471805">
                <a:moveTo>
                  <a:pt x="2723387" y="471678"/>
                </a:moveTo>
                <a:lnTo>
                  <a:pt x="2723387" y="462534"/>
                </a:lnTo>
                <a:lnTo>
                  <a:pt x="2718816" y="467106"/>
                </a:lnTo>
                <a:lnTo>
                  <a:pt x="2718816" y="471678"/>
                </a:lnTo>
                <a:lnTo>
                  <a:pt x="2723387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09464" y="1872490"/>
            <a:ext cx="89725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40" dirty="0">
                <a:latin typeface="Arial"/>
                <a:cs typeface="Arial"/>
              </a:rPr>
              <a:t>Tehnik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39178" y="1844039"/>
            <a:ext cx="2727960" cy="471805"/>
          </a:xfrm>
          <a:custGeom>
            <a:avLst/>
            <a:gdLst/>
            <a:ahLst/>
            <a:cxnLst/>
            <a:rect l="l" t="t" r="r" b="b"/>
            <a:pathLst>
              <a:path w="2727959" h="471805">
                <a:moveTo>
                  <a:pt x="2727960" y="471678"/>
                </a:moveTo>
                <a:lnTo>
                  <a:pt x="2727960" y="0"/>
                </a:lnTo>
                <a:lnTo>
                  <a:pt x="0" y="0"/>
                </a:lnTo>
                <a:lnTo>
                  <a:pt x="0" y="471678"/>
                </a:lnTo>
                <a:lnTo>
                  <a:pt x="4572" y="471678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2718054" y="9143"/>
                </a:lnTo>
                <a:lnTo>
                  <a:pt x="2718054" y="4572"/>
                </a:lnTo>
                <a:lnTo>
                  <a:pt x="2722626" y="9143"/>
                </a:lnTo>
                <a:lnTo>
                  <a:pt x="2722626" y="471678"/>
                </a:lnTo>
                <a:lnTo>
                  <a:pt x="2727960" y="471678"/>
                </a:lnTo>
                <a:close/>
              </a:path>
              <a:path w="2727959" h="471805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2727959" h="471805">
                <a:moveTo>
                  <a:pt x="9144" y="462534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462534"/>
                </a:lnTo>
                <a:lnTo>
                  <a:pt x="9144" y="462534"/>
                </a:lnTo>
                <a:close/>
              </a:path>
              <a:path w="2727959" h="471805">
                <a:moveTo>
                  <a:pt x="2722626" y="462534"/>
                </a:moveTo>
                <a:lnTo>
                  <a:pt x="4572" y="462534"/>
                </a:lnTo>
                <a:lnTo>
                  <a:pt x="9144" y="467106"/>
                </a:lnTo>
                <a:lnTo>
                  <a:pt x="9144" y="471678"/>
                </a:lnTo>
                <a:lnTo>
                  <a:pt x="2718054" y="471678"/>
                </a:lnTo>
                <a:lnTo>
                  <a:pt x="2718054" y="467106"/>
                </a:lnTo>
                <a:lnTo>
                  <a:pt x="2722626" y="462534"/>
                </a:lnTo>
                <a:close/>
              </a:path>
              <a:path w="2727959" h="471805">
                <a:moveTo>
                  <a:pt x="9144" y="471678"/>
                </a:moveTo>
                <a:lnTo>
                  <a:pt x="9144" y="467106"/>
                </a:lnTo>
                <a:lnTo>
                  <a:pt x="4572" y="462534"/>
                </a:lnTo>
                <a:lnTo>
                  <a:pt x="4572" y="471678"/>
                </a:lnTo>
                <a:lnTo>
                  <a:pt x="9144" y="471678"/>
                </a:lnTo>
                <a:close/>
              </a:path>
              <a:path w="2727959" h="471805">
                <a:moveTo>
                  <a:pt x="2722626" y="9143"/>
                </a:moveTo>
                <a:lnTo>
                  <a:pt x="2718054" y="4572"/>
                </a:lnTo>
                <a:lnTo>
                  <a:pt x="2718054" y="9143"/>
                </a:lnTo>
                <a:lnTo>
                  <a:pt x="2722626" y="9143"/>
                </a:lnTo>
                <a:close/>
              </a:path>
              <a:path w="2727959" h="471805">
                <a:moveTo>
                  <a:pt x="2722626" y="462534"/>
                </a:moveTo>
                <a:lnTo>
                  <a:pt x="2722626" y="9143"/>
                </a:lnTo>
                <a:lnTo>
                  <a:pt x="2718054" y="9143"/>
                </a:lnTo>
                <a:lnTo>
                  <a:pt x="2718054" y="462534"/>
                </a:lnTo>
                <a:lnTo>
                  <a:pt x="2722626" y="462534"/>
                </a:lnTo>
                <a:close/>
              </a:path>
              <a:path w="2727959" h="471805">
                <a:moveTo>
                  <a:pt x="2722626" y="471678"/>
                </a:moveTo>
                <a:lnTo>
                  <a:pt x="2722626" y="462534"/>
                </a:lnTo>
                <a:lnTo>
                  <a:pt x="2718054" y="467106"/>
                </a:lnTo>
                <a:lnTo>
                  <a:pt x="2718054" y="471678"/>
                </a:lnTo>
                <a:lnTo>
                  <a:pt x="2722626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37068" y="1872490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4252" y="2452877"/>
            <a:ext cx="2718435" cy="352806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937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10"/>
              </a:spcBef>
            </a:pPr>
            <a:r>
              <a:rPr sz="2350" spc="10" dirty="0">
                <a:latin typeface="Arial"/>
                <a:cs typeface="Arial"/>
              </a:rPr>
              <a:t>Faktor</a:t>
            </a:r>
            <a:r>
              <a:rPr sz="2350" spc="-1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lingkungan</a:t>
            </a:r>
            <a:endParaRPr sz="2350">
              <a:latin typeface="Arial"/>
              <a:cs typeface="Arial"/>
            </a:endParaRPr>
          </a:p>
          <a:p>
            <a:pPr marL="89535" marR="1028065">
              <a:lnSpc>
                <a:spcPct val="101099"/>
              </a:lnSpc>
              <a:spcBef>
                <a:spcPts val="1435"/>
              </a:spcBef>
            </a:pPr>
            <a:r>
              <a:rPr sz="2350" spc="5" dirty="0">
                <a:latin typeface="Arial"/>
                <a:cs typeface="Arial"/>
              </a:rPr>
              <a:t>Aset</a:t>
            </a:r>
            <a:r>
              <a:rPr sz="2350" spc="-5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proses  organisasi</a:t>
            </a:r>
            <a:endParaRPr sz="2350">
              <a:latin typeface="Arial"/>
              <a:cs typeface="Arial"/>
            </a:endParaRPr>
          </a:p>
          <a:p>
            <a:pPr marL="89535" marR="219075">
              <a:lnSpc>
                <a:spcPct val="101099"/>
              </a:lnSpc>
              <a:spcBef>
                <a:spcPts val="1435"/>
              </a:spcBef>
            </a:pPr>
            <a:r>
              <a:rPr sz="2350" spc="5" dirty="0">
                <a:latin typeface="Arial"/>
                <a:cs typeface="Arial"/>
              </a:rPr>
              <a:t>Pernyataan ruang  lingkup</a:t>
            </a:r>
            <a:r>
              <a:rPr sz="2350" spc="2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proyek</a:t>
            </a:r>
            <a:endParaRPr sz="2350">
              <a:latin typeface="Arial"/>
              <a:cs typeface="Arial"/>
            </a:endParaRPr>
          </a:p>
          <a:p>
            <a:pPr marL="89535" marR="1043305">
              <a:lnSpc>
                <a:spcPct val="101200"/>
              </a:lnSpc>
              <a:spcBef>
                <a:spcPts val="1430"/>
              </a:spcBef>
            </a:pPr>
            <a:r>
              <a:rPr sz="2350" spc="5" dirty="0">
                <a:latin typeface="Arial"/>
                <a:cs typeface="Arial"/>
              </a:rPr>
              <a:t>Rencana  </a:t>
            </a:r>
            <a:r>
              <a:rPr sz="2350" spc="10" dirty="0">
                <a:latin typeface="Arial"/>
                <a:cs typeface="Arial"/>
              </a:rPr>
              <a:t>Manajemen  </a:t>
            </a:r>
            <a:r>
              <a:rPr sz="2350" spc="5" dirty="0">
                <a:latin typeface="Arial"/>
                <a:cs typeface="Arial"/>
              </a:rPr>
              <a:t>proyek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98620" y="2468117"/>
            <a:ext cx="2719070" cy="81534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170" marR="285750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Planning Meeting  </a:t>
            </a:r>
            <a:r>
              <a:rPr sz="2350" spc="10" dirty="0">
                <a:latin typeface="Arial"/>
                <a:cs typeface="Arial"/>
              </a:rPr>
              <a:t>and</a:t>
            </a:r>
            <a:r>
              <a:rPr sz="2350" spc="-12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Analysis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3750" y="2528316"/>
            <a:ext cx="2642870" cy="479488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170" marR="92075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Rencana  </a:t>
            </a:r>
            <a:r>
              <a:rPr sz="2350" spc="15" dirty="0">
                <a:latin typeface="Arial"/>
                <a:cs typeface="Arial"/>
              </a:rPr>
              <a:t>manajemen</a:t>
            </a:r>
            <a:r>
              <a:rPr sz="2350" spc="-6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risiko:</a:t>
            </a:r>
            <a:endParaRPr sz="2350">
              <a:latin typeface="Arial"/>
              <a:cs typeface="Arial"/>
            </a:endParaRPr>
          </a:p>
          <a:p>
            <a:pPr marL="90170" marR="1151255">
              <a:lnSpc>
                <a:spcPts val="4280"/>
              </a:lnSpc>
              <a:spcBef>
                <a:spcPts val="385"/>
              </a:spcBef>
            </a:pPr>
            <a:r>
              <a:rPr sz="2350" spc="5" dirty="0">
                <a:latin typeface="Arial"/>
                <a:cs typeface="Arial"/>
              </a:rPr>
              <a:t>Metode  Peran</a:t>
            </a:r>
            <a:r>
              <a:rPr sz="2350" spc="-4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dan</a:t>
            </a:r>
            <a:endParaRPr sz="2350">
              <a:latin typeface="Arial"/>
              <a:cs typeface="Arial"/>
            </a:endParaRPr>
          </a:p>
          <a:p>
            <a:pPr marL="90170">
              <a:lnSpc>
                <a:spcPts val="2470"/>
              </a:lnSpc>
            </a:pPr>
            <a:r>
              <a:rPr sz="2350" spc="10" dirty="0">
                <a:latin typeface="Arial"/>
                <a:cs typeface="Arial"/>
              </a:rPr>
              <a:t>tanggung</a:t>
            </a:r>
            <a:r>
              <a:rPr sz="2350" spc="2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jawab</a:t>
            </a:r>
            <a:endParaRPr sz="2350">
              <a:latin typeface="Arial"/>
              <a:cs typeface="Arial"/>
            </a:endParaRPr>
          </a:p>
          <a:p>
            <a:pPr marL="90170" marR="629920">
              <a:lnSpc>
                <a:spcPct val="151800"/>
              </a:lnSpc>
              <a:spcBef>
                <a:spcPts val="5"/>
              </a:spcBef>
            </a:pPr>
            <a:r>
              <a:rPr sz="2350" spc="10" dirty="0">
                <a:latin typeface="Arial"/>
                <a:cs typeface="Arial"/>
              </a:rPr>
              <a:t>Anggaran  </a:t>
            </a:r>
            <a:r>
              <a:rPr sz="2350" spc="-10" dirty="0">
                <a:latin typeface="Arial"/>
                <a:cs typeface="Arial"/>
              </a:rPr>
              <a:t>Waktu  </a:t>
            </a:r>
            <a:r>
              <a:rPr sz="2350" spc="5" dirty="0">
                <a:latin typeface="Arial"/>
                <a:cs typeface="Arial"/>
              </a:rPr>
              <a:t>Kategori</a:t>
            </a:r>
            <a:r>
              <a:rPr sz="2350" spc="-4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90170" marR="93345">
              <a:lnSpc>
                <a:spcPct val="101299"/>
              </a:lnSpc>
              <a:spcBef>
                <a:spcPts val="1420"/>
              </a:spcBef>
            </a:pPr>
            <a:r>
              <a:rPr sz="2350" spc="5" dirty="0">
                <a:latin typeface="Arial"/>
                <a:cs typeface="Arial"/>
              </a:rPr>
              <a:t>Definisi peluang  </a:t>
            </a:r>
            <a:r>
              <a:rPr sz="2350" spc="10" dirty="0">
                <a:latin typeface="Arial"/>
                <a:cs typeface="Arial"/>
              </a:rPr>
              <a:t>dan dampak</a:t>
            </a:r>
            <a:r>
              <a:rPr sz="2350" spc="-5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28500"/>
            <a:ext cx="523621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50" dirty="0"/>
              <a:t>2. Identifikasi</a:t>
            </a:r>
            <a:r>
              <a:rPr sz="4850" spc="-80" dirty="0"/>
              <a:t> </a:t>
            </a:r>
            <a:r>
              <a:rPr sz="4850" dirty="0"/>
              <a:t>risiko</a:t>
            </a:r>
            <a:endParaRPr sz="4850"/>
          </a:p>
        </p:txBody>
      </p:sp>
      <p:sp>
        <p:nvSpPr>
          <p:cNvPr id="3" name="object 3"/>
          <p:cNvSpPr txBox="1"/>
          <p:nvPr/>
        </p:nvSpPr>
        <p:spPr>
          <a:xfrm>
            <a:off x="1371091" y="1815340"/>
            <a:ext cx="8307705" cy="39992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163830" indent="-376555">
              <a:lnSpc>
                <a:spcPct val="100699"/>
              </a:lnSpc>
              <a:spcBef>
                <a:spcPts val="95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10" dirty="0">
                <a:latin typeface="Arial"/>
                <a:cs typeface="Arial"/>
              </a:rPr>
              <a:t>Menentukan </a:t>
            </a:r>
            <a:r>
              <a:rPr sz="2750" spc="5" dirty="0">
                <a:latin typeface="Arial"/>
                <a:cs typeface="Arial"/>
              </a:rPr>
              <a:t>risiko-risiko </a:t>
            </a:r>
            <a:r>
              <a:rPr sz="2750" spc="10" dirty="0">
                <a:latin typeface="Arial"/>
                <a:cs typeface="Arial"/>
              </a:rPr>
              <a:t>yang mempengaruhi  proyek dan mendokumentasikan</a:t>
            </a:r>
            <a:r>
              <a:rPr sz="2750" spc="7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karakteristiknya.</a:t>
            </a:r>
            <a:endParaRPr sz="2750">
              <a:latin typeface="Arial"/>
              <a:cs typeface="Arial"/>
            </a:endParaRPr>
          </a:p>
          <a:p>
            <a:pPr marL="388620" marR="5080" indent="-376555">
              <a:lnSpc>
                <a:spcPct val="100899"/>
              </a:lnSpc>
              <a:spcBef>
                <a:spcPts val="670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5" dirty="0">
                <a:latin typeface="Arial"/>
                <a:cs typeface="Arial"/>
              </a:rPr>
              <a:t>Peserta yang terlibat: </a:t>
            </a:r>
            <a:r>
              <a:rPr sz="2750" spc="10" dirty="0">
                <a:latin typeface="Arial"/>
                <a:cs typeface="Arial"/>
              </a:rPr>
              <a:t>manajer </a:t>
            </a:r>
            <a:r>
              <a:rPr sz="2750" spc="5" dirty="0">
                <a:latin typeface="Arial"/>
                <a:cs typeface="Arial"/>
              </a:rPr>
              <a:t>proyek, anggota tim  </a:t>
            </a:r>
            <a:r>
              <a:rPr sz="2750" spc="10" dirty="0">
                <a:latin typeface="Arial"/>
                <a:cs typeface="Arial"/>
              </a:rPr>
              <a:t>proyek, anggota manajemen </a:t>
            </a:r>
            <a:r>
              <a:rPr sz="2750" spc="5" dirty="0">
                <a:latin typeface="Arial"/>
                <a:cs typeface="Arial"/>
              </a:rPr>
              <a:t>risiko, ahli teknis  diluar tim </a:t>
            </a:r>
            <a:r>
              <a:rPr sz="2750" spc="10" dirty="0">
                <a:latin typeface="Arial"/>
                <a:cs typeface="Arial"/>
              </a:rPr>
              <a:t>proyek, </a:t>
            </a:r>
            <a:r>
              <a:rPr sz="2750" spc="-10" dirty="0">
                <a:latin typeface="Arial"/>
                <a:cs typeface="Arial"/>
              </a:rPr>
              <a:t>customer, </a:t>
            </a:r>
            <a:r>
              <a:rPr sz="2750" spc="10" dirty="0">
                <a:latin typeface="Arial"/>
                <a:cs typeface="Arial"/>
              </a:rPr>
              <a:t>end </a:t>
            </a:r>
            <a:r>
              <a:rPr sz="2750" spc="-25" dirty="0">
                <a:latin typeface="Arial"/>
                <a:cs typeface="Arial"/>
              </a:rPr>
              <a:t>user, </a:t>
            </a:r>
            <a:r>
              <a:rPr sz="2750" spc="10" dirty="0">
                <a:latin typeface="Arial"/>
                <a:cs typeface="Arial"/>
              </a:rPr>
              <a:t>dan </a:t>
            </a:r>
            <a:r>
              <a:rPr sz="2750" spc="5" dirty="0">
                <a:latin typeface="Arial"/>
                <a:cs typeface="Arial"/>
              </a:rPr>
              <a:t>ahli  </a:t>
            </a:r>
            <a:r>
              <a:rPr sz="2750" spc="10" dirty="0">
                <a:latin typeface="Arial"/>
                <a:cs typeface="Arial"/>
              </a:rPr>
              <a:t>manajemen</a:t>
            </a:r>
            <a:r>
              <a:rPr sz="2750" spc="30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risiko</a:t>
            </a:r>
            <a:endParaRPr sz="2750">
              <a:latin typeface="Arial"/>
              <a:cs typeface="Arial"/>
            </a:endParaRPr>
          </a:p>
          <a:p>
            <a:pPr marL="388620" marR="85090" indent="-376555">
              <a:lnSpc>
                <a:spcPct val="100800"/>
              </a:lnSpc>
              <a:spcBef>
                <a:spcPts val="670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10" dirty="0">
                <a:latin typeface="Arial"/>
                <a:cs typeface="Arial"/>
              </a:rPr>
              <a:t>Merupakan proses </a:t>
            </a:r>
            <a:r>
              <a:rPr sz="2750" dirty="0">
                <a:latin typeface="Arial"/>
                <a:cs typeface="Arial"/>
              </a:rPr>
              <a:t>iteratif </a:t>
            </a:r>
            <a:r>
              <a:rPr sz="2750" spc="10" dirty="0">
                <a:latin typeface="Arial"/>
                <a:cs typeface="Arial"/>
              </a:rPr>
              <a:t>karena </a:t>
            </a:r>
            <a:r>
              <a:rPr sz="2750" spc="5" dirty="0">
                <a:latin typeface="Arial"/>
                <a:cs typeface="Arial"/>
              </a:rPr>
              <a:t>risiko-risiko </a:t>
            </a:r>
            <a:r>
              <a:rPr sz="2750" spc="10" dirty="0">
                <a:latin typeface="Arial"/>
                <a:cs typeface="Arial"/>
              </a:rPr>
              <a:t>baru  mungkin </a:t>
            </a:r>
            <a:r>
              <a:rPr sz="2750" spc="5" dirty="0">
                <a:latin typeface="Arial"/>
                <a:cs typeface="Arial"/>
              </a:rPr>
              <a:t>diketahui </a:t>
            </a:r>
            <a:r>
              <a:rPr sz="2750" spc="10" dirty="0">
                <a:latin typeface="Arial"/>
                <a:cs typeface="Arial"/>
              </a:rPr>
              <a:t>sebagai kemajuan proyek  </a:t>
            </a:r>
            <a:r>
              <a:rPr sz="2750" spc="5" dirty="0">
                <a:latin typeface="Arial"/>
                <a:cs typeface="Arial"/>
              </a:rPr>
              <a:t>melalui siklus</a:t>
            </a:r>
            <a:r>
              <a:rPr sz="2750" spc="30" dirty="0">
                <a:latin typeface="Arial"/>
                <a:cs typeface="Arial"/>
              </a:rPr>
              <a:t> </a:t>
            </a:r>
            <a:r>
              <a:rPr sz="2750" spc="10" dirty="0">
                <a:latin typeface="Arial"/>
                <a:cs typeface="Arial"/>
              </a:rPr>
              <a:t>hidupnya.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98604"/>
            <a:ext cx="3918585" cy="629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950" spc="5" dirty="0"/>
              <a:t>Identifikasi</a:t>
            </a:r>
            <a:r>
              <a:rPr sz="3950" spc="-60" dirty="0"/>
              <a:t> </a:t>
            </a:r>
            <a:r>
              <a:rPr sz="3950" dirty="0"/>
              <a:t>Risiko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98041" y="1466088"/>
            <a:ext cx="2501900" cy="472440"/>
          </a:xfrm>
          <a:custGeom>
            <a:avLst/>
            <a:gdLst/>
            <a:ahLst/>
            <a:cxnLst/>
            <a:rect l="l" t="t" r="r" b="b"/>
            <a:pathLst>
              <a:path w="2501900" h="472439">
                <a:moveTo>
                  <a:pt x="2501646" y="472440"/>
                </a:moveTo>
                <a:lnTo>
                  <a:pt x="2501646" y="0"/>
                </a:lnTo>
                <a:lnTo>
                  <a:pt x="0" y="0"/>
                </a:lnTo>
                <a:lnTo>
                  <a:pt x="0" y="472440"/>
                </a:lnTo>
                <a:lnTo>
                  <a:pt x="5334" y="472440"/>
                </a:lnTo>
                <a:lnTo>
                  <a:pt x="5334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92502" y="9906"/>
                </a:lnTo>
                <a:lnTo>
                  <a:pt x="2492502" y="5334"/>
                </a:lnTo>
                <a:lnTo>
                  <a:pt x="2497074" y="9906"/>
                </a:lnTo>
                <a:lnTo>
                  <a:pt x="2497074" y="472440"/>
                </a:lnTo>
                <a:lnTo>
                  <a:pt x="2501646" y="472440"/>
                </a:lnTo>
                <a:close/>
              </a:path>
              <a:path w="2501900" h="472439">
                <a:moveTo>
                  <a:pt x="9906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501900" h="472439">
                <a:moveTo>
                  <a:pt x="9906" y="462534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462534"/>
                </a:lnTo>
                <a:lnTo>
                  <a:pt x="9906" y="462534"/>
                </a:lnTo>
                <a:close/>
              </a:path>
              <a:path w="2501900" h="472439">
                <a:moveTo>
                  <a:pt x="2497074" y="462534"/>
                </a:moveTo>
                <a:lnTo>
                  <a:pt x="5334" y="462534"/>
                </a:lnTo>
                <a:lnTo>
                  <a:pt x="9906" y="467868"/>
                </a:lnTo>
                <a:lnTo>
                  <a:pt x="9906" y="472440"/>
                </a:lnTo>
                <a:lnTo>
                  <a:pt x="2492502" y="472440"/>
                </a:lnTo>
                <a:lnTo>
                  <a:pt x="2492502" y="467868"/>
                </a:lnTo>
                <a:lnTo>
                  <a:pt x="2497074" y="462534"/>
                </a:lnTo>
                <a:close/>
              </a:path>
              <a:path w="2501900" h="472439">
                <a:moveTo>
                  <a:pt x="9906" y="472440"/>
                </a:moveTo>
                <a:lnTo>
                  <a:pt x="9906" y="467868"/>
                </a:lnTo>
                <a:lnTo>
                  <a:pt x="5334" y="462534"/>
                </a:lnTo>
                <a:lnTo>
                  <a:pt x="5334" y="472440"/>
                </a:lnTo>
                <a:lnTo>
                  <a:pt x="9906" y="472440"/>
                </a:lnTo>
                <a:close/>
              </a:path>
              <a:path w="2501900" h="472439">
                <a:moveTo>
                  <a:pt x="2497074" y="9906"/>
                </a:moveTo>
                <a:lnTo>
                  <a:pt x="2492502" y="5334"/>
                </a:lnTo>
                <a:lnTo>
                  <a:pt x="2492502" y="9906"/>
                </a:lnTo>
                <a:lnTo>
                  <a:pt x="2497074" y="9906"/>
                </a:lnTo>
                <a:close/>
              </a:path>
              <a:path w="2501900" h="472439">
                <a:moveTo>
                  <a:pt x="2497074" y="462534"/>
                </a:moveTo>
                <a:lnTo>
                  <a:pt x="2497074" y="9906"/>
                </a:lnTo>
                <a:lnTo>
                  <a:pt x="2492502" y="9906"/>
                </a:lnTo>
                <a:lnTo>
                  <a:pt x="2492502" y="462534"/>
                </a:lnTo>
                <a:lnTo>
                  <a:pt x="2497074" y="462534"/>
                </a:lnTo>
                <a:close/>
              </a:path>
              <a:path w="2501900" h="472439">
                <a:moveTo>
                  <a:pt x="2497074" y="472440"/>
                </a:moveTo>
                <a:lnTo>
                  <a:pt x="2497074" y="462534"/>
                </a:lnTo>
                <a:lnTo>
                  <a:pt x="2492502" y="467868"/>
                </a:lnTo>
                <a:lnTo>
                  <a:pt x="2492502" y="472440"/>
                </a:lnTo>
                <a:lnTo>
                  <a:pt x="2497074" y="472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92296" y="1466088"/>
            <a:ext cx="2653030" cy="472440"/>
          </a:xfrm>
          <a:custGeom>
            <a:avLst/>
            <a:gdLst/>
            <a:ahLst/>
            <a:cxnLst/>
            <a:rect l="l" t="t" r="r" b="b"/>
            <a:pathLst>
              <a:path w="2653029" h="472439">
                <a:moveTo>
                  <a:pt x="2652522" y="472440"/>
                </a:moveTo>
                <a:lnTo>
                  <a:pt x="2652522" y="0"/>
                </a:lnTo>
                <a:lnTo>
                  <a:pt x="0" y="0"/>
                </a:lnTo>
                <a:lnTo>
                  <a:pt x="0" y="472440"/>
                </a:lnTo>
                <a:lnTo>
                  <a:pt x="4571" y="472440"/>
                </a:lnTo>
                <a:lnTo>
                  <a:pt x="4571" y="9906"/>
                </a:lnTo>
                <a:lnTo>
                  <a:pt x="9143" y="5334"/>
                </a:lnTo>
                <a:lnTo>
                  <a:pt x="9143" y="9906"/>
                </a:lnTo>
                <a:lnTo>
                  <a:pt x="2642615" y="9906"/>
                </a:lnTo>
                <a:lnTo>
                  <a:pt x="2642615" y="5334"/>
                </a:lnTo>
                <a:lnTo>
                  <a:pt x="2647187" y="9906"/>
                </a:lnTo>
                <a:lnTo>
                  <a:pt x="2647187" y="472440"/>
                </a:lnTo>
                <a:lnTo>
                  <a:pt x="2652522" y="472440"/>
                </a:lnTo>
                <a:close/>
              </a:path>
              <a:path w="2653029" h="472439">
                <a:moveTo>
                  <a:pt x="9143" y="9906"/>
                </a:moveTo>
                <a:lnTo>
                  <a:pt x="9143" y="5334"/>
                </a:lnTo>
                <a:lnTo>
                  <a:pt x="4571" y="9906"/>
                </a:lnTo>
                <a:lnTo>
                  <a:pt x="9143" y="9906"/>
                </a:lnTo>
                <a:close/>
              </a:path>
              <a:path w="2653029" h="472439">
                <a:moveTo>
                  <a:pt x="9143" y="462534"/>
                </a:moveTo>
                <a:lnTo>
                  <a:pt x="9143" y="9906"/>
                </a:lnTo>
                <a:lnTo>
                  <a:pt x="4571" y="9906"/>
                </a:lnTo>
                <a:lnTo>
                  <a:pt x="4571" y="462534"/>
                </a:lnTo>
                <a:lnTo>
                  <a:pt x="9143" y="462534"/>
                </a:lnTo>
                <a:close/>
              </a:path>
              <a:path w="2653029" h="472439">
                <a:moveTo>
                  <a:pt x="2647187" y="462534"/>
                </a:moveTo>
                <a:lnTo>
                  <a:pt x="4571" y="462534"/>
                </a:lnTo>
                <a:lnTo>
                  <a:pt x="9143" y="467868"/>
                </a:lnTo>
                <a:lnTo>
                  <a:pt x="9143" y="472440"/>
                </a:lnTo>
                <a:lnTo>
                  <a:pt x="2642615" y="472440"/>
                </a:lnTo>
                <a:lnTo>
                  <a:pt x="2642615" y="467868"/>
                </a:lnTo>
                <a:lnTo>
                  <a:pt x="2647187" y="462534"/>
                </a:lnTo>
                <a:close/>
              </a:path>
              <a:path w="2653029" h="472439">
                <a:moveTo>
                  <a:pt x="9143" y="472440"/>
                </a:moveTo>
                <a:lnTo>
                  <a:pt x="9143" y="467868"/>
                </a:lnTo>
                <a:lnTo>
                  <a:pt x="4571" y="462534"/>
                </a:lnTo>
                <a:lnTo>
                  <a:pt x="4571" y="472440"/>
                </a:lnTo>
                <a:lnTo>
                  <a:pt x="9143" y="472440"/>
                </a:lnTo>
                <a:close/>
              </a:path>
              <a:path w="2653029" h="472439">
                <a:moveTo>
                  <a:pt x="2647187" y="9906"/>
                </a:moveTo>
                <a:lnTo>
                  <a:pt x="2642615" y="5334"/>
                </a:lnTo>
                <a:lnTo>
                  <a:pt x="2642615" y="9906"/>
                </a:lnTo>
                <a:lnTo>
                  <a:pt x="2647187" y="9906"/>
                </a:lnTo>
                <a:close/>
              </a:path>
              <a:path w="2653029" h="472439">
                <a:moveTo>
                  <a:pt x="2647187" y="462534"/>
                </a:moveTo>
                <a:lnTo>
                  <a:pt x="2647187" y="9906"/>
                </a:lnTo>
                <a:lnTo>
                  <a:pt x="2642615" y="9906"/>
                </a:lnTo>
                <a:lnTo>
                  <a:pt x="2642615" y="462534"/>
                </a:lnTo>
                <a:lnTo>
                  <a:pt x="2647187" y="462534"/>
                </a:lnTo>
                <a:close/>
              </a:path>
              <a:path w="2653029" h="472439">
                <a:moveTo>
                  <a:pt x="2647187" y="472440"/>
                </a:moveTo>
                <a:lnTo>
                  <a:pt x="2647187" y="462534"/>
                </a:lnTo>
                <a:lnTo>
                  <a:pt x="2642615" y="467868"/>
                </a:lnTo>
                <a:lnTo>
                  <a:pt x="2642615" y="472440"/>
                </a:lnTo>
                <a:lnTo>
                  <a:pt x="2647187" y="472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00504" y="1495300"/>
            <a:ext cx="365760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788920" algn="l"/>
              </a:tabLst>
            </a:pPr>
            <a:r>
              <a:rPr sz="2350" spc="5" dirty="0">
                <a:latin typeface="Arial"/>
                <a:cs typeface="Arial"/>
              </a:rPr>
              <a:t>Input</a:t>
            </a:r>
            <a:r>
              <a:rPr sz="2350" dirty="0">
                <a:latin typeface="Arial"/>
                <a:cs typeface="Arial"/>
              </a:rPr>
              <a:t>	</a:t>
            </a:r>
            <a:r>
              <a:rPr sz="2350" spc="-250" dirty="0">
                <a:latin typeface="Arial"/>
                <a:cs typeface="Arial"/>
              </a:rPr>
              <a:t>T</a:t>
            </a:r>
            <a:r>
              <a:rPr sz="2350" spc="5" dirty="0">
                <a:latin typeface="Arial"/>
                <a:cs typeface="Arial"/>
              </a:rPr>
              <a:t>e</a:t>
            </a:r>
            <a:r>
              <a:rPr sz="2350" spc="10" dirty="0">
                <a:latin typeface="Arial"/>
                <a:cs typeface="Arial"/>
              </a:rPr>
              <a:t>k</a:t>
            </a:r>
            <a:r>
              <a:rPr sz="2350" spc="5" dirty="0">
                <a:latin typeface="Arial"/>
                <a:cs typeface="Arial"/>
              </a:rPr>
              <a:t>ni</a:t>
            </a:r>
            <a:r>
              <a:rPr sz="2350" spc="10" dirty="0">
                <a:latin typeface="Arial"/>
                <a:cs typeface="Arial"/>
              </a:rPr>
              <a:t>k</a:t>
            </a:r>
            <a:endParaRPr sz="23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88302" y="1466088"/>
            <a:ext cx="2501265" cy="472440"/>
          </a:xfrm>
          <a:custGeom>
            <a:avLst/>
            <a:gdLst/>
            <a:ahLst/>
            <a:cxnLst/>
            <a:rect l="l" t="t" r="r" b="b"/>
            <a:pathLst>
              <a:path w="2501265" h="472439">
                <a:moveTo>
                  <a:pt x="2500883" y="472439"/>
                </a:moveTo>
                <a:lnTo>
                  <a:pt x="2500883" y="0"/>
                </a:lnTo>
                <a:lnTo>
                  <a:pt x="0" y="0"/>
                </a:lnTo>
                <a:lnTo>
                  <a:pt x="0" y="472440"/>
                </a:lnTo>
                <a:lnTo>
                  <a:pt x="4572" y="472440"/>
                </a:lnTo>
                <a:lnTo>
                  <a:pt x="4572" y="9906"/>
                </a:lnTo>
                <a:lnTo>
                  <a:pt x="9144" y="5334"/>
                </a:lnTo>
                <a:lnTo>
                  <a:pt x="9144" y="9906"/>
                </a:lnTo>
                <a:lnTo>
                  <a:pt x="2491740" y="9906"/>
                </a:lnTo>
                <a:lnTo>
                  <a:pt x="2491740" y="5334"/>
                </a:lnTo>
                <a:lnTo>
                  <a:pt x="2496312" y="9906"/>
                </a:lnTo>
                <a:lnTo>
                  <a:pt x="2496312" y="472439"/>
                </a:lnTo>
                <a:lnTo>
                  <a:pt x="2500883" y="472439"/>
                </a:lnTo>
                <a:close/>
              </a:path>
              <a:path w="2501265" h="472439">
                <a:moveTo>
                  <a:pt x="9144" y="9906"/>
                </a:moveTo>
                <a:lnTo>
                  <a:pt x="9144" y="5334"/>
                </a:lnTo>
                <a:lnTo>
                  <a:pt x="4572" y="9906"/>
                </a:lnTo>
                <a:lnTo>
                  <a:pt x="9144" y="9906"/>
                </a:lnTo>
                <a:close/>
              </a:path>
              <a:path w="2501265" h="472439">
                <a:moveTo>
                  <a:pt x="9144" y="462534"/>
                </a:moveTo>
                <a:lnTo>
                  <a:pt x="9144" y="9906"/>
                </a:lnTo>
                <a:lnTo>
                  <a:pt x="4572" y="9906"/>
                </a:lnTo>
                <a:lnTo>
                  <a:pt x="4572" y="462534"/>
                </a:lnTo>
                <a:lnTo>
                  <a:pt x="9144" y="462534"/>
                </a:lnTo>
                <a:close/>
              </a:path>
              <a:path w="2501265" h="472439">
                <a:moveTo>
                  <a:pt x="2496312" y="462534"/>
                </a:moveTo>
                <a:lnTo>
                  <a:pt x="4572" y="462534"/>
                </a:lnTo>
                <a:lnTo>
                  <a:pt x="9144" y="467868"/>
                </a:lnTo>
                <a:lnTo>
                  <a:pt x="9144" y="472440"/>
                </a:lnTo>
                <a:lnTo>
                  <a:pt x="2491740" y="472439"/>
                </a:lnTo>
                <a:lnTo>
                  <a:pt x="2491740" y="467868"/>
                </a:lnTo>
                <a:lnTo>
                  <a:pt x="2496312" y="462534"/>
                </a:lnTo>
                <a:close/>
              </a:path>
              <a:path w="2501265" h="472439">
                <a:moveTo>
                  <a:pt x="9144" y="472440"/>
                </a:moveTo>
                <a:lnTo>
                  <a:pt x="9144" y="467868"/>
                </a:lnTo>
                <a:lnTo>
                  <a:pt x="4572" y="462534"/>
                </a:lnTo>
                <a:lnTo>
                  <a:pt x="4572" y="472440"/>
                </a:lnTo>
                <a:lnTo>
                  <a:pt x="9144" y="472440"/>
                </a:lnTo>
                <a:close/>
              </a:path>
              <a:path w="2501265" h="472439">
                <a:moveTo>
                  <a:pt x="2496312" y="9906"/>
                </a:moveTo>
                <a:lnTo>
                  <a:pt x="2491740" y="5334"/>
                </a:lnTo>
                <a:lnTo>
                  <a:pt x="2491740" y="9906"/>
                </a:lnTo>
                <a:lnTo>
                  <a:pt x="2496312" y="9906"/>
                </a:lnTo>
                <a:close/>
              </a:path>
              <a:path w="2501265" h="472439">
                <a:moveTo>
                  <a:pt x="2496312" y="462534"/>
                </a:moveTo>
                <a:lnTo>
                  <a:pt x="2496312" y="9906"/>
                </a:lnTo>
                <a:lnTo>
                  <a:pt x="2491740" y="9906"/>
                </a:lnTo>
                <a:lnTo>
                  <a:pt x="2491740" y="462534"/>
                </a:lnTo>
                <a:lnTo>
                  <a:pt x="2496312" y="462534"/>
                </a:lnTo>
                <a:close/>
              </a:path>
              <a:path w="2501265" h="472439">
                <a:moveTo>
                  <a:pt x="2496312" y="472439"/>
                </a:moveTo>
                <a:lnTo>
                  <a:pt x="2496312" y="462534"/>
                </a:lnTo>
                <a:lnTo>
                  <a:pt x="2491740" y="467868"/>
                </a:lnTo>
                <a:lnTo>
                  <a:pt x="2491740" y="472439"/>
                </a:lnTo>
                <a:lnTo>
                  <a:pt x="2496312" y="4724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72654" y="1495300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3375" y="2074926"/>
            <a:ext cx="2491740" cy="341376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4191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30"/>
              </a:spcBef>
            </a:pPr>
            <a:r>
              <a:rPr sz="1950" spc="10" dirty="0">
                <a:latin typeface="Arial"/>
                <a:cs typeface="Arial"/>
              </a:rPr>
              <a:t>Faktor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lingkungan</a:t>
            </a:r>
            <a:endParaRPr sz="1950">
              <a:latin typeface="Arial"/>
              <a:cs typeface="Arial"/>
            </a:endParaRPr>
          </a:p>
          <a:p>
            <a:pPr marL="89535" marR="1066165">
              <a:lnSpc>
                <a:spcPct val="101499"/>
              </a:lnSpc>
              <a:spcBef>
                <a:spcPts val="1195"/>
              </a:spcBef>
            </a:pPr>
            <a:r>
              <a:rPr sz="1950" spc="15" dirty="0">
                <a:latin typeface="Arial"/>
                <a:cs typeface="Arial"/>
              </a:rPr>
              <a:t>Aset</a:t>
            </a:r>
            <a:r>
              <a:rPr sz="1950" spc="-10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proses  </a:t>
            </a:r>
            <a:r>
              <a:rPr sz="1950" spc="10" dirty="0">
                <a:latin typeface="Arial"/>
                <a:cs typeface="Arial"/>
              </a:rPr>
              <a:t>organisasi</a:t>
            </a:r>
            <a:endParaRPr sz="1950">
              <a:latin typeface="Arial"/>
              <a:cs typeface="Arial"/>
            </a:endParaRPr>
          </a:p>
          <a:p>
            <a:pPr marL="89535" marR="393065">
              <a:lnSpc>
                <a:spcPct val="101800"/>
              </a:lnSpc>
              <a:spcBef>
                <a:spcPts val="1180"/>
              </a:spcBef>
            </a:pPr>
            <a:r>
              <a:rPr sz="1950" spc="15" dirty="0">
                <a:latin typeface="Arial"/>
                <a:cs typeface="Arial"/>
              </a:rPr>
              <a:t>Pernyataan</a:t>
            </a:r>
            <a:r>
              <a:rPr sz="1950" spc="-10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ruang  </a:t>
            </a:r>
            <a:r>
              <a:rPr sz="1950" spc="10" dirty="0">
                <a:latin typeface="Arial"/>
                <a:cs typeface="Arial"/>
              </a:rPr>
              <a:t>lingkup</a:t>
            </a:r>
            <a:r>
              <a:rPr sz="1950" spc="-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proyek</a:t>
            </a:r>
            <a:endParaRPr sz="1950">
              <a:latin typeface="Arial"/>
              <a:cs typeface="Arial"/>
            </a:endParaRPr>
          </a:p>
          <a:p>
            <a:pPr marL="89535" marR="253365">
              <a:lnSpc>
                <a:spcPct val="101800"/>
              </a:lnSpc>
              <a:spcBef>
                <a:spcPts val="1180"/>
              </a:spcBef>
            </a:pPr>
            <a:r>
              <a:rPr sz="1950" spc="15" dirty="0">
                <a:latin typeface="Arial"/>
                <a:cs typeface="Arial"/>
              </a:rPr>
              <a:t>Rencana  manajemen</a:t>
            </a:r>
            <a:r>
              <a:rPr sz="1950" spc="-7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proyek</a:t>
            </a:r>
            <a:endParaRPr sz="1950">
              <a:latin typeface="Arial"/>
              <a:cs typeface="Arial"/>
            </a:endParaRPr>
          </a:p>
          <a:p>
            <a:pPr marL="89535" marR="422909">
              <a:lnSpc>
                <a:spcPct val="101499"/>
              </a:lnSpc>
              <a:spcBef>
                <a:spcPts val="1190"/>
              </a:spcBef>
            </a:pPr>
            <a:r>
              <a:rPr sz="1950" spc="15" dirty="0">
                <a:latin typeface="Arial"/>
                <a:cs typeface="Arial"/>
              </a:rPr>
              <a:t>Rencana  manajemen</a:t>
            </a:r>
            <a:r>
              <a:rPr sz="1950" spc="-7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risiko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6867" y="2074926"/>
            <a:ext cx="2718435" cy="447103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4191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30"/>
              </a:spcBef>
            </a:pPr>
            <a:r>
              <a:rPr sz="1950" spc="15" dirty="0">
                <a:latin typeface="Arial"/>
                <a:cs typeface="Arial"/>
              </a:rPr>
              <a:t>Documentation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review</a:t>
            </a:r>
            <a:endParaRPr sz="1950">
              <a:latin typeface="Arial"/>
              <a:cs typeface="Arial"/>
            </a:endParaRPr>
          </a:p>
          <a:p>
            <a:pPr marL="90170" marR="1066800">
              <a:lnSpc>
                <a:spcPct val="152400"/>
              </a:lnSpc>
            </a:pPr>
            <a:r>
              <a:rPr sz="1950" spc="10" dirty="0">
                <a:latin typeface="Arial"/>
                <a:cs typeface="Arial"/>
              </a:rPr>
              <a:t>Brainstorming  Delpi  Interview</a:t>
            </a:r>
            <a:endParaRPr sz="1950">
              <a:latin typeface="Arial"/>
              <a:cs typeface="Arial"/>
            </a:endParaRPr>
          </a:p>
          <a:p>
            <a:pPr marL="90170" marR="1220470">
              <a:lnSpc>
                <a:spcPct val="101499"/>
              </a:lnSpc>
              <a:spcBef>
                <a:spcPts val="1190"/>
              </a:spcBef>
            </a:pPr>
            <a:r>
              <a:rPr sz="1950" spc="15" dirty="0">
                <a:latin typeface="Arial"/>
                <a:cs typeface="Arial"/>
              </a:rPr>
              <a:t>Root cause  </a:t>
            </a:r>
            <a:r>
              <a:rPr sz="1950" spc="10" dirty="0">
                <a:latin typeface="Arial"/>
                <a:cs typeface="Arial"/>
              </a:rPr>
              <a:t>identification</a:t>
            </a:r>
            <a:endParaRPr sz="195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230"/>
              </a:spcBef>
            </a:pPr>
            <a:r>
              <a:rPr sz="1950" spc="20" dirty="0">
                <a:latin typeface="Arial"/>
                <a:cs typeface="Arial"/>
              </a:rPr>
              <a:t>SWOT</a:t>
            </a:r>
            <a:endParaRPr sz="195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  <a:spcBef>
                <a:spcPts val="1225"/>
              </a:spcBef>
            </a:pPr>
            <a:r>
              <a:rPr sz="1950" spc="10" dirty="0">
                <a:latin typeface="Arial"/>
                <a:cs typeface="Arial"/>
              </a:rPr>
              <a:t>Analisis</a:t>
            </a:r>
            <a:r>
              <a:rPr sz="1950" spc="20" dirty="0">
                <a:latin typeface="Arial"/>
                <a:cs typeface="Arial"/>
              </a:rPr>
              <a:t> </a:t>
            </a:r>
            <a:r>
              <a:rPr sz="1950" spc="5" dirty="0">
                <a:latin typeface="Arial"/>
                <a:cs typeface="Arial"/>
              </a:rPr>
              <a:t>Checklist</a:t>
            </a:r>
            <a:endParaRPr sz="1950">
              <a:latin typeface="Arial"/>
              <a:cs typeface="Arial"/>
            </a:endParaRPr>
          </a:p>
          <a:p>
            <a:pPr marL="90170" marR="101600">
              <a:lnSpc>
                <a:spcPct val="101499"/>
              </a:lnSpc>
              <a:spcBef>
                <a:spcPts val="1195"/>
              </a:spcBef>
            </a:pPr>
            <a:r>
              <a:rPr sz="1950" spc="-25" dirty="0">
                <a:latin typeface="Arial"/>
                <a:cs typeface="Arial"/>
              </a:rPr>
              <a:t>Teknik </a:t>
            </a:r>
            <a:r>
              <a:rPr sz="1950" spc="15" dirty="0">
                <a:latin typeface="Arial"/>
                <a:cs typeface="Arial"/>
              </a:rPr>
              <a:t>diagram</a:t>
            </a:r>
            <a:r>
              <a:rPr sz="1950" spc="-5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(cause  </a:t>
            </a:r>
            <a:r>
              <a:rPr sz="1950" spc="5" dirty="0">
                <a:latin typeface="Arial"/>
                <a:cs typeface="Arial"/>
              </a:rPr>
              <a:t>effect, </a:t>
            </a:r>
            <a:r>
              <a:rPr sz="1950" spc="10" dirty="0">
                <a:latin typeface="Arial"/>
                <a:cs typeface="Arial"/>
              </a:rPr>
              <a:t>flow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chart)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7435" y="2074926"/>
            <a:ext cx="2944495" cy="332232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937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10"/>
              </a:spcBef>
            </a:pPr>
            <a:r>
              <a:rPr sz="2350" spc="5" dirty="0">
                <a:latin typeface="Arial"/>
                <a:cs typeface="Arial"/>
              </a:rPr>
              <a:t>Risk</a:t>
            </a:r>
            <a:r>
              <a:rPr sz="2350" spc="-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register</a:t>
            </a:r>
            <a:endParaRPr sz="2350">
              <a:latin typeface="Arial"/>
              <a:cs typeface="Arial"/>
            </a:endParaRPr>
          </a:p>
          <a:p>
            <a:pPr marL="89535" marR="1376680">
              <a:lnSpc>
                <a:spcPct val="101499"/>
              </a:lnSpc>
              <a:spcBef>
                <a:spcPts val="1205"/>
              </a:spcBef>
            </a:pPr>
            <a:r>
              <a:rPr sz="1950" spc="10" dirty="0">
                <a:latin typeface="Arial"/>
                <a:cs typeface="Arial"/>
              </a:rPr>
              <a:t>-Daftar risiko  teridentifikasi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35"/>
              </a:spcBef>
            </a:pPr>
            <a:r>
              <a:rPr sz="1950" spc="10" dirty="0">
                <a:latin typeface="Arial"/>
                <a:cs typeface="Arial"/>
              </a:rPr>
              <a:t>-Daftar </a:t>
            </a:r>
            <a:r>
              <a:rPr sz="1950" spc="15" dirty="0">
                <a:latin typeface="Arial"/>
                <a:cs typeface="Arial"/>
              </a:rPr>
              <a:t>respon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potensial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20"/>
              </a:spcBef>
            </a:pPr>
            <a:r>
              <a:rPr sz="1950" spc="10" dirty="0">
                <a:latin typeface="Arial"/>
                <a:cs typeface="Arial"/>
              </a:rPr>
              <a:t>-Risiko akar</a:t>
            </a:r>
            <a:r>
              <a:rPr sz="1950" spc="-1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penyebab</a:t>
            </a:r>
            <a:endParaRPr sz="1950">
              <a:latin typeface="Arial"/>
              <a:cs typeface="Arial"/>
            </a:endParaRPr>
          </a:p>
          <a:p>
            <a:pPr marL="89535" marR="203835">
              <a:lnSpc>
                <a:spcPct val="101499"/>
              </a:lnSpc>
              <a:spcBef>
                <a:spcPts val="1195"/>
              </a:spcBef>
            </a:pPr>
            <a:r>
              <a:rPr sz="1950" spc="10" dirty="0">
                <a:latin typeface="Arial"/>
                <a:cs typeface="Arial"/>
              </a:rPr>
              <a:t>-Kategori risiko </a:t>
            </a:r>
            <a:r>
              <a:rPr sz="1950" spc="15" dirty="0">
                <a:latin typeface="Arial"/>
                <a:cs typeface="Arial"/>
              </a:rPr>
              <a:t>yang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up  </a:t>
            </a:r>
            <a:r>
              <a:rPr sz="1950" spc="10" dirty="0">
                <a:latin typeface="Arial"/>
                <a:cs typeface="Arial"/>
              </a:rPr>
              <a:t>date.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528764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3. Analisis </a:t>
            </a:r>
            <a:r>
              <a:rPr sz="3550" dirty="0"/>
              <a:t>Risiko</a:t>
            </a:r>
            <a:r>
              <a:rPr sz="3550" spc="-245" dirty="0"/>
              <a:t> </a:t>
            </a:r>
            <a:r>
              <a:rPr sz="3550" spc="5" dirty="0"/>
              <a:t>Kualitatif</a:t>
            </a:r>
            <a:endParaRPr sz="3550"/>
          </a:p>
        </p:txBody>
      </p:sp>
      <p:sp>
        <p:nvSpPr>
          <p:cNvPr id="3" name="object 3"/>
          <p:cNvSpPr txBox="1"/>
          <p:nvPr/>
        </p:nvSpPr>
        <p:spPr>
          <a:xfrm>
            <a:off x="1371091" y="1813816"/>
            <a:ext cx="8180070" cy="35039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747395" indent="-376555">
              <a:lnSpc>
                <a:spcPct val="100600"/>
              </a:lnSpc>
              <a:spcBef>
                <a:spcPts val="95"/>
              </a:spcBef>
              <a:buChar char="•"/>
              <a:tabLst>
                <a:tab pos="388620" algn="l"/>
                <a:tab pos="389255" algn="l"/>
              </a:tabLst>
            </a:pPr>
            <a:r>
              <a:rPr sz="3150" dirty="0">
                <a:latin typeface="Arial"/>
                <a:cs typeface="Arial"/>
              </a:rPr>
              <a:t>Menilai prioritas </a:t>
            </a:r>
            <a:r>
              <a:rPr sz="3150" spc="5" dirty="0">
                <a:latin typeface="Arial"/>
                <a:cs typeface="Arial"/>
              </a:rPr>
              <a:t>risiko teridentifikasi  menggunakan </a:t>
            </a:r>
            <a:r>
              <a:rPr sz="3150" dirty="0">
                <a:latin typeface="Arial"/>
                <a:cs typeface="Arial"/>
              </a:rPr>
              <a:t>peluang </a:t>
            </a:r>
            <a:r>
              <a:rPr sz="3150" spc="5" dirty="0">
                <a:latin typeface="Arial"/>
                <a:cs typeface="Arial"/>
              </a:rPr>
              <a:t>terjadinya dan  dampaknya terhadap </a:t>
            </a:r>
            <a:r>
              <a:rPr sz="3150" dirty="0">
                <a:latin typeface="Arial"/>
                <a:cs typeface="Arial"/>
              </a:rPr>
              <a:t>tujuan proyek bila  </a:t>
            </a:r>
            <a:r>
              <a:rPr sz="3150" spc="5" dirty="0">
                <a:latin typeface="Arial"/>
                <a:cs typeface="Arial"/>
              </a:rPr>
              <a:t>risiko </a:t>
            </a:r>
            <a:r>
              <a:rPr sz="3150" dirty="0">
                <a:latin typeface="Arial"/>
                <a:cs typeface="Arial"/>
              </a:rPr>
              <a:t>itu </a:t>
            </a:r>
            <a:r>
              <a:rPr sz="3150" spc="5" dirty="0">
                <a:latin typeface="Arial"/>
                <a:cs typeface="Arial"/>
              </a:rPr>
              <a:t>terjadi</a:t>
            </a:r>
            <a:endParaRPr sz="3150">
              <a:latin typeface="Arial"/>
              <a:cs typeface="Arial"/>
            </a:endParaRPr>
          </a:p>
          <a:p>
            <a:pPr marL="388620" marR="5080" indent="-376555">
              <a:lnSpc>
                <a:spcPct val="100600"/>
              </a:lnSpc>
              <a:spcBef>
                <a:spcPts val="760"/>
              </a:spcBef>
              <a:buChar char="•"/>
              <a:tabLst>
                <a:tab pos="388620" algn="l"/>
                <a:tab pos="389255" algn="l"/>
              </a:tabLst>
            </a:pPr>
            <a:r>
              <a:rPr sz="3150" dirty="0">
                <a:latin typeface="Arial"/>
                <a:cs typeface="Arial"/>
              </a:rPr>
              <a:t>Menilai </a:t>
            </a:r>
            <a:r>
              <a:rPr sz="3150" spc="5" dirty="0">
                <a:latin typeface="Arial"/>
                <a:cs typeface="Arial"/>
              </a:rPr>
              <a:t>faktor-faktor </a:t>
            </a:r>
            <a:r>
              <a:rPr sz="3150" dirty="0">
                <a:latin typeface="Arial"/>
                <a:cs typeface="Arial"/>
              </a:rPr>
              <a:t>lain seperti kerangka  </a:t>
            </a:r>
            <a:r>
              <a:rPr sz="3150" spc="5" dirty="0">
                <a:latin typeface="Arial"/>
                <a:cs typeface="Arial"/>
              </a:rPr>
              <a:t>waktu dan tolerasi risiko </a:t>
            </a:r>
            <a:r>
              <a:rPr sz="3150" dirty="0">
                <a:latin typeface="Arial"/>
                <a:cs typeface="Arial"/>
              </a:rPr>
              <a:t>dari </a:t>
            </a:r>
            <a:r>
              <a:rPr sz="3150" spc="5" dirty="0">
                <a:latin typeface="Arial"/>
                <a:cs typeface="Arial"/>
              </a:rPr>
              <a:t>kendala </a:t>
            </a:r>
            <a:r>
              <a:rPr sz="3150" dirty="0">
                <a:latin typeface="Arial"/>
                <a:cs typeface="Arial"/>
              </a:rPr>
              <a:t>biaya,  jadwal, </a:t>
            </a:r>
            <a:r>
              <a:rPr sz="3150" spc="5" dirty="0">
                <a:latin typeface="Arial"/>
                <a:cs typeface="Arial"/>
              </a:rPr>
              <a:t>ruang </a:t>
            </a:r>
            <a:r>
              <a:rPr sz="3150" dirty="0">
                <a:latin typeface="Arial"/>
                <a:cs typeface="Arial"/>
              </a:rPr>
              <a:t>lingkup, </a:t>
            </a:r>
            <a:r>
              <a:rPr sz="3150" spc="10" dirty="0">
                <a:latin typeface="Arial"/>
                <a:cs typeface="Arial"/>
              </a:rPr>
              <a:t>dan</a:t>
            </a:r>
            <a:r>
              <a:rPr sz="3150" spc="-55" dirty="0">
                <a:latin typeface="Arial"/>
                <a:cs typeface="Arial"/>
              </a:rPr>
              <a:t> </a:t>
            </a:r>
            <a:r>
              <a:rPr sz="3150" spc="5" dirty="0">
                <a:latin typeface="Arial"/>
                <a:cs typeface="Arial"/>
              </a:rPr>
              <a:t>mutu.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480885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Analisis Risiko</a:t>
            </a:r>
            <a:r>
              <a:rPr sz="3550" spc="-75" dirty="0"/>
              <a:t> </a:t>
            </a:r>
            <a:r>
              <a:rPr sz="3550" spc="5" dirty="0"/>
              <a:t>Kualitatif</a:t>
            </a:r>
            <a:endParaRPr sz="3550"/>
          </a:p>
        </p:txBody>
      </p:sp>
      <p:sp>
        <p:nvSpPr>
          <p:cNvPr id="3" name="object 3"/>
          <p:cNvSpPr/>
          <p:nvPr/>
        </p:nvSpPr>
        <p:spPr>
          <a:xfrm>
            <a:off x="1022603" y="1994916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8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5334" y="471678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7074" y="9144"/>
                </a:lnTo>
                <a:lnTo>
                  <a:pt x="2497074" y="471678"/>
                </a:lnTo>
                <a:lnTo>
                  <a:pt x="2501646" y="471678"/>
                </a:lnTo>
                <a:close/>
              </a:path>
              <a:path w="2501900" h="471805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2501900" h="471805">
                <a:moveTo>
                  <a:pt x="9906" y="462534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462534"/>
                </a:lnTo>
                <a:lnTo>
                  <a:pt x="9906" y="46253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5334" y="462534"/>
                </a:lnTo>
                <a:lnTo>
                  <a:pt x="9906" y="467106"/>
                </a:lnTo>
                <a:lnTo>
                  <a:pt x="9906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9906" y="471678"/>
                </a:moveTo>
                <a:lnTo>
                  <a:pt x="9906" y="467106"/>
                </a:lnTo>
                <a:lnTo>
                  <a:pt x="5334" y="462534"/>
                </a:lnTo>
                <a:lnTo>
                  <a:pt x="5334" y="471678"/>
                </a:lnTo>
                <a:lnTo>
                  <a:pt x="9906" y="471678"/>
                </a:lnTo>
                <a:close/>
              </a:path>
              <a:path w="2501900" h="471805">
                <a:moveTo>
                  <a:pt x="2497074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7074" y="914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2497074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2497074" y="471678"/>
                </a:moveTo>
                <a:lnTo>
                  <a:pt x="2497074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7074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5066" y="2023366"/>
            <a:ext cx="69659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Input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6858" y="1994916"/>
            <a:ext cx="2501265" cy="471805"/>
          </a:xfrm>
          <a:custGeom>
            <a:avLst/>
            <a:gdLst/>
            <a:ahLst/>
            <a:cxnLst/>
            <a:rect l="l" t="t" r="r" b="b"/>
            <a:pathLst>
              <a:path w="2501265" h="471805">
                <a:moveTo>
                  <a:pt x="2500884" y="471678"/>
                </a:moveTo>
                <a:lnTo>
                  <a:pt x="2500884" y="0"/>
                </a:lnTo>
                <a:lnTo>
                  <a:pt x="0" y="0"/>
                </a:lnTo>
                <a:lnTo>
                  <a:pt x="0" y="471678"/>
                </a:lnTo>
                <a:lnTo>
                  <a:pt x="4571" y="471678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6312" y="9144"/>
                </a:lnTo>
                <a:lnTo>
                  <a:pt x="2496312" y="471678"/>
                </a:lnTo>
                <a:lnTo>
                  <a:pt x="2500884" y="471678"/>
                </a:lnTo>
                <a:close/>
              </a:path>
              <a:path w="2501265" h="47180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2501265" h="471805">
                <a:moveTo>
                  <a:pt x="9143" y="462534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462534"/>
                </a:lnTo>
                <a:lnTo>
                  <a:pt x="9143" y="462534"/>
                </a:lnTo>
                <a:close/>
              </a:path>
              <a:path w="2501265" h="471805">
                <a:moveTo>
                  <a:pt x="2496312" y="462534"/>
                </a:moveTo>
                <a:lnTo>
                  <a:pt x="4571" y="462534"/>
                </a:lnTo>
                <a:lnTo>
                  <a:pt x="9143" y="467106"/>
                </a:lnTo>
                <a:lnTo>
                  <a:pt x="9143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6312" y="462534"/>
                </a:lnTo>
                <a:close/>
              </a:path>
              <a:path w="2501265" h="471805">
                <a:moveTo>
                  <a:pt x="9143" y="471678"/>
                </a:moveTo>
                <a:lnTo>
                  <a:pt x="9143" y="467106"/>
                </a:lnTo>
                <a:lnTo>
                  <a:pt x="4571" y="462534"/>
                </a:lnTo>
                <a:lnTo>
                  <a:pt x="4571" y="471678"/>
                </a:lnTo>
                <a:lnTo>
                  <a:pt x="9143" y="471678"/>
                </a:lnTo>
                <a:close/>
              </a:path>
              <a:path w="2501265" h="471805">
                <a:moveTo>
                  <a:pt x="2496312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6312" y="9144"/>
                </a:lnTo>
                <a:close/>
              </a:path>
              <a:path w="2501265" h="471805">
                <a:moveTo>
                  <a:pt x="2496312" y="462534"/>
                </a:moveTo>
                <a:lnTo>
                  <a:pt x="2496312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6312" y="462534"/>
                </a:lnTo>
                <a:close/>
              </a:path>
              <a:path w="2501265" h="471805">
                <a:moveTo>
                  <a:pt x="2496312" y="471678"/>
                </a:moveTo>
                <a:lnTo>
                  <a:pt x="2496312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6312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26355" y="2023366"/>
            <a:ext cx="880744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250" dirty="0">
                <a:latin typeface="Arial"/>
                <a:cs typeface="Arial"/>
              </a:rPr>
              <a:t>T</a:t>
            </a:r>
            <a:r>
              <a:rPr sz="2350" spc="5" dirty="0">
                <a:latin typeface="Arial"/>
                <a:cs typeface="Arial"/>
              </a:rPr>
              <a:t>e</a:t>
            </a:r>
            <a:r>
              <a:rPr sz="2350" spc="10" dirty="0">
                <a:latin typeface="Arial"/>
                <a:cs typeface="Arial"/>
              </a:rPr>
              <a:t>k</a:t>
            </a:r>
            <a:r>
              <a:rPr sz="2350" spc="5" dirty="0">
                <a:latin typeface="Arial"/>
                <a:cs typeface="Arial"/>
              </a:rPr>
              <a:t>ni</a:t>
            </a:r>
            <a:r>
              <a:rPr sz="2350" spc="10" dirty="0">
                <a:latin typeface="Arial"/>
                <a:cs typeface="Arial"/>
              </a:rPr>
              <a:t>k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10350" y="1994916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8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4572" y="471678"/>
                </a:lnTo>
                <a:lnTo>
                  <a:pt x="4572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6311" y="9144"/>
                </a:lnTo>
                <a:lnTo>
                  <a:pt x="2496311" y="471678"/>
                </a:lnTo>
                <a:lnTo>
                  <a:pt x="2501646" y="471678"/>
                </a:lnTo>
                <a:close/>
              </a:path>
              <a:path w="2501900" h="471805">
                <a:moveTo>
                  <a:pt x="9905" y="9144"/>
                </a:moveTo>
                <a:lnTo>
                  <a:pt x="9905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2501900" h="471805">
                <a:moveTo>
                  <a:pt x="9905" y="462534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462534"/>
                </a:lnTo>
                <a:lnTo>
                  <a:pt x="9905" y="462534"/>
                </a:lnTo>
                <a:close/>
              </a:path>
              <a:path w="2501900" h="471805">
                <a:moveTo>
                  <a:pt x="2496311" y="462534"/>
                </a:moveTo>
                <a:lnTo>
                  <a:pt x="4572" y="462534"/>
                </a:lnTo>
                <a:lnTo>
                  <a:pt x="9905" y="467106"/>
                </a:lnTo>
                <a:lnTo>
                  <a:pt x="9905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6311" y="462534"/>
                </a:lnTo>
                <a:close/>
              </a:path>
              <a:path w="2501900" h="471805">
                <a:moveTo>
                  <a:pt x="9905" y="471678"/>
                </a:moveTo>
                <a:lnTo>
                  <a:pt x="9905" y="467106"/>
                </a:lnTo>
                <a:lnTo>
                  <a:pt x="4572" y="462534"/>
                </a:lnTo>
                <a:lnTo>
                  <a:pt x="4572" y="471678"/>
                </a:lnTo>
                <a:lnTo>
                  <a:pt x="9905" y="471678"/>
                </a:lnTo>
                <a:close/>
              </a:path>
              <a:path w="2501900" h="471805">
                <a:moveTo>
                  <a:pt x="2496311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6311" y="9144"/>
                </a:lnTo>
                <a:close/>
              </a:path>
              <a:path w="2501900" h="471805">
                <a:moveTo>
                  <a:pt x="2496311" y="462534"/>
                </a:moveTo>
                <a:lnTo>
                  <a:pt x="2496311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6311" y="462534"/>
                </a:lnTo>
                <a:close/>
              </a:path>
              <a:path w="2501900" h="471805">
                <a:moveTo>
                  <a:pt x="2496311" y="471678"/>
                </a:moveTo>
                <a:lnTo>
                  <a:pt x="2496311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6311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395462" y="2023366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7938" y="2528316"/>
            <a:ext cx="2491740" cy="352806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89535" marR="802005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Aset</a:t>
            </a:r>
            <a:r>
              <a:rPr sz="2350" spc="-6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proses  organisasi</a:t>
            </a:r>
            <a:endParaRPr sz="2350">
              <a:latin typeface="Arial"/>
              <a:cs typeface="Arial"/>
            </a:endParaRPr>
          </a:p>
          <a:p>
            <a:pPr marL="89535" marR="581660">
              <a:lnSpc>
                <a:spcPct val="101299"/>
              </a:lnSpc>
              <a:spcBef>
                <a:spcPts val="1420"/>
              </a:spcBef>
            </a:pPr>
            <a:r>
              <a:rPr sz="2350" spc="5" dirty="0">
                <a:latin typeface="Arial"/>
                <a:cs typeface="Arial"/>
              </a:rPr>
              <a:t>Pernyataan  ruang</a:t>
            </a:r>
            <a:r>
              <a:rPr sz="2350" spc="-4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lingkup</a:t>
            </a:r>
            <a:endParaRPr sz="2350">
              <a:latin typeface="Arial"/>
              <a:cs typeface="Arial"/>
            </a:endParaRPr>
          </a:p>
          <a:p>
            <a:pPr marL="89535" marR="816610">
              <a:lnSpc>
                <a:spcPct val="101299"/>
              </a:lnSpc>
              <a:spcBef>
                <a:spcPts val="1425"/>
              </a:spcBef>
            </a:pPr>
            <a:r>
              <a:rPr sz="2350" spc="5" dirty="0">
                <a:latin typeface="Arial"/>
                <a:cs typeface="Arial"/>
              </a:rPr>
              <a:t>Rencana  </a:t>
            </a:r>
            <a:r>
              <a:rPr sz="2350" spc="10" dirty="0">
                <a:latin typeface="Arial"/>
                <a:cs typeface="Arial"/>
              </a:rPr>
              <a:t>manajemen  risiko</a:t>
            </a:r>
            <a:endParaRPr sz="23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455"/>
              </a:spcBef>
            </a:pPr>
            <a:r>
              <a:rPr sz="2350" spc="5" dirty="0">
                <a:latin typeface="Arial"/>
                <a:cs typeface="Arial"/>
              </a:rPr>
              <a:t>Risk</a:t>
            </a:r>
            <a:r>
              <a:rPr sz="2350" spc="-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register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45991" y="2528316"/>
            <a:ext cx="2642870" cy="443293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89535" marR="411480">
              <a:lnSpc>
                <a:spcPct val="101299"/>
              </a:lnSpc>
              <a:spcBef>
                <a:spcPts val="275"/>
              </a:spcBef>
            </a:pPr>
            <a:r>
              <a:rPr sz="2350" spc="10" dirty="0">
                <a:latin typeface="Arial"/>
                <a:cs typeface="Arial"/>
              </a:rPr>
              <a:t>Penilaian  </a:t>
            </a:r>
            <a:r>
              <a:rPr sz="2350" spc="5" dirty="0">
                <a:latin typeface="Arial"/>
                <a:cs typeface="Arial"/>
              </a:rPr>
              <a:t>probabilitas dan  </a:t>
            </a:r>
            <a:r>
              <a:rPr sz="2350" spc="10" dirty="0">
                <a:latin typeface="Arial"/>
                <a:cs typeface="Arial"/>
              </a:rPr>
              <a:t>dampak</a:t>
            </a:r>
            <a:r>
              <a:rPr sz="2350" spc="-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89535" marR="96520">
              <a:lnSpc>
                <a:spcPct val="101299"/>
              </a:lnSpc>
              <a:spcBef>
                <a:spcPts val="1420"/>
              </a:spcBef>
            </a:pPr>
            <a:r>
              <a:rPr sz="2350" spc="10" dirty="0">
                <a:latin typeface="Arial"/>
                <a:cs typeface="Arial"/>
              </a:rPr>
              <a:t>Matrik</a:t>
            </a:r>
            <a:r>
              <a:rPr sz="2350" spc="-6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probabilitas  </a:t>
            </a:r>
            <a:r>
              <a:rPr sz="2350" spc="10" dirty="0">
                <a:latin typeface="Arial"/>
                <a:cs typeface="Arial"/>
              </a:rPr>
              <a:t>dan</a:t>
            </a:r>
            <a:r>
              <a:rPr sz="2350" spc="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dampak</a:t>
            </a:r>
            <a:endParaRPr sz="2350">
              <a:latin typeface="Arial"/>
              <a:cs typeface="Arial"/>
            </a:endParaRPr>
          </a:p>
          <a:p>
            <a:pPr marL="89535" marR="545465">
              <a:lnSpc>
                <a:spcPct val="101299"/>
              </a:lnSpc>
              <a:spcBef>
                <a:spcPts val="1425"/>
              </a:spcBef>
            </a:pPr>
            <a:r>
              <a:rPr sz="2350" spc="10" dirty="0">
                <a:latin typeface="Arial"/>
                <a:cs typeface="Arial"/>
              </a:rPr>
              <a:t>Penilaian</a:t>
            </a:r>
            <a:r>
              <a:rPr sz="2350" spc="-3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mutu  </a:t>
            </a:r>
            <a:r>
              <a:rPr sz="2350" spc="5" dirty="0">
                <a:latin typeface="Arial"/>
                <a:cs typeface="Arial"/>
              </a:rPr>
              <a:t>data</a:t>
            </a:r>
            <a:r>
              <a:rPr sz="2350" spc="-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455"/>
              </a:spcBef>
            </a:pPr>
            <a:r>
              <a:rPr sz="2350" spc="10" dirty="0">
                <a:latin typeface="Arial"/>
                <a:cs typeface="Arial"/>
              </a:rPr>
              <a:t>Kategorisasi</a:t>
            </a:r>
            <a:r>
              <a:rPr sz="2350" spc="-10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  <a:p>
            <a:pPr marL="89535" marR="227329">
              <a:lnSpc>
                <a:spcPct val="101299"/>
              </a:lnSpc>
              <a:spcBef>
                <a:spcPts val="1425"/>
              </a:spcBef>
            </a:pPr>
            <a:r>
              <a:rPr sz="2350" spc="10" dirty="0">
                <a:latin typeface="Arial"/>
                <a:cs typeface="Arial"/>
              </a:rPr>
              <a:t>Penilaian</a:t>
            </a:r>
            <a:r>
              <a:rPr sz="2350" spc="-3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urgensi  </a:t>
            </a:r>
            <a:r>
              <a:rPr sz="2350" spc="10" dirty="0">
                <a:latin typeface="Arial"/>
                <a:cs typeface="Arial"/>
              </a:rPr>
              <a:t>risiko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14921" y="2603754"/>
            <a:ext cx="2491740" cy="81470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170" marR="194310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Risk </a:t>
            </a:r>
            <a:r>
              <a:rPr sz="2350" spc="10" dirty="0">
                <a:latin typeface="Arial"/>
                <a:cs typeface="Arial"/>
              </a:rPr>
              <a:t>register</a:t>
            </a:r>
            <a:r>
              <a:rPr sz="2350" spc="-4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(up  </a:t>
            </a:r>
            <a:r>
              <a:rPr sz="2350" spc="5" dirty="0">
                <a:latin typeface="Arial"/>
                <a:cs typeface="Arial"/>
              </a:rPr>
              <a:t>date)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98604"/>
            <a:ext cx="6179820" cy="629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950" dirty="0"/>
              <a:t>4. Analisis Risiko</a:t>
            </a:r>
            <a:r>
              <a:rPr sz="3950" spc="-285" dirty="0"/>
              <a:t> </a:t>
            </a:r>
            <a:r>
              <a:rPr sz="3950" spc="5" dirty="0"/>
              <a:t>Kuantitatif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1371091" y="1776478"/>
            <a:ext cx="8325484" cy="458152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88620" marR="68580" indent="-376555">
              <a:lnSpc>
                <a:spcPts val="2780"/>
              </a:lnSpc>
              <a:spcBef>
                <a:spcPts val="450"/>
              </a:spcBef>
              <a:buChar char="•"/>
              <a:tabLst>
                <a:tab pos="388620" algn="l"/>
                <a:tab pos="389255" algn="l"/>
              </a:tabLst>
            </a:pPr>
            <a:r>
              <a:rPr sz="2550" spc="10" dirty="0">
                <a:latin typeface="Arial"/>
                <a:cs typeface="Arial"/>
              </a:rPr>
              <a:t>Dikerjakan berdasarkan </a:t>
            </a:r>
            <a:r>
              <a:rPr sz="2550" spc="5" dirty="0">
                <a:latin typeface="Arial"/>
                <a:cs typeface="Arial"/>
              </a:rPr>
              <a:t>risiko </a:t>
            </a:r>
            <a:r>
              <a:rPr sz="2550" spc="10" dirty="0">
                <a:latin typeface="Arial"/>
                <a:cs typeface="Arial"/>
              </a:rPr>
              <a:t>yang diprioritaskan oleh  proses analisis </a:t>
            </a:r>
            <a:r>
              <a:rPr sz="2550" spc="5" dirty="0">
                <a:latin typeface="Arial"/>
                <a:cs typeface="Arial"/>
              </a:rPr>
              <a:t>risiko</a:t>
            </a:r>
            <a:r>
              <a:rPr sz="2550" spc="-10" dirty="0">
                <a:latin typeface="Arial"/>
                <a:cs typeface="Arial"/>
              </a:rPr>
              <a:t> </a:t>
            </a:r>
            <a:r>
              <a:rPr sz="2550" spc="5" dirty="0">
                <a:latin typeface="Arial"/>
                <a:cs typeface="Arial"/>
              </a:rPr>
              <a:t>kualitatif</a:t>
            </a:r>
            <a:endParaRPr sz="2550">
              <a:latin typeface="Arial"/>
              <a:cs typeface="Arial"/>
            </a:endParaRPr>
          </a:p>
          <a:p>
            <a:pPr marL="388620" marR="1446530" indent="-376555">
              <a:lnSpc>
                <a:spcPts val="2780"/>
              </a:lnSpc>
              <a:spcBef>
                <a:spcPts val="620"/>
              </a:spcBef>
              <a:buChar char="•"/>
              <a:tabLst>
                <a:tab pos="388620" algn="l"/>
                <a:tab pos="389255" algn="l"/>
              </a:tabLst>
            </a:pPr>
            <a:r>
              <a:rPr sz="2550" spc="10" dirty="0">
                <a:latin typeface="Arial"/>
                <a:cs typeface="Arial"/>
              </a:rPr>
              <a:t>Proses menggunakan teknik seperti simulasi  montecarlo dan pohon keputusan</a:t>
            </a:r>
            <a:r>
              <a:rPr sz="2550" spc="40" dirty="0">
                <a:latin typeface="Arial"/>
                <a:cs typeface="Arial"/>
              </a:rPr>
              <a:t> </a:t>
            </a:r>
            <a:r>
              <a:rPr sz="2550" spc="10" dirty="0">
                <a:latin typeface="Arial"/>
                <a:cs typeface="Arial"/>
              </a:rPr>
              <a:t>untuk:</a:t>
            </a:r>
            <a:endParaRPr sz="25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265"/>
              </a:spcBef>
              <a:buChar char="–"/>
              <a:tabLst>
                <a:tab pos="829310" algn="l"/>
                <a:tab pos="829944" algn="l"/>
              </a:tabLst>
            </a:pPr>
            <a:r>
              <a:rPr sz="2150" spc="10" dirty="0">
                <a:latin typeface="Arial"/>
                <a:cs typeface="Arial"/>
              </a:rPr>
              <a:t>Menghitung hasil </a:t>
            </a:r>
            <a:r>
              <a:rPr sz="2150" spc="15" dirty="0">
                <a:latin typeface="Arial"/>
                <a:cs typeface="Arial"/>
              </a:rPr>
              <a:t>yang mungkin dan</a:t>
            </a:r>
            <a:r>
              <a:rPr sz="2150" spc="10" dirty="0">
                <a:latin typeface="Arial"/>
                <a:cs typeface="Arial"/>
              </a:rPr>
              <a:t> peluangnya</a:t>
            </a:r>
            <a:endParaRPr sz="2150">
              <a:latin typeface="Arial"/>
              <a:cs typeface="Arial"/>
            </a:endParaRPr>
          </a:p>
          <a:p>
            <a:pPr marL="829310" lvl="1" indent="-315595">
              <a:lnSpc>
                <a:spcPct val="100000"/>
              </a:lnSpc>
              <a:spcBef>
                <a:spcPts val="295"/>
              </a:spcBef>
              <a:buChar char="–"/>
              <a:tabLst>
                <a:tab pos="829310" algn="l"/>
                <a:tab pos="829944" algn="l"/>
              </a:tabLst>
            </a:pPr>
            <a:r>
              <a:rPr sz="2150" spc="10" dirty="0">
                <a:latin typeface="Arial"/>
                <a:cs typeface="Arial"/>
              </a:rPr>
              <a:t>Menilai peluang untuk </a:t>
            </a:r>
            <a:r>
              <a:rPr sz="2150" spc="15" dirty="0">
                <a:latin typeface="Arial"/>
                <a:cs typeface="Arial"/>
              </a:rPr>
              <a:t>mencapai </a:t>
            </a:r>
            <a:r>
              <a:rPr sz="2150" spc="10" dirty="0">
                <a:latin typeface="Arial"/>
                <a:cs typeface="Arial"/>
              </a:rPr>
              <a:t>tujuan</a:t>
            </a:r>
            <a:r>
              <a:rPr sz="2150" spc="15" dirty="0">
                <a:latin typeface="Arial"/>
                <a:cs typeface="Arial"/>
              </a:rPr>
              <a:t> </a:t>
            </a:r>
            <a:r>
              <a:rPr sz="2150" spc="10" dirty="0">
                <a:latin typeface="Arial"/>
                <a:cs typeface="Arial"/>
              </a:rPr>
              <a:t>proyek</a:t>
            </a:r>
            <a:endParaRPr sz="2150">
              <a:latin typeface="Arial"/>
              <a:cs typeface="Arial"/>
            </a:endParaRPr>
          </a:p>
          <a:p>
            <a:pPr marL="829310" marR="217170" lvl="1" indent="-314960">
              <a:lnSpc>
                <a:spcPct val="91300"/>
              </a:lnSpc>
              <a:spcBef>
                <a:spcPts val="525"/>
              </a:spcBef>
              <a:buChar char="–"/>
              <a:tabLst>
                <a:tab pos="829310" algn="l"/>
                <a:tab pos="829944" algn="l"/>
              </a:tabLst>
            </a:pPr>
            <a:r>
              <a:rPr sz="2150" spc="10" dirty="0">
                <a:latin typeface="Arial"/>
                <a:cs typeface="Arial"/>
              </a:rPr>
              <a:t>Mengidentifikasi risiko </a:t>
            </a:r>
            <a:r>
              <a:rPr sz="2150" spc="15" dirty="0">
                <a:latin typeface="Arial"/>
                <a:cs typeface="Arial"/>
              </a:rPr>
              <a:t>yang membutuhkan </a:t>
            </a:r>
            <a:r>
              <a:rPr sz="2150" spc="10" dirty="0">
                <a:latin typeface="Arial"/>
                <a:cs typeface="Arial"/>
              </a:rPr>
              <a:t>perhatian paling  besar </a:t>
            </a:r>
            <a:r>
              <a:rPr sz="2150" spc="15" dirty="0">
                <a:latin typeface="Arial"/>
                <a:cs typeface="Arial"/>
              </a:rPr>
              <a:t>dengan </a:t>
            </a:r>
            <a:r>
              <a:rPr sz="2150" spc="10" dirty="0">
                <a:latin typeface="Arial"/>
                <a:cs typeface="Arial"/>
              </a:rPr>
              <a:t>menghitung kontrubisi relatifnya terhadap  keseluruhan risiko</a:t>
            </a:r>
            <a:r>
              <a:rPr sz="2150" spc="15" dirty="0">
                <a:latin typeface="Arial"/>
                <a:cs typeface="Arial"/>
              </a:rPr>
              <a:t> </a:t>
            </a:r>
            <a:r>
              <a:rPr sz="2150" spc="10" dirty="0">
                <a:latin typeface="Arial"/>
                <a:cs typeface="Arial"/>
              </a:rPr>
              <a:t>proyek</a:t>
            </a:r>
            <a:endParaRPr sz="2150">
              <a:latin typeface="Arial"/>
              <a:cs typeface="Arial"/>
            </a:endParaRPr>
          </a:p>
          <a:p>
            <a:pPr marL="829310" marR="5080" lvl="1" indent="-314960">
              <a:lnSpc>
                <a:spcPts val="2360"/>
              </a:lnSpc>
              <a:spcBef>
                <a:spcPts val="555"/>
              </a:spcBef>
              <a:buChar char="–"/>
              <a:tabLst>
                <a:tab pos="829310" algn="l"/>
                <a:tab pos="829944" algn="l"/>
              </a:tabLst>
            </a:pPr>
            <a:r>
              <a:rPr sz="2150" spc="10" dirty="0">
                <a:latin typeface="Arial"/>
                <a:cs typeface="Arial"/>
              </a:rPr>
              <a:t>Mengidentifikasi biaya, jadwal, </a:t>
            </a:r>
            <a:r>
              <a:rPr sz="2150" spc="15" dirty="0">
                <a:latin typeface="Arial"/>
                <a:cs typeface="Arial"/>
              </a:rPr>
              <a:t>dan </a:t>
            </a:r>
            <a:r>
              <a:rPr sz="2150" spc="10" dirty="0">
                <a:latin typeface="Arial"/>
                <a:cs typeface="Arial"/>
              </a:rPr>
              <a:t>target ruang lingkup </a:t>
            </a:r>
            <a:r>
              <a:rPr sz="2150" spc="15" dirty="0">
                <a:latin typeface="Arial"/>
                <a:cs typeface="Arial"/>
              </a:rPr>
              <a:t>yang  </a:t>
            </a:r>
            <a:r>
              <a:rPr sz="2150" spc="10" dirty="0">
                <a:latin typeface="Arial"/>
                <a:cs typeface="Arial"/>
              </a:rPr>
              <a:t>realistik </a:t>
            </a:r>
            <a:r>
              <a:rPr sz="2150" spc="15" dirty="0">
                <a:latin typeface="Arial"/>
                <a:cs typeface="Arial"/>
              </a:rPr>
              <a:t>dan </a:t>
            </a:r>
            <a:r>
              <a:rPr sz="2150" spc="10" dirty="0">
                <a:latin typeface="Arial"/>
                <a:cs typeface="Arial"/>
              </a:rPr>
              <a:t>dapat</a:t>
            </a:r>
            <a:r>
              <a:rPr sz="2150" spc="5" dirty="0">
                <a:latin typeface="Arial"/>
                <a:cs typeface="Arial"/>
              </a:rPr>
              <a:t> </a:t>
            </a:r>
            <a:r>
              <a:rPr sz="2150" spc="10" dirty="0">
                <a:latin typeface="Arial"/>
                <a:cs typeface="Arial"/>
              </a:rPr>
              <a:t>dicapai</a:t>
            </a:r>
            <a:endParaRPr sz="2150">
              <a:latin typeface="Arial"/>
              <a:cs typeface="Arial"/>
            </a:endParaRPr>
          </a:p>
          <a:p>
            <a:pPr marL="829310" marR="125730" lvl="1" indent="-314960">
              <a:lnSpc>
                <a:spcPts val="2360"/>
              </a:lnSpc>
              <a:spcBef>
                <a:spcPts val="515"/>
              </a:spcBef>
              <a:buChar char="–"/>
              <a:tabLst>
                <a:tab pos="829310" algn="l"/>
                <a:tab pos="829944" algn="l"/>
              </a:tabLst>
            </a:pPr>
            <a:r>
              <a:rPr sz="2150" spc="10" dirty="0">
                <a:latin typeface="Arial"/>
                <a:cs typeface="Arial"/>
              </a:rPr>
              <a:t>Menentukan keputusan </a:t>
            </a:r>
            <a:r>
              <a:rPr sz="2150" spc="15" dirty="0">
                <a:latin typeface="Arial"/>
                <a:cs typeface="Arial"/>
              </a:rPr>
              <a:t>manajemen </a:t>
            </a:r>
            <a:r>
              <a:rPr sz="2150" spc="10" dirty="0">
                <a:latin typeface="Arial"/>
                <a:cs typeface="Arial"/>
              </a:rPr>
              <a:t>proyek ketika beberapa  kondisi atau hasil tidak</a:t>
            </a:r>
            <a:r>
              <a:rPr sz="2150" spc="5" dirty="0">
                <a:latin typeface="Arial"/>
                <a:cs typeface="Arial"/>
              </a:rPr>
              <a:t> </a:t>
            </a:r>
            <a:r>
              <a:rPr sz="2150" spc="10" dirty="0">
                <a:latin typeface="Arial"/>
                <a:cs typeface="Arial"/>
              </a:rPr>
              <a:t>pasti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28500"/>
            <a:ext cx="6536055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50" dirty="0"/>
              <a:t>Analisis </a:t>
            </a:r>
            <a:r>
              <a:rPr sz="4850" spc="-5" dirty="0"/>
              <a:t>Risiko</a:t>
            </a:r>
            <a:r>
              <a:rPr sz="4850" spc="-55" dirty="0"/>
              <a:t> </a:t>
            </a:r>
            <a:r>
              <a:rPr sz="4850" dirty="0"/>
              <a:t>Kualitatif</a:t>
            </a:r>
            <a:endParaRPr sz="4850"/>
          </a:p>
        </p:txBody>
      </p:sp>
      <p:sp>
        <p:nvSpPr>
          <p:cNvPr id="3" name="object 3"/>
          <p:cNvSpPr/>
          <p:nvPr/>
        </p:nvSpPr>
        <p:spPr>
          <a:xfrm>
            <a:off x="1098041" y="1994916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8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5334" y="471678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92502" y="9144"/>
                </a:lnTo>
                <a:lnTo>
                  <a:pt x="2492502" y="4572"/>
                </a:lnTo>
                <a:lnTo>
                  <a:pt x="2497074" y="9144"/>
                </a:lnTo>
                <a:lnTo>
                  <a:pt x="2497074" y="471678"/>
                </a:lnTo>
                <a:lnTo>
                  <a:pt x="2501646" y="471678"/>
                </a:lnTo>
                <a:close/>
              </a:path>
              <a:path w="2501900" h="471805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2501900" h="471805">
                <a:moveTo>
                  <a:pt x="9906" y="462534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462534"/>
                </a:lnTo>
                <a:lnTo>
                  <a:pt x="9906" y="46253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5334" y="462534"/>
                </a:lnTo>
                <a:lnTo>
                  <a:pt x="9906" y="467106"/>
                </a:lnTo>
                <a:lnTo>
                  <a:pt x="9906" y="471678"/>
                </a:lnTo>
                <a:lnTo>
                  <a:pt x="2492502" y="471678"/>
                </a:lnTo>
                <a:lnTo>
                  <a:pt x="2492502" y="467106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9906" y="471678"/>
                </a:moveTo>
                <a:lnTo>
                  <a:pt x="9906" y="467106"/>
                </a:lnTo>
                <a:lnTo>
                  <a:pt x="5334" y="462534"/>
                </a:lnTo>
                <a:lnTo>
                  <a:pt x="5334" y="471678"/>
                </a:lnTo>
                <a:lnTo>
                  <a:pt x="9906" y="471678"/>
                </a:lnTo>
                <a:close/>
              </a:path>
              <a:path w="2501900" h="471805">
                <a:moveTo>
                  <a:pt x="2497074" y="9144"/>
                </a:moveTo>
                <a:lnTo>
                  <a:pt x="2492502" y="4572"/>
                </a:lnTo>
                <a:lnTo>
                  <a:pt x="2492502" y="9144"/>
                </a:lnTo>
                <a:lnTo>
                  <a:pt x="2497074" y="914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2497074" y="9144"/>
                </a:lnTo>
                <a:lnTo>
                  <a:pt x="2492502" y="9144"/>
                </a:lnTo>
                <a:lnTo>
                  <a:pt x="2492502" y="462534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2497074" y="471678"/>
                </a:moveTo>
                <a:lnTo>
                  <a:pt x="2497074" y="462534"/>
                </a:lnTo>
                <a:lnTo>
                  <a:pt x="2492502" y="467106"/>
                </a:lnTo>
                <a:lnTo>
                  <a:pt x="2492502" y="471678"/>
                </a:lnTo>
                <a:lnTo>
                  <a:pt x="2497074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00504" y="2023366"/>
            <a:ext cx="69659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Input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92296" y="1994916"/>
            <a:ext cx="2501265" cy="471805"/>
          </a:xfrm>
          <a:custGeom>
            <a:avLst/>
            <a:gdLst/>
            <a:ahLst/>
            <a:cxnLst/>
            <a:rect l="l" t="t" r="r" b="b"/>
            <a:pathLst>
              <a:path w="2501265" h="471805">
                <a:moveTo>
                  <a:pt x="2500883" y="471678"/>
                </a:moveTo>
                <a:lnTo>
                  <a:pt x="2500883" y="0"/>
                </a:lnTo>
                <a:lnTo>
                  <a:pt x="0" y="0"/>
                </a:lnTo>
                <a:lnTo>
                  <a:pt x="0" y="471678"/>
                </a:lnTo>
                <a:lnTo>
                  <a:pt x="4571" y="471678"/>
                </a:lnTo>
                <a:lnTo>
                  <a:pt x="4571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6312" y="9144"/>
                </a:lnTo>
                <a:lnTo>
                  <a:pt x="2496312" y="471678"/>
                </a:lnTo>
                <a:lnTo>
                  <a:pt x="2500883" y="471678"/>
                </a:lnTo>
                <a:close/>
              </a:path>
              <a:path w="2501265" h="471805">
                <a:moveTo>
                  <a:pt x="9143" y="9144"/>
                </a:moveTo>
                <a:lnTo>
                  <a:pt x="9143" y="4572"/>
                </a:lnTo>
                <a:lnTo>
                  <a:pt x="4571" y="9144"/>
                </a:lnTo>
                <a:lnTo>
                  <a:pt x="9143" y="9144"/>
                </a:lnTo>
                <a:close/>
              </a:path>
              <a:path w="2501265" h="471805">
                <a:moveTo>
                  <a:pt x="9143" y="462534"/>
                </a:moveTo>
                <a:lnTo>
                  <a:pt x="9143" y="9144"/>
                </a:lnTo>
                <a:lnTo>
                  <a:pt x="4571" y="9144"/>
                </a:lnTo>
                <a:lnTo>
                  <a:pt x="4571" y="462534"/>
                </a:lnTo>
                <a:lnTo>
                  <a:pt x="9143" y="462534"/>
                </a:lnTo>
                <a:close/>
              </a:path>
              <a:path w="2501265" h="471805">
                <a:moveTo>
                  <a:pt x="2496312" y="462534"/>
                </a:moveTo>
                <a:lnTo>
                  <a:pt x="4571" y="462534"/>
                </a:lnTo>
                <a:lnTo>
                  <a:pt x="9143" y="467106"/>
                </a:lnTo>
                <a:lnTo>
                  <a:pt x="9143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6312" y="462534"/>
                </a:lnTo>
                <a:close/>
              </a:path>
              <a:path w="2501265" h="471805">
                <a:moveTo>
                  <a:pt x="9143" y="471678"/>
                </a:moveTo>
                <a:lnTo>
                  <a:pt x="9143" y="467106"/>
                </a:lnTo>
                <a:lnTo>
                  <a:pt x="4571" y="462534"/>
                </a:lnTo>
                <a:lnTo>
                  <a:pt x="4571" y="471678"/>
                </a:lnTo>
                <a:lnTo>
                  <a:pt x="9143" y="471678"/>
                </a:lnTo>
                <a:close/>
              </a:path>
              <a:path w="2501265" h="471805">
                <a:moveTo>
                  <a:pt x="2496312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6312" y="9144"/>
                </a:lnTo>
                <a:close/>
              </a:path>
              <a:path w="2501265" h="471805">
                <a:moveTo>
                  <a:pt x="2496312" y="462534"/>
                </a:moveTo>
                <a:lnTo>
                  <a:pt x="2496312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6312" y="462534"/>
                </a:lnTo>
                <a:close/>
              </a:path>
              <a:path w="2501265" h="471805">
                <a:moveTo>
                  <a:pt x="2496312" y="471678"/>
                </a:moveTo>
                <a:lnTo>
                  <a:pt x="2496312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6312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01794" y="2023366"/>
            <a:ext cx="880744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250" dirty="0">
                <a:latin typeface="Arial"/>
                <a:cs typeface="Arial"/>
              </a:rPr>
              <a:t>T</a:t>
            </a:r>
            <a:r>
              <a:rPr sz="2350" spc="5" dirty="0">
                <a:latin typeface="Arial"/>
                <a:cs typeface="Arial"/>
              </a:rPr>
              <a:t>e</a:t>
            </a:r>
            <a:r>
              <a:rPr sz="2350" spc="10" dirty="0">
                <a:latin typeface="Arial"/>
                <a:cs typeface="Arial"/>
              </a:rPr>
              <a:t>k</a:t>
            </a:r>
            <a:r>
              <a:rPr sz="2350" spc="5" dirty="0">
                <a:latin typeface="Arial"/>
                <a:cs typeface="Arial"/>
              </a:rPr>
              <a:t>ni</a:t>
            </a:r>
            <a:r>
              <a:rPr sz="2350" spc="10" dirty="0">
                <a:latin typeface="Arial"/>
                <a:cs typeface="Arial"/>
              </a:rPr>
              <a:t>k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61226" y="1994916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8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5333" y="471678"/>
                </a:lnTo>
                <a:lnTo>
                  <a:pt x="5333" y="9144"/>
                </a:lnTo>
                <a:lnTo>
                  <a:pt x="9905" y="4572"/>
                </a:lnTo>
                <a:lnTo>
                  <a:pt x="9905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7074" y="9144"/>
                </a:lnTo>
                <a:lnTo>
                  <a:pt x="2497074" y="471678"/>
                </a:lnTo>
                <a:lnTo>
                  <a:pt x="2501646" y="471678"/>
                </a:lnTo>
                <a:close/>
              </a:path>
              <a:path w="2501900" h="471805">
                <a:moveTo>
                  <a:pt x="9905" y="9144"/>
                </a:moveTo>
                <a:lnTo>
                  <a:pt x="9905" y="4572"/>
                </a:lnTo>
                <a:lnTo>
                  <a:pt x="5333" y="9144"/>
                </a:lnTo>
                <a:lnTo>
                  <a:pt x="9905" y="9144"/>
                </a:lnTo>
                <a:close/>
              </a:path>
              <a:path w="2501900" h="471805">
                <a:moveTo>
                  <a:pt x="9905" y="462534"/>
                </a:moveTo>
                <a:lnTo>
                  <a:pt x="9905" y="9144"/>
                </a:lnTo>
                <a:lnTo>
                  <a:pt x="5333" y="9144"/>
                </a:lnTo>
                <a:lnTo>
                  <a:pt x="5333" y="462534"/>
                </a:lnTo>
                <a:lnTo>
                  <a:pt x="9905" y="46253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5333" y="462534"/>
                </a:lnTo>
                <a:lnTo>
                  <a:pt x="9905" y="467106"/>
                </a:lnTo>
                <a:lnTo>
                  <a:pt x="9905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9905" y="471678"/>
                </a:moveTo>
                <a:lnTo>
                  <a:pt x="9905" y="467106"/>
                </a:lnTo>
                <a:lnTo>
                  <a:pt x="5333" y="462534"/>
                </a:lnTo>
                <a:lnTo>
                  <a:pt x="5333" y="471678"/>
                </a:lnTo>
                <a:lnTo>
                  <a:pt x="9905" y="471678"/>
                </a:lnTo>
                <a:close/>
              </a:path>
              <a:path w="2501900" h="471805">
                <a:moveTo>
                  <a:pt x="2497074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7074" y="9144"/>
                </a:lnTo>
                <a:close/>
              </a:path>
              <a:path w="2501900" h="471805">
                <a:moveTo>
                  <a:pt x="2497074" y="462534"/>
                </a:moveTo>
                <a:lnTo>
                  <a:pt x="2497074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7074" y="462534"/>
                </a:lnTo>
                <a:close/>
              </a:path>
              <a:path w="2501900" h="471805">
                <a:moveTo>
                  <a:pt x="2497074" y="471678"/>
                </a:moveTo>
                <a:lnTo>
                  <a:pt x="2497074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7074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46340" y="2023366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3375" y="2603754"/>
            <a:ext cx="2491740" cy="341376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7465" rIns="0" bIns="0" rtlCol="0">
            <a:spAutoFit/>
          </a:bodyPr>
          <a:lstStyle/>
          <a:p>
            <a:pPr marL="89535" marR="1066165">
              <a:lnSpc>
                <a:spcPct val="101499"/>
              </a:lnSpc>
              <a:spcBef>
                <a:spcPts val="295"/>
              </a:spcBef>
            </a:pPr>
            <a:r>
              <a:rPr sz="1950" spc="15" dirty="0">
                <a:latin typeface="Arial"/>
                <a:cs typeface="Arial"/>
              </a:rPr>
              <a:t>Aset</a:t>
            </a:r>
            <a:r>
              <a:rPr sz="1950" spc="-10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proses  </a:t>
            </a:r>
            <a:r>
              <a:rPr sz="1950" spc="10" dirty="0">
                <a:latin typeface="Arial"/>
                <a:cs typeface="Arial"/>
              </a:rPr>
              <a:t>organisasi</a:t>
            </a:r>
            <a:endParaRPr sz="1950">
              <a:latin typeface="Arial"/>
              <a:cs typeface="Arial"/>
            </a:endParaRPr>
          </a:p>
          <a:p>
            <a:pPr marL="89535" marR="393065">
              <a:lnSpc>
                <a:spcPct val="101499"/>
              </a:lnSpc>
              <a:spcBef>
                <a:spcPts val="1195"/>
              </a:spcBef>
            </a:pPr>
            <a:r>
              <a:rPr sz="1950" spc="15" dirty="0">
                <a:latin typeface="Arial"/>
                <a:cs typeface="Arial"/>
              </a:rPr>
              <a:t>Pernyataan</a:t>
            </a:r>
            <a:r>
              <a:rPr sz="1950" spc="-10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ruang  </a:t>
            </a:r>
            <a:r>
              <a:rPr sz="1950" spc="10" dirty="0">
                <a:latin typeface="Arial"/>
                <a:cs typeface="Arial"/>
              </a:rPr>
              <a:t>lingkup</a:t>
            </a:r>
            <a:endParaRPr sz="1950">
              <a:latin typeface="Arial"/>
              <a:cs typeface="Arial"/>
            </a:endParaRPr>
          </a:p>
          <a:p>
            <a:pPr marL="89535" marR="422909">
              <a:lnSpc>
                <a:spcPct val="101499"/>
              </a:lnSpc>
              <a:spcBef>
                <a:spcPts val="1195"/>
              </a:spcBef>
            </a:pPr>
            <a:r>
              <a:rPr sz="1950" spc="15" dirty="0">
                <a:latin typeface="Arial"/>
                <a:cs typeface="Arial"/>
              </a:rPr>
              <a:t>Rencana  manajemen</a:t>
            </a:r>
            <a:r>
              <a:rPr sz="1950" spc="-7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risiko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30"/>
              </a:spcBef>
            </a:pPr>
            <a:r>
              <a:rPr sz="1950" spc="10" dirty="0">
                <a:latin typeface="Arial"/>
                <a:cs typeface="Arial"/>
              </a:rPr>
              <a:t>Risk register</a:t>
            </a:r>
            <a:endParaRPr sz="1950">
              <a:latin typeface="Arial"/>
              <a:cs typeface="Arial"/>
            </a:endParaRPr>
          </a:p>
          <a:p>
            <a:pPr marL="89535" marR="253365">
              <a:lnSpc>
                <a:spcPct val="101499"/>
              </a:lnSpc>
              <a:spcBef>
                <a:spcPts val="1185"/>
              </a:spcBef>
            </a:pPr>
            <a:r>
              <a:rPr sz="1950" spc="15" dirty="0">
                <a:latin typeface="Arial"/>
                <a:cs typeface="Arial"/>
              </a:rPr>
              <a:t>Rencana  manajemen</a:t>
            </a:r>
            <a:r>
              <a:rPr sz="1950" spc="-7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proyek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1429" y="2603754"/>
            <a:ext cx="2870200" cy="326326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6830" rIns="0" bIns="0" rtlCol="0">
            <a:spAutoFit/>
          </a:bodyPr>
          <a:lstStyle/>
          <a:p>
            <a:pPr marL="89535" marR="142240">
              <a:lnSpc>
                <a:spcPct val="101600"/>
              </a:lnSpc>
              <a:spcBef>
                <a:spcPts val="290"/>
              </a:spcBef>
            </a:pPr>
            <a:r>
              <a:rPr sz="1950" spc="15" dirty="0">
                <a:latin typeface="Arial"/>
                <a:cs typeface="Arial"/>
              </a:rPr>
              <a:t>Data </a:t>
            </a:r>
            <a:r>
              <a:rPr sz="1950" spc="10" dirty="0">
                <a:latin typeface="Arial"/>
                <a:cs typeface="Arial"/>
              </a:rPr>
              <a:t>gathering:  Interviewing,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probability  distribution, expert  judgment.</a:t>
            </a:r>
            <a:endParaRPr sz="1950">
              <a:latin typeface="Arial"/>
              <a:cs typeface="Arial"/>
            </a:endParaRPr>
          </a:p>
          <a:p>
            <a:pPr marL="89535" marR="177800">
              <a:lnSpc>
                <a:spcPct val="101600"/>
              </a:lnSpc>
              <a:spcBef>
                <a:spcPts val="1195"/>
              </a:spcBef>
            </a:pPr>
            <a:r>
              <a:rPr sz="1950" spc="10" dirty="0">
                <a:latin typeface="Arial"/>
                <a:cs typeface="Arial"/>
              </a:rPr>
              <a:t>Quantitative technique:  analisis sensitivitas,  analisis </a:t>
            </a:r>
            <a:r>
              <a:rPr sz="1950" spc="15" dirty="0">
                <a:latin typeface="Arial"/>
                <a:cs typeface="Arial"/>
              </a:rPr>
              <a:t>Expected  Monetary </a:t>
            </a:r>
            <a:r>
              <a:rPr sz="1950" spc="-20" dirty="0">
                <a:latin typeface="Arial"/>
                <a:cs typeface="Arial"/>
              </a:rPr>
              <a:t>Value</a:t>
            </a:r>
            <a:r>
              <a:rPr sz="1950" spc="-9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(EMV),  pohon </a:t>
            </a:r>
            <a:r>
              <a:rPr sz="1950" spc="10" dirty="0">
                <a:latin typeface="Arial"/>
                <a:cs typeface="Arial"/>
              </a:rPr>
              <a:t>keputusan,  </a:t>
            </a:r>
            <a:r>
              <a:rPr sz="1950" spc="15" dirty="0">
                <a:latin typeface="Arial"/>
                <a:cs typeface="Arial"/>
              </a:rPr>
              <a:t>modeling dan</a:t>
            </a:r>
            <a:r>
              <a:rPr sz="1950" spc="-5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simulasi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41997" y="2679192"/>
            <a:ext cx="2491740" cy="265874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7465" rIns="0" bIns="0" rtlCol="0">
            <a:spAutoFit/>
          </a:bodyPr>
          <a:lstStyle/>
          <a:p>
            <a:pPr marL="89535" marR="994410">
              <a:lnSpc>
                <a:spcPct val="101499"/>
              </a:lnSpc>
              <a:spcBef>
                <a:spcPts val="295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-5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register  (updates):</a:t>
            </a:r>
            <a:endParaRPr sz="1950">
              <a:latin typeface="Arial"/>
              <a:cs typeface="Arial"/>
            </a:endParaRPr>
          </a:p>
          <a:p>
            <a:pPr marL="89535" marR="126364">
              <a:lnSpc>
                <a:spcPct val="101600"/>
              </a:lnSpc>
              <a:spcBef>
                <a:spcPts val="1190"/>
              </a:spcBef>
            </a:pPr>
            <a:r>
              <a:rPr sz="1950" spc="10" dirty="0">
                <a:latin typeface="Arial"/>
                <a:cs typeface="Arial"/>
              </a:rPr>
              <a:t>Analisis</a:t>
            </a:r>
            <a:r>
              <a:rPr sz="1950" spc="-2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probabilistik  proyek, </a:t>
            </a:r>
            <a:r>
              <a:rPr sz="1950" spc="15" dirty="0">
                <a:latin typeface="Arial"/>
                <a:cs typeface="Arial"/>
              </a:rPr>
              <a:t>peluang  mencapai </a:t>
            </a:r>
            <a:r>
              <a:rPr sz="1950" spc="10" dirty="0">
                <a:latin typeface="Arial"/>
                <a:cs typeface="Arial"/>
              </a:rPr>
              <a:t>tujuan  biaya </a:t>
            </a:r>
            <a:r>
              <a:rPr sz="1950" spc="15" dirty="0">
                <a:latin typeface="Arial"/>
                <a:cs typeface="Arial"/>
              </a:rPr>
              <a:t>dan </a:t>
            </a:r>
            <a:r>
              <a:rPr sz="1950" spc="10" dirty="0">
                <a:latin typeface="Arial"/>
                <a:cs typeface="Arial"/>
              </a:rPr>
              <a:t>waktu,  </a:t>
            </a:r>
            <a:r>
              <a:rPr sz="1950" spc="5" dirty="0">
                <a:latin typeface="Arial"/>
                <a:cs typeface="Arial"/>
              </a:rPr>
              <a:t>daftar prioritas </a:t>
            </a:r>
            <a:r>
              <a:rPr sz="1950" spc="10" dirty="0">
                <a:latin typeface="Arial"/>
                <a:cs typeface="Arial"/>
              </a:rPr>
              <a:t>risiko  terkuantifikasi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98604"/>
            <a:ext cx="6966584" cy="629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950" spc="5" dirty="0"/>
              <a:t>5. Perencanaan Respon</a:t>
            </a:r>
            <a:r>
              <a:rPr sz="3950" spc="-70" dirty="0"/>
              <a:t> </a:t>
            </a:r>
            <a:r>
              <a:rPr sz="3950" spc="5" dirty="0"/>
              <a:t>Risiko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1371091" y="1812292"/>
            <a:ext cx="7853045" cy="319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76555">
              <a:lnSpc>
                <a:spcPct val="100499"/>
              </a:lnSpc>
              <a:spcBef>
                <a:spcPts val="95"/>
              </a:spcBef>
              <a:buChar char="•"/>
              <a:tabLst>
                <a:tab pos="388620" algn="l"/>
                <a:tab pos="389255" algn="l"/>
              </a:tabLst>
            </a:pPr>
            <a:r>
              <a:rPr sz="3450" spc="5" dirty="0">
                <a:latin typeface="Arial"/>
                <a:cs typeface="Arial"/>
              </a:rPr>
              <a:t>Proses mengembangkan </a:t>
            </a:r>
            <a:r>
              <a:rPr sz="3450" dirty="0">
                <a:latin typeface="Arial"/>
                <a:cs typeface="Arial"/>
              </a:rPr>
              <a:t>pilihan </a:t>
            </a:r>
            <a:r>
              <a:rPr sz="3450" spc="5" dirty="0">
                <a:latin typeface="Arial"/>
                <a:cs typeface="Arial"/>
              </a:rPr>
              <a:t>dan  menentukan </a:t>
            </a:r>
            <a:r>
              <a:rPr sz="3450" dirty="0">
                <a:latin typeface="Arial"/>
                <a:cs typeface="Arial"/>
              </a:rPr>
              <a:t>tindakan untuk  meningkatkan </a:t>
            </a:r>
            <a:r>
              <a:rPr sz="3450" spc="5" dirty="0">
                <a:latin typeface="Arial"/>
                <a:cs typeface="Arial"/>
              </a:rPr>
              <a:t>kesempatan dan  mengurangi ancaman </a:t>
            </a:r>
            <a:r>
              <a:rPr sz="3450" dirty="0">
                <a:latin typeface="Arial"/>
                <a:cs typeface="Arial"/>
              </a:rPr>
              <a:t>terhadap tujuan  proyek. Ini mengikuti analisis risiko  kualitatif </a:t>
            </a:r>
            <a:r>
              <a:rPr sz="3450" spc="5" dirty="0">
                <a:latin typeface="Arial"/>
                <a:cs typeface="Arial"/>
              </a:rPr>
              <a:t>dan</a:t>
            </a:r>
            <a:r>
              <a:rPr sz="3450" spc="3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kuantitatif.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576389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Perencanaan Respon</a:t>
            </a:r>
            <a:r>
              <a:rPr sz="3550" spc="-50" dirty="0"/>
              <a:t> </a:t>
            </a:r>
            <a:r>
              <a:rPr sz="3550" dirty="0"/>
              <a:t>Risiko</a:t>
            </a:r>
            <a:endParaRPr sz="3550"/>
          </a:p>
        </p:txBody>
      </p:sp>
      <p:sp>
        <p:nvSpPr>
          <p:cNvPr id="3" name="object 3"/>
          <p:cNvSpPr/>
          <p:nvPr/>
        </p:nvSpPr>
        <p:spPr>
          <a:xfrm>
            <a:off x="1022603" y="2070354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7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5334" y="471678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91740" y="9143"/>
                </a:lnTo>
                <a:lnTo>
                  <a:pt x="2491740" y="4571"/>
                </a:lnTo>
                <a:lnTo>
                  <a:pt x="2497074" y="9143"/>
                </a:lnTo>
                <a:lnTo>
                  <a:pt x="2497074" y="471677"/>
                </a:lnTo>
                <a:lnTo>
                  <a:pt x="2501646" y="471677"/>
                </a:lnTo>
                <a:close/>
              </a:path>
              <a:path w="2501900" h="471805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2501900" h="471805">
                <a:moveTo>
                  <a:pt x="9906" y="462534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462534"/>
                </a:lnTo>
                <a:lnTo>
                  <a:pt x="9906" y="462534"/>
                </a:lnTo>
                <a:close/>
              </a:path>
              <a:path w="2501900" h="471805">
                <a:moveTo>
                  <a:pt x="2497074" y="462533"/>
                </a:moveTo>
                <a:lnTo>
                  <a:pt x="5334" y="462534"/>
                </a:lnTo>
                <a:lnTo>
                  <a:pt x="9906" y="467106"/>
                </a:lnTo>
                <a:lnTo>
                  <a:pt x="9906" y="471678"/>
                </a:lnTo>
                <a:lnTo>
                  <a:pt x="2491740" y="471677"/>
                </a:lnTo>
                <a:lnTo>
                  <a:pt x="2491740" y="467106"/>
                </a:lnTo>
                <a:lnTo>
                  <a:pt x="2497074" y="462533"/>
                </a:lnTo>
                <a:close/>
              </a:path>
              <a:path w="2501900" h="471805">
                <a:moveTo>
                  <a:pt x="9906" y="471678"/>
                </a:moveTo>
                <a:lnTo>
                  <a:pt x="9906" y="467106"/>
                </a:lnTo>
                <a:lnTo>
                  <a:pt x="5334" y="462534"/>
                </a:lnTo>
                <a:lnTo>
                  <a:pt x="5334" y="471678"/>
                </a:lnTo>
                <a:lnTo>
                  <a:pt x="9906" y="471678"/>
                </a:lnTo>
                <a:close/>
              </a:path>
              <a:path w="2501900" h="471805">
                <a:moveTo>
                  <a:pt x="2497074" y="9143"/>
                </a:moveTo>
                <a:lnTo>
                  <a:pt x="2491740" y="4571"/>
                </a:lnTo>
                <a:lnTo>
                  <a:pt x="2491740" y="9143"/>
                </a:lnTo>
                <a:lnTo>
                  <a:pt x="2497074" y="9143"/>
                </a:lnTo>
                <a:close/>
              </a:path>
              <a:path w="2501900" h="471805">
                <a:moveTo>
                  <a:pt x="2497074" y="462533"/>
                </a:moveTo>
                <a:lnTo>
                  <a:pt x="2497074" y="9143"/>
                </a:lnTo>
                <a:lnTo>
                  <a:pt x="2491740" y="9143"/>
                </a:lnTo>
                <a:lnTo>
                  <a:pt x="2491740" y="462533"/>
                </a:lnTo>
                <a:lnTo>
                  <a:pt x="2497074" y="462533"/>
                </a:lnTo>
                <a:close/>
              </a:path>
              <a:path w="2501900" h="471805">
                <a:moveTo>
                  <a:pt x="2497074" y="471677"/>
                </a:moveTo>
                <a:lnTo>
                  <a:pt x="2497074" y="462533"/>
                </a:lnTo>
                <a:lnTo>
                  <a:pt x="2491740" y="467106"/>
                </a:lnTo>
                <a:lnTo>
                  <a:pt x="2491740" y="471677"/>
                </a:lnTo>
                <a:lnTo>
                  <a:pt x="2497074" y="471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25066" y="2098804"/>
            <a:ext cx="69659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Input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41420" y="2070354"/>
            <a:ext cx="2501265" cy="471805"/>
          </a:xfrm>
          <a:custGeom>
            <a:avLst/>
            <a:gdLst/>
            <a:ahLst/>
            <a:cxnLst/>
            <a:rect l="l" t="t" r="r" b="b"/>
            <a:pathLst>
              <a:path w="2501265" h="471805">
                <a:moveTo>
                  <a:pt x="2500883" y="471677"/>
                </a:moveTo>
                <a:lnTo>
                  <a:pt x="2500883" y="0"/>
                </a:lnTo>
                <a:lnTo>
                  <a:pt x="0" y="0"/>
                </a:lnTo>
                <a:lnTo>
                  <a:pt x="0" y="471677"/>
                </a:lnTo>
                <a:lnTo>
                  <a:pt x="4571" y="471677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491740" y="9143"/>
                </a:lnTo>
                <a:lnTo>
                  <a:pt x="2491740" y="4571"/>
                </a:lnTo>
                <a:lnTo>
                  <a:pt x="2496312" y="9143"/>
                </a:lnTo>
                <a:lnTo>
                  <a:pt x="2496312" y="471677"/>
                </a:lnTo>
                <a:lnTo>
                  <a:pt x="2500883" y="471677"/>
                </a:lnTo>
                <a:close/>
              </a:path>
              <a:path w="2501265" h="47180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501265" h="471805">
                <a:moveTo>
                  <a:pt x="9143" y="462533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462533"/>
                </a:lnTo>
                <a:lnTo>
                  <a:pt x="9143" y="462533"/>
                </a:lnTo>
                <a:close/>
              </a:path>
              <a:path w="2501265" h="471805">
                <a:moveTo>
                  <a:pt x="2496312" y="462533"/>
                </a:moveTo>
                <a:lnTo>
                  <a:pt x="4571" y="462533"/>
                </a:lnTo>
                <a:lnTo>
                  <a:pt x="9143" y="467106"/>
                </a:lnTo>
                <a:lnTo>
                  <a:pt x="9143" y="471677"/>
                </a:lnTo>
                <a:lnTo>
                  <a:pt x="2491740" y="471677"/>
                </a:lnTo>
                <a:lnTo>
                  <a:pt x="2491740" y="467106"/>
                </a:lnTo>
                <a:lnTo>
                  <a:pt x="2496312" y="462533"/>
                </a:lnTo>
                <a:close/>
              </a:path>
              <a:path w="2501265" h="471805">
                <a:moveTo>
                  <a:pt x="9143" y="471677"/>
                </a:moveTo>
                <a:lnTo>
                  <a:pt x="9143" y="467106"/>
                </a:lnTo>
                <a:lnTo>
                  <a:pt x="4571" y="462533"/>
                </a:lnTo>
                <a:lnTo>
                  <a:pt x="4571" y="471677"/>
                </a:lnTo>
                <a:lnTo>
                  <a:pt x="9143" y="471677"/>
                </a:lnTo>
                <a:close/>
              </a:path>
              <a:path w="2501265" h="471805">
                <a:moveTo>
                  <a:pt x="2496312" y="9143"/>
                </a:moveTo>
                <a:lnTo>
                  <a:pt x="2491740" y="4571"/>
                </a:lnTo>
                <a:lnTo>
                  <a:pt x="2491740" y="9143"/>
                </a:lnTo>
                <a:lnTo>
                  <a:pt x="2496312" y="9143"/>
                </a:lnTo>
                <a:close/>
              </a:path>
              <a:path w="2501265" h="471805">
                <a:moveTo>
                  <a:pt x="2496312" y="462533"/>
                </a:moveTo>
                <a:lnTo>
                  <a:pt x="2496312" y="9143"/>
                </a:lnTo>
                <a:lnTo>
                  <a:pt x="2491740" y="9143"/>
                </a:lnTo>
                <a:lnTo>
                  <a:pt x="2491740" y="462533"/>
                </a:lnTo>
                <a:lnTo>
                  <a:pt x="2496312" y="462533"/>
                </a:lnTo>
                <a:close/>
              </a:path>
              <a:path w="2501265" h="471805">
                <a:moveTo>
                  <a:pt x="2496312" y="471677"/>
                </a:moveTo>
                <a:lnTo>
                  <a:pt x="2496312" y="462533"/>
                </a:lnTo>
                <a:lnTo>
                  <a:pt x="2491740" y="467106"/>
                </a:lnTo>
                <a:lnTo>
                  <a:pt x="2491740" y="471677"/>
                </a:lnTo>
                <a:lnTo>
                  <a:pt x="2496312" y="471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50917" y="2098804"/>
            <a:ext cx="880744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250" dirty="0">
                <a:latin typeface="Arial"/>
                <a:cs typeface="Arial"/>
              </a:rPr>
              <a:t>T</a:t>
            </a:r>
            <a:r>
              <a:rPr sz="2350" spc="5" dirty="0">
                <a:latin typeface="Arial"/>
                <a:cs typeface="Arial"/>
              </a:rPr>
              <a:t>e</a:t>
            </a:r>
            <a:r>
              <a:rPr sz="2350" spc="10" dirty="0">
                <a:latin typeface="Arial"/>
                <a:cs typeface="Arial"/>
              </a:rPr>
              <a:t>k</a:t>
            </a:r>
            <a:r>
              <a:rPr sz="2350" spc="5" dirty="0">
                <a:latin typeface="Arial"/>
                <a:cs typeface="Arial"/>
              </a:rPr>
              <a:t>ni</a:t>
            </a:r>
            <a:r>
              <a:rPr sz="2350" spc="10" dirty="0">
                <a:latin typeface="Arial"/>
                <a:cs typeface="Arial"/>
              </a:rPr>
              <a:t>k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34911" y="2070354"/>
            <a:ext cx="2501900" cy="471805"/>
          </a:xfrm>
          <a:custGeom>
            <a:avLst/>
            <a:gdLst/>
            <a:ahLst/>
            <a:cxnLst/>
            <a:rect l="l" t="t" r="r" b="b"/>
            <a:pathLst>
              <a:path w="2501900" h="471805">
                <a:moveTo>
                  <a:pt x="2501646" y="471678"/>
                </a:moveTo>
                <a:lnTo>
                  <a:pt x="2501646" y="0"/>
                </a:lnTo>
                <a:lnTo>
                  <a:pt x="0" y="0"/>
                </a:lnTo>
                <a:lnTo>
                  <a:pt x="0" y="471678"/>
                </a:lnTo>
                <a:lnTo>
                  <a:pt x="4572" y="471678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91740" y="9144"/>
                </a:lnTo>
                <a:lnTo>
                  <a:pt x="2491740" y="4572"/>
                </a:lnTo>
                <a:lnTo>
                  <a:pt x="2496312" y="9144"/>
                </a:lnTo>
                <a:lnTo>
                  <a:pt x="2496312" y="471678"/>
                </a:lnTo>
                <a:lnTo>
                  <a:pt x="2501646" y="471678"/>
                </a:lnTo>
                <a:close/>
              </a:path>
              <a:path w="2501900" h="471805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2501900" h="471805">
                <a:moveTo>
                  <a:pt x="9906" y="462534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462534"/>
                </a:lnTo>
                <a:lnTo>
                  <a:pt x="9906" y="462534"/>
                </a:lnTo>
                <a:close/>
              </a:path>
              <a:path w="2501900" h="471805">
                <a:moveTo>
                  <a:pt x="2496312" y="462534"/>
                </a:moveTo>
                <a:lnTo>
                  <a:pt x="4572" y="462534"/>
                </a:lnTo>
                <a:lnTo>
                  <a:pt x="9906" y="467106"/>
                </a:lnTo>
                <a:lnTo>
                  <a:pt x="9906" y="471678"/>
                </a:lnTo>
                <a:lnTo>
                  <a:pt x="2491740" y="471678"/>
                </a:lnTo>
                <a:lnTo>
                  <a:pt x="2491740" y="467106"/>
                </a:lnTo>
                <a:lnTo>
                  <a:pt x="2496312" y="462534"/>
                </a:lnTo>
                <a:close/>
              </a:path>
              <a:path w="2501900" h="471805">
                <a:moveTo>
                  <a:pt x="9906" y="471678"/>
                </a:moveTo>
                <a:lnTo>
                  <a:pt x="9906" y="467106"/>
                </a:lnTo>
                <a:lnTo>
                  <a:pt x="4572" y="462534"/>
                </a:lnTo>
                <a:lnTo>
                  <a:pt x="4572" y="471678"/>
                </a:lnTo>
                <a:lnTo>
                  <a:pt x="9906" y="471678"/>
                </a:lnTo>
                <a:close/>
              </a:path>
              <a:path w="2501900" h="471805">
                <a:moveTo>
                  <a:pt x="2496312" y="9144"/>
                </a:moveTo>
                <a:lnTo>
                  <a:pt x="2491740" y="4572"/>
                </a:lnTo>
                <a:lnTo>
                  <a:pt x="2491740" y="9144"/>
                </a:lnTo>
                <a:lnTo>
                  <a:pt x="2496312" y="9144"/>
                </a:lnTo>
                <a:close/>
              </a:path>
              <a:path w="2501900" h="471805">
                <a:moveTo>
                  <a:pt x="2496312" y="462534"/>
                </a:moveTo>
                <a:lnTo>
                  <a:pt x="2496312" y="9144"/>
                </a:lnTo>
                <a:lnTo>
                  <a:pt x="2491740" y="9144"/>
                </a:lnTo>
                <a:lnTo>
                  <a:pt x="2491740" y="462534"/>
                </a:lnTo>
                <a:lnTo>
                  <a:pt x="2496312" y="462534"/>
                </a:lnTo>
                <a:close/>
              </a:path>
              <a:path w="2501900" h="471805">
                <a:moveTo>
                  <a:pt x="2496312" y="471678"/>
                </a:moveTo>
                <a:lnTo>
                  <a:pt x="2496312" y="462534"/>
                </a:lnTo>
                <a:lnTo>
                  <a:pt x="2491740" y="467106"/>
                </a:lnTo>
                <a:lnTo>
                  <a:pt x="2491740" y="471678"/>
                </a:lnTo>
                <a:lnTo>
                  <a:pt x="2496312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320026" y="2098804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7938" y="2679192"/>
            <a:ext cx="2416810" cy="171958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89535" marR="556895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Risk  </a:t>
            </a:r>
            <a:r>
              <a:rPr sz="2350" spc="10" dirty="0">
                <a:latin typeface="Arial"/>
                <a:cs typeface="Arial"/>
              </a:rPr>
              <a:t>management  </a:t>
            </a:r>
            <a:r>
              <a:rPr sz="2350" spc="5" dirty="0">
                <a:latin typeface="Arial"/>
                <a:cs typeface="Arial"/>
              </a:rPr>
              <a:t>plan</a:t>
            </a:r>
            <a:endParaRPr sz="23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460"/>
              </a:spcBef>
            </a:pPr>
            <a:r>
              <a:rPr sz="2350" spc="5" dirty="0">
                <a:latin typeface="Arial"/>
                <a:cs typeface="Arial"/>
              </a:rPr>
              <a:t>Risk</a:t>
            </a:r>
            <a:r>
              <a:rPr sz="2350" spc="-5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register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45991" y="2754629"/>
            <a:ext cx="2642870" cy="461391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89535" marR="682625" algn="just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Strategi</a:t>
            </a:r>
            <a:r>
              <a:rPr sz="2350" spc="-5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untuk  risiko negatif/  </a:t>
            </a:r>
            <a:r>
              <a:rPr sz="2350" spc="10" dirty="0">
                <a:latin typeface="Arial"/>
                <a:cs typeface="Arial"/>
              </a:rPr>
              <a:t>ancaman</a:t>
            </a:r>
            <a:endParaRPr sz="2350">
              <a:latin typeface="Arial"/>
              <a:cs typeface="Arial"/>
            </a:endParaRPr>
          </a:p>
          <a:p>
            <a:pPr marL="89535" marR="683260">
              <a:lnSpc>
                <a:spcPct val="101200"/>
              </a:lnSpc>
              <a:spcBef>
                <a:spcPts val="1425"/>
              </a:spcBef>
            </a:pPr>
            <a:r>
              <a:rPr sz="2350" spc="5" dirty="0">
                <a:latin typeface="Arial"/>
                <a:cs typeface="Arial"/>
              </a:rPr>
              <a:t>Strategi</a:t>
            </a:r>
            <a:r>
              <a:rPr sz="2350" spc="-55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untuk  </a:t>
            </a:r>
            <a:r>
              <a:rPr sz="2350" spc="10" dirty="0">
                <a:latin typeface="Arial"/>
                <a:cs typeface="Arial"/>
              </a:rPr>
              <a:t>risiko </a:t>
            </a:r>
            <a:r>
              <a:rPr sz="2350" dirty="0">
                <a:latin typeface="Arial"/>
                <a:cs typeface="Arial"/>
              </a:rPr>
              <a:t>positif/  </a:t>
            </a:r>
            <a:r>
              <a:rPr sz="2350" spc="5" dirty="0">
                <a:latin typeface="Arial"/>
                <a:cs typeface="Arial"/>
              </a:rPr>
              <a:t>kesempatan</a:t>
            </a:r>
            <a:endParaRPr sz="2350">
              <a:latin typeface="Arial"/>
              <a:cs typeface="Arial"/>
            </a:endParaRPr>
          </a:p>
          <a:p>
            <a:pPr marL="89535" marR="682625" algn="just">
              <a:lnSpc>
                <a:spcPct val="101200"/>
              </a:lnSpc>
              <a:spcBef>
                <a:spcPts val="1430"/>
              </a:spcBef>
            </a:pPr>
            <a:r>
              <a:rPr sz="2350" spc="5" dirty="0">
                <a:latin typeface="Arial"/>
                <a:cs typeface="Arial"/>
              </a:rPr>
              <a:t>Strategi</a:t>
            </a:r>
            <a:r>
              <a:rPr sz="2350" spc="-5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untuk  </a:t>
            </a:r>
            <a:r>
              <a:rPr sz="2350" spc="10" dirty="0">
                <a:latin typeface="Arial"/>
                <a:cs typeface="Arial"/>
              </a:rPr>
              <a:t>ancaman </a:t>
            </a:r>
            <a:r>
              <a:rPr sz="2350" spc="5" dirty="0">
                <a:latin typeface="Arial"/>
                <a:cs typeface="Arial"/>
              </a:rPr>
              <a:t>dan  kesempatan</a:t>
            </a:r>
            <a:endParaRPr sz="2350">
              <a:latin typeface="Arial"/>
              <a:cs typeface="Arial"/>
            </a:endParaRPr>
          </a:p>
          <a:p>
            <a:pPr marL="89535" marR="498475" algn="just">
              <a:lnSpc>
                <a:spcPct val="101299"/>
              </a:lnSpc>
              <a:spcBef>
                <a:spcPts val="1420"/>
              </a:spcBef>
            </a:pPr>
            <a:r>
              <a:rPr sz="2350" spc="5" dirty="0">
                <a:latin typeface="Arial"/>
                <a:cs typeface="Arial"/>
              </a:rPr>
              <a:t>Strategi respon  kontingen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9483" y="2754629"/>
            <a:ext cx="2491740" cy="334772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170" marR="716280">
              <a:lnSpc>
                <a:spcPct val="101299"/>
              </a:lnSpc>
              <a:spcBef>
                <a:spcPts val="275"/>
              </a:spcBef>
            </a:pPr>
            <a:r>
              <a:rPr sz="2350" spc="5" dirty="0">
                <a:latin typeface="Arial"/>
                <a:cs typeface="Arial"/>
              </a:rPr>
              <a:t>Risk</a:t>
            </a:r>
            <a:r>
              <a:rPr sz="2350" spc="-70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register  </a:t>
            </a:r>
            <a:r>
              <a:rPr sz="2350" spc="5" dirty="0">
                <a:latin typeface="Arial"/>
                <a:cs typeface="Arial"/>
              </a:rPr>
              <a:t>(updates)</a:t>
            </a:r>
            <a:endParaRPr sz="2350">
              <a:latin typeface="Arial"/>
              <a:cs typeface="Arial"/>
            </a:endParaRPr>
          </a:p>
          <a:p>
            <a:pPr marL="90170" marR="413384">
              <a:lnSpc>
                <a:spcPct val="101299"/>
              </a:lnSpc>
              <a:spcBef>
                <a:spcPts val="1420"/>
              </a:spcBef>
            </a:pPr>
            <a:r>
              <a:rPr sz="2350" spc="5" dirty="0">
                <a:latin typeface="Arial"/>
                <a:cs typeface="Arial"/>
              </a:rPr>
              <a:t>Project  </a:t>
            </a:r>
            <a:r>
              <a:rPr sz="2350" spc="15" dirty="0">
                <a:latin typeface="Arial"/>
                <a:cs typeface="Arial"/>
              </a:rPr>
              <a:t>management  </a:t>
            </a:r>
            <a:r>
              <a:rPr sz="2350" spc="5" dirty="0">
                <a:latin typeface="Arial"/>
                <a:cs typeface="Arial"/>
              </a:rPr>
              <a:t>plan</a:t>
            </a:r>
            <a:r>
              <a:rPr sz="2350" spc="-40" dirty="0">
                <a:latin typeface="Arial"/>
                <a:cs typeface="Arial"/>
              </a:rPr>
              <a:t> </a:t>
            </a:r>
            <a:r>
              <a:rPr sz="2350" spc="5" dirty="0">
                <a:latin typeface="Arial"/>
                <a:cs typeface="Arial"/>
              </a:rPr>
              <a:t>(Updates)</a:t>
            </a:r>
            <a:endParaRPr sz="2350">
              <a:latin typeface="Arial"/>
              <a:cs typeface="Arial"/>
            </a:endParaRPr>
          </a:p>
          <a:p>
            <a:pPr marL="90170" marR="800100">
              <a:lnSpc>
                <a:spcPct val="101200"/>
              </a:lnSpc>
              <a:spcBef>
                <a:spcPts val="1425"/>
              </a:spcBef>
            </a:pPr>
            <a:r>
              <a:rPr sz="2350" spc="5" dirty="0">
                <a:latin typeface="Arial"/>
                <a:cs typeface="Arial"/>
              </a:rPr>
              <a:t>Risk</a:t>
            </a:r>
            <a:r>
              <a:rPr sz="2350" spc="-70" dirty="0">
                <a:latin typeface="Arial"/>
                <a:cs typeface="Arial"/>
              </a:rPr>
              <a:t> </a:t>
            </a:r>
            <a:r>
              <a:rPr sz="2350" spc="10" dirty="0">
                <a:latin typeface="Arial"/>
                <a:cs typeface="Arial"/>
              </a:rPr>
              <a:t>related  </a:t>
            </a:r>
            <a:r>
              <a:rPr sz="2350" spc="5" dirty="0">
                <a:latin typeface="Arial"/>
                <a:cs typeface="Arial"/>
              </a:rPr>
              <a:t>contractual  agreement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76677" y="323088"/>
            <a:ext cx="6196584" cy="7323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573976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dirty="0"/>
              <a:t>Strategi </a:t>
            </a:r>
            <a:r>
              <a:rPr sz="3550" spc="5" dirty="0"/>
              <a:t>untuk Risiko</a:t>
            </a:r>
            <a:r>
              <a:rPr sz="3550" spc="-55" dirty="0"/>
              <a:t> </a:t>
            </a:r>
            <a:r>
              <a:rPr sz="3550" dirty="0"/>
              <a:t>Negatif</a:t>
            </a:r>
            <a:endParaRPr sz="3550"/>
          </a:p>
        </p:txBody>
      </p:sp>
      <p:sp>
        <p:nvSpPr>
          <p:cNvPr id="3" name="object 3"/>
          <p:cNvSpPr txBox="1"/>
          <p:nvPr/>
        </p:nvSpPr>
        <p:spPr>
          <a:xfrm>
            <a:off x="1371091" y="1730758"/>
            <a:ext cx="8405495" cy="484505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88620" marR="5080" indent="-376555">
              <a:lnSpc>
                <a:spcPct val="80700"/>
              </a:lnSpc>
              <a:spcBef>
                <a:spcPts val="755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dirty="0">
                <a:latin typeface="Arial"/>
                <a:cs typeface="Arial"/>
              </a:rPr>
              <a:t>Avoid: </a:t>
            </a:r>
            <a:r>
              <a:rPr sz="2750" spc="10" dirty="0">
                <a:latin typeface="Arial"/>
                <a:cs typeface="Arial"/>
              </a:rPr>
              <a:t>penghindaran </a:t>
            </a:r>
            <a:r>
              <a:rPr sz="2750" spc="5" dirty="0">
                <a:latin typeface="Arial"/>
                <a:cs typeface="Arial"/>
              </a:rPr>
              <a:t>risiko </a:t>
            </a:r>
            <a:r>
              <a:rPr sz="2750" spc="10" dirty="0">
                <a:latin typeface="Arial"/>
                <a:cs typeface="Arial"/>
              </a:rPr>
              <a:t>melibatkan perubahan  rencana manajemen untuk menghilangkan  ancaman </a:t>
            </a:r>
            <a:r>
              <a:rPr sz="2750" spc="5" dirty="0">
                <a:latin typeface="Arial"/>
                <a:cs typeface="Arial"/>
              </a:rPr>
              <a:t>oleh risiko </a:t>
            </a:r>
            <a:r>
              <a:rPr sz="2750" spc="10" dirty="0">
                <a:latin typeface="Arial"/>
                <a:cs typeface="Arial"/>
              </a:rPr>
              <a:t>merugikan, mengisolasi </a:t>
            </a:r>
            <a:r>
              <a:rPr sz="2750" spc="5" dirty="0">
                <a:latin typeface="Arial"/>
                <a:cs typeface="Arial"/>
              </a:rPr>
              <a:t>tujuan  </a:t>
            </a:r>
            <a:r>
              <a:rPr sz="2750" spc="10" dirty="0">
                <a:latin typeface="Arial"/>
                <a:cs typeface="Arial"/>
              </a:rPr>
              <a:t>proyek </a:t>
            </a:r>
            <a:r>
              <a:rPr sz="2750" spc="5" dirty="0">
                <a:latin typeface="Arial"/>
                <a:cs typeface="Arial"/>
              </a:rPr>
              <a:t>dari </a:t>
            </a:r>
            <a:r>
              <a:rPr sz="2750" spc="10" dirty="0">
                <a:latin typeface="Arial"/>
                <a:cs typeface="Arial"/>
              </a:rPr>
              <a:t>dampak </a:t>
            </a:r>
            <a:r>
              <a:rPr sz="2750" spc="5" dirty="0">
                <a:latin typeface="Arial"/>
                <a:cs typeface="Arial"/>
              </a:rPr>
              <a:t>risiko, </a:t>
            </a:r>
            <a:r>
              <a:rPr sz="2750" spc="10" dirty="0">
                <a:latin typeface="Arial"/>
                <a:cs typeface="Arial"/>
              </a:rPr>
              <a:t>atau mengendurkan  tujuan yang </a:t>
            </a:r>
            <a:r>
              <a:rPr sz="2750" spc="5" dirty="0">
                <a:latin typeface="Arial"/>
                <a:cs typeface="Arial"/>
              </a:rPr>
              <a:t>dalam</a:t>
            </a:r>
            <a:r>
              <a:rPr sz="2750" spc="4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bahaya.</a:t>
            </a:r>
            <a:endParaRPr sz="2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388620" marR="102870" indent="-376555">
              <a:lnSpc>
                <a:spcPts val="2660"/>
              </a:lnSpc>
              <a:buChar char="•"/>
              <a:tabLst>
                <a:tab pos="388620" algn="l"/>
                <a:tab pos="389255" algn="l"/>
              </a:tabLst>
            </a:pPr>
            <a:r>
              <a:rPr sz="2750" spc="-5" dirty="0">
                <a:latin typeface="Arial"/>
                <a:cs typeface="Arial"/>
              </a:rPr>
              <a:t>Transfer: </a:t>
            </a:r>
            <a:r>
              <a:rPr sz="2750" spc="10" dirty="0">
                <a:latin typeface="Arial"/>
                <a:cs typeface="Arial"/>
              </a:rPr>
              <a:t>pemindahan </a:t>
            </a:r>
            <a:r>
              <a:rPr sz="2750" spc="5" dirty="0">
                <a:latin typeface="Arial"/>
                <a:cs typeface="Arial"/>
              </a:rPr>
              <a:t>risiko </a:t>
            </a:r>
            <a:r>
              <a:rPr sz="2750" spc="10" dirty="0">
                <a:latin typeface="Arial"/>
                <a:cs typeface="Arial"/>
              </a:rPr>
              <a:t>mensyaratkan  penggantian penerima dampak </a:t>
            </a:r>
            <a:r>
              <a:rPr sz="2750" spc="5" dirty="0">
                <a:latin typeface="Arial"/>
                <a:cs typeface="Arial"/>
              </a:rPr>
              <a:t>negatif dari pemilik  </a:t>
            </a:r>
            <a:r>
              <a:rPr sz="2750" spc="10" dirty="0">
                <a:latin typeface="Arial"/>
                <a:cs typeface="Arial"/>
              </a:rPr>
              <a:t>ke </a:t>
            </a:r>
            <a:r>
              <a:rPr sz="2750" spc="5" dirty="0">
                <a:latin typeface="Arial"/>
                <a:cs typeface="Arial"/>
              </a:rPr>
              <a:t>pihak</a:t>
            </a:r>
            <a:r>
              <a:rPr sz="2750" spc="1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ketiga.</a:t>
            </a:r>
            <a:endParaRPr sz="2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388620" marR="318770" indent="-376555">
              <a:lnSpc>
                <a:spcPts val="2660"/>
              </a:lnSpc>
              <a:buChar char="•"/>
              <a:tabLst>
                <a:tab pos="388620" algn="l"/>
                <a:tab pos="389255" algn="l"/>
              </a:tabLst>
            </a:pPr>
            <a:r>
              <a:rPr sz="2750" spc="5" dirty="0">
                <a:latin typeface="Arial"/>
                <a:cs typeface="Arial"/>
              </a:rPr>
              <a:t>Mitigate: </a:t>
            </a:r>
            <a:r>
              <a:rPr sz="2750" spc="10" dirty="0">
                <a:latin typeface="Arial"/>
                <a:cs typeface="Arial"/>
              </a:rPr>
              <a:t>pengurangan peluang dan atau dampak  </a:t>
            </a:r>
            <a:r>
              <a:rPr sz="2750" spc="5" dirty="0">
                <a:latin typeface="Arial"/>
                <a:cs typeface="Arial"/>
              </a:rPr>
              <a:t>peristiwa berisiko </a:t>
            </a:r>
            <a:r>
              <a:rPr sz="2750" spc="10" dirty="0">
                <a:latin typeface="Arial"/>
                <a:cs typeface="Arial"/>
              </a:rPr>
              <a:t>merugikan ke ambang/ batas  yang </a:t>
            </a:r>
            <a:r>
              <a:rPr sz="2750" spc="5" dirty="0">
                <a:latin typeface="Arial"/>
                <a:cs typeface="Arial"/>
              </a:rPr>
              <a:t>dapat</a:t>
            </a:r>
            <a:r>
              <a:rPr sz="2750" spc="30" dirty="0">
                <a:latin typeface="Arial"/>
                <a:cs typeface="Arial"/>
              </a:rPr>
              <a:t> </a:t>
            </a:r>
            <a:r>
              <a:rPr sz="2750" dirty="0">
                <a:latin typeface="Arial"/>
                <a:cs typeface="Arial"/>
              </a:rPr>
              <a:t>diterima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428500"/>
            <a:ext cx="7223125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50" dirty="0"/>
              <a:t>Strategi </a:t>
            </a:r>
            <a:r>
              <a:rPr sz="4850" spc="-5" dirty="0"/>
              <a:t>untuk </a:t>
            </a:r>
            <a:r>
              <a:rPr sz="4850" dirty="0"/>
              <a:t>risiko</a:t>
            </a:r>
            <a:r>
              <a:rPr sz="4850" spc="-50" dirty="0"/>
              <a:t> </a:t>
            </a:r>
            <a:r>
              <a:rPr sz="4850" dirty="0"/>
              <a:t>positif</a:t>
            </a:r>
            <a:endParaRPr sz="4850"/>
          </a:p>
        </p:txBody>
      </p:sp>
      <p:sp>
        <p:nvSpPr>
          <p:cNvPr id="3" name="object 3"/>
          <p:cNvSpPr txBox="1"/>
          <p:nvPr/>
        </p:nvSpPr>
        <p:spPr>
          <a:xfrm>
            <a:off x="1371091" y="1776478"/>
            <a:ext cx="8271509" cy="48158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8620" marR="263525" indent="-376555">
              <a:lnSpc>
                <a:spcPct val="90900"/>
              </a:lnSpc>
              <a:spcBef>
                <a:spcPts val="400"/>
              </a:spcBef>
              <a:buFont typeface="Arial"/>
              <a:buChar char="•"/>
              <a:tabLst>
                <a:tab pos="388620" algn="l"/>
                <a:tab pos="389255" algn="l"/>
              </a:tabLst>
            </a:pPr>
            <a:r>
              <a:rPr sz="2550" b="1" spc="5" dirty="0">
                <a:solidFill>
                  <a:srgbClr val="FF0000"/>
                </a:solidFill>
                <a:latin typeface="Arial"/>
                <a:cs typeface="Arial"/>
              </a:rPr>
              <a:t>Exploit. </a:t>
            </a:r>
            <a:r>
              <a:rPr sz="2550" spc="10" dirty="0">
                <a:latin typeface="Arial"/>
                <a:cs typeface="Arial"/>
              </a:rPr>
              <a:t>Strategi untuk memastikan bahwa  kesempatan </a:t>
            </a:r>
            <a:r>
              <a:rPr sz="2550" spc="5" dirty="0">
                <a:latin typeface="Arial"/>
                <a:cs typeface="Arial"/>
              </a:rPr>
              <a:t>(risiko positif) </a:t>
            </a:r>
            <a:r>
              <a:rPr sz="2550" spc="10" dirty="0">
                <a:latin typeface="Arial"/>
                <a:cs typeface="Arial"/>
              </a:rPr>
              <a:t>dapat </a:t>
            </a:r>
            <a:r>
              <a:rPr sz="2550" spc="5" dirty="0">
                <a:latin typeface="Arial"/>
                <a:cs typeface="Arial"/>
              </a:rPr>
              <a:t>terealisasi. </a:t>
            </a:r>
            <a:r>
              <a:rPr sz="2550" spc="10" dirty="0">
                <a:latin typeface="Arial"/>
                <a:cs typeface="Arial"/>
              </a:rPr>
              <a:t>Contoh:  menugaskan </a:t>
            </a:r>
            <a:r>
              <a:rPr sz="2550" spc="15" dirty="0">
                <a:latin typeface="Arial"/>
                <a:cs typeface="Arial"/>
              </a:rPr>
              <a:t>SDM </a:t>
            </a:r>
            <a:r>
              <a:rPr sz="2550" spc="10" dirty="0">
                <a:latin typeface="Arial"/>
                <a:cs typeface="Arial"/>
              </a:rPr>
              <a:t>yang lebih berbakat untuk  mengurangi waktu penyelesaian atau menyediakan  mutu lebih baik dari yang</a:t>
            </a:r>
            <a:r>
              <a:rPr sz="2550" spc="15" dirty="0">
                <a:latin typeface="Arial"/>
                <a:cs typeface="Arial"/>
              </a:rPr>
              <a:t> </a:t>
            </a:r>
            <a:r>
              <a:rPr sz="2550" spc="10" dirty="0">
                <a:latin typeface="Arial"/>
                <a:cs typeface="Arial"/>
              </a:rPr>
              <a:t>direncankan.</a:t>
            </a:r>
            <a:endParaRPr sz="2550">
              <a:latin typeface="Arial"/>
              <a:cs typeface="Arial"/>
            </a:endParaRPr>
          </a:p>
          <a:p>
            <a:pPr marL="388620" marR="5080" indent="-376555">
              <a:lnSpc>
                <a:spcPct val="90900"/>
              </a:lnSpc>
              <a:spcBef>
                <a:spcPts val="620"/>
              </a:spcBef>
              <a:buFont typeface="Arial"/>
              <a:buChar char="•"/>
              <a:tabLst>
                <a:tab pos="388620" algn="l"/>
                <a:tab pos="389255" algn="l"/>
              </a:tabLst>
            </a:pPr>
            <a:r>
              <a:rPr sz="2550" b="1" spc="10" dirty="0">
                <a:solidFill>
                  <a:srgbClr val="FF0000"/>
                </a:solidFill>
                <a:latin typeface="Arial"/>
                <a:cs typeface="Arial"/>
              </a:rPr>
              <a:t>Share. </a:t>
            </a:r>
            <a:r>
              <a:rPr sz="2550" spc="10" dirty="0">
                <a:latin typeface="Arial"/>
                <a:cs typeface="Arial"/>
              </a:rPr>
              <a:t>Alokasi kepemilikan kepada pihak ke </a:t>
            </a:r>
            <a:r>
              <a:rPr sz="2550" spc="5" dirty="0">
                <a:latin typeface="Arial"/>
                <a:cs typeface="Arial"/>
              </a:rPr>
              <a:t>tiga </a:t>
            </a:r>
            <a:r>
              <a:rPr sz="2550" spc="10" dirty="0">
                <a:latin typeface="Arial"/>
                <a:cs typeface="Arial"/>
              </a:rPr>
              <a:t>yang  memiliki kemampuan terbaik menangkap peluang  manfaat proyek. Contoh: special purposes </a:t>
            </a:r>
            <a:r>
              <a:rPr sz="2550" spc="-15" dirty="0">
                <a:latin typeface="Arial"/>
                <a:cs typeface="Arial"/>
              </a:rPr>
              <a:t>company,  </a:t>
            </a:r>
            <a:r>
              <a:rPr sz="2550" spc="5" dirty="0">
                <a:latin typeface="Arial"/>
                <a:cs typeface="Arial"/>
              </a:rPr>
              <a:t>joint</a:t>
            </a:r>
            <a:r>
              <a:rPr sz="2550" dirty="0">
                <a:latin typeface="Arial"/>
                <a:cs typeface="Arial"/>
              </a:rPr>
              <a:t> </a:t>
            </a:r>
            <a:r>
              <a:rPr sz="2550" spc="10" dirty="0">
                <a:latin typeface="Arial"/>
                <a:cs typeface="Arial"/>
              </a:rPr>
              <a:t>venture</a:t>
            </a:r>
            <a:endParaRPr sz="2550">
              <a:latin typeface="Arial"/>
              <a:cs typeface="Arial"/>
            </a:endParaRPr>
          </a:p>
          <a:p>
            <a:pPr marL="388620" marR="46355" indent="-376555">
              <a:lnSpc>
                <a:spcPts val="2780"/>
              </a:lnSpc>
              <a:spcBef>
                <a:spcPts val="665"/>
              </a:spcBef>
              <a:buFont typeface="Arial"/>
              <a:buChar char="•"/>
              <a:tabLst>
                <a:tab pos="388620" algn="l"/>
                <a:tab pos="389255" algn="l"/>
                <a:tab pos="5237480" algn="l"/>
                <a:tab pos="6584950" algn="l"/>
              </a:tabLst>
            </a:pPr>
            <a:r>
              <a:rPr sz="2550" b="1" spc="10" dirty="0">
                <a:solidFill>
                  <a:srgbClr val="FF0000"/>
                </a:solidFill>
                <a:latin typeface="Arial"/>
                <a:cs typeface="Arial"/>
              </a:rPr>
              <a:t>Enhance. </a:t>
            </a:r>
            <a:r>
              <a:rPr sz="2550" spc="10" dirty="0">
                <a:latin typeface="Arial"/>
                <a:cs typeface="Arial"/>
              </a:rPr>
              <a:t>Memodifikasi “ukuran” kesempatan dengan  meningkatkan peluang</a:t>
            </a:r>
            <a:r>
              <a:rPr sz="2550" spc="85" dirty="0">
                <a:latin typeface="Arial"/>
                <a:cs typeface="Arial"/>
              </a:rPr>
              <a:t> </a:t>
            </a:r>
            <a:r>
              <a:rPr sz="2550" spc="10" dirty="0">
                <a:latin typeface="Arial"/>
                <a:cs typeface="Arial"/>
              </a:rPr>
              <a:t>dan</a:t>
            </a:r>
            <a:r>
              <a:rPr sz="2550" spc="45" dirty="0">
                <a:latin typeface="Arial"/>
                <a:cs typeface="Arial"/>
              </a:rPr>
              <a:t> </a:t>
            </a:r>
            <a:r>
              <a:rPr sz="2550" spc="10" dirty="0">
                <a:latin typeface="Arial"/>
                <a:cs typeface="Arial"/>
              </a:rPr>
              <a:t>atau	dampak	</a:t>
            </a:r>
            <a:r>
              <a:rPr sz="2550" spc="5" dirty="0">
                <a:latin typeface="Arial"/>
                <a:cs typeface="Arial"/>
              </a:rPr>
              <a:t>positif  </a:t>
            </a:r>
            <a:r>
              <a:rPr sz="2550" spc="10" dirty="0">
                <a:latin typeface="Arial"/>
                <a:cs typeface="Arial"/>
              </a:rPr>
              <a:t>dengan mengidentifikasi dan memaksimalkan  pengendali kunci dari </a:t>
            </a:r>
            <a:r>
              <a:rPr sz="2550" spc="5" dirty="0">
                <a:latin typeface="Arial"/>
                <a:cs typeface="Arial"/>
              </a:rPr>
              <a:t>risiko </a:t>
            </a:r>
            <a:r>
              <a:rPr sz="2550" spc="10" dirty="0">
                <a:latin typeface="Arial"/>
                <a:cs typeface="Arial"/>
              </a:rPr>
              <a:t>berdampak</a:t>
            </a:r>
            <a:r>
              <a:rPr sz="2550" spc="30" dirty="0">
                <a:latin typeface="Arial"/>
                <a:cs typeface="Arial"/>
              </a:rPr>
              <a:t> </a:t>
            </a:r>
            <a:r>
              <a:rPr sz="2550" spc="5" dirty="0">
                <a:latin typeface="Arial"/>
                <a:cs typeface="Arial"/>
              </a:rPr>
              <a:t>positif.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8281034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dirty="0"/>
              <a:t>Strategi </a:t>
            </a:r>
            <a:r>
              <a:rPr sz="3550" spc="5" dirty="0"/>
              <a:t>untuk ancaman dan</a:t>
            </a:r>
            <a:r>
              <a:rPr sz="3550" spc="-80" dirty="0"/>
              <a:t> </a:t>
            </a:r>
            <a:r>
              <a:rPr sz="3550" spc="5" dirty="0"/>
              <a:t>kesempatan</a:t>
            </a:r>
            <a:endParaRPr sz="3550"/>
          </a:p>
        </p:txBody>
      </p:sp>
      <p:sp>
        <p:nvSpPr>
          <p:cNvPr id="3" name="object 3"/>
          <p:cNvSpPr txBox="1"/>
          <p:nvPr/>
        </p:nvSpPr>
        <p:spPr>
          <a:xfrm>
            <a:off x="1371056" y="1730282"/>
            <a:ext cx="8349615" cy="425323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88620" indent="-376555">
              <a:lnSpc>
                <a:spcPct val="100000"/>
              </a:lnSpc>
              <a:spcBef>
                <a:spcPts val="455"/>
              </a:spcBef>
              <a:buChar char="•"/>
              <a:tabLst>
                <a:tab pos="388620" algn="l"/>
                <a:tab pos="389255" algn="l"/>
              </a:tabLst>
            </a:pPr>
            <a:r>
              <a:rPr sz="2750" spc="5" dirty="0">
                <a:latin typeface="Arial"/>
                <a:cs typeface="Arial"/>
              </a:rPr>
              <a:t>Acceptance:</a:t>
            </a:r>
            <a:endParaRPr sz="2750">
              <a:latin typeface="Arial"/>
              <a:cs typeface="Arial"/>
            </a:endParaRPr>
          </a:p>
          <a:p>
            <a:pPr marL="388620" marR="5080">
              <a:lnSpc>
                <a:spcPct val="90900"/>
              </a:lnSpc>
              <a:spcBef>
                <a:spcPts val="660"/>
              </a:spcBef>
            </a:pPr>
            <a:r>
              <a:rPr sz="2750" spc="10" dirty="0">
                <a:latin typeface="Arial"/>
                <a:cs typeface="Arial"/>
              </a:rPr>
              <a:t>sangat jarang kemungkinan untuk menghilangkan  seluruh </a:t>
            </a:r>
            <a:r>
              <a:rPr sz="2750" spc="5" dirty="0">
                <a:latin typeface="Arial"/>
                <a:cs typeface="Arial"/>
              </a:rPr>
              <a:t>risiko proyek. </a:t>
            </a:r>
            <a:r>
              <a:rPr sz="2750" spc="-25" dirty="0">
                <a:latin typeface="Arial"/>
                <a:cs typeface="Arial"/>
              </a:rPr>
              <a:t>Tim </a:t>
            </a:r>
            <a:r>
              <a:rPr sz="2750" spc="10" dirty="0">
                <a:latin typeface="Arial"/>
                <a:cs typeface="Arial"/>
              </a:rPr>
              <a:t>proyek memutuskan  </a:t>
            </a:r>
            <a:r>
              <a:rPr sz="2750" spc="5" dirty="0">
                <a:latin typeface="Arial"/>
                <a:cs typeface="Arial"/>
              </a:rPr>
              <a:t>tidak </a:t>
            </a:r>
            <a:r>
              <a:rPr sz="2750" spc="10" dirty="0">
                <a:latin typeface="Arial"/>
                <a:cs typeface="Arial"/>
              </a:rPr>
              <a:t>mengubah rencana manajemen proyek untuk  menyesuaikan dengan</a:t>
            </a:r>
            <a:r>
              <a:rPr sz="2750" spc="5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risiko.</a:t>
            </a:r>
            <a:endParaRPr sz="2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 marR="1647825">
              <a:lnSpc>
                <a:spcPct val="110900"/>
              </a:lnSpc>
              <a:spcBef>
                <a:spcPts val="5"/>
              </a:spcBef>
            </a:pPr>
            <a:r>
              <a:rPr sz="2750" spc="10" dirty="0">
                <a:latin typeface="Arial"/>
                <a:cs typeface="Arial"/>
              </a:rPr>
              <a:t>Penerimaan pasif</a:t>
            </a:r>
            <a:r>
              <a:rPr sz="2750" spc="10" dirty="0">
                <a:latin typeface="Wingdings"/>
                <a:cs typeface="Wingdings"/>
              </a:rPr>
              <a:t></a:t>
            </a:r>
            <a:r>
              <a:rPr sz="2750" spc="10" dirty="0">
                <a:latin typeface="Arial"/>
                <a:cs typeface="Arial"/>
              </a:rPr>
              <a:t>tidak </a:t>
            </a:r>
            <a:r>
              <a:rPr sz="2750" spc="5" dirty="0">
                <a:latin typeface="Arial"/>
                <a:cs typeface="Arial"/>
              </a:rPr>
              <a:t>ada </a:t>
            </a:r>
            <a:r>
              <a:rPr sz="2750" spc="10" dirty="0">
                <a:latin typeface="Arial"/>
                <a:cs typeface="Arial"/>
              </a:rPr>
              <a:t>tindakan  Penerimaan </a:t>
            </a:r>
            <a:r>
              <a:rPr sz="2750" spc="5" dirty="0">
                <a:latin typeface="Arial"/>
                <a:cs typeface="Arial"/>
              </a:rPr>
              <a:t>aktif </a:t>
            </a:r>
            <a:r>
              <a:rPr sz="2750" spc="10" dirty="0">
                <a:latin typeface="Wingdings"/>
                <a:cs typeface="Wingdings"/>
              </a:rPr>
              <a:t></a:t>
            </a:r>
            <a:r>
              <a:rPr sz="2750" spc="10" dirty="0">
                <a:latin typeface="Arial"/>
                <a:cs typeface="Arial"/>
              </a:rPr>
              <a:t>menetapkan</a:t>
            </a:r>
            <a:r>
              <a:rPr sz="2750" spc="40" dirty="0">
                <a:latin typeface="Arial"/>
                <a:cs typeface="Arial"/>
              </a:rPr>
              <a:t> </a:t>
            </a:r>
            <a:r>
              <a:rPr sz="2750" spc="10" dirty="0">
                <a:latin typeface="Arial"/>
                <a:cs typeface="Arial"/>
              </a:rPr>
              <a:t>cadangan</a:t>
            </a:r>
            <a:endParaRPr sz="2750">
              <a:latin typeface="Arial"/>
              <a:cs typeface="Arial"/>
            </a:endParaRPr>
          </a:p>
          <a:p>
            <a:pPr marL="388620" marR="697230">
              <a:lnSpc>
                <a:spcPts val="2990"/>
              </a:lnSpc>
              <a:spcBef>
                <a:spcPts val="55"/>
              </a:spcBef>
            </a:pPr>
            <a:r>
              <a:rPr sz="2750" spc="10" dirty="0">
                <a:latin typeface="Arial"/>
                <a:cs typeface="Arial"/>
              </a:rPr>
              <a:t>kontingensi termasuk </a:t>
            </a:r>
            <a:r>
              <a:rPr sz="2750" spc="5" dirty="0">
                <a:latin typeface="Arial"/>
                <a:cs typeface="Arial"/>
              </a:rPr>
              <a:t>jumlah waktu, </a:t>
            </a:r>
            <a:r>
              <a:rPr sz="2750" spc="10" dirty="0">
                <a:latin typeface="Arial"/>
                <a:cs typeface="Arial"/>
              </a:rPr>
              <a:t>uang, dan  sumber</a:t>
            </a:r>
            <a:r>
              <a:rPr sz="2750" spc="25" dirty="0">
                <a:latin typeface="Arial"/>
                <a:cs typeface="Arial"/>
              </a:rPr>
              <a:t> </a:t>
            </a:r>
            <a:r>
              <a:rPr sz="2750" spc="5" dirty="0">
                <a:latin typeface="Arial"/>
                <a:cs typeface="Arial"/>
              </a:rPr>
              <a:t>daya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5439410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dirty="0"/>
              <a:t>Strategi </a:t>
            </a:r>
            <a:r>
              <a:rPr sz="3550" spc="5" dirty="0"/>
              <a:t>Respon</a:t>
            </a:r>
            <a:r>
              <a:rPr sz="3550" spc="-70" dirty="0"/>
              <a:t> </a:t>
            </a:r>
            <a:r>
              <a:rPr sz="3550" spc="5" dirty="0"/>
              <a:t>Kontingen</a:t>
            </a:r>
            <a:endParaRPr sz="3550"/>
          </a:p>
        </p:txBody>
      </p:sp>
      <p:sp>
        <p:nvSpPr>
          <p:cNvPr id="3" name="object 3"/>
          <p:cNvSpPr txBox="1"/>
          <p:nvPr/>
        </p:nvSpPr>
        <p:spPr>
          <a:xfrm>
            <a:off x="1371091" y="2403604"/>
            <a:ext cx="8422640" cy="2440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76555">
              <a:lnSpc>
                <a:spcPct val="100600"/>
              </a:lnSpc>
              <a:spcBef>
                <a:spcPts val="95"/>
              </a:spcBef>
              <a:buChar char="•"/>
              <a:tabLst>
                <a:tab pos="388620" algn="l"/>
                <a:tab pos="389255" algn="l"/>
              </a:tabLst>
            </a:pPr>
            <a:r>
              <a:rPr sz="3150" spc="5" dirty="0">
                <a:latin typeface="Arial"/>
                <a:cs typeface="Arial"/>
              </a:rPr>
              <a:t>Beberapa respon </a:t>
            </a:r>
            <a:r>
              <a:rPr sz="3150" dirty="0">
                <a:latin typeface="Arial"/>
                <a:cs typeface="Arial"/>
              </a:rPr>
              <a:t>dirancang untuk digunakan  </a:t>
            </a:r>
            <a:r>
              <a:rPr sz="3150" spc="5" dirty="0">
                <a:latin typeface="Arial"/>
                <a:cs typeface="Arial"/>
              </a:rPr>
              <a:t>hanya </a:t>
            </a:r>
            <a:r>
              <a:rPr sz="3150" dirty="0">
                <a:latin typeface="Arial"/>
                <a:cs typeface="Arial"/>
              </a:rPr>
              <a:t>bila peristiwa </a:t>
            </a:r>
            <a:r>
              <a:rPr sz="3150" spc="5" dirty="0">
                <a:latin typeface="Arial"/>
                <a:cs typeface="Arial"/>
              </a:rPr>
              <a:t>tertentu terjadi. </a:t>
            </a:r>
            <a:r>
              <a:rPr sz="3150" dirty="0">
                <a:latin typeface="Arial"/>
                <a:cs typeface="Arial"/>
              </a:rPr>
              <a:t>Untuk  </a:t>
            </a:r>
            <a:r>
              <a:rPr sz="3150" spc="5" dirty="0">
                <a:latin typeface="Arial"/>
                <a:cs typeface="Arial"/>
              </a:rPr>
              <a:t>beberapa </a:t>
            </a:r>
            <a:r>
              <a:rPr sz="3150" dirty="0">
                <a:latin typeface="Arial"/>
                <a:cs typeface="Arial"/>
              </a:rPr>
              <a:t>risiko, </a:t>
            </a:r>
            <a:r>
              <a:rPr sz="3150" spc="5" dirty="0">
                <a:latin typeface="Arial"/>
                <a:cs typeface="Arial"/>
              </a:rPr>
              <a:t>tim </a:t>
            </a:r>
            <a:r>
              <a:rPr sz="3150" dirty="0">
                <a:latin typeface="Arial"/>
                <a:cs typeface="Arial"/>
              </a:rPr>
              <a:t>proyek </a:t>
            </a:r>
            <a:r>
              <a:rPr sz="3150" spc="5" dirty="0">
                <a:latin typeface="Arial"/>
                <a:cs typeface="Arial"/>
              </a:rPr>
              <a:t>membuat  rencana respon yang hanya </a:t>
            </a:r>
            <a:r>
              <a:rPr sz="3150" dirty="0">
                <a:latin typeface="Arial"/>
                <a:cs typeface="Arial"/>
              </a:rPr>
              <a:t>akan  dilaksanakan </a:t>
            </a:r>
            <a:r>
              <a:rPr sz="3150" spc="5" dirty="0">
                <a:latin typeface="Arial"/>
                <a:cs typeface="Arial"/>
              </a:rPr>
              <a:t>dibawah kondisi</a:t>
            </a:r>
            <a:r>
              <a:rPr sz="3150" spc="-40" dirty="0">
                <a:latin typeface="Arial"/>
                <a:cs typeface="Arial"/>
              </a:rPr>
              <a:t> </a:t>
            </a:r>
            <a:r>
              <a:rPr sz="3150" spc="5" dirty="0">
                <a:latin typeface="Arial"/>
                <a:cs typeface="Arial"/>
              </a:rPr>
              <a:t>tertentu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7275830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Pengendalian dan </a:t>
            </a:r>
            <a:r>
              <a:rPr sz="3550" dirty="0"/>
              <a:t>Monitoring</a:t>
            </a:r>
            <a:r>
              <a:rPr sz="3550" spc="-55" dirty="0"/>
              <a:t> </a:t>
            </a:r>
            <a:r>
              <a:rPr sz="3550" dirty="0"/>
              <a:t>Risiko</a:t>
            </a:r>
            <a:endParaRPr sz="355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464310" marR="5080" indent="-376555">
              <a:lnSpc>
                <a:spcPct val="90900"/>
              </a:lnSpc>
              <a:spcBef>
                <a:spcPts val="400"/>
              </a:spcBef>
              <a:buChar char="•"/>
              <a:tabLst>
                <a:tab pos="1464310" algn="l"/>
                <a:tab pos="1464945" algn="l"/>
              </a:tabLst>
            </a:pPr>
            <a:r>
              <a:rPr spc="10" dirty="0"/>
              <a:t>Proses mengidentifikasi, menganalisis, dan  merencanakan </a:t>
            </a:r>
            <a:r>
              <a:rPr spc="5" dirty="0"/>
              <a:t>risiko-risiko </a:t>
            </a:r>
            <a:r>
              <a:rPr spc="10" dirty="0"/>
              <a:t>yang baru muncul, melacak  </a:t>
            </a:r>
            <a:r>
              <a:rPr spc="5" dirty="0"/>
              <a:t>risiko teridentifikasi, </a:t>
            </a:r>
            <a:r>
              <a:rPr spc="10" dirty="0"/>
              <a:t>menganalisis ulang </a:t>
            </a:r>
            <a:r>
              <a:rPr spc="5" dirty="0"/>
              <a:t>risiko  </a:t>
            </a:r>
            <a:r>
              <a:rPr spc="10" dirty="0"/>
              <a:t>sekarang, memonitor kondisi pemicu rencana  kontingensi, memonitor sisa </a:t>
            </a:r>
            <a:r>
              <a:rPr spc="5" dirty="0"/>
              <a:t>risiko, </a:t>
            </a:r>
            <a:r>
              <a:rPr spc="10" dirty="0"/>
              <a:t>dan mereview  pelaksanaan respon </a:t>
            </a:r>
            <a:r>
              <a:rPr spc="5" dirty="0"/>
              <a:t>risiko </a:t>
            </a:r>
            <a:r>
              <a:rPr spc="10" dirty="0"/>
              <a:t>saat mengevaluasi  keefektivannya.</a:t>
            </a:r>
          </a:p>
          <a:p>
            <a:pPr marL="1464310" marR="232410" indent="-376555">
              <a:lnSpc>
                <a:spcPct val="90900"/>
              </a:lnSpc>
              <a:spcBef>
                <a:spcPts val="620"/>
              </a:spcBef>
              <a:buChar char="•"/>
              <a:tabLst>
                <a:tab pos="1464310" algn="l"/>
                <a:tab pos="1464945" algn="l"/>
              </a:tabLst>
            </a:pPr>
            <a:r>
              <a:rPr spc="-5" dirty="0"/>
              <a:t>Tujuan </a:t>
            </a:r>
            <a:r>
              <a:rPr spc="10" dirty="0"/>
              <a:t>lainnya adalah untuk memastikan </a:t>
            </a:r>
            <a:r>
              <a:rPr spc="5" dirty="0"/>
              <a:t>bila: </a:t>
            </a:r>
            <a:r>
              <a:rPr spc="10" dirty="0"/>
              <a:t>asumsi  proyek masih </a:t>
            </a:r>
            <a:r>
              <a:rPr spc="5" dirty="0"/>
              <a:t>valid, risiko </a:t>
            </a:r>
            <a:r>
              <a:rPr spc="10" dirty="0"/>
              <a:t>(sebagaimana telah </a:t>
            </a:r>
            <a:r>
              <a:rPr spc="5" dirty="0"/>
              <a:t>dinilai)  </a:t>
            </a:r>
            <a:r>
              <a:rPr spc="10" dirty="0"/>
              <a:t>berubah dari sebelumnya, kebijakan dan prosedur  manajemen </a:t>
            </a:r>
            <a:r>
              <a:rPr spc="5" dirty="0"/>
              <a:t>risiko diikuti, </a:t>
            </a:r>
            <a:r>
              <a:rPr spc="10" dirty="0"/>
              <a:t>cadangan biaya dan jadwal  kontingensi dimodifikasi sesuai </a:t>
            </a:r>
            <a:r>
              <a:rPr spc="5" dirty="0"/>
              <a:t>risiko</a:t>
            </a:r>
            <a:r>
              <a:rPr spc="15" dirty="0"/>
              <a:t> </a:t>
            </a:r>
            <a:r>
              <a:rPr spc="10" dirty="0"/>
              <a:t>proyek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777" y="530608"/>
            <a:ext cx="7099934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spc="5" dirty="0"/>
              <a:t>Pengendalian dan </a:t>
            </a:r>
            <a:r>
              <a:rPr sz="3550" dirty="0"/>
              <a:t>monitoring</a:t>
            </a:r>
            <a:r>
              <a:rPr sz="3550" spc="-60" dirty="0"/>
              <a:t> </a:t>
            </a:r>
            <a:r>
              <a:rPr sz="3550" dirty="0"/>
              <a:t>risiko</a:t>
            </a:r>
            <a:endParaRPr sz="3550"/>
          </a:p>
        </p:txBody>
      </p:sp>
      <p:sp>
        <p:nvSpPr>
          <p:cNvPr id="3" name="object 3"/>
          <p:cNvSpPr/>
          <p:nvPr/>
        </p:nvSpPr>
        <p:spPr>
          <a:xfrm>
            <a:off x="1022603" y="1617725"/>
            <a:ext cx="2577465" cy="471805"/>
          </a:xfrm>
          <a:custGeom>
            <a:avLst/>
            <a:gdLst/>
            <a:ahLst/>
            <a:cxnLst/>
            <a:rect l="l" t="t" r="r" b="b"/>
            <a:pathLst>
              <a:path w="2577465" h="471805">
                <a:moveTo>
                  <a:pt x="2577084" y="471677"/>
                </a:moveTo>
                <a:lnTo>
                  <a:pt x="2577084" y="0"/>
                </a:lnTo>
                <a:lnTo>
                  <a:pt x="0" y="0"/>
                </a:lnTo>
                <a:lnTo>
                  <a:pt x="0" y="471678"/>
                </a:lnTo>
                <a:lnTo>
                  <a:pt x="5334" y="471678"/>
                </a:lnTo>
                <a:lnTo>
                  <a:pt x="5334" y="9143"/>
                </a:lnTo>
                <a:lnTo>
                  <a:pt x="9906" y="4571"/>
                </a:lnTo>
                <a:lnTo>
                  <a:pt x="9906" y="9143"/>
                </a:lnTo>
                <a:lnTo>
                  <a:pt x="2567940" y="9143"/>
                </a:lnTo>
                <a:lnTo>
                  <a:pt x="2567940" y="4571"/>
                </a:lnTo>
                <a:lnTo>
                  <a:pt x="2572512" y="9143"/>
                </a:lnTo>
                <a:lnTo>
                  <a:pt x="2572512" y="471677"/>
                </a:lnTo>
                <a:lnTo>
                  <a:pt x="2577084" y="471677"/>
                </a:lnTo>
                <a:close/>
              </a:path>
              <a:path w="2577465" h="471805">
                <a:moveTo>
                  <a:pt x="9906" y="9143"/>
                </a:moveTo>
                <a:lnTo>
                  <a:pt x="9906" y="4571"/>
                </a:lnTo>
                <a:lnTo>
                  <a:pt x="5334" y="9143"/>
                </a:lnTo>
                <a:lnTo>
                  <a:pt x="9906" y="9143"/>
                </a:lnTo>
                <a:close/>
              </a:path>
              <a:path w="2577465" h="471805">
                <a:moveTo>
                  <a:pt x="9906" y="461772"/>
                </a:moveTo>
                <a:lnTo>
                  <a:pt x="9906" y="9143"/>
                </a:lnTo>
                <a:lnTo>
                  <a:pt x="5334" y="9143"/>
                </a:lnTo>
                <a:lnTo>
                  <a:pt x="5334" y="461772"/>
                </a:lnTo>
                <a:lnTo>
                  <a:pt x="9906" y="461772"/>
                </a:lnTo>
                <a:close/>
              </a:path>
              <a:path w="2577465" h="471805">
                <a:moveTo>
                  <a:pt x="2572512" y="461771"/>
                </a:moveTo>
                <a:lnTo>
                  <a:pt x="5334" y="461772"/>
                </a:lnTo>
                <a:lnTo>
                  <a:pt x="9906" y="467106"/>
                </a:lnTo>
                <a:lnTo>
                  <a:pt x="9906" y="471678"/>
                </a:lnTo>
                <a:lnTo>
                  <a:pt x="2567940" y="471677"/>
                </a:lnTo>
                <a:lnTo>
                  <a:pt x="2567940" y="467105"/>
                </a:lnTo>
                <a:lnTo>
                  <a:pt x="2572512" y="461771"/>
                </a:lnTo>
                <a:close/>
              </a:path>
              <a:path w="2577465" h="471805">
                <a:moveTo>
                  <a:pt x="9906" y="471678"/>
                </a:moveTo>
                <a:lnTo>
                  <a:pt x="9906" y="467106"/>
                </a:lnTo>
                <a:lnTo>
                  <a:pt x="5334" y="461772"/>
                </a:lnTo>
                <a:lnTo>
                  <a:pt x="5334" y="471678"/>
                </a:lnTo>
                <a:lnTo>
                  <a:pt x="9906" y="471678"/>
                </a:lnTo>
                <a:close/>
              </a:path>
              <a:path w="2577465" h="471805">
                <a:moveTo>
                  <a:pt x="2572512" y="9143"/>
                </a:moveTo>
                <a:lnTo>
                  <a:pt x="2567940" y="4571"/>
                </a:lnTo>
                <a:lnTo>
                  <a:pt x="2567940" y="9143"/>
                </a:lnTo>
                <a:lnTo>
                  <a:pt x="2572512" y="9143"/>
                </a:lnTo>
                <a:close/>
              </a:path>
              <a:path w="2577465" h="471805">
                <a:moveTo>
                  <a:pt x="2572512" y="461771"/>
                </a:moveTo>
                <a:lnTo>
                  <a:pt x="2572512" y="9143"/>
                </a:lnTo>
                <a:lnTo>
                  <a:pt x="2567940" y="9143"/>
                </a:lnTo>
                <a:lnTo>
                  <a:pt x="2567940" y="461771"/>
                </a:lnTo>
                <a:lnTo>
                  <a:pt x="2572512" y="461771"/>
                </a:lnTo>
                <a:close/>
              </a:path>
              <a:path w="2577465" h="471805">
                <a:moveTo>
                  <a:pt x="2572512" y="471677"/>
                </a:moveTo>
                <a:lnTo>
                  <a:pt x="2572512" y="461771"/>
                </a:lnTo>
                <a:lnTo>
                  <a:pt x="2567940" y="467105"/>
                </a:lnTo>
                <a:lnTo>
                  <a:pt x="2567940" y="471677"/>
                </a:lnTo>
                <a:lnTo>
                  <a:pt x="2572512" y="471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62404" y="1646176"/>
            <a:ext cx="69659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Input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6858" y="1617725"/>
            <a:ext cx="2576830" cy="471805"/>
          </a:xfrm>
          <a:custGeom>
            <a:avLst/>
            <a:gdLst/>
            <a:ahLst/>
            <a:cxnLst/>
            <a:rect l="l" t="t" r="r" b="b"/>
            <a:pathLst>
              <a:path w="2576829" h="471805">
                <a:moveTo>
                  <a:pt x="2576322" y="471677"/>
                </a:moveTo>
                <a:lnTo>
                  <a:pt x="2576322" y="0"/>
                </a:lnTo>
                <a:lnTo>
                  <a:pt x="0" y="0"/>
                </a:lnTo>
                <a:lnTo>
                  <a:pt x="0" y="471677"/>
                </a:lnTo>
                <a:lnTo>
                  <a:pt x="4571" y="471677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567178" y="9143"/>
                </a:lnTo>
                <a:lnTo>
                  <a:pt x="2567178" y="4571"/>
                </a:lnTo>
                <a:lnTo>
                  <a:pt x="2571750" y="9143"/>
                </a:lnTo>
                <a:lnTo>
                  <a:pt x="2571750" y="471677"/>
                </a:lnTo>
                <a:lnTo>
                  <a:pt x="2576322" y="471677"/>
                </a:lnTo>
                <a:close/>
              </a:path>
              <a:path w="2576829" h="47180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576829" h="471805">
                <a:moveTo>
                  <a:pt x="9143" y="46177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461771"/>
                </a:lnTo>
                <a:lnTo>
                  <a:pt x="9143" y="461771"/>
                </a:lnTo>
                <a:close/>
              </a:path>
              <a:path w="2576829" h="471805">
                <a:moveTo>
                  <a:pt x="2571750" y="461771"/>
                </a:moveTo>
                <a:lnTo>
                  <a:pt x="4571" y="461771"/>
                </a:lnTo>
                <a:lnTo>
                  <a:pt x="9143" y="467105"/>
                </a:lnTo>
                <a:lnTo>
                  <a:pt x="9143" y="471677"/>
                </a:lnTo>
                <a:lnTo>
                  <a:pt x="2567178" y="471677"/>
                </a:lnTo>
                <a:lnTo>
                  <a:pt x="2567178" y="467105"/>
                </a:lnTo>
                <a:lnTo>
                  <a:pt x="2571750" y="461771"/>
                </a:lnTo>
                <a:close/>
              </a:path>
              <a:path w="2576829" h="471805">
                <a:moveTo>
                  <a:pt x="9143" y="471677"/>
                </a:moveTo>
                <a:lnTo>
                  <a:pt x="9143" y="467105"/>
                </a:lnTo>
                <a:lnTo>
                  <a:pt x="4571" y="461771"/>
                </a:lnTo>
                <a:lnTo>
                  <a:pt x="4571" y="471677"/>
                </a:lnTo>
                <a:lnTo>
                  <a:pt x="9143" y="471677"/>
                </a:lnTo>
                <a:close/>
              </a:path>
              <a:path w="2576829" h="471805">
                <a:moveTo>
                  <a:pt x="2571750" y="9143"/>
                </a:moveTo>
                <a:lnTo>
                  <a:pt x="2567178" y="4571"/>
                </a:lnTo>
                <a:lnTo>
                  <a:pt x="2567178" y="9143"/>
                </a:lnTo>
                <a:lnTo>
                  <a:pt x="2571750" y="9143"/>
                </a:lnTo>
                <a:close/>
              </a:path>
              <a:path w="2576829" h="471805">
                <a:moveTo>
                  <a:pt x="2571750" y="461771"/>
                </a:moveTo>
                <a:lnTo>
                  <a:pt x="2571750" y="9143"/>
                </a:lnTo>
                <a:lnTo>
                  <a:pt x="2567178" y="9143"/>
                </a:lnTo>
                <a:lnTo>
                  <a:pt x="2567178" y="461771"/>
                </a:lnTo>
                <a:lnTo>
                  <a:pt x="2571750" y="461771"/>
                </a:lnTo>
                <a:close/>
              </a:path>
              <a:path w="2576829" h="471805">
                <a:moveTo>
                  <a:pt x="2571750" y="471677"/>
                </a:moveTo>
                <a:lnTo>
                  <a:pt x="2571750" y="461771"/>
                </a:lnTo>
                <a:lnTo>
                  <a:pt x="2567178" y="467105"/>
                </a:lnTo>
                <a:lnTo>
                  <a:pt x="2567178" y="471677"/>
                </a:lnTo>
                <a:lnTo>
                  <a:pt x="2571750" y="471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63694" y="1646176"/>
            <a:ext cx="880744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250" dirty="0">
                <a:latin typeface="Arial"/>
                <a:cs typeface="Arial"/>
              </a:rPr>
              <a:t>T</a:t>
            </a:r>
            <a:r>
              <a:rPr sz="2350" spc="5" dirty="0">
                <a:latin typeface="Arial"/>
                <a:cs typeface="Arial"/>
              </a:rPr>
              <a:t>e</a:t>
            </a:r>
            <a:r>
              <a:rPr sz="2350" spc="10" dirty="0">
                <a:latin typeface="Arial"/>
                <a:cs typeface="Arial"/>
              </a:rPr>
              <a:t>k</a:t>
            </a:r>
            <a:r>
              <a:rPr sz="2350" spc="5" dirty="0">
                <a:latin typeface="Arial"/>
                <a:cs typeface="Arial"/>
              </a:rPr>
              <a:t>ni</a:t>
            </a:r>
            <a:r>
              <a:rPr sz="2350" spc="10" dirty="0">
                <a:latin typeface="Arial"/>
                <a:cs typeface="Arial"/>
              </a:rPr>
              <a:t>k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5788" y="1617725"/>
            <a:ext cx="2577465" cy="471805"/>
          </a:xfrm>
          <a:custGeom>
            <a:avLst/>
            <a:gdLst/>
            <a:ahLst/>
            <a:cxnLst/>
            <a:rect l="l" t="t" r="r" b="b"/>
            <a:pathLst>
              <a:path w="2577465" h="471805">
                <a:moveTo>
                  <a:pt x="2577083" y="471677"/>
                </a:moveTo>
                <a:lnTo>
                  <a:pt x="2577083" y="0"/>
                </a:lnTo>
                <a:lnTo>
                  <a:pt x="0" y="0"/>
                </a:lnTo>
                <a:lnTo>
                  <a:pt x="0" y="471677"/>
                </a:lnTo>
                <a:lnTo>
                  <a:pt x="5333" y="471677"/>
                </a:lnTo>
                <a:lnTo>
                  <a:pt x="5333" y="9143"/>
                </a:lnTo>
                <a:lnTo>
                  <a:pt x="9905" y="4571"/>
                </a:lnTo>
                <a:lnTo>
                  <a:pt x="9905" y="9143"/>
                </a:lnTo>
                <a:lnTo>
                  <a:pt x="2567178" y="9143"/>
                </a:lnTo>
                <a:lnTo>
                  <a:pt x="2567178" y="4571"/>
                </a:lnTo>
                <a:lnTo>
                  <a:pt x="2572511" y="9143"/>
                </a:lnTo>
                <a:lnTo>
                  <a:pt x="2572511" y="471677"/>
                </a:lnTo>
                <a:lnTo>
                  <a:pt x="2577083" y="471677"/>
                </a:lnTo>
                <a:close/>
              </a:path>
              <a:path w="2577465" h="471805">
                <a:moveTo>
                  <a:pt x="9905" y="9143"/>
                </a:moveTo>
                <a:lnTo>
                  <a:pt x="9905" y="4571"/>
                </a:lnTo>
                <a:lnTo>
                  <a:pt x="5333" y="9143"/>
                </a:lnTo>
                <a:lnTo>
                  <a:pt x="9905" y="9143"/>
                </a:lnTo>
                <a:close/>
              </a:path>
              <a:path w="2577465" h="471805">
                <a:moveTo>
                  <a:pt x="9905" y="461771"/>
                </a:moveTo>
                <a:lnTo>
                  <a:pt x="9905" y="9143"/>
                </a:lnTo>
                <a:lnTo>
                  <a:pt x="5333" y="9143"/>
                </a:lnTo>
                <a:lnTo>
                  <a:pt x="5333" y="461771"/>
                </a:lnTo>
                <a:lnTo>
                  <a:pt x="9905" y="461771"/>
                </a:lnTo>
                <a:close/>
              </a:path>
              <a:path w="2577465" h="471805">
                <a:moveTo>
                  <a:pt x="2572511" y="461771"/>
                </a:moveTo>
                <a:lnTo>
                  <a:pt x="5333" y="461771"/>
                </a:lnTo>
                <a:lnTo>
                  <a:pt x="9905" y="467105"/>
                </a:lnTo>
                <a:lnTo>
                  <a:pt x="9905" y="471677"/>
                </a:lnTo>
                <a:lnTo>
                  <a:pt x="2567178" y="471677"/>
                </a:lnTo>
                <a:lnTo>
                  <a:pt x="2567178" y="467105"/>
                </a:lnTo>
                <a:lnTo>
                  <a:pt x="2572511" y="461771"/>
                </a:lnTo>
                <a:close/>
              </a:path>
              <a:path w="2577465" h="471805">
                <a:moveTo>
                  <a:pt x="9905" y="471677"/>
                </a:moveTo>
                <a:lnTo>
                  <a:pt x="9905" y="467105"/>
                </a:lnTo>
                <a:lnTo>
                  <a:pt x="5333" y="461771"/>
                </a:lnTo>
                <a:lnTo>
                  <a:pt x="5333" y="471677"/>
                </a:lnTo>
                <a:lnTo>
                  <a:pt x="9905" y="471677"/>
                </a:lnTo>
                <a:close/>
              </a:path>
              <a:path w="2577465" h="471805">
                <a:moveTo>
                  <a:pt x="2572511" y="9143"/>
                </a:moveTo>
                <a:lnTo>
                  <a:pt x="2567178" y="4571"/>
                </a:lnTo>
                <a:lnTo>
                  <a:pt x="2567178" y="9143"/>
                </a:lnTo>
                <a:lnTo>
                  <a:pt x="2572511" y="9143"/>
                </a:lnTo>
                <a:close/>
              </a:path>
              <a:path w="2577465" h="471805">
                <a:moveTo>
                  <a:pt x="2572511" y="461771"/>
                </a:moveTo>
                <a:lnTo>
                  <a:pt x="2572511" y="9143"/>
                </a:lnTo>
                <a:lnTo>
                  <a:pt x="2567178" y="9143"/>
                </a:lnTo>
                <a:lnTo>
                  <a:pt x="2567178" y="461771"/>
                </a:lnTo>
                <a:lnTo>
                  <a:pt x="2572511" y="461771"/>
                </a:lnTo>
                <a:close/>
              </a:path>
              <a:path w="2577465" h="471805">
                <a:moveTo>
                  <a:pt x="2572511" y="471677"/>
                </a:moveTo>
                <a:lnTo>
                  <a:pt x="2572511" y="461771"/>
                </a:lnTo>
                <a:lnTo>
                  <a:pt x="2567178" y="467105"/>
                </a:lnTo>
                <a:lnTo>
                  <a:pt x="2567178" y="471677"/>
                </a:lnTo>
                <a:lnTo>
                  <a:pt x="2572511" y="471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08240" y="1646176"/>
            <a:ext cx="93091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5" dirty="0">
                <a:latin typeface="Arial"/>
                <a:cs typeface="Arial"/>
              </a:rPr>
              <a:t>Output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7938" y="2302001"/>
            <a:ext cx="2567305" cy="311150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37465" rIns="0" bIns="0" rtlCol="0">
            <a:spAutoFit/>
          </a:bodyPr>
          <a:lstStyle/>
          <a:p>
            <a:pPr marL="89535" marR="440055">
              <a:lnSpc>
                <a:spcPct val="101499"/>
              </a:lnSpc>
              <a:spcBef>
                <a:spcPts val="295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-3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management  </a:t>
            </a:r>
            <a:r>
              <a:rPr sz="1950" spc="10" dirty="0">
                <a:latin typeface="Arial"/>
                <a:cs typeface="Arial"/>
              </a:rPr>
              <a:t>plan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30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register</a:t>
            </a:r>
            <a:endParaRPr sz="1950">
              <a:latin typeface="Arial"/>
              <a:cs typeface="Arial"/>
            </a:endParaRPr>
          </a:p>
          <a:p>
            <a:pPr marL="89535" marR="635635">
              <a:lnSpc>
                <a:spcPct val="101800"/>
              </a:lnSpc>
              <a:spcBef>
                <a:spcPts val="1180"/>
              </a:spcBef>
            </a:pPr>
            <a:r>
              <a:rPr sz="1950" spc="15" dirty="0">
                <a:latin typeface="Arial"/>
                <a:cs typeface="Arial"/>
              </a:rPr>
              <a:t>Aproved</a:t>
            </a:r>
            <a:r>
              <a:rPr sz="1950" spc="-8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change  </a:t>
            </a:r>
            <a:r>
              <a:rPr sz="1950" spc="10" dirty="0">
                <a:latin typeface="Arial"/>
                <a:cs typeface="Arial"/>
              </a:rPr>
              <a:t>requests</a:t>
            </a:r>
            <a:endParaRPr sz="1950">
              <a:latin typeface="Arial"/>
              <a:cs typeface="Arial"/>
            </a:endParaRPr>
          </a:p>
          <a:p>
            <a:pPr marL="89535" marR="406400">
              <a:lnSpc>
                <a:spcPct val="101800"/>
              </a:lnSpc>
              <a:spcBef>
                <a:spcPts val="1180"/>
              </a:spcBef>
            </a:pPr>
            <a:r>
              <a:rPr sz="1950" spc="5" dirty="0">
                <a:latin typeface="Arial"/>
                <a:cs typeface="Arial"/>
              </a:rPr>
              <a:t>Work</a:t>
            </a:r>
            <a:r>
              <a:rPr sz="1950" spc="-7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performance  information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25"/>
              </a:spcBef>
            </a:pPr>
            <a:r>
              <a:rPr sz="1950" spc="15" dirty="0">
                <a:latin typeface="Arial"/>
                <a:cs typeface="Arial"/>
              </a:rPr>
              <a:t>Performance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report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1429" y="2452877"/>
            <a:ext cx="2567305" cy="3564890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4191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30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reassessment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30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audits</a:t>
            </a:r>
            <a:endParaRPr sz="1950">
              <a:latin typeface="Arial"/>
              <a:cs typeface="Arial"/>
            </a:endParaRPr>
          </a:p>
          <a:p>
            <a:pPr marL="89535" marR="501015">
              <a:lnSpc>
                <a:spcPct val="101499"/>
              </a:lnSpc>
              <a:spcBef>
                <a:spcPts val="1185"/>
              </a:spcBef>
            </a:pPr>
            <a:r>
              <a:rPr sz="1950" spc="-5" dirty="0">
                <a:latin typeface="Arial"/>
                <a:cs typeface="Arial"/>
              </a:rPr>
              <a:t>Variance </a:t>
            </a:r>
            <a:r>
              <a:rPr sz="1950" spc="15" dirty="0">
                <a:latin typeface="Arial"/>
                <a:cs typeface="Arial"/>
              </a:rPr>
              <a:t>and</a:t>
            </a:r>
            <a:r>
              <a:rPr sz="1950" spc="-7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tren  analysis</a:t>
            </a:r>
            <a:endParaRPr sz="1950">
              <a:latin typeface="Arial"/>
              <a:cs typeface="Arial"/>
            </a:endParaRPr>
          </a:p>
          <a:p>
            <a:pPr marL="89535" marR="929005">
              <a:lnSpc>
                <a:spcPct val="101699"/>
              </a:lnSpc>
              <a:spcBef>
                <a:spcPts val="1195"/>
              </a:spcBef>
            </a:pPr>
            <a:r>
              <a:rPr sz="1950" spc="-15" dirty="0">
                <a:latin typeface="Arial"/>
                <a:cs typeface="Arial"/>
              </a:rPr>
              <a:t>Technical  </a:t>
            </a:r>
            <a:r>
              <a:rPr sz="1950" spc="15" dirty="0">
                <a:latin typeface="Arial"/>
                <a:cs typeface="Arial"/>
              </a:rPr>
              <a:t>performance  measurement</a:t>
            </a:r>
            <a:endParaRPr sz="1950">
              <a:latin typeface="Arial"/>
              <a:cs typeface="Arial"/>
            </a:endParaRPr>
          </a:p>
          <a:p>
            <a:pPr marL="89535" marR="554990">
              <a:lnSpc>
                <a:spcPts val="3570"/>
              </a:lnSpc>
              <a:spcBef>
                <a:spcPts val="315"/>
              </a:spcBef>
            </a:pPr>
            <a:r>
              <a:rPr sz="1950" spc="10" dirty="0">
                <a:latin typeface="Arial"/>
                <a:cs typeface="Arial"/>
              </a:rPr>
              <a:t>Reserve</a:t>
            </a:r>
            <a:r>
              <a:rPr sz="1950" spc="-5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analysis  Status</a:t>
            </a:r>
            <a:r>
              <a:rPr sz="1950" spc="-3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meeting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91121" y="2377439"/>
            <a:ext cx="2794000" cy="3866515"/>
          </a:xfrm>
          <a:prstGeom prst="rect">
            <a:avLst/>
          </a:prstGeom>
          <a:solidFill>
            <a:srgbClr val="99FF33"/>
          </a:solidFill>
        </p:spPr>
        <p:txBody>
          <a:bodyPr vert="horz" wrap="square" lIns="0" tIns="4191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30"/>
              </a:spcBef>
            </a:pPr>
            <a:r>
              <a:rPr sz="1950" spc="10" dirty="0">
                <a:latin typeface="Arial"/>
                <a:cs typeface="Arial"/>
              </a:rPr>
              <a:t>Risk</a:t>
            </a:r>
            <a:r>
              <a:rPr sz="1950" spc="1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register</a:t>
            </a:r>
            <a:endParaRPr sz="19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1230"/>
              </a:spcBef>
            </a:pPr>
            <a:r>
              <a:rPr sz="1950" spc="15" dirty="0">
                <a:latin typeface="Arial"/>
                <a:cs typeface="Arial"/>
              </a:rPr>
              <a:t>Requested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changes</a:t>
            </a:r>
            <a:endParaRPr sz="1950">
              <a:latin typeface="Arial"/>
              <a:cs typeface="Arial"/>
            </a:endParaRPr>
          </a:p>
          <a:p>
            <a:pPr marL="89535" marR="864869">
              <a:lnSpc>
                <a:spcPct val="101499"/>
              </a:lnSpc>
              <a:spcBef>
                <a:spcPts val="1185"/>
              </a:spcBef>
            </a:pPr>
            <a:r>
              <a:rPr sz="1950" spc="15" dirty="0">
                <a:latin typeface="Arial"/>
                <a:cs typeface="Arial"/>
              </a:rPr>
              <a:t>Recommended  </a:t>
            </a:r>
            <a:r>
              <a:rPr sz="1950" spc="10" dirty="0">
                <a:latin typeface="Arial"/>
                <a:cs typeface="Arial"/>
              </a:rPr>
              <a:t>corrective</a:t>
            </a:r>
            <a:r>
              <a:rPr sz="1950" spc="-6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action</a:t>
            </a:r>
            <a:endParaRPr sz="1950">
              <a:latin typeface="Arial"/>
              <a:cs typeface="Arial"/>
            </a:endParaRPr>
          </a:p>
          <a:p>
            <a:pPr marL="89535" marR="794385">
              <a:lnSpc>
                <a:spcPct val="101499"/>
              </a:lnSpc>
              <a:spcBef>
                <a:spcPts val="1195"/>
              </a:spcBef>
            </a:pPr>
            <a:r>
              <a:rPr sz="1950" spc="15" dirty="0">
                <a:latin typeface="Arial"/>
                <a:cs typeface="Arial"/>
              </a:rPr>
              <a:t>Recommended  </a:t>
            </a:r>
            <a:r>
              <a:rPr sz="1950" spc="10" dirty="0">
                <a:latin typeface="Arial"/>
                <a:cs typeface="Arial"/>
              </a:rPr>
              <a:t>preventive</a:t>
            </a:r>
            <a:r>
              <a:rPr sz="1950" spc="-50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action</a:t>
            </a:r>
            <a:endParaRPr sz="1950">
              <a:latin typeface="Arial"/>
              <a:cs typeface="Arial"/>
            </a:endParaRPr>
          </a:p>
          <a:p>
            <a:pPr marL="89535" marR="120650">
              <a:lnSpc>
                <a:spcPct val="101499"/>
              </a:lnSpc>
              <a:spcBef>
                <a:spcPts val="1195"/>
              </a:spcBef>
            </a:pPr>
            <a:r>
              <a:rPr sz="1950" spc="10" dirty="0">
                <a:latin typeface="Arial"/>
                <a:cs typeface="Arial"/>
              </a:rPr>
              <a:t>Organizational</a:t>
            </a:r>
            <a:r>
              <a:rPr sz="1950" spc="-45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process  </a:t>
            </a:r>
            <a:r>
              <a:rPr sz="1950" spc="10" dirty="0">
                <a:latin typeface="Arial"/>
                <a:cs typeface="Arial"/>
              </a:rPr>
              <a:t>asset</a:t>
            </a:r>
            <a:r>
              <a:rPr sz="1950" spc="-1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(updates)</a:t>
            </a:r>
            <a:endParaRPr sz="1950">
              <a:latin typeface="Arial"/>
              <a:cs typeface="Arial"/>
            </a:endParaRPr>
          </a:p>
          <a:p>
            <a:pPr marL="89535" marR="373380">
              <a:lnSpc>
                <a:spcPct val="101499"/>
              </a:lnSpc>
              <a:spcBef>
                <a:spcPts val="1195"/>
              </a:spcBef>
            </a:pPr>
            <a:r>
              <a:rPr sz="1950" spc="10" dirty="0">
                <a:latin typeface="Arial"/>
                <a:cs typeface="Arial"/>
              </a:rPr>
              <a:t>Project</a:t>
            </a:r>
            <a:r>
              <a:rPr sz="1950" spc="-40" dirty="0">
                <a:latin typeface="Arial"/>
                <a:cs typeface="Arial"/>
              </a:rPr>
              <a:t> </a:t>
            </a:r>
            <a:r>
              <a:rPr sz="1950" spc="15" dirty="0">
                <a:latin typeface="Arial"/>
                <a:cs typeface="Arial"/>
              </a:rPr>
              <a:t>management  </a:t>
            </a:r>
            <a:r>
              <a:rPr sz="1950" spc="10" dirty="0">
                <a:latin typeface="Arial"/>
                <a:cs typeface="Arial"/>
              </a:rPr>
              <a:t>plan</a:t>
            </a:r>
            <a:r>
              <a:rPr sz="1950" spc="5" dirty="0">
                <a:latin typeface="Arial"/>
                <a:cs typeface="Arial"/>
              </a:rPr>
              <a:t> </a:t>
            </a:r>
            <a:r>
              <a:rPr sz="1950" spc="10" dirty="0">
                <a:latin typeface="Arial"/>
                <a:cs typeface="Arial"/>
              </a:rPr>
              <a:t>(Updates)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/>
              <a:t>HASIL MANAJEMEN</a:t>
            </a:r>
            <a:r>
              <a:rPr spc="-190" dirty="0"/>
              <a:t> </a:t>
            </a:r>
            <a:r>
              <a:rPr dirty="0"/>
              <a:t>RESIKO  </a:t>
            </a:r>
            <a:r>
              <a:rPr spc="5" dirty="0"/>
              <a:t>PROYEK </a:t>
            </a:r>
            <a:r>
              <a:rPr spc="-75" dirty="0"/>
              <a:t>YANG</a:t>
            </a:r>
            <a:r>
              <a:rPr spc="-90" dirty="0"/>
              <a:t> </a:t>
            </a:r>
            <a:r>
              <a:rPr spc="5" dirty="0"/>
              <a:t>BAIK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1091" y="1813054"/>
            <a:ext cx="8431530" cy="3634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8620" marR="5715" indent="-376555" algn="just">
              <a:lnSpc>
                <a:spcPct val="101200"/>
              </a:lnSpc>
              <a:spcBef>
                <a:spcPts val="90"/>
              </a:spcBef>
              <a:buChar char="•"/>
              <a:tabLst>
                <a:tab pos="389255" algn="l"/>
              </a:tabLst>
            </a:pPr>
            <a:r>
              <a:rPr sz="3250" spc="-10" dirty="0">
                <a:latin typeface="Arial"/>
                <a:cs typeface="Arial"/>
              </a:rPr>
              <a:t>Tidak </a:t>
            </a:r>
            <a:r>
              <a:rPr sz="3250" spc="15" dirty="0">
                <a:latin typeface="Arial"/>
                <a:cs typeface="Arial"/>
              </a:rPr>
              <a:t>seperti  </a:t>
            </a:r>
            <a:r>
              <a:rPr sz="3250" spc="10" dirty="0">
                <a:latin typeface="Arial"/>
                <a:cs typeface="Arial"/>
              </a:rPr>
              <a:t>krisis </a:t>
            </a:r>
            <a:r>
              <a:rPr sz="3250" spc="20" dirty="0">
                <a:latin typeface="Arial"/>
                <a:cs typeface="Arial"/>
              </a:rPr>
              <a:t>manajemen,  manajemen </a:t>
            </a:r>
            <a:r>
              <a:rPr sz="3250" spc="15" dirty="0">
                <a:latin typeface="Arial"/>
                <a:cs typeface="Arial"/>
              </a:rPr>
              <a:t>resiko proyek </a:t>
            </a:r>
            <a:r>
              <a:rPr sz="3250" spc="20" dirty="0">
                <a:latin typeface="Arial"/>
                <a:cs typeface="Arial"/>
              </a:rPr>
              <a:t>yang </a:t>
            </a:r>
            <a:r>
              <a:rPr sz="3250" spc="15" dirty="0">
                <a:latin typeface="Arial"/>
                <a:cs typeface="Arial"/>
              </a:rPr>
              <a:t>baik sering  </a:t>
            </a:r>
            <a:r>
              <a:rPr sz="3250" spc="10" dirty="0">
                <a:latin typeface="Arial"/>
                <a:cs typeface="Arial"/>
              </a:rPr>
              <a:t>terjadi </a:t>
            </a:r>
            <a:r>
              <a:rPr sz="3250" spc="15" dirty="0">
                <a:latin typeface="Arial"/>
                <a:cs typeface="Arial"/>
              </a:rPr>
              <a:t>tanpa</a:t>
            </a:r>
            <a:r>
              <a:rPr sz="3250" spc="40" dirty="0">
                <a:latin typeface="Arial"/>
                <a:cs typeface="Arial"/>
              </a:rPr>
              <a:t> </a:t>
            </a:r>
            <a:r>
              <a:rPr sz="3250" spc="15" dirty="0">
                <a:latin typeface="Arial"/>
                <a:cs typeface="Arial"/>
              </a:rPr>
              <a:t>disadari.</a:t>
            </a:r>
            <a:endParaRPr sz="3250">
              <a:latin typeface="Arial"/>
              <a:cs typeface="Arial"/>
            </a:endParaRPr>
          </a:p>
          <a:p>
            <a:pPr marL="388620" marR="5080" indent="-376555" algn="just">
              <a:lnSpc>
                <a:spcPct val="101200"/>
              </a:lnSpc>
              <a:spcBef>
                <a:spcPts val="795"/>
              </a:spcBef>
              <a:buChar char="•"/>
              <a:tabLst>
                <a:tab pos="389255" algn="l"/>
              </a:tabLst>
            </a:pPr>
            <a:r>
              <a:rPr sz="3250" spc="15" dirty="0">
                <a:latin typeface="Arial"/>
                <a:cs typeface="Arial"/>
              </a:rPr>
              <a:t>Proyek </a:t>
            </a:r>
            <a:r>
              <a:rPr sz="3250" spc="20" dirty="0">
                <a:latin typeface="Arial"/>
                <a:cs typeface="Arial"/>
              </a:rPr>
              <a:t>yang </a:t>
            </a:r>
            <a:r>
              <a:rPr sz="3250" spc="15" dirty="0">
                <a:latin typeface="Arial"/>
                <a:cs typeface="Arial"/>
              </a:rPr>
              <a:t>berjalan </a:t>
            </a:r>
            <a:r>
              <a:rPr sz="3250" spc="20" dirty="0">
                <a:latin typeface="Arial"/>
                <a:cs typeface="Arial"/>
              </a:rPr>
              <a:t>tampaknya </a:t>
            </a:r>
            <a:r>
              <a:rPr sz="3250" spc="15" dirty="0">
                <a:latin typeface="Arial"/>
                <a:cs typeface="Arial"/>
              </a:rPr>
              <a:t>hampir  </a:t>
            </a:r>
            <a:r>
              <a:rPr sz="3250" spc="20" dirty="0">
                <a:latin typeface="Arial"/>
                <a:cs typeface="Arial"/>
              </a:rPr>
              <a:t>mudah, </a:t>
            </a:r>
            <a:r>
              <a:rPr sz="3250" spc="15" dirty="0">
                <a:latin typeface="Arial"/>
                <a:cs typeface="Arial"/>
              </a:rPr>
              <a:t>tetapi </a:t>
            </a:r>
            <a:r>
              <a:rPr sz="3250" spc="20" dirty="0">
                <a:latin typeface="Arial"/>
                <a:cs typeface="Arial"/>
              </a:rPr>
              <a:t>banyak </a:t>
            </a:r>
            <a:r>
              <a:rPr sz="3250" spc="15" dirty="0">
                <a:latin typeface="Arial"/>
                <a:cs typeface="Arial"/>
              </a:rPr>
              <a:t>pekerjaan </a:t>
            </a:r>
            <a:r>
              <a:rPr sz="3250" spc="20" dirty="0">
                <a:latin typeface="Arial"/>
                <a:cs typeface="Arial"/>
              </a:rPr>
              <a:t>yang  masuk ke dalam </a:t>
            </a:r>
            <a:r>
              <a:rPr sz="3250" spc="15" dirty="0">
                <a:latin typeface="Arial"/>
                <a:cs typeface="Arial"/>
              </a:rPr>
              <a:t>proyek berjalan </a:t>
            </a:r>
            <a:r>
              <a:rPr sz="3250" spc="20" dirty="0">
                <a:latin typeface="Arial"/>
                <a:cs typeface="Arial"/>
              </a:rPr>
              <a:t>dengan  </a:t>
            </a:r>
            <a:r>
              <a:rPr sz="3250" spc="15" dirty="0">
                <a:latin typeface="Arial"/>
                <a:cs typeface="Arial"/>
              </a:rPr>
              <a:t>baik.</a:t>
            </a:r>
            <a:endParaRPr sz="3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1091" y="5523152"/>
            <a:ext cx="7044690" cy="5270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8620" indent="-376555">
              <a:lnSpc>
                <a:spcPct val="100000"/>
              </a:lnSpc>
              <a:spcBef>
                <a:spcPts val="135"/>
              </a:spcBef>
              <a:buChar char="•"/>
              <a:tabLst>
                <a:tab pos="388620" algn="l"/>
                <a:tab pos="389255" algn="l"/>
                <a:tab pos="2260600" algn="l"/>
                <a:tab pos="3878579" algn="l"/>
                <a:tab pos="5287645" algn="l"/>
              </a:tabLst>
            </a:pPr>
            <a:r>
              <a:rPr sz="3250" spc="15" dirty="0">
                <a:latin typeface="Arial"/>
                <a:cs typeface="Arial"/>
              </a:rPr>
              <a:t>Manajer	proyek	harus	berusaha</a:t>
            </a:r>
            <a:endParaRPr sz="3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19529" y="5523152"/>
            <a:ext cx="1282065" cy="1028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33045">
              <a:lnSpc>
                <a:spcPct val="101200"/>
              </a:lnSpc>
              <a:spcBef>
                <a:spcPts val="90"/>
              </a:spcBef>
            </a:pPr>
            <a:r>
              <a:rPr sz="3250" spc="20" dirty="0">
                <a:latin typeface="Arial"/>
                <a:cs typeface="Arial"/>
              </a:rPr>
              <a:t>k</a:t>
            </a:r>
            <a:r>
              <a:rPr sz="3250" spc="15" dirty="0">
                <a:latin typeface="Arial"/>
                <a:cs typeface="Arial"/>
              </a:rPr>
              <a:t>eras  t</a:t>
            </a:r>
            <a:r>
              <a:rPr sz="3250" spc="10" dirty="0">
                <a:latin typeface="Arial"/>
                <a:cs typeface="Arial"/>
              </a:rPr>
              <a:t>erlihat</a:t>
            </a:r>
            <a:endParaRPr sz="3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7534" y="6024533"/>
            <a:ext cx="7001509" cy="1028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0"/>
              </a:spcBef>
              <a:tabLst>
                <a:tab pos="1438275" algn="l"/>
                <a:tab pos="1647825" algn="l"/>
                <a:tab pos="3028315" algn="l"/>
                <a:tab pos="3584575" algn="l"/>
                <a:tab pos="5824220" algn="l"/>
                <a:tab pos="6128385" algn="l"/>
              </a:tabLst>
            </a:pPr>
            <a:r>
              <a:rPr sz="3250" spc="15" dirty="0">
                <a:latin typeface="Arial"/>
                <a:cs typeface="Arial"/>
              </a:rPr>
              <a:t>untuk	</a:t>
            </a:r>
            <a:r>
              <a:rPr sz="3250" spc="20" dirty="0">
                <a:latin typeface="Arial"/>
                <a:cs typeface="Arial"/>
              </a:rPr>
              <a:t>membuat	</a:t>
            </a:r>
            <a:r>
              <a:rPr sz="3250" spc="15" dirty="0">
                <a:latin typeface="Arial"/>
                <a:cs typeface="Arial"/>
              </a:rPr>
              <a:t>pekerjaan	tim  </a:t>
            </a:r>
            <a:r>
              <a:rPr sz="3250" spc="20" dirty="0">
                <a:latin typeface="Arial"/>
                <a:cs typeface="Arial"/>
              </a:rPr>
              <a:t>mudah</a:t>
            </a:r>
            <a:r>
              <a:rPr sz="3250" dirty="0">
                <a:latin typeface="Arial"/>
                <a:cs typeface="Arial"/>
              </a:rPr>
              <a:t>		</a:t>
            </a:r>
            <a:r>
              <a:rPr sz="3250" spc="25" dirty="0">
                <a:latin typeface="Arial"/>
                <a:cs typeface="Arial"/>
              </a:rPr>
              <a:t>u</a:t>
            </a:r>
            <a:r>
              <a:rPr sz="3250" spc="15" dirty="0">
                <a:latin typeface="Arial"/>
                <a:cs typeface="Arial"/>
              </a:rPr>
              <a:t>ntuk</a:t>
            </a:r>
            <a:r>
              <a:rPr sz="3250" dirty="0">
                <a:latin typeface="Arial"/>
                <a:cs typeface="Arial"/>
              </a:rPr>
              <a:t>	</a:t>
            </a:r>
            <a:r>
              <a:rPr sz="3250" spc="20" dirty="0">
                <a:latin typeface="Arial"/>
                <a:cs typeface="Arial"/>
              </a:rPr>
              <a:t>mencerminkan</a:t>
            </a:r>
            <a:r>
              <a:rPr sz="3250" dirty="0">
                <a:latin typeface="Arial"/>
                <a:cs typeface="Arial"/>
              </a:rPr>
              <a:t>		</a:t>
            </a:r>
            <a:r>
              <a:rPr sz="3250" spc="15" dirty="0">
                <a:latin typeface="Arial"/>
                <a:cs typeface="Arial"/>
              </a:rPr>
              <a:t>hasil</a:t>
            </a:r>
            <a:endParaRPr sz="3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80039" y="6525914"/>
            <a:ext cx="723900" cy="5270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50" spc="25" dirty="0">
                <a:latin typeface="Arial"/>
                <a:cs typeface="Arial"/>
              </a:rPr>
              <a:t>d</a:t>
            </a:r>
            <a:r>
              <a:rPr sz="3250" spc="10" dirty="0">
                <a:latin typeface="Arial"/>
                <a:cs typeface="Arial"/>
              </a:rPr>
              <a:t>ari</a:t>
            </a:r>
            <a:endParaRPr sz="3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7534" y="7027294"/>
            <a:ext cx="7743190" cy="5270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50" spc="15" dirty="0">
                <a:latin typeface="Arial"/>
                <a:cs typeface="Arial"/>
              </a:rPr>
              <a:t>proyek-proyek </a:t>
            </a:r>
            <a:r>
              <a:rPr sz="3250" spc="20" dirty="0">
                <a:latin typeface="Arial"/>
                <a:cs typeface="Arial"/>
              </a:rPr>
              <a:t>yang </a:t>
            </a:r>
            <a:r>
              <a:rPr sz="3250" spc="15" dirty="0">
                <a:latin typeface="Arial"/>
                <a:cs typeface="Arial"/>
              </a:rPr>
              <a:t>dikelola </a:t>
            </a:r>
            <a:r>
              <a:rPr sz="3250" spc="20" dirty="0">
                <a:latin typeface="Arial"/>
                <a:cs typeface="Arial"/>
              </a:rPr>
              <a:t>dengan</a:t>
            </a:r>
            <a:r>
              <a:rPr sz="3250" spc="25" dirty="0">
                <a:latin typeface="Arial"/>
                <a:cs typeface="Arial"/>
              </a:rPr>
              <a:t> </a:t>
            </a:r>
            <a:r>
              <a:rPr sz="3250" spc="15" dirty="0">
                <a:latin typeface="Arial"/>
                <a:cs typeface="Arial"/>
              </a:rPr>
              <a:t>baik.</a:t>
            </a:r>
            <a:endParaRPr sz="3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0136" y="7329171"/>
            <a:ext cx="226695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15" dirty="0">
                <a:solidFill>
                  <a:srgbClr val="B5A788"/>
                </a:solidFill>
                <a:latin typeface="Gill Sans MT"/>
                <a:cs typeface="Gill Sans MT"/>
              </a:rPr>
              <a:t>22</a:t>
            </a:r>
            <a:endParaRPr sz="155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2229" y="3640073"/>
            <a:ext cx="4815839" cy="5036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21323" y="3761994"/>
            <a:ext cx="132715" cy="180975"/>
          </a:xfrm>
          <a:custGeom>
            <a:avLst/>
            <a:gdLst/>
            <a:ahLst/>
            <a:cxnLst/>
            <a:rect l="l" t="t" r="r" b="b"/>
            <a:pathLst>
              <a:path w="132714" h="180975">
                <a:moveTo>
                  <a:pt x="65532" y="0"/>
                </a:moveTo>
                <a:lnTo>
                  <a:pt x="0" y="180594"/>
                </a:lnTo>
                <a:lnTo>
                  <a:pt x="132588" y="180594"/>
                </a:lnTo>
                <a:lnTo>
                  <a:pt x="65532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76800" y="3761994"/>
            <a:ext cx="132715" cy="180975"/>
          </a:xfrm>
          <a:custGeom>
            <a:avLst/>
            <a:gdLst/>
            <a:ahLst/>
            <a:cxnLst/>
            <a:rect l="l" t="t" r="r" b="b"/>
            <a:pathLst>
              <a:path w="132714" h="180975">
                <a:moveTo>
                  <a:pt x="65532" y="0"/>
                </a:moveTo>
                <a:lnTo>
                  <a:pt x="0" y="180594"/>
                </a:lnTo>
                <a:lnTo>
                  <a:pt x="132588" y="180594"/>
                </a:lnTo>
                <a:lnTo>
                  <a:pt x="65532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97783" y="3724275"/>
            <a:ext cx="211074" cy="136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29450" y="3648455"/>
            <a:ext cx="388620" cy="487045"/>
          </a:xfrm>
          <a:custGeom>
            <a:avLst/>
            <a:gdLst/>
            <a:ahLst/>
            <a:cxnLst/>
            <a:rect l="l" t="t" r="r" b="b"/>
            <a:pathLst>
              <a:path w="388620" h="487045">
                <a:moveTo>
                  <a:pt x="0" y="0"/>
                </a:moveTo>
                <a:lnTo>
                  <a:pt x="98298" y="0"/>
                </a:lnTo>
                <a:lnTo>
                  <a:pt x="98298" y="191262"/>
                </a:lnTo>
                <a:lnTo>
                  <a:pt x="290322" y="191261"/>
                </a:lnTo>
                <a:lnTo>
                  <a:pt x="290322" y="0"/>
                </a:lnTo>
                <a:lnTo>
                  <a:pt x="388620" y="0"/>
                </a:lnTo>
                <a:lnTo>
                  <a:pt x="388620" y="486918"/>
                </a:lnTo>
                <a:lnTo>
                  <a:pt x="290322" y="486918"/>
                </a:lnTo>
                <a:lnTo>
                  <a:pt x="290322" y="273558"/>
                </a:lnTo>
                <a:lnTo>
                  <a:pt x="98298" y="273558"/>
                </a:lnTo>
                <a:lnTo>
                  <a:pt x="98298" y="486918"/>
                </a:lnTo>
                <a:lnTo>
                  <a:pt x="0" y="486918"/>
                </a:lnTo>
                <a:lnTo>
                  <a:pt x="0" y="0"/>
                </a:lnTo>
                <a:close/>
              </a:path>
            </a:pathLst>
          </a:custGeom>
          <a:ln w="12953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36664" y="3648455"/>
            <a:ext cx="98425" cy="487045"/>
          </a:xfrm>
          <a:custGeom>
            <a:avLst/>
            <a:gdLst/>
            <a:ahLst/>
            <a:cxnLst/>
            <a:rect l="l" t="t" r="r" b="b"/>
            <a:pathLst>
              <a:path w="98425" h="487045">
                <a:moveTo>
                  <a:pt x="0" y="486918"/>
                </a:moveTo>
                <a:lnTo>
                  <a:pt x="0" y="0"/>
                </a:lnTo>
                <a:lnTo>
                  <a:pt x="98299" y="0"/>
                </a:lnTo>
                <a:lnTo>
                  <a:pt x="98299" y="486918"/>
                </a:lnTo>
                <a:lnTo>
                  <a:pt x="0" y="486918"/>
                </a:lnTo>
                <a:close/>
              </a:path>
            </a:pathLst>
          </a:custGeom>
          <a:ln w="12953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46064" y="3648455"/>
            <a:ext cx="488950" cy="487045"/>
          </a:xfrm>
          <a:custGeom>
            <a:avLst/>
            <a:gdLst/>
            <a:ahLst/>
            <a:cxnLst/>
            <a:rect l="l" t="t" r="r" b="b"/>
            <a:pathLst>
              <a:path w="488950" h="487045">
                <a:moveTo>
                  <a:pt x="189737" y="0"/>
                </a:moveTo>
                <a:lnTo>
                  <a:pt x="293370" y="0"/>
                </a:lnTo>
                <a:lnTo>
                  <a:pt x="488442" y="486918"/>
                </a:lnTo>
                <a:lnTo>
                  <a:pt x="381762" y="486918"/>
                </a:lnTo>
                <a:lnTo>
                  <a:pt x="339090" y="376428"/>
                </a:lnTo>
                <a:lnTo>
                  <a:pt x="144779" y="376428"/>
                </a:lnTo>
                <a:lnTo>
                  <a:pt x="104394" y="486918"/>
                </a:lnTo>
                <a:lnTo>
                  <a:pt x="0" y="486918"/>
                </a:lnTo>
                <a:lnTo>
                  <a:pt x="189737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06390" y="3648455"/>
            <a:ext cx="439420" cy="487045"/>
          </a:xfrm>
          <a:custGeom>
            <a:avLst/>
            <a:gdLst/>
            <a:ahLst/>
            <a:cxnLst/>
            <a:rect l="l" t="t" r="r" b="b"/>
            <a:pathLst>
              <a:path w="439420" h="487045">
                <a:moveTo>
                  <a:pt x="0" y="0"/>
                </a:moveTo>
                <a:lnTo>
                  <a:pt x="98298" y="0"/>
                </a:lnTo>
                <a:lnTo>
                  <a:pt x="98298" y="216408"/>
                </a:lnTo>
                <a:lnTo>
                  <a:pt x="296418" y="0"/>
                </a:lnTo>
                <a:lnTo>
                  <a:pt x="429006" y="0"/>
                </a:lnTo>
                <a:lnTo>
                  <a:pt x="245364" y="189737"/>
                </a:lnTo>
                <a:lnTo>
                  <a:pt x="438912" y="486918"/>
                </a:lnTo>
                <a:lnTo>
                  <a:pt x="311658" y="486918"/>
                </a:lnTo>
                <a:lnTo>
                  <a:pt x="178308" y="258318"/>
                </a:lnTo>
                <a:lnTo>
                  <a:pt x="98298" y="339852"/>
                </a:lnTo>
                <a:lnTo>
                  <a:pt x="98298" y="486918"/>
                </a:lnTo>
                <a:lnTo>
                  <a:pt x="0" y="486918"/>
                </a:lnTo>
                <a:lnTo>
                  <a:pt x="0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01540" y="3648455"/>
            <a:ext cx="488950" cy="487045"/>
          </a:xfrm>
          <a:custGeom>
            <a:avLst/>
            <a:gdLst/>
            <a:ahLst/>
            <a:cxnLst/>
            <a:rect l="l" t="t" r="r" b="b"/>
            <a:pathLst>
              <a:path w="488950" h="487045">
                <a:moveTo>
                  <a:pt x="189737" y="0"/>
                </a:moveTo>
                <a:lnTo>
                  <a:pt x="293370" y="0"/>
                </a:lnTo>
                <a:lnTo>
                  <a:pt x="488442" y="486918"/>
                </a:lnTo>
                <a:lnTo>
                  <a:pt x="381762" y="486918"/>
                </a:lnTo>
                <a:lnTo>
                  <a:pt x="339090" y="376428"/>
                </a:lnTo>
                <a:lnTo>
                  <a:pt x="144779" y="376428"/>
                </a:lnTo>
                <a:lnTo>
                  <a:pt x="104394" y="486918"/>
                </a:lnTo>
                <a:lnTo>
                  <a:pt x="0" y="486918"/>
                </a:lnTo>
                <a:lnTo>
                  <a:pt x="189737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84141" y="3648455"/>
            <a:ext cx="469900" cy="487045"/>
          </a:xfrm>
          <a:custGeom>
            <a:avLst/>
            <a:gdLst/>
            <a:ahLst/>
            <a:cxnLst/>
            <a:rect l="l" t="t" r="r" b="b"/>
            <a:pathLst>
              <a:path w="469900" h="487045">
                <a:moveTo>
                  <a:pt x="0" y="0"/>
                </a:moveTo>
                <a:lnTo>
                  <a:pt x="147066" y="0"/>
                </a:lnTo>
                <a:lnTo>
                  <a:pt x="234696" y="332232"/>
                </a:lnTo>
                <a:lnTo>
                  <a:pt x="322326" y="0"/>
                </a:lnTo>
                <a:lnTo>
                  <a:pt x="469392" y="0"/>
                </a:lnTo>
                <a:lnTo>
                  <a:pt x="469392" y="486918"/>
                </a:lnTo>
                <a:lnTo>
                  <a:pt x="378714" y="486918"/>
                </a:lnTo>
                <a:lnTo>
                  <a:pt x="378714" y="103631"/>
                </a:lnTo>
                <a:lnTo>
                  <a:pt x="281940" y="486918"/>
                </a:lnTo>
                <a:lnTo>
                  <a:pt x="187452" y="486918"/>
                </a:lnTo>
                <a:lnTo>
                  <a:pt x="90678" y="103632"/>
                </a:lnTo>
                <a:lnTo>
                  <a:pt x="90678" y="486918"/>
                </a:lnTo>
                <a:lnTo>
                  <a:pt x="0" y="486918"/>
                </a:lnTo>
                <a:lnTo>
                  <a:pt x="0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92879" y="3648455"/>
            <a:ext cx="98425" cy="487045"/>
          </a:xfrm>
          <a:custGeom>
            <a:avLst/>
            <a:gdLst/>
            <a:ahLst/>
            <a:cxnLst/>
            <a:rect l="l" t="t" r="r" b="b"/>
            <a:pathLst>
              <a:path w="98425" h="487045">
                <a:moveTo>
                  <a:pt x="0" y="486918"/>
                </a:moveTo>
                <a:lnTo>
                  <a:pt x="0" y="0"/>
                </a:lnTo>
                <a:lnTo>
                  <a:pt x="98298" y="0"/>
                </a:lnTo>
                <a:lnTo>
                  <a:pt x="98298" y="486918"/>
                </a:lnTo>
                <a:lnTo>
                  <a:pt x="0" y="486918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05961" y="3648455"/>
            <a:ext cx="437515" cy="487045"/>
          </a:xfrm>
          <a:custGeom>
            <a:avLst/>
            <a:gdLst/>
            <a:ahLst/>
            <a:cxnLst/>
            <a:rect l="l" t="t" r="r" b="b"/>
            <a:pathLst>
              <a:path w="437514" h="487045">
                <a:moveTo>
                  <a:pt x="0" y="0"/>
                </a:moveTo>
                <a:lnTo>
                  <a:pt x="206502" y="0"/>
                </a:lnTo>
                <a:lnTo>
                  <a:pt x="273843" y="3333"/>
                </a:lnTo>
                <a:lnTo>
                  <a:pt x="320040" y="12953"/>
                </a:lnTo>
                <a:lnTo>
                  <a:pt x="365152" y="44136"/>
                </a:lnTo>
                <a:lnTo>
                  <a:pt x="385869" y="77033"/>
                </a:lnTo>
                <a:lnTo>
                  <a:pt x="396466" y="115371"/>
                </a:lnTo>
                <a:lnTo>
                  <a:pt x="397764" y="136397"/>
                </a:lnTo>
                <a:lnTo>
                  <a:pt x="395763" y="162675"/>
                </a:lnTo>
                <a:lnTo>
                  <a:pt x="379761" y="208085"/>
                </a:lnTo>
                <a:lnTo>
                  <a:pt x="347745" y="243208"/>
                </a:lnTo>
                <a:lnTo>
                  <a:pt x="299430" y="265759"/>
                </a:lnTo>
                <a:lnTo>
                  <a:pt x="268986" y="272034"/>
                </a:lnTo>
                <a:lnTo>
                  <a:pt x="284285" y="281451"/>
                </a:lnTo>
                <a:lnTo>
                  <a:pt x="322326" y="312420"/>
                </a:lnTo>
                <a:lnTo>
                  <a:pt x="346424" y="343471"/>
                </a:lnTo>
                <a:lnTo>
                  <a:pt x="377952" y="391667"/>
                </a:lnTo>
                <a:lnTo>
                  <a:pt x="437388" y="486918"/>
                </a:lnTo>
                <a:lnTo>
                  <a:pt x="320040" y="486918"/>
                </a:lnTo>
                <a:lnTo>
                  <a:pt x="248412" y="381000"/>
                </a:lnTo>
                <a:lnTo>
                  <a:pt x="231112" y="355127"/>
                </a:lnTo>
                <a:lnTo>
                  <a:pt x="216884" y="334613"/>
                </a:lnTo>
                <a:lnTo>
                  <a:pt x="189928" y="302514"/>
                </a:lnTo>
                <a:lnTo>
                  <a:pt x="147161" y="284702"/>
                </a:lnTo>
                <a:lnTo>
                  <a:pt x="118110" y="283464"/>
                </a:lnTo>
                <a:lnTo>
                  <a:pt x="98298" y="283464"/>
                </a:lnTo>
                <a:lnTo>
                  <a:pt x="98298" y="486918"/>
                </a:lnTo>
                <a:lnTo>
                  <a:pt x="0" y="486918"/>
                </a:lnTo>
                <a:lnTo>
                  <a:pt x="0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51810" y="3648455"/>
            <a:ext cx="370840" cy="487045"/>
          </a:xfrm>
          <a:custGeom>
            <a:avLst/>
            <a:gdLst/>
            <a:ahLst/>
            <a:cxnLst/>
            <a:rect l="l" t="t" r="r" b="b"/>
            <a:pathLst>
              <a:path w="370839" h="487045">
                <a:moveTo>
                  <a:pt x="0" y="0"/>
                </a:moveTo>
                <a:lnTo>
                  <a:pt x="361188" y="0"/>
                </a:lnTo>
                <a:lnTo>
                  <a:pt x="361188" y="82295"/>
                </a:lnTo>
                <a:lnTo>
                  <a:pt x="98298" y="82296"/>
                </a:lnTo>
                <a:lnTo>
                  <a:pt x="98298" y="190500"/>
                </a:lnTo>
                <a:lnTo>
                  <a:pt x="342900" y="190499"/>
                </a:lnTo>
                <a:lnTo>
                  <a:pt x="342900" y="272034"/>
                </a:lnTo>
                <a:lnTo>
                  <a:pt x="98298" y="272034"/>
                </a:lnTo>
                <a:lnTo>
                  <a:pt x="98298" y="404622"/>
                </a:lnTo>
                <a:lnTo>
                  <a:pt x="370332" y="404621"/>
                </a:lnTo>
                <a:lnTo>
                  <a:pt x="370332" y="486918"/>
                </a:lnTo>
                <a:lnTo>
                  <a:pt x="0" y="486918"/>
                </a:lnTo>
                <a:lnTo>
                  <a:pt x="0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02229" y="3648455"/>
            <a:ext cx="386715" cy="487045"/>
          </a:xfrm>
          <a:custGeom>
            <a:avLst/>
            <a:gdLst/>
            <a:ahLst/>
            <a:cxnLst/>
            <a:rect l="l" t="t" r="r" b="b"/>
            <a:pathLst>
              <a:path w="386714" h="487045">
                <a:moveTo>
                  <a:pt x="0" y="0"/>
                </a:moveTo>
                <a:lnTo>
                  <a:pt x="386334" y="0"/>
                </a:lnTo>
                <a:lnTo>
                  <a:pt x="386334" y="82295"/>
                </a:lnTo>
                <a:lnTo>
                  <a:pt x="242315" y="82296"/>
                </a:lnTo>
                <a:lnTo>
                  <a:pt x="242316" y="486918"/>
                </a:lnTo>
                <a:lnTo>
                  <a:pt x="144018" y="486918"/>
                </a:lnTo>
                <a:lnTo>
                  <a:pt x="144018" y="82296"/>
                </a:lnTo>
                <a:lnTo>
                  <a:pt x="0" y="82296"/>
                </a:lnTo>
                <a:lnTo>
                  <a:pt x="0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61938" y="3640073"/>
            <a:ext cx="395605" cy="504190"/>
          </a:xfrm>
          <a:custGeom>
            <a:avLst/>
            <a:gdLst/>
            <a:ahLst/>
            <a:cxnLst/>
            <a:rect l="l" t="t" r="r" b="b"/>
            <a:pathLst>
              <a:path w="395604" h="504189">
                <a:moveTo>
                  <a:pt x="195072" y="0"/>
                </a:moveTo>
                <a:lnTo>
                  <a:pt x="237946" y="2559"/>
                </a:lnTo>
                <a:lnTo>
                  <a:pt x="306835" y="22824"/>
                </a:lnTo>
                <a:lnTo>
                  <a:pt x="353258" y="62102"/>
                </a:lnTo>
                <a:lnTo>
                  <a:pt x="377785" y="115824"/>
                </a:lnTo>
                <a:lnTo>
                  <a:pt x="381762" y="147827"/>
                </a:lnTo>
                <a:lnTo>
                  <a:pt x="283464" y="151638"/>
                </a:lnTo>
                <a:lnTo>
                  <a:pt x="279177" y="134183"/>
                </a:lnTo>
                <a:lnTo>
                  <a:pt x="273177" y="119443"/>
                </a:lnTo>
                <a:lnTo>
                  <a:pt x="244447" y="90535"/>
                </a:lnTo>
                <a:lnTo>
                  <a:pt x="193548" y="81534"/>
                </a:lnTo>
                <a:lnTo>
                  <a:pt x="173545" y="82665"/>
                </a:lnTo>
                <a:lnTo>
                  <a:pt x="127254" y="99060"/>
                </a:lnTo>
                <a:lnTo>
                  <a:pt x="111252" y="129539"/>
                </a:lnTo>
                <a:lnTo>
                  <a:pt x="112121" y="137814"/>
                </a:lnTo>
                <a:lnTo>
                  <a:pt x="138291" y="166508"/>
                </a:lnTo>
                <a:lnTo>
                  <a:pt x="183701" y="182820"/>
                </a:lnTo>
                <a:lnTo>
                  <a:pt x="249674" y="199846"/>
                </a:lnTo>
                <a:lnTo>
                  <a:pt x="278511" y="208502"/>
                </a:lnTo>
                <a:lnTo>
                  <a:pt x="322326" y="226314"/>
                </a:lnTo>
                <a:lnTo>
                  <a:pt x="365081" y="260818"/>
                </a:lnTo>
                <a:lnTo>
                  <a:pt x="390429" y="310705"/>
                </a:lnTo>
                <a:lnTo>
                  <a:pt x="395478" y="353568"/>
                </a:lnTo>
                <a:lnTo>
                  <a:pt x="394037" y="373856"/>
                </a:lnTo>
                <a:lnTo>
                  <a:pt x="382297" y="412718"/>
                </a:lnTo>
                <a:lnTo>
                  <a:pt x="359152" y="448437"/>
                </a:lnTo>
                <a:lnTo>
                  <a:pt x="326314" y="475869"/>
                </a:lnTo>
                <a:lnTo>
                  <a:pt x="283880" y="493716"/>
                </a:lnTo>
                <a:lnTo>
                  <a:pt x="230993" y="502550"/>
                </a:lnTo>
                <a:lnTo>
                  <a:pt x="200406" y="503681"/>
                </a:lnTo>
                <a:lnTo>
                  <a:pt x="156829" y="500979"/>
                </a:lnTo>
                <a:lnTo>
                  <a:pt x="118681" y="492918"/>
                </a:lnTo>
                <a:lnTo>
                  <a:pt x="58674" y="461009"/>
                </a:lnTo>
                <a:lnTo>
                  <a:pt x="19335" y="408622"/>
                </a:lnTo>
                <a:lnTo>
                  <a:pt x="0" y="336804"/>
                </a:lnTo>
                <a:lnTo>
                  <a:pt x="95250" y="327660"/>
                </a:lnTo>
                <a:lnTo>
                  <a:pt x="100834" y="350079"/>
                </a:lnTo>
                <a:lnTo>
                  <a:pt x="108489" y="369284"/>
                </a:lnTo>
                <a:lnTo>
                  <a:pt x="144601" y="407765"/>
                </a:lnTo>
                <a:lnTo>
                  <a:pt x="201930" y="420623"/>
                </a:lnTo>
                <a:lnTo>
                  <a:pt x="223932" y="419350"/>
                </a:lnTo>
                <a:lnTo>
                  <a:pt x="272796" y="400812"/>
                </a:lnTo>
                <a:lnTo>
                  <a:pt x="295620" y="366736"/>
                </a:lnTo>
                <a:lnTo>
                  <a:pt x="297180" y="353568"/>
                </a:lnTo>
                <a:lnTo>
                  <a:pt x="296596" y="345293"/>
                </a:lnTo>
                <a:lnTo>
                  <a:pt x="273081" y="313086"/>
                </a:lnTo>
                <a:lnTo>
                  <a:pt x="223361" y="294894"/>
                </a:lnTo>
                <a:lnTo>
                  <a:pt x="172974" y="281940"/>
                </a:lnTo>
                <a:lnTo>
                  <a:pt x="136421" y="271653"/>
                </a:lnTo>
                <a:lnTo>
                  <a:pt x="81033" y="247650"/>
                </a:lnTo>
                <a:lnTo>
                  <a:pt x="42600" y="212788"/>
                </a:lnTo>
                <a:lnTo>
                  <a:pt x="20264" y="163639"/>
                </a:lnTo>
                <a:lnTo>
                  <a:pt x="17526" y="135636"/>
                </a:lnTo>
                <a:lnTo>
                  <a:pt x="18811" y="117514"/>
                </a:lnTo>
                <a:lnTo>
                  <a:pt x="38100" y="66294"/>
                </a:lnTo>
                <a:lnTo>
                  <a:pt x="64008" y="37814"/>
                </a:lnTo>
                <a:lnTo>
                  <a:pt x="99060" y="16764"/>
                </a:lnTo>
                <a:lnTo>
                  <a:pt x="143065" y="4381"/>
                </a:lnTo>
                <a:lnTo>
                  <a:pt x="168068" y="1119"/>
                </a:lnTo>
                <a:lnTo>
                  <a:pt x="195072" y="0"/>
                </a:lnTo>
                <a:close/>
              </a:path>
            </a:pathLst>
          </a:custGeom>
          <a:ln w="12954">
            <a:solidFill>
              <a:srgbClr val="6E6E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1077</Words>
  <Application>Microsoft Office PowerPoint</Application>
  <PresentationFormat>Custom</PresentationFormat>
  <Paragraphs>169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Gill Sans MT</vt:lpstr>
      <vt:lpstr>Times New Roman</vt:lpstr>
      <vt:lpstr>Wingdings</vt:lpstr>
      <vt:lpstr>Wingdings 2</vt:lpstr>
      <vt:lpstr>Office Theme</vt:lpstr>
      <vt:lpstr>PowerPoint Presentation</vt:lpstr>
      <vt:lpstr>Risiko Proyek</vt:lpstr>
      <vt:lpstr>Manajemen Risiko Proyek</vt:lpstr>
      <vt:lpstr>PENTINGNYA MANAJEMEN  RESIKO PROYEK</vt:lpstr>
      <vt:lpstr>1. Perencanaan Manajemen Risiko</vt:lpstr>
      <vt:lpstr>Perencanaan Manajemen Risiko</vt:lpstr>
      <vt:lpstr>2. Identifikasi risiko</vt:lpstr>
      <vt:lpstr>Identifikasi Risiko</vt:lpstr>
      <vt:lpstr>3. Analisis Risiko Kualitatif</vt:lpstr>
      <vt:lpstr>Analisis Risiko Kualitatif</vt:lpstr>
      <vt:lpstr>4. Analisis Risiko Kuantitatif</vt:lpstr>
      <vt:lpstr>Analisis Risiko Kualitatif</vt:lpstr>
      <vt:lpstr>5. Perencanaan Respon Risiko</vt:lpstr>
      <vt:lpstr>Perencanaan Respon Risiko</vt:lpstr>
      <vt:lpstr>PowerPoint Presentation</vt:lpstr>
      <vt:lpstr>Strategi untuk Risiko Negatif</vt:lpstr>
      <vt:lpstr>Strategi untuk risiko positif</vt:lpstr>
      <vt:lpstr>Strategi untuk ancaman dan kesempatan</vt:lpstr>
      <vt:lpstr>Strategi Respon Kontingen</vt:lpstr>
      <vt:lpstr>Pengendalian dan Monitoring Risiko</vt:lpstr>
      <vt:lpstr>Pengendalian dan monitoring risiko</vt:lpstr>
      <vt:lpstr>HASIL MANAJEMEN RESIKO  PROYEK YANG BAIK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manajemen-risiko-proyek.ppt [Compatibility Mode]</dc:title>
  <dc:creator>Erizal</dc:creator>
  <cp:lastModifiedBy>manajemen_2</cp:lastModifiedBy>
  <cp:revision>1</cp:revision>
  <dcterms:created xsi:type="dcterms:W3CDTF">2019-04-05T02:27:23Z</dcterms:created>
  <dcterms:modified xsi:type="dcterms:W3CDTF">2019-04-05T02:29:19Z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2016-05-30T00:00:00Z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2019-04-05T00:00:00Z</vt:filetime>
  </property>
</Properties>
</file>