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12"/>
  </p:notesMasterIdLst>
  <p:sldIdLst>
    <p:sldId id="261" r:id="rId2"/>
    <p:sldId id="262" r:id="rId3"/>
    <p:sldId id="263" r:id="rId4"/>
    <p:sldId id="264" r:id="rId5"/>
    <p:sldId id="265" r:id="rId6"/>
    <p:sldId id="266" r:id="rId7"/>
    <p:sldId id="270" r:id="rId8"/>
    <p:sldId id="269" r:id="rId9"/>
    <p:sldId id="271" r:id="rId10"/>
    <p:sldId id="272" r:id="rId1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306" y="1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9C89AF-D88E-44DB-9731-BC517CEEFDCE}" type="datetimeFigureOut">
              <a:rPr lang="id-ID" smtClean="0"/>
              <a:pPr/>
              <a:t>04/03/2019</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AB71E7-0FB5-4A62-9183-2722158D961D}" type="slidenum">
              <a:rPr lang="id-ID" smtClean="0"/>
              <a:pPr/>
              <a:t>‹#›</a:t>
            </a:fld>
            <a:endParaRPr lang="id-ID"/>
          </a:p>
        </p:txBody>
      </p:sp>
    </p:spTree>
    <p:extLst>
      <p:ext uri="{BB962C8B-B14F-4D97-AF65-F5344CB8AC3E}">
        <p14:creationId xmlns:p14="http://schemas.microsoft.com/office/powerpoint/2010/main" val="1335784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27CEA69-73AA-4D7D-B918-DC2DCDB1258B}" type="slidenum">
              <a:rPr lang="en-US"/>
              <a:pPr/>
              <a:t>7</a:t>
            </a:fld>
            <a:endParaRPr lang="en-US"/>
          </a:p>
        </p:txBody>
      </p:sp>
    </p:spTree>
    <p:extLst>
      <p:ext uri="{BB962C8B-B14F-4D97-AF65-F5344CB8AC3E}">
        <p14:creationId xmlns:p14="http://schemas.microsoft.com/office/powerpoint/2010/main" val="990579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27CEA69-73AA-4D7D-B918-DC2DCDB1258B}" type="slidenum">
              <a:rPr lang="en-US"/>
              <a:pPr/>
              <a:t>8</a:t>
            </a:fld>
            <a:endParaRPr lang="en-US"/>
          </a:p>
        </p:txBody>
      </p:sp>
    </p:spTree>
    <p:extLst>
      <p:ext uri="{BB962C8B-B14F-4D97-AF65-F5344CB8AC3E}">
        <p14:creationId xmlns:p14="http://schemas.microsoft.com/office/powerpoint/2010/main" val="2367531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C8A8DA5-E80E-4CB8-8B38-E9F0A54A041C}" type="slidenum">
              <a:rPr lang="en-US"/>
              <a:pPr/>
              <a:t>9</a:t>
            </a:fld>
            <a:endParaRPr lang="en-US"/>
          </a:p>
        </p:txBody>
      </p:sp>
    </p:spTree>
    <p:extLst>
      <p:ext uri="{BB962C8B-B14F-4D97-AF65-F5344CB8AC3E}">
        <p14:creationId xmlns:p14="http://schemas.microsoft.com/office/powerpoint/2010/main" val="4110019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d-ID"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48947B8-8284-4801-A7FB-5A5225BEEE58}" type="slidenum">
              <a:rPr lang="en-US"/>
              <a:pPr/>
              <a:t>10</a:t>
            </a:fld>
            <a:endParaRPr lang="en-US"/>
          </a:p>
        </p:txBody>
      </p:sp>
    </p:spTree>
    <p:extLst>
      <p:ext uri="{BB962C8B-B14F-4D97-AF65-F5344CB8AC3E}">
        <p14:creationId xmlns:p14="http://schemas.microsoft.com/office/powerpoint/2010/main" val="4010732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8" name="Slide Number Placeholder 7"/>
          <p:cNvSpPr>
            <a:spLocks noGrp="1"/>
          </p:cNvSpPr>
          <p:nvPr>
            <p:ph type="sldNum" sz="quarter" idx="11"/>
          </p:nvPr>
        </p:nvSpPr>
        <p:spPr/>
        <p:txBody>
          <a:bodyPr/>
          <a:lstStyle/>
          <a:p>
            <a:fld id="{4DEF9DA3-FB88-40C5-AC8B-3A7E290348D4}" type="slidenum">
              <a:rPr lang="id-ID" smtClean="0"/>
              <a:pPr/>
              <a:t>‹#›</a:t>
            </a:fld>
            <a:endParaRPr lang="id-ID"/>
          </a:p>
        </p:txBody>
      </p:sp>
      <p:sp>
        <p:nvSpPr>
          <p:cNvPr id="9" name="Footer Placeholder 8"/>
          <p:cNvSpPr>
            <a:spLocks noGrp="1"/>
          </p:cNvSpPr>
          <p:nvPr>
            <p:ph type="ftr" sz="quarter" idx="12"/>
          </p:nvPr>
        </p:nvSpPr>
        <p:spPr/>
        <p:txBody>
          <a:bodyPr/>
          <a:lstStyle/>
          <a:p>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DEF9DA3-FB88-40C5-AC8B-3A7E290348D4}" type="slidenum">
              <a:rPr lang="id-ID" smtClean="0"/>
              <a:pPr/>
              <a:t>‹#›</a:t>
            </a:fld>
            <a:endParaRPr lang="id-ID"/>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4DEF9DA3-FB88-40C5-AC8B-3A7E290348D4}" type="slidenum">
              <a:rPr lang="id-ID" smtClean="0"/>
              <a:pPr/>
              <a:t>‹#›</a:t>
            </a:fld>
            <a:endParaRPr lang="id-ID"/>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EF4F16-509D-46C1-8E64-9324C4807CF7}" type="datetimeFigureOut">
              <a:rPr lang="id-ID" smtClean="0"/>
              <a:pPr/>
              <a:t>04/03/2019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EF9DA3-FB88-40C5-AC8B-3A7E290348D4}"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050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965D15-ABD0-44C3-A0E2-AE6CC7B1B75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5EF4F16-509D-46C1-8E64-9324C4807CF7}" type="datetimeFigureOut">
              <a:rPr lang="id-ID" smtClean="0"/>
              <a:pPr/>
              <a:t>04/03/2019</a:t>
            </a:fld>
            <a:endParaRPr lang="id-ID"/>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4DEF9DA3-FB88-40C5-AC8B-3A7E290348D4}" type="slidenum">
              <a:rPr lang="id-ID" smtClean="0"/>
              <a:pPr/>
              <a:t>‹#›</a:t>
            </a:fld>
            <a:endParaRPr lang="id-ID"/>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id-ID"/>
          </a:p>
        </p:txBody>
      </p:sp>
    </p:spTree>
  </p:cSld>
  <p:clrMap bg1="dk1" tx1="lt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92696"/>
            <a:ext cx="7467600" cy="1431032"/>
          </a:xfrm>
        </p:spPr>
        <p:txBody>
          <a:bodyPr>
            <a:noAutofit/>
          </a:bodyPr>
          <a:lstStyle/>
          <a:p>
            <a:pPr algn="ctr"/>
            <a:r>
              <a:rPr lang="id-ID" sz="4800" dirty="0" smtClean="0"/>
              <a:t>Contoh lain </a:t>
            </a:r>
            <a:r>
              <a:rPr lang="en-US" sz="4800" dirty="0" smtClean="0"/>
              <a:t/>
            </a:r>
            <a:br>
              <a:rPr lang="en-US" sz="4800" dirty="0" smtClean="0"/>
            </a:br>
            <a:r>
              <a:rPr lang="id-ID" sz="4800" dirty="0" smtClean="0"/>
              <a:t>untuk pegawai tetap</a:t>
            </a:r>
            <a:endParaRPr lang="id-ID" sz="4800" dirty="0"/>
          </a:p>
        </p:txBody>
      </p:sp>
      <p:sp>
        <p:nvSpPr>
          <p:cNvPr id="3" name="Content Placeholder 2"/>
          <p:cNvSpPr>
            <a:spLocks noGrp="1"/>
          </p:cNvSpPr>
          <p:nvPr>
            <p:ph idx="1"/>
          </p:nvPr>
        </p:nvSpPr>
        <p:spPr/>
        <p:txBody>
          <a:bodyPr/>
          <a:lstStyle/>
          <a:p>
            <a:pPr algn="ctr">
              <a:buNone/>
            </a:pPr>
            <a:r>
              <a:rPr lang="id-ID" altLang="ja-JP" dirty="0" smtClean="0"/>
              <a:t>	</a:t>
            </a:r>
          </a:p>
          <a:p>
            <a:pPr algn="ctr">
              <a:buNone/>
            </a:pPr>
            <a:endParaRPr lang="id-ID" altLang="ja-JP" dirty="0" smtClean="0"/>
          </a:p>
          <a:p>
            <a:pPr algn="ctr">
              <a:buNone/>
            </a:pPr>
            <a:r>
              <a:rPr lang="id-ID" altLang="ja-JP" dirty="0" smtClean="0"/>
              <a:t>PERHITUNGAN PPH PASAL 21</a:t>
            </a:r>
          </a:p>
          <a:p>
            <a:pPr algn="ctr">
              <a:buNone/>
            </a:pPr>
            <a:r>
              <a:rPr lang="id-ID" altLang="ja-JP" dirty="0" smtClean="0"/>
              <a:t>  TAKE HOME PAY</a:t>
            </a:r>
          </a:p>
          <a:p>
            <a:pPr algn="ctr">
              <a:buNone/>
            </a:pPr>
            <a:r>
              <a:rPr lang="id-ID" altLang="ja-JP" dirty="0" smtClean="0"/>
              <a:t> BIAYA KOMERSIAL</a:t>
            </a:r>
          </a:p>
          <a:p>
            <a:pPr algn="ctr">
              <a:buNone/>
            </a:pPr>
            <a:r>
              <a:rPr lang="id-ID" altLang="ja-JP" dirty="0" smtClean="0"/>
              <a:t> BIAYA FISKAL</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5306" y="1844824"/>
            <a:ext cx="7315200" cy="3539527"/>
          </a:xfrm>
        </p:spPr>
        <p:txBody>
          <a:bodyPr>
            <a:normAutofit fontScale="70000" lnSpcReduction="20000"/>
          </a:bodyPr>
          <a:lstStyle/>
          <a:p>
            <a:pPr>
              <a:lnSpc>
                <a:spcPct val="90000"/>
              </a:lnSpc>
              <a:defRPr/>
            </a:pPr>
            <a:endParaRPr lang="id-ID" altLang="ja-JP" dirty="0" smtClean="0"/>
          </a:p>
          <a:p>
            <a:pPr>
              <a:lnSpc>
                <a:spcPct val="90000"/>
              </a:lnSpc>
              <a:defRPr/>
            </a:pPr>
            <a:endParaRPr lang="id-ID" altLang="ja-JP" dirty="0" smtClean="0"/>
          </a:p>
          <a:p>
            <a:pPr>
              <a:lnSpc>
                <a:spcPct val="90000"/>
              </a:lnSpc>
              <a:defRPr/>
            </a:pPr>
            <a:r>
              <a:rPr lang="id-ID" altLang="ja-JP" sz="3900" dirty="0" smtClean="0"/>
              <a:t>Take Home Pay yaitu gaji yang dibawa pulang</a:t>
            </a:r>
          </a:p>
          <a:p>
            <a:pPr>
              <a:lnSpc>
                <a:spcPct val="90000"/>
              </a:lnSpc>
              <a:defRPr/>
            </a:pPr>
            <a:endParaRPr lang="id-ID" altLang="ja-JP" sz="3900" dirty="0" smtClean="0"/>
          </a:p>
          <a:p>
            <a:pPr>
              <a:lnSpc>
                <a:spcPct val="90000"/>
              </a:lnSpc>
              <a:defRPr/>
            </a:pPr>
            <a:r>
              <a:rPr lang="id-ID" altLang="ja-JP" sz="3900" dirty="0" smtClean="0"/>
              <a:t>Biaya komersial yaitu biaya yang betul-betul dikeluarkan oleh perusahaan/ pemberi kerja</a:t>
            </a:r>
          </a:p>
          <a:p>
            <a:pPr>
              <a:lnSpc>
                <a:spcPct val="90000"/>
              </a:lnSpc>
              <a:defRPr/>
            </a:pPr>
            <a:endParaRPr lang="id-ID" altLang="ja-JP" sz="3900" dirty="0" smtClean="0"/>
          </a:p>
          <a:p>
            <a:pPr>
              <a:lnSpc>
                <a:spcPct val="90000"/>
              </a:lnSpc>
              <a:defRPr/>
            </a:pPr>
            <a:r>
              <a:rPr lang="id-ID" altLang="ja-JP" sz="3900" dirty="0" smtClean="0"/>
              <a:t>Biaya fiskal yaitu biaya yang diakui oleh Undang-Undang Perpajakan</a:t>
            </a:r>
            <a:endParaRPr lang="en-US" altLang="ja-JP" sz="3900" dirty="0" smtClean="0">
              <a:ea typeface="ＭＳ Ｐゴシック" pitchFamily="34" charset="-128"/>
            </a:endParaRPr>
          </a:p>
          <a:p>
            <a:pPr>
              <a:lnSpc>
                <a:spcPct val="90000"/>
              </a:lnSpc>
              <a:buNone/>
              <a:defRPr/>
            </a:pPr>
            <a:r>
              <a:rPr lang="id-ID" altLang="ja-JP" sz="3900" dirty="0" smtClean="0"/>
              <a:t>	</a:t>
            </a:r>
            <a:endParaRPr lang="en-US" sz="39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68761"/>
            <a:ext cx="7315200" cy="5040600"/>
          </a:xfrm>
        </p:spPr>
        <p:txBody>
          <a:bodyPr/>
          <a:lstStyle/>
          <a:p>
            <a:pPr>
              <a:lnSpc>
                <a:spcPct val="80000"/>
              </a:lnSpc>
              <a:buNone/>
              <a:defRPr/>
            </a:pPr>
            <a:r>
              <a:rPr lang="id-ID" altLang="ja-JP" dirty="0" smtClean="0"/>
              <a:t>	Tuan Anton adalah pegawai PT Citra dengan status kawin dengan dua orang anak, anak pertama lahir pada bulan Juli 1998 sedangkan anak kedua lahir pada tanggal 15 Januari 2000, data penghasilan Tuan Anton setiap bulannya adalah sebagai berikut:</a:t>
            </a:r>
            <a:endParaRPr lang="en-US" altLang="ja-JP" dirty="0" smtClean="0"/>
          </a:p>
          <a:p>
            <a:pPr>
              <a:lnSpc>
                <a:spcPct val="80000"/>
              </a:lnSpc>
              <a:buNone/>
              <a:defRPr/>
            </a:pPr>
            <a:endParaRPr lang="en-US" altLang="ja-JP" dirty="0" smtClean="0">
              <a:ea typeface="ＭＳ Ｐゴシック" pitchFamily="34" charset="-128"/>
            </a:endParaRPr>
          </a:p>
          <a:p>
            <a:pPr>
              <a:lnSpc>
                <a:spcPct val="80000"/>
              </a:lnSpc>
              <a:defRPr/>
            </a:pPr>
            <a:r>
              <a:rPr lang="id-ID" altLang="ja-JP" dirty="0" smtClean="0"/>
              <a:t>Gaji Rp 10 juta </a:t>
            </a:r>
          </a:p>
          <a:p>
            <a:pPr>
              <a:lnSpc>
                <a:spcPct val="80000"/>
              </a:lnSpc>
              <a:defRPr/>
            </a:pPr>
            <a:r>
              <a:rPr lang="id-ID" altLang="ja-JP" dirty="0" smtClean="0"/>
              <a:t>Tunjangan anak Rp 100 ribu per orang</a:t>
            </a:r>
          </a:p>
          <a:p>
            <a:pPr>
              <a:lnSpc>
                <a:spcPct val="80000"/>
              </a:lnSpc>
              <a:defRPr/>
            </a:pPr>
            <a:r>
              <a:rPr lang="id-ID" altLang="ja-JP" dirty="0" smtClean="0"/>
              <a:t>Tunjangan istri Rp 250 ribu</a:t>
            </a:r>
          </a:p>
          <a:p>
            <a:pPr>
              <a:lnSpc>
                <a:spcPct val="80000"/>
              </a:lnSpc>
              <a:defRPr/>
            </a:pPr>
            <a:r>
              <a:rPr lang="id-ID" altLang="ja-JP" dirty="0" smtClean="0"/>
              <a:t>Tunjangan jabatan Rp 2,5 juta</a:t>
            </a:r>
          </a:p>
          <a:p>
            <a:pPr>
              <a:lnSpc>
                <a:spcPct val="80000"/>
              </a:lnSpc>
              <a:defRPr/>
            </a:pPr>
            <a:r>
              <a:rPr lang="id-ID" altLang="ja-JP" dirty="0" smtClean="0"/>
              <a:t>Tunjangan perumahan 1 juta</a:t>
            </a:r>
          </a:p>
          <a:p>
            <a:pPr>
              <a:lnSpc>
                <a:spcPct val="80000"/>
              </a:lnSpc>
              <a:defRPr/>
            </a:pPr>
            <a:r>
              <a:rPr lang="id-ID" altLang="ja-JP" dirty="0" smtClean="0"/>
              <a:t>Makan siang (natura) Rp 150 ribu</a:t>
            </a:r>
          </a:p>
          <a:p>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nSpc>
                <a:spcPct val="80000"/>
              </a:lnSpc>
              <a:defRPr/>
            </a:pPr>
            <a:r>
              <a:rPr lang="id-ID" altLang="ja-JP" dirty="0" smtClean="0"/>
              <a:t>Seragam Rp. 250.000</a:t>
            </a:r>
            <a:endParaRPr lang="en-US" altLang="ja-JP" dirty="0" smtClean="0">
              <a:ea typeface="ＭＳ Ｐゴシック" pitchFamily="34" charset="-128"/>
            </a:endParaRPr>
          </a:p>
          <a:p>
            <a:pPr>
              <a:lnSpc>
                <a:spcPct val="80000"/>
              </a:lnSpc>
              <a:defRPr/>
            </a:pPr>
            <a:r>
              <a:rPr lang="id-ID" altLang="ja-JP" dirty="0" smtClean="0"/>
              <a:t>Iuran yang dibayar oleh pemberi kerja:</a:t>
            </a:r>
            <a:endParaRPr lang="en-US" altLang="ja-JP" dirty="0" smtClean="0">
              <a:ea typeface="ＭＳ Ｐゴシック" pitchFamily="34" charset="-128"/>
            </a:endParaRPr>
          </a:p>
          <a:p>
            <a:pPr>
              <a:lnSpc>
                <a:spcPct val="80000"/>
              </a:lnSpc>
              <a:buNone/>
              <a:defRPr/>
            </a:pPr>
            <a:r>
              <a:rPr lang="en-US" altLang="ja-JP" dirty="0" smtClean="0">
                <a:ea typeface="ＭＳ Ｐゴシック" pitchFamily="34" charset="-128"/>
              </a:rPr>
              <a:t>	-</a:t>
            </a:r>
            <a:r>
              <a:rPr lang="id-ID" altLang="ja-JP" dirty="0" smtClean="0"/>
              <a:t>Iuran kecelakaan kerja Rp 50 ribu</a:t>
            </a:r>
          </a:p>
          <a:p>
            <a:pPr>
              <a:lnSpc>
                <a:spcPct val="80000"/>
              </a:lnSpc>
              <a:buNone/>
              <a:defRPr/>
            </a:pPr>
            <a:r>
              <a:rPr lang="en-US" altLang="ja-JP" dirty="0" smtClean="0">
                <a:ea typeface="ＭＳ Ｐゴシック" pitchFamily="34" charset="-128"/>
              </a:rPr>
              <a:t>	-</a:t>
            </a:r>
            <a:r>
              <a:rPr lang="id-ID" altLang="ja-JP" dirty="0" smtClean="0"/>
              <a:t>Iuran kematian 25 ribu</a:t>
            </a:r>
          </a:p>
          <a:p>
            <a:pPr>
              <a:lnSpc>
                <a:spcPct val="80000"/>
              </a:lnSpc>
              <a:buNone/>
              <a:defRPr/>
            </a:pPr>
            <a:r>
              <a:rPr lang="en-US" altLang="ja-JP" dirty="0" smtClean="0">
                <a:ea typeface="ＭＳ Ｐゴシック" pitchFamily="34" charset="-128"/>
              </a:rPr>
              <a:t>	-</a:t>
            </a:r>
            <a:r>
              <a:rPr lang="id-ID" altLang="ja-JP" dirty="0" smtClean="0"/>
              <a:t>Tunjangan Hari Tua (THT)  1,5% dari gaji</a:t>
            </a:r>
          </a:p>
          <a:p>
            <a:pPr>
              <a:lnSpc>
                <a:spcPct val="80000"/>
              </a:lnSpc>
              <a:buNone/>
              <a:defRPr/>
            </a:pPr>
            <a:r>
              <a:rPr lang="en-US" altLang="ja-JP" dirty="0" smtClean="0">
                <a:ea typeface="ＭＳ Ｐゴシック" pitchFamily="34" charset="-128"/>
              </a:rPr>
              <a:t>	-</a:t>
            </a:r>
            <a:r>
              <a:rPr lang="id-ID" altLang="ja-JP" dirty="0" smtClean="0"/>
              <a:t>Iuran pensiun 1% dari gaji</a:t>
            </a:r>
            <a:endParaRPr lang="en-US" altLang="ja-JP" dirty="0" smtClean="0">
              <a:ea typeface="ＭＳ Ｐゴシック" pitchFamily="34" charset="-128"/>
            </a:endParaRPr>
          </a:p>
          <a:p>
            <a:pPr>
              <a:lnSpc>
                <a:spcPct val="80000"/>
              </a:lnSpc>
              <a:defRPr/>
            </a:pPr>
            <a:r>
              <a:rPr lang="id-ID" altLang="ja-JP" dirty="0" smtClean="0"/>
              <a:t>Iuran yang dibayar oleh pekerja:</a:t>
            </a:r>
            <a:endParaRPr lang="en-US" altLang="ja-JP" dirty="0" smtClean="0">
              <a:ea typeface="ＭＳ Ｐゴシック" pitchFamily="34" charset="-128"/>
            </a:endParaRPr>
          </a:p>
          <a:p>
            <a:pPr>
              <a:lnSpc>
                <a:spcPct val="80000"/>
              </a:lnSpc>
              <a:buNone/>
              <a:defRPr/>
            </a:pPr>
            <a:r>
              <a:rPr lang="en-US" altLang="ja-JP" dirty="0" smtClean="0">
                <a:ea typeface="ＭＳ Ｐゴシック" pitchFamily="34" charset="-128"/>
              </a:rPr>
              <a:t>	-</a:t>
            </a:r>
            <a:r>
              <a:rPr lang="id-ID" altLang="ja-JP" dirty="0" smtClean="0"/>
              <a:t>Tunjangan Hari Tua (THT) 1% dari gaji</a:t>
            </a:r>
          </a:p>
          <a:p>
            <a:pPr>
              <a:lnSpc>
                <a:spcPct val="80000"/>
              </a:lnSpc>
              <a:buNone/>
              <a:defRPr/>
            </a:pPr>
            <a:r>
              <a:rPr lang="en-US" altLang="ja-JP" dirty="0" smtClean="0">
                <a:ea typeface="ＭＳ Ｐゴシック" pitchFamily="34" charset="-128"/>
              </a:rPr>
              <a:t>	-</a:t>
            </a:r>
            <a:r>
              <a:rPr lang="id-ID" altLang="ja-JP" dirty="0" smtClean="0"/>
              <a:t>Iuran pensiun 1% dari gaji</a:t>
            </a:r>
            <a:endParaRPr lang="en-US" altLang="ja-JP" dirty="0" smtClean="0">
              <a:ea typeface="ＭＳ Ｐゴシック" pitchFamily="34" charset="-128"/>
            </a:endParaRPr>
          </a:p>
          <a:p>
            <a:pPr>
              <a:lnSpc>
                <a:spcPct val="80000"/>
              </a:lnSpc>
              <a:defRPr/>
            </a:pPr>
            <a:endParaRPr lang="en-US" dirty="0" smtClean="0"/>
          </a:p>
          <a:p>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268760"/>
            <a:ext cx="7315200" cy="4392488"/>
          </a:xfrm>
        </p:spPr>
        <p:txBody>
          <a:bodyPr>
            <a:normAutofit fontScale="92500" lnSpcReduction="10000"/>
          </a:bodyPr>
          <a:lstStyle/>
          <a:p>
            <a:pPr marL="45720" indent="0">
              <a:lnSpc>
                <a:spcPct val="90000"/>
              </a:lnSpc>
              <a:buNone/>
              <a:defRPr/>
            </a:pPr>
            <a:r>
              <a:rPr lang="en-US" altLang="ja-JP" sz="2800" dirty="0" smtClean="0"/>
              <a:t>1. </a:t>
            </a:r>
            <a:r>
              <a:rPr lang="id-ID" altLang="ja-JP" sz="2800" dirty="0" smtClean="0"/>
              <a:t>Hitung PPH pasal 21 yang dipotong tiap bulan oleh pemberi kerja pada tahun pajak 2000</a:t>
            </a:r>
            <a:endParaRPr lang="en-US" altLang="ja-JP" sz="2800" dirty="0" smtClean="0">
              <a:ea typeface="ＭＳ Ｐゴシック" pitchFamily="34" charset="-128"/>
            </a:endParaRPr>
          </a:p>
          <a:p>
            <a:pPr lvl="1">
              <a:lnSpc>
                <a:spcPct val="90000"/>
              </a:lnSpc>
              <a:defRPr/>
            </a:pPr>
            <a:r>
              <a:rPr lang="id-ID" altLang="ja-JP" sz="2400" dirty="0" smtClean="0"/>
              <a:t>PPH pasal 21 ditanggung pegawai</a:t>
            </a:r>
          </a:p>
          <a:p>
            <a:pPr lvl="1">
              <a:lnSpc>
                <a:spcPct val="90000"/>
              </a:lnSpc>
              <a:defRPr/>
            </a:pPr>
            <a:r>
              <a:rPr lang="id-ID" altLang="ja-JP" sz="2400" dirty="0" smtClean="0"/>
              <a:t>PPH pasal 21 ditanggung pemberi kerja</a:t>
            </a:r>
          </a:p>
          <a:p>
            <a:pPr lvl="1">
              <a:lnSpc>
                <a:spcPct val="90000"/>
              </a:lnSpc>
              <a:defRPr/>
            </a:pPr>
            <a:r>
              <a:rPr lang="id-ID" altLang="ja-JP" sz="2400" dirty="0" smtClean="0"/>
              <a:t>PPH pasal 21 diberi tunjangan pajak sebesar pajak yang terhutang pada tahun pajak 2000</a:t>
            </a:r>
            <a:endParaRPr lang="en-US" altLang="ja-JP" sz="2400" dirty="0" smtClean="0"/>
          </a:p>
          <a:p>
            <a:pPr lvl="1">
              <a:lnSpc>
                <a:spcPct val="90000"/>
              </a:lnSpc>
              <a:defRPr/>
            </a:pPr>
            <a:endParaRPr lang="en-US" altLang="ja-JP" sz="2400" dirty="0">
              <a:ea typeface="ＭＳ Ｐゴシック" pitchFamily="34" charset="-128"/>
            </a:endParaRPr>
          </a:p>
          <a:p>
            <a:pPr marL="320040" lvl="1" indent="0">
              <a:lnSpc>
                <a:spcPct val="90000"/>
              </a:lnSpc>
              <a:buNone/>
              <a:defRPr/>
            </a:pPr>
            <a:endParaRPr lang="en-US" altLang="ja-JP" sz="2400" dirty="0" smtClean="0">
              <a:ea typeface="ＭＳ Ｐゴシック" pitchFamily="34" charset="-128"/>
            </a:endParaRPr>
          </a:p>
          <a:p>
            <a:pPr marL="45720" indent="0">
              <a:lnSpc>
                <a:spcPct val="90000"/>
              </a:lnSpc>
              <a:buNone/>
              <a:defRPr/>
            </a:pPr>
            <a:r>
              <a:rPr lang="en-US" altLang="ja-JP" sz="2800" dirty="0" smtClean="0"/>
              <a:t>2. </a:t>
            </a:r>
            <a:r>
              <a:rPr lang="id-ID" altLang="ja-JP" sz="2800" dirty="0" smtClean="0"/>
              <a:t>Hitung Take Home Pay, Biaya Fiskal dan Biaya Komersial apabila:</a:t>
            </a:r>
            <a:endParaRPr lang="en-US" altLang="ja-JP" sz="2800" dirty="0" smtClean="0">
              <a:ea typeface="ＭＳ Ｐゴシック" pitchFamily="34" charset="-128"/>
            </a:endParaRPr>
          </a:p>
          <a:p>
            <a:pPr lvl="1">
              <a:lnSpc>
                <a:spcPct val="90000"/>
              </a:lnSpc>
              <a:defRPr/>
            </a:pPr>
            <a:r>
              <a:rPr lang="id-ID" altLang="ja-JP" sz="2400" dirty="0" smtClean="0"/>
              <a:t>PPH pasal 21 ditanggung pegawai</a:t>
            </a:r>
          </a:p>
          <a:p>
            <a:pPr lvl="1">
              <a:lnSpc>
                <a:spcPct val="90000"/>
              </a:lnSpc>
              <a:defRPr/>
            </a:pPr>
            <a:r>
              <a:rPr lang="id-ID" altLang="ja-JP" sz="2400" dirty="0" smtClean="0"/>
              <a:t>PPH pasal 21 ditanggung pemberi kerja</a:t>
            </a:r>
          </a:p>
          <a:p>
            <a:pPr lvl="1">
              <a:lnSpc>
                <a:spcPct val="90000"/>
              </a:lnSpc>
              <a:defRPr/>
            </a:pPr>
            <a:r>
              <a:rPr lang="id-ID" altLang="ja-JP" sz="2400" dirty="0" smtClean="0"/>
              <a:t>PPH pasal 21 diberikan tunjangan pajak</a:t>
            </a:r>
            <a:endParaRPr lang="en-US" altLang="ja-JP" sz="2400" dirty="0" smtClean="0">
              <a:ea typeface="ＭＳ Ｐゴシック" pitchFamily="34" charset="-128"/>
            </a:endParaRPr>
          </a:p>
          <a:p>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
            </a:r>
            <a:br>
              <a:rPr lang="id-ID" sz="5400" dirty="0" smtClean="0"/>
            </a:br>
            <a:r>
              <a:rPr lang="id-ID" sz="5400" dirty="0" smtClean="0"/>
              <a:t>PENYELESAIAN</a:t>
            </a:r>
            <a:endParaRPr lang="id-ID" sz="5400" dirty="0"/>
          </a:p>
        </p:txBody>
      </p:sp>
      <p:sp>
        <p:nvSpPr>
          <p:cNvPr id="3" name="Content Placeholder 2"/>
          <p:cNvSpPr>
            <a:spLocks noGrp="1"/>
          </p:cNvSpPr>
          <p:nvPr>
            <p:ph idx="1"/>
          </p:nvPr>
        </p:nvSpPr>
        <p:spPr/>
        <p:txBody>
          <a:bodyPr/>
          <a:lstStyle/>
          <a:p>
            <a:pPr marL="342900" lvl="0" indent="-342900" eaLnBrk="0" fontAlgn="base" hangingPunct="0">
              <a:spcBef>
                <a:spcPct val="0"/>
              </a:spcBef>
              <a:spcAft>
                <a:spcPct val="0"/>
              </a:spcAft>
              <a:buClr>
                <a:schemeClr val="hlink"/>
              </a:buClr>
              <a:buSzPct val="120000"/>
              <a:buNone/>
            </a:pPr>
            <a:endParaRPr lang="en-US" altLang="ja-JP" sz="1600" dirty="0" smtClean="0">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lvl="0" indent="-342900" eaLnBrk="0" fontAlgn="base" hangingPunct="0">
              <a:spcBef>
                <a:spcPct val="0"/>
              </a:spcBef>
              <a:spcAft>
                <a:spcPct val="0"/>
              </a:spcAft>
              <a:buClr>
                <a:schemeClr val="hlink"/>
              </a:buClr>
              <a:buSzPct val="120000"/>
              <a:buNone/>
            </a:pPr>
            <a:endParaRPr lang="en-US" altLang="ja-JP" sz="1600" dirty="0" smtClean="0">
              <a:effectLst>
                <a:outerShdw blurRad="38100" dist="38100" dir="2700000" algn="tl">
                  <a:srgbClr val="000000"/>
                </a:outerShdw>
              </a:effectLst>
              <a:latin typeface="Times New Roman" pitchFamily="18" charset="0"/>
              <a:ea typeface="MS Mincho" pitchFamily="49" charset="-128"/>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238" name="Group 70"/>
          <p:cNvGraphicFramePr>
            <a:graphicFrameLocks noGrp="1"/>
          </p:cNvGraphicFramePr>
          <p:nvPr>
            <p:ph type="tbl" idx="1"/>
            <p:extLst>
              <p:ext uri="{D42A27DB-BD31-4B8C-83A1-F6EECF244321}">
                <p14:modId xmlns:p14="http://schemas.microsoft.com/office/powerpoint/2010/main" val="3697677855"/>
              </p:ext>
            </p:extLst>
          </p:nvPr>
        </p:nvGraphicFramePr>
        <p:xfrm>
          <a:off x="457200" y="609599"/>
          <a:ext cx="8153400" cy="6096000"/>
        </p:xfrm>
        <a:graphic>
          <a:graphicData uri="http://schemas.openxmlformats.org/drawingml/2006/table">
            <a:tbl>
              <a:tblPr/>
              <a:tblGrid>
                <a:gridCol w="2895600"/>
                <a:gridCol w="1828800"/>
                <a:gridCol w="1828800"/>
                <a:gridCol w="1600200"/>
              </a:tblGrid>
              <a:tr h="36576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ditanggung pegawai</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ditanggung pemberi kerja</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dengan tunjangan pajak</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0368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PENGHASILAN BRUTO</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Gaji</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anak 2 orang</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istri</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jabatan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perumahan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pajak</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Yang Ditanggung Pemberi Kerja</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Asuransi kecelakaan kerja</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Asuransi kematian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Penghasilan Bruto</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PENGURANGAN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Biaya jabatan 5%x Penghsl bruto max  Rp 500.000,00 perbulan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yang ditanggung pegawai:</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742950" marR="0" lvl="1" indent="-285750" algn="l" defTabSz="914400" rtl="0" eaLnBrk="0" fontAlgn="base" latinLnBrk="0" hangingPunct="0">
                        <a:lnSpc>
                          <a:spcPct val="100000"/>
                        </a:lnSpc>
                        <a:spcBef>
                          <a:spcPct val="0"/>
                        </a:spcBef>
                        <a:spcAft>
                          <a:spcPct val="0"/>
                        </a:spcAft>
                        <a:buClrTx/>
                        <a:buSzTx/>
                        <a:buFont typeface="Tahoma" pitchFamily="34" charset="0"/>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pensiun </a:t>
                      </a:r>
                    </a:p>
                    <a:p>
                      <a:pPr marL="742950" marR="0" lvl="1" indent="-285750" algn="l" defTabSz="914400" rtl="0" eaLnBrk="0" fontAlgn="base" latinLnBrk="0" hangingPunct="0">
                        <a:lnSpc>
                          <a:spcPct val="100000"/>
                        </a:lnSpc>
                        <a:spcBef>
                          <a:spcPct val="0"/>
                        </a:spcBef>
                        <a:spcAft>
                          <a:spcPct val="0"/>
                        </a:spcAft>
                        <a:buClrTx/>
                        <a:buSzTx/>
                        <a:buFont typeface="Tahoma" pitchFamily="34" charset="0"/>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THT</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pengurangan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PENGHASILAN NETO SEBULAN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PENGHASILAN NETO SETAHUN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PTKP</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WP</a:t>
                      </a: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Status kawin</a:t>
                      </a: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Anak 1 orang</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PTKP</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PENGHASILAN KENA PAJAK</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setahun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sebulan</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Rp</a:t>
                      </a:r>
                      <a:r>
                        <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250.000</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025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500.000,00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700.000,00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13.175.000,00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158.100.000,00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54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63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95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9.265.000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772.083,33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Rp</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200.000,00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250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025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700.000,00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13.175.000,00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158.100.000,00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54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63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95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9.265.000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772.083,33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Rp</a:t>
                      </a:r>
                      <a:r>
                        <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200.000,00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772</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83,00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14.647</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83,00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500.000,00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700.000,00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13.947.083,00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167</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364</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996,00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54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63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04</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364</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996,00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lang="en-US" altLang="ja-JP" sz="1200" dirty="0" err="1" smtClean="0"/>
                        <a:t>Rp</a:t>
                      </a:r>
                      <a:r>
                        <a:rPr lang="en-US" altLang="ja-JP" sz="1200" dirty="0" smtClean="0"/>
                        <a:t>. </a:t>
                      </a:r>
                      <a:r>
                        <a:rPr lang="id-ID" altLang="ja-JP" sz="1200" dirty="0" smtClean="0"/>
                        <a:t>1</a:t>
                      </a:r>
                      <a:r>
                        <a:rPr lang="id-ID" altLang="ja-JP" sz="1200" dirty="0" smtClean="0">
                          <a:ea typeface="ＭＳ Ｐゴシック" pitchFamily="34" charset="-128"/>
                        </a:rPr>
                        <a:t>0</a:t>
                      </a:r>
                      <a:r>
                        <a:rPr lang="en-US" altLang="ja-JP" sz="1200" dirty="0" smtClean="0">
                          <a:ea typeface="ＭＳ Ｐゴシック" pitchFamily="34" charset="-128"/>
                        </a:rPr>
                        <a:t>.</a:t>
                      </a:r>
                      <a:r>
                        <a:rPr lang="id-ID" altLang="ja-JP" sz="1200" dirty="0" smtClean="0">
                          <a:ea typeface="ＭＳ Ｐゴシック" pitchFamily="34" charset="-128"/>
                        </a:rPr>
                        <a:t>654</a:t>
                      </a:r>
                      <a:r>
                        <a:rPr lang="en-US" altLang="ja-JP" sz="1200" dirty="0" smtClean="0">
                          <a:ea typeface="ＭＳ Ｐゴシック" pitchFamily="34" charset="-128"/>
                        </a:rPr>
                        <a:t>,</a:t>
                      </a:r>
                      <a:r>
                        <a:rPr lang="id-ID" altLang="ja-JP" sz="1200" dirty="0" smtClean="0">
                          <a:ea typeface="ＭＳ Ｐゴシック" pitchFamily="34" charset="-128"/>
                        </a:rPr>
                        <a:t>749</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ＭＳ Ｐゴシック" pitchFamily="34" charset="-128"/>
                          <a:cs typeface="Arial" charset="0"/>
                        </a:rPr>
                        <a:t>887.895.783</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able Placeholder 2"/>
          <p:cNvSpPr>
            <a:spLocks noGrp="1"/>
          </p:cNvSpPr>
          <p:nvPr>
            <p:ph type="tbl" idx="1"/>
          </p:nvPr>
        </p:nvSpPr>
        <p:spPr/>
      </p:sp>
      <p:sp>
        <p:nvSpPr>
          <p:cNvPr id="4" name="Rectangle 3"/>
          <p:cNvSpPr/>
          <p:nvPr/>
        </p:nvSpPr>
        <p:spPr>
          <a:xfrm>
            <a:off x="785786" y="2000240"/>
            <a:ext cx="7643866" cy="3139321"/>
          </a:xfrm>
          <a:prstGeom prst="rect">
            <a:avLst/>
          </a:prstGeom>
        </p:spPr>
        <p:txBody>
          <a:bodyPr wrap="square">
            <a:spAutoFit/>
          </a:bodyPr>
          <a:lstStyle/>
          <a:p>
            <a:pPr>
              <a:defRPr/>
            </a:pPr>
            <a:endParaRPr lang="id-ID" altLang="ja-JP" dirty="0" smtClean="0"/>
          </a:p>
          <a:p>
            <a:pPr>
              <a:defRPr/>
            </a:pPr>
            <a:endParaRPr lang="x-none" dirty="0"/>
          </a:p>
          <a:p>
            <a:pPr>
              <a:defRPr/>
            </a:pPr>
            <a:r>
              <a:rPr lang="id-ID" altLang="ja-JP" dirty="0" smtClean="0"/>
              <a:t>5%x </a:t>
            </a:r>
            <a:r>
              <a:rPr lang="id-ID" altLang="ja-JP" dirty="0"/>
              <a:t>Rp 50 juta </a:t>
            </a:r>
            <a:r>
              <a:rPr lang="en-US" altLang="ja-JP" dirty="0">
                <a:ea typeface="ＭＳ Ｐゴシック" pitchFamily="34" charset="-128"/>
              </a:rPr>
              <a:t>           </a:t>
            </a:r>
            <a:r>
              <a:rPr lang="id-ID" altLang="ja-JP" dirty="0" smtClean="0">
                <a:ea typeface="ＭＳ Ｐゴシック" pitchFamily="34" charset="-128"/>
              </a:rPr>
              <a:t>     </a:t>
            </a:r>
            <a:r>
              <a:rPr lang="id-ID" altLang="ja-JP" dirty="0" smtClean="0"/>
              <a:t>=       Rp 2,5</a:t>
            </a:r>
            <a:r>
              <a:rPr lang="en-US" altLang="ja-JP" dirty="0" smtClean="0"/>
              <a:t>00,000</a:t>
            </a:r>
            <a:r>
              <a:rPr lang="id-ID" altLang="ja-JP" dirty="0" smtClean="0"/>
              <a:t> </a:t>
            </a:r>
            <a:endParaRPr lang="id-ID" altLang="ja-JP" dirty="0"/>
          </a:p>
          <a:p>
            <a:pPr>
              <a:defRPr/>
            </a:pPr>
            <a:r>
              <a:rPr lang="id-ID" altLang="ja-JP" dirty="0"/>
              <a:t>15%x Rp </a:t>
            </a:r>
            <a:r>
              <a:rPr lang="en-US" altLang="ja-JP" dirty="0" smtClean="0"/>
              <a:t>45</a:t>
            </a:r>
            <a:r>
              <a:rPr lang="id-ID" altLang="ja-JP" dirty="0" smtClean="0"/>
              <a:t>.</a:t>
            </a:r>
            <a:r>
              <a:rPr lang="en-US" altLang="ja-JP" dirty="0"/>
              <a:t>1</a:t>
            </a:r>
            <a:r>
              <a:rPr lang="en-US" altLang="ja-JP" dirty="0" smtClean="0"/>
              <a:t>0</a:t>
            </a:r>
            <a:r>
              <a:rPr lang="id-ID" altLang="ja-JP" dirty="0" smtClean="0"/>
              <a:t>0.000,00    =</a:t>
            </a:r>
            <a:r>
              <a:rPr lang="en-US" altLang="ja-JP" dirty="0" smtClean="0">
                <a:ea typeface="ＭＳ Ｐゴシック" pitchFamily="34" charset="-128"/>
              </a:rPr>
              <a:t>    </a:t>
            </a:r>
            <a:r>
              <a:rPr lang="id-ID" altLang="ja-JP" dirty="0" smtClean="0">
                <a:ea typeface="ＭＳ Ｐゴシック" pitchFamily="34" charset="-128"/>
              </a:rPr>
              <a:t>  </a:t>
            </a:r>
            <a:r>
              <a:rPr lang="en-US" altLang="ja-JP" dirty="0" err="1" smtClean="0">
                <a:ea typeface="ＭＳ Ｐゴシック" pitchFamily="34" charset="-128"/>
              </a:rPr>
              <a:t>Rp</a:t>
            </a:r>
            <a:r>
              <a:rPr lang="en-US" altLang="ja-JP" dirty="0" smtClean="0">
                <a:ea typeface="ＭＳ Ｐゴシック" pitchFamily="34" charset="-128"/>
              </a:rPr>
              <a:t> 6,765,000</a:t>
            </a:r>
            <a:endParaRPr lang="en-US" altLang="ja-JP" dirty="0">
              <a:ea typeface="ＭＳ Ｐゴシック" pitchFamily="34" charset="-128"/>
            </a:endParaRPr>
          </a:p>
          <a:p>
            <a:pPr>
              <a:defRPr/>
            </a:pPr>
            <a:r>
              <a:rPr lang="en-US" altLang="ja-JP" dirty="0">
                <a:ea typeface="ＭＳ Ｐゴシック" pitchFamily="34" charset="-128"/>
              </a:rPr>
              <a:t>	</a:t>
            </a:r>
            <a:r>
              <a:rPr lang="id-ID" altLang="ja-JP" dirty="0"/>
              <a:t>          </a:t>
            </a:r>
            <a:r>
              <a:rPr lang="en-US" altLang="ja-JP" dirty="0">
                <a:ea typeface="ＭＳ Ｐゴシック" pitchFamily="34" charset="-128"/>
              </a:rPr>
              <a:t> </a:t>
            </a:r>
            <a:r>
              <a:rPr lang="id-ID" altLang="ja-JP" dirty="0"/>
              <a:t>Jumlah     </a:t>
            </a:r>
            <a:r>
              <a:rPr lang="id-ID" altLang="ja-JP" dirty="0" smtClean="0"/>
              <a:t>=      </a:t>
            </a:r>
            <a:r>
              <a:rPr lang="en-US" altLang="ja-JP" dirty="0" err="1" smtClean="0"/>
              <a:t>Rp</a:t>
            </a:r>
            <a:r>
              <a:rPr lang="en-US" altLang="ja-JP" dirty="0" smtClean="0"/>
              <a:t>  9,265,000</a:t>
            </a:r>
            <a:endParaRPr lang="id-ID" altLang="ja-JP" dirty="0"/>
          </a:p>
          <a:p>
            <a:pPr>
              <a:defRPr/>
            </a:pPr>
            <a:endParaRPr lang="en-US" altLang="ja-JP" dirty="0" smtClean="0"/>
          </a:p>
          <a:p>
            <a:pPr>
              <a:defRPr/>
            </a:pPr>
            <a:endParaRPr lang="en-US" altLang="ja-JP" dirty="0"/>
          </a:p>
          <a:p>
            <a:pPr>
              <a:defRPr/>
            </a:pPr>
            <a:r>
              <a:rPr lang="id-ID" altLang="ja-JP" dirty="0" smtClean="0"/>
              <a:t># </a:t>
            </a:r>
            <a:r>
              <a:rPr lang="id-ID" altLang="ja-JP" dirty="0"/>
              <a:t>5%x Rp 50juta </a:t>
            </a:r>
            <a:r>
              <a:rPr lang="en-US" altLang="ja-JP" dirty="0">
                <a:ea typeface="ＭＳ Ｐゴシック" pitchFamily="34" charset="-128"/>
              </a:rPr>
              <a:t>        </a:t>
            </a:r>
            <a:r>
              <a:rPr lang="id-ID" altLang="ja-JP" dirty="0" smtClean="0">
                <a:ea typeface="ＭＳ Ｐゴシック" pitchFamily="34" charset="-128"/>
              </a:rPr>
              <a:t>      </a:t>
            </a:r>
            <a:r>
              <a:rPr lang="en-US" altLang="ja-JP" dirty="0" smtClean="0">
                <a:ea typeface="ＭＳ Ｐゴシック" pitchFamily="34" charset="-128"/>
              </a:rPr>
              <a:t> </a:t>
            </a:r>
            <a:r>
              <a:rPr lang="id-ID" altLang="ja-JP" dirty="0" smtClean="0"/>
              <a:t>=</a:t>
            </a:r>
            <a:r>
              <a:rPr lang="en-US" altLang="ja-JP" dirty="0" smtClean="0"/>
              <a:t>     </a:t>
            </a:r>
            <a:r>
              <a:rPr lang="id-ID" altLang="ja-JP" dirty="0" smtClean="0"/>
              <a:t> Rp</a:t>
            </a:r>
            <a:r>
              <a:rPr lang="en-US" altLang="ja-JP" dirty="0" smtClean="0"/>
              <a:t> </a:t>
            </a:r>
            <a:r>
              <a:rPr lang="id-ID" altLang="ja-JP" dirty="0" smtClean="0"/>
              <a:t>2</a:t>
            </a:r>
            <a:r>
              <a:rPr lang="en-US" altLang="ja-JP" dirty="0" smtClean="0"/>
              <a:t>.</a:t>
            </a:r>
            <a:r>
              <a:rPr lang="id-ID" altLang="ja-JP" dirty="0" smtClean="0"/>
              <a:t>500</a:t>
            </a:r>
            <a:r>
              <a:rPr lang="en-US" altLang="ja-JP" dirty="0" smtClean="0"/>
              <a:t>.</a:t>
            </a:r>
            <a:r>
              <a:rPr lang="id-ID" altLang="ja-JP" dirty="0" smtClean="0"/>
              <a:t>0</a:t>
            </a:r>
            <a:r>
              <a:rPr lang="en-US" altLang="ja-JP" dirty="0" smtClean="0"/>
              <a:t>00</a:t>
            </a:r>
            <a:endParaRPr lang="id-ID" altLang="ja-JP" dirty="0"/>
          </a:p>
          <a:p>
            <a:pPr>
              <a:defRPr/>
            </a:pPr>
            <a:r>
              <a:rPr lang="id-ID" altLang="ja-JP" dirty="0"/>
              <a:t>   15%x Rp </a:t>
            </a:r>
            <a:r>
              <a:rPr lang="id-ID" altLang="ja-JP" dirty="0" smtClean="0">
                <a:ea typeface="ＭＳ Ｐゴシック" pitchFamily="34" charset="-128"/>
              </a:rPr>
              <a:t>54</a:t>
            </a:r>
            <a:r>
              <a:rPr lang="en-US" altLang="ja-JP" dirty="0" smtClean="0">
                <a:ea typeface="ＭＳ Ｐゴシック" pitchFamily="34" charset="-128"/>
              </a:rPr>
              <a:t>,</a:t>
            </a:r>
            <a:r>
              <a:rPr lang="id-ID" altLang="ja-JP" dirty="0" smtClean="0">
                <a:ea typeface="ＭＳ Ｐゴシック" pitchFamily="34" charset="-128"/>
              </a:rPr>
              <a:t>364</a:t>
            </a:r>
            <a:r>
              <a:rPr lang="en-US" altLang="ja-JP" dirty="0" smtClean="0"/>
              <a:t>,</a:t>
            </a:r>
            <a:r>
              <a:rPr lang="id-ID" altLang="ja-JP" dirty="0" smtClean="0"/>
              <a:t>996      = </a:t>
            </a:r>
            <a:r>
              <a:rPr lang="en-US" altLang="ja-JP" dirty="0" smtClean="0">
                <a:ea typeface="ＭＳ Ｐゴシック" pitchFamily="34" charset="-128"/>
              </a:rPr>
              <a:t>   </a:t>
            </a:r>
            <a:r>
              <a:rPr lang="id-ID" altLang="ja-JP" dirty="0" smtClean="0"/>
              <a:t> </a:t>
            </a:r>
            <a:r>
              <a:rPr lang="id-ID" altLang="ja-JP" dirty="0"/>
              <a:t> </a:t>
            </a:r>
            <a:r>
              <a:rPr lang="en-US" altLang="ja-JP" dirty="0" err="1" smtClean="0"/>
              <a:t>Rp</a:t>
            </a:r>
            <a:r>
              <a:rPr lang="en-US" altLang="ja-JP" dirty="0" smtClean="0"/>
              <a:t>. </a:t>
            </a:r>
            <a:r>
              <a:rPr lang="id-ID" altLang="ja-JP" dirty="0" smtClean="0"/>
              <a:t>8.</a:t>
            </a:r>
            <a:r>
              <a:rPr lang="en-US" altLang="ja-JP" dirty="0" smtClean="0"/>
              <a:t>15</a:t>
            </a:r>
            <a:r>
              <a:rPr lang="id-ID" altLang="ja-JP" dirty="0"/>
              <a:t>4</a:t>
            </a:r>
            <a:r>
              <a:rPr lang="en-US" altLang="ja-JP" dirty="0" smtClean="0"/>
              <a:t>.</a:t>
            </a:r>
            <a:r>
              <a:rPr lang="id-ID" altLang="ja-JP" dirty="0" smtClean="0"/>
              <a:t>749</a:t>
            </a:r>
            <a:r>
              <a:rPr lang="en-US" altLang="ja-JP" dirty="0">
                <a:ea typeface="ＭＳ Ｐゴシック" pitchFamily="34" charset="-128"/>
              </a:rPr>
              <a:t>	  </a:t>
            </a:r>
            <a:r>
              <a:rPr lang="id-ID" altLang="ja-JP" dirty="0"/>
              <a:t>          </a:t>
            </a:r>
            <a:endParaRPr lang="en-US" altLang="ja-JP" dirty="0" smtClean="0"/>
          </a:p>
          <a:p>
            <a:pPr>
              <a:defRPr/>
            </a:pPr>
            <a:r>
              <a:rPr lang="en-US" altLang="ja-JP" dirty="0"/>
              <a:t> </a:t>
            </a:r>
            <a:r>
              <a:rPr lang="en-US" altLang="ja-JP" dirty="0" smtClean="0"/>
              <a:t>   </a:t>
            </a:r>
            <a:r>
              <a:rPr lang="id-ID" altLang="ja-JP" dirty="0" smtClean="0"/>
              <a:t>Jumlah </a:t>
            </a:r>
            <a:r>
              <a:rPr lang="en-US" altLang="ja-JP" dirty="0" smtClean="0"/>
              <a:t>	</a:t>
            </a:r>
            <a:r>
              <a:rPr lang="en-US" altLang="ja-JP" dirty="0"/>
              <a:t> </a:t>
            </a:r>
            <a:r>
              <a:rPr lang="en-US" altLang="ja-JP" dirty="0" smtClean="0"/>
              <a:t>             </a:t>
            </a:r>
            <a:r>
              <a:rPr lang="id-ID" altLang="ja-JP" dirty="0" smtClean="0"/>
              <a:t>=      </a:t>
            </a:r>
            <a:r>
              <a:rPr lang="en-US" altLang="ja-JP" dirty="0" err="1" smtClean="0"/>
              <a:t>Rp</a:t>
            </a:r>
            <a:r>
              <a:rPr lang="en-US" altLang="ja-JP" dirty="0" smtClean="0"/>
              <a:t>. </a:t>
            </a:r>
            <a:r>
              <a:rPr lang="id-ID" altLang="ja-JP" dirty="0" smtClean="0"/>
              <a:t>1</a:t>
            </a:r>
            <a:r>
              <a:rPr lang="id-ID" altLang="ja-JP" dirty="0">
                <a:ea typeface="ＭＳ Ｐゴシック" pitchFamily="34" charset="-128"/>
              </a:rPr>
              <a:t>0</a:t>
            </a:r>
            <a:r>
              <a:rPr lang="en-US" altLang="ja-JP" dirty="0" smtClean="0">
                <a:ea typeface="ＭＳ Ｐゴシック" pitchFamily="34" charset="-128"/>
              </a:rPr>
              <a:t>.</a:t>
            </a:r>
            <a:r>
              <a:rPr lang="id-ID" altLang="ja-JP" dirty="0" smtClean="0">
                <a:ea typeface="ＭＳ Ｐゴシック" pitchFamily="34" charset="-128"/>
              </a:rPr>
              <a:t>654</a:t>
            </a:r>
            <a:r>
              <a:rPr lang="en-US" altLang="ja-JP" dirty="0" smtClean="0">
                <a:ea typeface="ＭＳ Ｐゴシック" pitchFamily="34" charset="-128"/>
              </a:rPr>
              <a:t>,</a:t>
            </a:r>
            <a:r>
              <a:rPr lang="id-ID" altLang="ja-JP" dirty="0" smtClean="0">
                <a:ea typeface="ＭＳ Ｐゴシック" pitchFamily="34" charset="-128"/>
              </a:rPr>
              <a:t>749</a:t>
            </a:r>
            <a:endParaRPr lang="en-US" dirty="0"/>
          </a:p>
          <a:p>
            <a:pPr>
              <a:defRPr/>
            </a:pPr>
            <a:endParaRPr lang="en-US" dirty="0"/>
          </a:p>
        </p:txBody>
      </p:sp>
    </p:spTree>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7" name="Rectangle 107"/>
          <p:cNvSpPr>
            <a:spLocks noGrp="1" noChangeArrowheads="1"/>
          </p:cNvSpPr>
          <p:nvPr>
            <p:ph type="title"/>
          </p:nvPr>
        </p:nvSpPr>
        <p:spPr/>
        <p:txBody>
          <a:bodyPr/>
          <a:lstStyle/>
          <a:p>
            <a:pPr eaLnBrk="1" hangingPunct="1">
              <a:defRPr/>
            </a:pPr>
            <a:r>
              <a:rPr lang="id-ID" altLang="ja-JP" sz="4000" smtClean="0"/>
              <a:t>FORMULA UNTUK MENJAWAB NO 2a, 2b, DAN 2c</a:t>
            </a:r>
            <a:endParaRPr lang="en-US" sz="4000" smtClean="0"/>
          </a:p>
        </p:txBody>
      </p:sp>
      <p:graphicFrame>
        <p:nvGraphicFramePr>
          <p:cNvPr id="10354" name="Group 114"/>
          <p:cNvGraphicFramePr>
            <a:graphicFrameLocks noGrp="1"/>
          </p:cNvGraphicFramePr>
          <p:nvPr>
            <p:ph type="tbl" idx="1"/>
          </p:nvPr>
        </p:nvGraphicFramePr>
        <p:xfrm>
          <a:off x="457200" y="1600200"/>
          <a:ext cx="8229600" cy="3978910"/>
        </p:xfrm>
        <a:graphic>
          <a:graphicData uri="http://schemas.openxmlformats.org/drawingml/2006/table">
            <a:tbl>
              <a:tblPr/>
              <a:tblGrid>
                <a:gridCol w="1371600"/>
                <a:gridCol w="2590800"/>
                <a:gridCol w="2438400"/>
                <a:gridCol w="1828800"/>
              </a:tblGrid>
              <a:tr h="233363">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Uraian</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yang ditanggung pegawai</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yang ditanggung pemberi kerja</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dengan tunjangan pajak</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41550">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Take Home Pay</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Gaji                A</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B</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C</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Dikurangi:</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yang ditanggung pegawai (termasuk pph pasal 21)        D  </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E</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Take home pay= C- E</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Gaji               A</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B</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C</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Dikurangi:</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yang ditanggung pegawai (tanpa pph pasal 21) D</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E</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Take home pay = C- E</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Gaji            A</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Tunjangan  B</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C</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Dikurangi:</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yang ditanggung pegawai (termasuk pph pasal 21)     D</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        E</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Take home pay = C- E</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Biaya Fiskal</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Sama dengan penghasilan bruto</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Sama dengan penghasilan bruto</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Sama dengan penghasilan bruto</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9763">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Biaya Komersial</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Penghasilan bruto</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Ditambah:</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Semua  yang dibayar oleh pemberi kerja</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Penghasilan bruto</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Ditambah:</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Semua yang dibayar oleh pemberi kerja termasuk pph pasal 21</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Penghasilan bruto</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Ditambah:</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Semua yang dibayar oleh pemberi kerja</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0347"/>
                                        </p:tgtEl>
                                        <p:attrNameLst>
                                          <p:attrName>style.visibility</p:attrName>
                                        </p:attrNameLst>
                                      </p:cBhvr>
                                      <p:to>
                                        <p:strVal val="visible"/>
                                      </p:to>
                                    </p:set>
                                    <p:anim calcmode="lin" valueType="num">
                                      <p:cBhvr>
                                        <p:cTn id="7" dur="2000" fill="hold"/>
                                        <p:tgtEl>
                                          <p:spTgt spid="10347"/>
                                        </p:tgtEl>
                                        <p:attrNameLst>
                                          <p:attrName>ppt_w</p:attrName>
                                        </p:attrNameLst>
                                      </p:cBhvr>
                                      <p:tavLst>
                                        <p:tav tm="0">
                                          <p:val>
                                            <p:strVal val="#ppt_w*2.5"/>
                                          </p:val>
                                        </p:tav>
                                        <p:tav tm="100000">
                                          <p:val>
                                            <p:strVal val="#ppt_w"/>
                                          </p:val>
                                        </p:tav>
                                      </p:tavLst>
                                    </p:anim>
                                    <p:anim calcmode="lin" valueType="num">
                                      <p:cBhvr>
                                        <p:cTn id="8" dur="2000" fill="hold"/>
                                        <p:tgtEl>
                                          <p:spTgt spid="10347"/>
                                        </p:tgtEl>
                                        <p:attrNameLst>
                                          <p:attrName>ppt_h</p:attrName>
                                        </p:attrNameLst>
                                      </p:cBhvr>
                                      <p:tavLst>
                                        <p:tav tm="0">
                                          <p:val>
                                            <p:strVal val="#ppt_h"/>
                                          </p:val>
                                        </p:tav>
                                        <p:tav tm="100000">
                                          <p:val>
                                            <p:strVal val="#ppt_h"/>
                                          </p:val>
                                        </p:tav>
                                      </p:tavLst>
                                    </p:anim>
                                    <p:anim calcmode="lin" valueType="num">
                                      <p:cBhvr>
                                        <p:cTn id="9" dur="2000" fill="hold"/>
                                        <p:tgtEl>
                                          <p:spTgt spid="10347"/>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0347"/>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0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5" name="Rectangle 107"/>
          <p:cNvSpPr>
            <a:spLocks noGrp="1" noChangeArrowheads="1"/>
          </p:cNvSpPr>
          <p:nvPr>
            <p:ph type="title"/>
          </p:nvPr>
        </p:nvSpPr>
        <p:spPr/>
        <p:txBody>
          <a:bodyPr/>
          <a:lstStyle/>
          <a:p>
            <a:pPr eaLnBrk="1" hangingPunct="1">
              <a:defRPr/>
            </a:pPr>
            <a:r>
              <a:rPr lang="id-ID" altLang="ja-JP" smtClean="0"/>
              <a:t>JAWABAN NO 2a, 2b, dan 2c</a:t>
            </a:r>
            <a:endParaRPr lang="en-US" smtClean="0"/>
          </a:p>
        </p:txBody>
      </p:sp>
      <p:graphicFrame>
        <p:nvGraphicFramePr>
          <p:cNvPr id="12409" name="Group 121"/>
          <p:cNvGraphicFramePr>
            <a:graphicFrameLocks noGrp="1"/>
          </p:cNvGraphicFramePr>
          <p:nvPr>
            <p:ph type="tbl" idx="1"/>
            <p:extLst>
              <p:ext uri="{D42A27DB-BD31-4B8C-83A1-F6EECF244321}">
                <p14:modId xmlns:p14="http://schemas.microsoft.com/office/powerpoint/2010/main" val="3737818873"/>
              </p:ext>
            </p:extLst>
          </p:nvPr>
        </p:nvGraphicFramePr>
        <p:xfrm>
          <a:off x="457200" y="1905000"/>
          <a:ext cx="8229600" cy="4133850"/>
        </p:xfrm>
        <a:graphic>
          <a:graphicData uri="http://schemas.openxmlformats.org/drawingml/2006/table">
            <a:tbl>
              <a:tblPr/>
              <a:tblGrid>
                <a:gridCol w="2057400"/>
                <a:gridCol w="2057400"/>
                <a:gridCol w="2133600"/>
                <a:gridCol w="1981200"/>
              </a:tblGrid>
              <a:tr h="2746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yang ditanggung oleh pegawai</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yang ditanggung oleh pemberi kerja</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 dengan tunjangan pajak</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5888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TAKE HOME PAY</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Gaji dan Tunjangan-tunjangan</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Dikurangi:</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742950" marR="0" lvl="1" indent="-285750" algn="l" defTabSz="914400" rtl="0" eaLnBrk="0" fontAlgn="base" latinLnBrk="0" hangingPunct="0">
                        <a:lnSpc>
                          <a:spcPct val="100000"/>
                        </a:lnSpc>
                        <a:spcBef>
                          <a:spcPct val="0"/>
                        </a:spcBef>
                        <a:spcAft>
                          <a:spcPct val="0"/>
                        </a:spcAft>
                        <a:buClrTx/>
                        <a:buSzTx/>
                        <a:buFont typeface="Tahoma" pitchFamily="34" charset="0"/>
                        <a:buAutoNum type="alphaLcPeriod"/>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pensiun</a:t>
                      </a:r>
                    </a:p>
                    <a:p>
                      <a:pPr marL="742950" marR="0" lvl="1" indent="-285750" algn="l" defTabSz="914400" rtl="0" eaLnBrk="0" fontAlgn="base" latinLnBrk="0" hangingPunct="0">
                        <a:lnSpc>
                          <a:spcPct val="100000"/>
                        </a:lnSpc>
                        <a:spcBef>
                          <a:spcPct val="0"/>
                        </a:spcBef>
                        <a:spcAft>
                          <a:spcPct val="0"/>
                        </a:spcAft>
                        <a:buClrTx/>
                        <a:buSzTx/>
                        <a:buFont typeface="Tahoma" pitchFamily="34" charset="0"/>
                        <a:buAutoNum type="alphaLcPeriod"/>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THT</a:t>
                      </a:r>
                    </a:p>
                    <a:p>
                      <a:pPr marL="742950" marR="0" lvl="1" indent="-285750" algn="l" defTabSz="914400" rtl="0" eaLnBrk="0" fontAlgn="base" latinLnBrk="0" hangingPunct="0">
                        <a:lnSpc>
                          <a:spcPct val="100000"/>
                        </a:lnSpc>
                        <a:spcBef>
                          <a:spcPct val="0"/>
                        </a:spcBef>
                        <a:spcAft>
                          <a:spcPct val="0"/>
                        </a:spcAft>
                        <a:buClrTx/>
                        <a:buSzTx/>
                        <a:buFont typeface="Tahoma" pitchFamily="34" charset="0"/>
                        <a:buAutoNum type="alphaLcPeriod"/>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a:t>
                      </a:r>
                      <a:endParaRPr kumimoji="0" lang="en-US" altLang="ja-JP"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Rp</a:t>
                      </a:r>
                      <a:r>
                        <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950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9.265.000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485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  </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Rp</a:t>
                      </a:r>
                      <a:r>
                        <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950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13.</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750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Rp</a:t>
                      </a:r>
                      <a:r>
                        <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128</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a:t>
                      </a:r>
                      <a:r>
                        <a:rPr lang="en-US" altLang="ja-JP" sz="1200" b="0" dirty="0" smtClean="0">
                          <a:ea typeface="+mn-ea"/>
                        </a:rPr>
                        <a:t>4.707,2</a:t>
                      </a:r>
                      <a:r>
                        <a:rPr lang="id-ID" altLang="ja-JP" sz="1200" b="0" dirty="0" smtClean="0"/>
                        <a:t>00</a:t>
                      </a:r>
                      <a:r>
                        <a:rPr lang="en-US" altLang="ja-JP" sz="1200" b="0" dirty="0" smtClean="0"/>
                        <a:t>,00</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220,800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19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BIAYA FISKAL</a:t>
                      </a:r>
                      <a:endParaRPr kumimoji="0" lang="id-ID" altLang="ja-JP"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025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      </a:t>
                      </a:r>
                      <a:endPar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025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      </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203.000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47850">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BIAYA KOMERSIAL</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Penghasilan Bruto</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Ditambah:</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pensiun</a:t>
                      </a: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Iuran THT</a:t>
                      </a: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PPH pasal 21</a:t>
                      </a: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Makan siang</a:t>
                      </a:r>
                    </a:p>
                    <a:p>
                      <a:pPr marL="342900" marR="0" lvl="0" indent="-342900" algn="l" defTabSz="914400" rtl="0" eaLnBrk="0" fontAlgn="base" latinLnBrk="0" hangingPunct="0">
                        <a:lnSpc>
                          <a:spcPct val="100000"/>
                        </a:lnSpc>
                        <a:spcBef>
                          <a:spcPct val="0"/>
                        </a:spcBef>
                        <a:spcAft>
                          <a:spcPct val="0"/>
                        </a:spcAft>
                        <a:buClr>
                          <a:schemeClr val="hlink"/>
                        </a:buClr>
                        <a:buSzPct val="120000"/>
                        <a:buFontTx/>
                        <a:buAutoNum type="alphaLcPeriod"/>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Seragam</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Jumlah</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025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14.</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675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 </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4</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025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      </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1.328.000,00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675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.000,00</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1" fontAlgn="base" latinLnBrk="0" hangingPunct="1">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203.000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100.000,00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150.000,00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250.000,00</a:t>
                      </a:r>
                      <a:endParaRPr kumimoji="0" lang="en-US" altLang="ja-JP"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endParaRPr>
                    </a:p>
                    <a:p>
                      <a:pPr marL="342900" marR="0" lvl="0" indent="-342900" algn="r" defTabSz="914400" rtl="0" eaLnBrk="0" fontAlgn="base" latinLnBrk="0" hangingPunct="0">
                        <a:lnSpc>
                          <a:spcPct val="100000"/>
                        </a:lnSpc>
                        <a:spcBef>
                          <a:spcPct val="0"/>
                        </a:spcBef>
                        <a:spcAft>
                          <a:spcPct val="0"/>
                        </a:spcAft>
                        <a:buClr>
                          <a:schemeClr val="hlink"/>
                        </a:buClr>
                        <a:buSzPct val="120000"/>
                        <a:buFontTx/>
                        <a:buNone/>
                        <a:tabLst/>
                      </a:pP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             </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1</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5</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853</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000</a:t>
                      </a:r>
                      <a:r>
                        <a:rPr kumimoji="0" lang="id-ID" altLang="ja-JP" sz="1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a typeface="MS Mincho" pitchFamily="49" charset="-128"/>
                          <a:cs typeface="Times New Roman" pitchFamily="18" charset="0"/>
                        </a:rPr>
                        <a:t>,00</a:t>
                      </a:r>
                      <a:endParaRPr kumimoji="0" lang="id-ID" altLang="ja-JP"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a typeface="MS Mincho" pitchFamily="49" charset="-128"/>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2395"/>
                                        </p:tgtEl>
                                        <p:attrNameLst>
                                          <p:attrName>style.visibility</p:attrName>
                                        </p:attrNameLst>
                                      </p:cBhvr>
                                      <p:to>
                                        <p:strVal val="visible"/>
                                      </p:to>
                                    </p:set>
                                    <p:anim calcmode="lin" valueType="num">
                                      <p:cBhvr>
                                        <p:cTn id="7" dur="2000" fill="hold"/>
                                        <p:tgtEl>
                                          <p:spTgt spid="12395"/>
                                        </p:tgtEl>
                                        <p:attrNameLst>
                                          <p:attrName>ppt_w</p:attrName>
                                        </p:attrNameLst>
                                      </p:cBhvr>
                                      <p:tavLst>
                                        <p:tav tm="0">
                                          <p:val>
                                            <p:strVal val="#ppt_w*2.5"/>
                                          </p:val>
                                        </p:tav>
                                        <p:tav tm="100000">
                                          <p:val>
                                            <p:strVal val="#ppt_w"/>
                                          </p:val>
                                        </p:tav>
                                      </p:tavLst>
                                    </p:anim>
                                    <p:anim calcmode="lin" valueType="num">
                                      <p:cBhvr>
                                        <p:cTn id="8" dur="2000" fill="hold"/>
                                        <p:tgtEl>
                                          <p:spTgt spid="12395"/>
                                        </p:tgtEl>
                                        <p:attrNameLst>
                                          <p:attrName>ppt_h</p:attrName>
                                        </p:attrNameLst>
                                      </p:cBhvr>
                                      <p:tavLst>
                                        <p:tav tm="0">
                                          <p:val>
                                            <p:strVal val="#ppt_h"/>
                                          </p:val>
                                        </p:tav>
                                        <p:tav tm="100000">
                                          <p:val>
                                            <p:strVal val="#ppt_h"/>
                                          </p:val>
                                        </p:tav>
                                      </p:tavLst>
                                    </p:anim>
                                    <p:anim calcmode="lin" valueType="num">
                                      <p:cBhvr>
                                        <p:cTn id="9" dur="2000" fill="hold"/>
                                        <p:tgtEl>
                                          <p:spTgt spid="12395"/>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2395"/>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2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512</TotalTime>
  <Words>811</Words>
  <Application>Microsoft Office PowerPoint</Application>
  <PresentationFormat>On-screen Show (4:3)</PresentationFormat>
  <Paragraphs>283</Paragraphs>
  <Slides>10</Slides>
  <Notes>4</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Perspective</vt:lpstr>
      <vt:lpstr>Contoh lain  untuk pegawai tetap</vt:lpstr>
      <vt:lpstr>PowerPoint Presentation</vt:lpstr>
      <vt:lpstr>PowerPoint Presentation</vt:lpstr>
      <vt:lpstr>PowerPoint Presentation</vt:lpstr>
      <vt:lpstr>PowerPoint Presentation</vt:lpstr>
      <vt:lpstr>          PENYELESAIAN</vt:lpstr>
      <vt:lpstr>PowerPoint Presentation</vt:lpstr>
      <vt:lpstr>PowerPoint Presentation</vt:lpstr>
      <vt:lpstr>FORMULA UNTUK MENJAWAB NO 2a, 2b, DAN 2c</vt:lpstr>
      <vt:lpstr>JAWABAN NO 2a, 2b, dan 2c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CONTOH CONTOH PERHITUNGAN PPH PASAL 21</dc:title>
  <dc:creator>acer</dc:creator>
  <cp:lastModifiedBy>DEASY</cp:lastModifiedBy>
  <cp:revision>40</cp:revision>
  <dcterms:created xsi:type="dcterms:W3CDTF">2012-03-30T12:07:58Z</dcterms:created>
  <dcterms:modified xsi:type="dcterms:W3CDTF">2019-03-04T08:34:43Z</dcterms:modified>
</cp:coreProperties>
</file>