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6" r:id="rId9"/>
    <p:sldId id="263" r:id="rId10"/>
    <p:sldId id="287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0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639E3-2671-4696-9510-E8F892D4B434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853C9-368C-40A3-8163-97672AA67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19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91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35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19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14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69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27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36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02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99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88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99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04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54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560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345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64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18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898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53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11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49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1398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844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926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432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343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650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53C9-368C-40A3-8163-97672AA67B8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12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ABC4C4B-FE3A-480D-A8B7-D2DB26B5820F}" type="datetimeFigureOut">
              <a:rPr lang="en-US" smtClean="0"/>
              <a:pPr/>
              <a:t>4/16/2019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18A066F-B676-446B-B161-5AFEBE40C2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1905000"/>
            <a:ext cx="7406640" cy="3429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PAJAK </a:t>
            </a:r>
            <a:r>
              <a:rPr lang="en-US" dirty="0"/>
              <a:t>PERTAMBAHAN NILAI (PPN) DAN PAJAK PENJUALAN ATAS BARANG MEWAH (</a:t>
            </a:r>
            <a:r>
              <a:rPr lang="en-US" dirty="0" err="1"/>
              <a:t>PPnBM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3483936"/>
          </a:xfrm>
        </p:spPr>
        <p:txBody>
          <a:bodyPr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DASAR 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UU </a:t>
            </a:r>
            <a:r>
              <a:rPr lang="en-US" dirty="0"/>
              <a:t>NO 8 TH 1983, UU NO 11 TH 1994, </a:t>
            </a:r>
            <a:r>
              <a:rPr lang="en-US" dirty="0" err="1"/>
              <a:t>dan</a:t>
            </a:r>
            <a:r>
              <a:rPr lang="en-US" dirty="0"/>
              <a:t> UU NO 18 TH </a:t>
            </a:r>
            <a:r>
              <a:rPr lang="en-US" dirty="0" smtClean="0"/>
              <a:t>2000</a:t>
            </a:r>
            <a:endParaRPr lang="id-ID" dirty="0" smtClean="0"/>
          </a:p>
          <a:p>
            <a:pPr algn="ctr">
              <a:buNone/>
            </a:pPr>
            <a:r>
              <a:rPr lang="id-ID" smtClean="0"/>
              <a:t>UU NO 42 TH 2009</a:t>
            </a:r>
            <a:endParaRPr lang="en-US" dirty="0"/>
          </a:p>
          <a:p>
            <a:pPr algn="ctr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SUBJEK PAJAK PPN DAN </a:t>
            </a:r>
            <a:r>
              <a:rPr lang="en-US" b="1" dirty="0" err="1" smtClean="0"/>
              <a:t>PPnBM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en-US" b="1" dirty="0" smtClean="0"/>
              <a:t>	</a:t>
            </a:r>
          </a:p>
          <a:p>
            <a:pPr algn="just"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Pengusaha</a:t>
            </a:r>
            <a:r>
              <a:rPr lang="en-US" b="1" dirty="0" smtClean="0"/>
              <a:t> </a:t>
            </a:r>
            <a:r>
              <a:rPr lang="en-US" b="1" dirty="0" err="1"/>
              <a:t>kena</a:t>
            </a:r>
            <a:r>
              <a:rPr lang="en-US" b="1" dirty="0"/>
              <a:t> </a:t>
            </a:r>
            <a:r>
              <a:rPr lang="en-US" b="1" dirty="0" err="1"/>
              <a:t>Pajak</a:t>
            </a:r>
            <a:r>
              <a:rPr lang="en-US" b="1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yang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pekerjaannya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perdagangan</a:t>
            </a:r>
            <a:r>
              <a:rPr lang="en-US" dirty="0"/>
              <a:t>,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, </a:t>
            </a:r>
            <a:r>
              <a:rPr lang="en-US" dirty="0" err="1"/>
              <a:t>mengimpor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, </a:t>
            </a:r>
            <a:r>
              <a:rPr lang="en-US" dirty="0" err="1"/>
              <a:t>mengekspor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,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berwujud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,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UU PPN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yang </a:t>
            </a:r>
            <a:r>
              <a:rPr lang="en-US" dirty="0" err="1"/>
              <a:t>batasannya</a:t>
            </a:r>
            <a:r>
              <a:rPr lang="en-US" dirty="0"/>
              <a:t>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mentri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yang </a:t>
            </a:r>
            <a:r>
              <a:rPr lang="en-US" dirty="0" err="1"/>
              <a:t>dikukuhkan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TERMASUK PENGUSAHA KENA PAJAK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/>
          </a:p>
          <a:p>
            <a:pPr lvl="0"/>
            <a:r>
              <a:rPr lang="en-US" dirty="0" err="1"/>
              <a:t>Pabrikan</a:t>
            </a:r>
            <a:endParaRPr lang="en-US" dirty="0"/>
          </a:p>
          <a:p>
            <a:pPr lvl="0"/>
            <a:r>
              <a:rPr lang="en-US" dirty="0" err="1"/>
              <a:t>Importir</a:t>
            </a:r>
            <a:endParaRPr lang="en-US" dirty="0"/>
          </a:p>
          <a:p>
            <a:pPr lvl="0"/>
            <a:r>
              <a:rPr lang="en-US" dirty="0" err="1"/>
              <a:t>Pengusaha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istimewa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pabrikan</a:t>
            </a:r>
            <a:endParaRPr lang="en-US" dirty="0"/>
          </a:p>
          <a:p>
            <a:pPr lvl="0"/>
            <a:r>
              <a:rPr lang="en-US" dirty="0" err="1"/>
              <a:t>Agen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penyalur</a:t>
            </a:r>
            <a:r>
              <a:rPr lang="en-US" dirty="0"/>
              <a:t> </a:t>
            </a:r>
            <a:r>
              <a:rPr lang="en-US" dirty="0" err="1"/>
              <a:t>utama</a:t>
            </a:r>
            <a:endParaRPr lang="en-US" dirty="0"/>
          </a:p>
          <a:p>
            <a:pPr lvl="0"/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paten</a:t>
            </a:r>
          </a:p>
          <a:p>
            <a:pPr lvl="0"/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BKP</a:t>
            </a:r>
          </a:p>
          <a:p>
            <a:pPr lvl="0"/>
            <a:r>
              <a:rPr lang="en-US" dirty="0" err="1"/>
              <a:t>Pedagang</a:t>
            </a:r>
            <a:r>
              <a:rPr lang="en-US" dirty="0"/>
              <a:t> </a:t>
            </a:r>
            <a:r>
              <a:rPr lang="en-US" dirty="0" err="1"/>
              <a:t>besar</a:t>
            </a:r>
            <a:endParaRPr lang="en-US" dirty="0"/>
          </a:p>
          <a:p>
            <a:pPr lvl="0"/>
            <a:r>
              <a:rPr lang="en-US" dirty="0" err="1"/>
              <a:t>Pedagang</a:t>
            </a:r>
            <a:r>
              <a:rPr lang="en-US" dirty="0"/>
              <a:t> </a:t>
            </a:r>
            <a:r>
              <a:rPr lang="en-US" dirty="0" err="1"/>
              <a:t>eceran</a:t>
            </a:r>
            <a:endParaRPr lang="en-US" dirty="0"/>
          </a:p>
          <a:p>
            <a:pPr>
              <a:buNone/>
            </a:pPr>
            <a:r>
              <a:rPr lang="en-US" b="1" dirty="0"/>
              <a:t> </a:t>
            </a:r>
            <a:endParaRPr lang="en-US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KEWAJIBAN PENGUSAHA KENA PAJAK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err="1" smtClean="0"/>
              <a:t>Melaporkan</a:t>
            </a:r>
            <a:r>
              <a:rPr lang="en-US" dirty="0" smtClean="0"/>
              <a:t> </a:t>
            </a:r>
            <a:r>
              <a:rPr lang="en-US" dirty="0" err="1"/>
              <a:t>usahanya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dikukuhkan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  <a:p>
            <a:pPr lvl="0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faktur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  <a:p>
            <a:pPr lvl="0"/>
            <a:r>
              <a:rPr lang="en-US" dirty="0" err="1"/>
              <a:t>Membuat</a:t>
            </a:r>
            <a:r>
              <a:rPr lang="en-US" dirty="0"/>
              <a:t> nota </a:t>
            </a:r>
            <a:r>
              <a:rPr lang="en-US" dirty="0" err="1"/>
              <a:t>retur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pengembalian</a:t>
            </a:r>
            <a:r>
              <a:rPr lang="en-US" dirty="0"/>
              <a:t> BKP</a:t>
            </a:r>
          </a:p>
          <a:p>
            <a:pPr lvl="0"/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pencatatan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pembukuan</a:t>
            </a:r>
            <a:endParaRPr lang="en-US" dirty="0"/>
          </a:p>
          <a:p>
            <a:pPr lvl="0"/>
            <a:r>
              <a:rPr lang="en-US" dirty="0" err="1"/>
              <a:t>Menyampaikan</a:t>
            </a:r>
            <a:r>
              <a:rPr lang="en-US" dirty="0"/>
              <a:t> SPT</a:t>
            </a:r>
          </a:p>
          <a:p>
            <a:pPr lvl="0"/>
            <a:r>
              <a:rPr lang="en-US" dirty="0" err="1"/>
              <a:t>Menyetor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BARANG KENA PAJAK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berwujud</a:t>
            </a:r>
            <a:r>
              <a:rPr lang="en-US" dirty="0"/>
              <a:t> yang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hukumnya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berwujud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UU PPN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PPnBM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PENYERAHAN BARANG KENA PAJAK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id-ID" dirty="0" smtClean="0"/>
              <a:t>	</a:t>
            </a:r>
            <a:r>
              <a:rPr lang="en-US" dirty="0" smtClean="0"/>
              <a:t>Yang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Penyerahan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BKP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perjanjian</a:t>
            </a:r>
            <a:endParaRPr lang="en-US" dirty="0"/>
          </a:p>
          <a:p>
            <a:pPr lvl="0"/>
            <a:r>
              <a:rPr lang="en-US" dirty="0" err="1"/>
              <a:t>Pengalihan</a:t>
            </a:r>
            <a:r>
              <a:rPr lang="en-US" dirty="0"/>
              <a:t> BKP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perjanjian</a:t>
            </a:r>
            <a:r>
              <a:rPr lang="en-US" dirty="0"/>
              <a:t> </a:t>
            </a:r>
            <a:r>
              <a:rPr lang="en-US" dirty="0" err="1"/>
              <a:t>sewa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leasing</a:t>
            </a:r>
          </a:p>
          <a:p>
            <a:pPr lvl="0"/>
            <a:r>
              <a:rPr lang="en-US" dirty="0" err="1"/>
              <a:t>Penyerahan</a:t>
            </a:r>
            <a:r>
              <a:rPr lang="en-US" dirty="0"/>
              <a:t> BKP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pedagang</a:t>
            </a:r>
            <a:r>
              <a:rPr lang="en-US" dirty="0"/>
              <a:t> </a:t>
            </a:r>
            <a:r>
              <a:rPr lang="en-US" dirty="0" err="1"/>
              <a:t>perantara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juru</a:t>
            </a:r>
            <a:r>
              <a:rPr lang="en-US" dirty="0"/>
              <a:t> </a:t>
            </a:r>
            <a:r>
              <a:rPr lang="en-US" dirty="0" err="1" smtClean="0"/>
              <a:t>lelang</a:t>
            </a:r>
            <a:endParaRPr lang="en-US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err="1" smtClean="0"/>
              <a:t>Penyerahan</a:t>
            </a:r>
            <a:r>
              <a:rPr lang="en-US" dirty="0" smtClean="0"/>
              <a:t> </a:t>
            </a:r>
            <a:r>
              <a:rPr lang="en-US" dirty="0" err="1" smtClean="0"/>
              <a:t>pemberian</a:t>
            </a:r>
            <a:r>
              <a:rPr lang="en-US" dirty="0" smtClean="0"/>
              <a:t> </a:t>
            </a:r>
            <a:r>
              <a:rPr lang="en-US" dirty="0" err="1" smtClean="0"/>
              <a:t>Cuma-Cuma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BKP</a:t>
            </a:r>
          </a:p>
          <a:p>
            <a:pPr lvl="0"/>
            <a:r>
              <a:rPr lang="en-US" dirty="0" err="1" smtClean="0"/>
              <a:t>Penyerahan</a:t>
            </a:r>
            <a:r>
              <a:rPr lang="en-US" dirty="0" smtClean="0"/>
              <a:t> BKP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pusat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sebaliknya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penyerahan</a:t>
            </a:r>
            <a:r>
              <a:rPr lang="en-US" dirty="0" smtClean="0"/>
              <a:t> BKP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endParaRPr lang="en-US" dirty="0" smtClean="0"/>
          </a:p>
          <a:p>
            <a:pPr lvl="0"/>
            <a:r>
              <a:rPr lang="en-US" dirty="0" err="1" smtClean="0"/>
              <a:t>Penerahan</a:t>
            </a:r>
            <a:r>
              <a:rPr lang="en-US" dirty="0" smtClean="0"/>
              <a:t> BKP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konsinyasi</a:t>
            </a:r>
            <a:endParaRPr lang="en-US" dirty="0" smtClean="0"/>
          </a:p>
          <a:p>
            <a:pPr lvl="0"/>
            <a:r>
              <a:rPr lang="en-US" dirty="0" err="1" smtClean="0"/>
              <a:t>Penyerahan</a:t>
            </a:r>
            <a:r>
              <a:rPr lang="en-US" dirty="0" smtClean="0"/>
              <a:t> </a:t>
            </a:r>
            <a:r>
              <a:rPr lang="en-US" dirty="0" err="1" smtClean="0"/>
              <a:t>persediaan</a:t>
            </a:r>
            <a:r>
              <a:rPr lang="en-US" dirty="0" smtClean="0"/>
              <a:t> BKP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 yang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semula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diperjualbelikan</a:t>
            </a:r>
            <a:r>
              <a:rPr lang="en-US" dirty="0" smtClean="0"/>
              <a:t> yang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tersisa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pembubaran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PENGECUALIAN BARANG KENA PAJAK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pertanian</a:t>
            </a:r>
            <a:r>
              <a:rPr lang="en-US" dirty="0"/>
              <a:t>,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,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kehutananyang</a:t>
            </a:r>
            <a:r>
              <a:rPr lang="en-US" dirty="0"/>
              <a:t> </a:t>
            </a:r>
            <a:r>
              <a:rPr lang="en-US" dirty="0" err="1"/>
              <a:t>dipetik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disadap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sumbernya</a:t>
            </a:r>
            <a:endParaRPr lang="en-US" dirty="0"/>
          </a:p>
          <a:p>
            <a:pPr lvl="0"/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peternakan</a:t>
            </a:r>
            <a:r>
              <a:rPr lang="en-US" dirty="0"/>
              <a:t>, </a:t>
            </a:r>
            <a:r>
              <a:rPr lang="en-US" dirty="0" err="1"/>
              <a:t>perburuan</a:t>
            </a:r>
            <a:r>
              <a:rPr lang="en-US" dirty="0"/>
              <a:t>, </a:t>
            </a:r>
            <a:r>
              <a:rPr lang="en-US" dirty="0" err="1"/>
              <a:t>penangkapan</a:t>
            </a:r>
            <a:r>
              <a:rPr lang="en-US" dirty="0"/>
              <a:t> yang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sumbernya</a:t>
            </a:r>
            <a:endParaRPr lang="en-US" dirty="0"/>
          </a:p>
          <a:p>
            <a:pPr lvl="0"/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penangkapan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pembudidayaan</a:t>
            </a:r>
            <a:r>
              <a:rPr lang="en-US" dirty="0"/>
              <a:t> yang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sumbernya</a:t>
            </a:r>
            <a:endParaRPr lang="en-US" dirty="0"/>
          </a:p>
          <a:p>
            <a:pPr lvl="0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, </a:t>
            </a:r>
            <a:r>
              <a:rPr lang="en-US" dirty="0" err="1"/>
              <a:t>pergalian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pengeboran</a:t>
            </a:r>
            <a:r>
              <a:rPr lang="en-US" dirty="0"/>
              <a:t> yang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sumbernya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minuman</a:t>
            </a:r>
            <a:r>
              <a:rPr lang="en-US" dirty="0" smtClean="0"/>
              <a:t> yang </a:t>
            </a:r>
            <a:r>
              <a:rPr lang="en-US" dirty="0" err="1" smtClean="0"/>
              <a:t>disajikan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warung-warung</a:t>
            </a:r>
            <a:endParaRPr lang="en-US" dirty="0" smtClean="0"/>
          </a:p>
          <a:p>
            <a:pPr lvl="0"/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perumahan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6000 watt</a:t>
            </a:r>
          </a:p>
          <a:p>
            <a:pPr lvl="0"/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obligasi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berharga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endParaRPr lang="en-US" dirty="0" smtClean="0"/>
          </a:p>
          <a:p>
            <a:pPr lvl="0"/>
            <a:r>
              <a:rPr lang="en-US" dirty="0" smtClean="0"/>
              <a:t>Air </a:t>
            </a:r>
            <a:r>
              <a:rPr lang="en-US" dirty="0" err="1" smtClean="0"/>
              <a:t>bersih</a:t>
            </a:r>
            <a:r>
              <a:rPr lang="en-US" dirty="0" smtClean="0"/>
              <a:t> yang </a:t>
            </a:r>
            <a:r>
              <a:rPr lang="en-US" dirty="0" err="1" smtClean="0"/>
              <a:t>disalurkan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endParaRPr lang="en-US" dirty="0" smtClean="0"/>
          </a:p>
          <a:p>
            <a:r>
              <a:rPr lang="en-US" dirty="0" smtClean="0"/>
              <a:t> 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JASA KENA PAJAK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perikatan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perbuatan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pasilitas</a:t>
            </a:r>
            <a:r>
              <a:rPr lang="en-US" dirty="0"/>
              <a:t>, </a:t>
            </a:r>
            <a:r>
              <a:rPr lang="en-US" dirty="0" err="1"/>
              <a:t>kemudahan</a:t>
            </a:r>
            <a:r>
              <a:rPr lang="en-US" dirty="0"/>
              <a:t>,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pemesanan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permintaan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petunjuk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UU PPN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PPnBM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PENGECUALIAN JASA KENA PAJAK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7010400" cy="4525963"/>
          </a:xfrm>
        </p:spPr>
        <p:txBody>
          <a:bodyPr>
            <a:normAutofit fontScale="85000" lnSpcReduction="20000"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/>
              <a:t>medis</a:t>
            </a:r>
            <a:endParaRPr lang="en-US" dirty="0"/>
          </a:p>
          <a:p>
            <a:pPr lvl="0"/>
            <a:r>
              <a:rPr lang="en-US" dirty="0" err="1"/>
              <a:t>Pelayanan</a:t>
            </a:r>
            <a:r>
              <a:rPr lang="en-US" dirty="0"/>
              <a:t> social</a:t>
            </a:r>
          </a:p>
          <a:p>
            <a:pPr lvl="0"/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surat</a:t>
            </a:r>
            <a:endParaRPr lang="en-US" dirty="0"/>
          </a:p>
          <a:p>
            <a:pPr lvl="0"/>
            <a:r>
              <a:rPr lang="en-US" dirty="0" err="1"/>
              <a:t>Perbankan</a:t>
            </a:r>
            <a:endParaRPr lang="en-US" dirty="0"/>
          </a:p>
          <a:p>
            <a:pPr lvl="0"/>
            <a:r>
              <a:rPr lang="en-US" dirty="0" err="1"/>
              <a:t>Keagamaan</a:t>
            </a:r>
            <a:endParaRPr lang="en-US" dirty="0"/>
          </a:p>
          <a:p>
            <a:pPr lvl="0"/>
            <a:r>
              <a:rPr lang="en-US" dirty="0" err="1"/>
              <a:t>Pendidikan</a:t>
            </a:r>
            <a:endParaRPr lang="en-US" dirty="0"/>
          </a:p>
          <a:p>
            <a:pPr lvl="0"/>
            <a:r>
              <a:rPr lang="en-US" dirty="0" err="1"/>
              <a:t>Penyiaran</a:t>
            </a:r>
            <a:endParaRPr lang="en-US" dirty="0"/>
          </a:p>
          <a:p>
            <a:pPr lvl="0"/>
            <a:r>
              <a:rPr lang="en-US" dirty="0" err="1"/>
              <a:t>Angkutan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  <a:p>
            <a:pPr lvl="0"/>
            <a:r>
              <a:rPr lang="en-US" dirty="0" err="1"/>
              <a:t>telepon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OBJEK PAJAK PPN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err="1" smtClean="0"/>
              <a:t>Penyerahan</a:t>
            </a:r>
            <a:r>
              <a:rPr lang="en-US" dirty="0" smtClean="0"/>
              <a:t> </a:t>
            </a:r>
            <a:r>
              <a:rPr lang="en-US" dirty="0"/>
              <a:t>BKP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pengusaha</a:t>
            </a:r>
            <a:endParaRPr lang="en-US" dirty="0"/>
          </a:p>
          <a:p>
            <a:pPr lvl="0"/>
            <a:r>
              <a:rPr lang="en-US" dirty="0" err="1"/>
              <a:t>Impor</a:t>
            </a:r>
            <a:r>
              <a:rPr lang="en-US" dirty="0"/>
              <a:t> BKP</a:t>
            </a:r>
          </a:p>
          <a:p>
            <a:pPr lvl="0"/>
            <a:r>
              <a:rPr lang="en-US" dirty="0" err="1"/>
              <a:t>Penyerahan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pengusaha</a:t>
            </a:r>
            <a:endParaRPr lang="en-US" dirty="0"/>
          </a:p>
          <a:p>
            <a:pPr lvl="0"/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berwujud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endParaRPr lang="en-US" dirty="0"/>
          </a:p>
          <a:p>
            <a:pPr lvl="0"/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endParaRPr lang="en-US" dirty="0"/>
          </a:p>
          <a:p>
            <a:pPr lvl="0"/>
            <a:r>
              <a:rPr lang="en-US" dirty="0" err="1"/>
              <a:t>Ekspor</a:t>
            </a:r>
            <a:r>
              <a:rPr lang="en-US" dirty="0"/>
              <a:t> BKP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pengusaha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DASAR PENGENAAN PPN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/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/>
              <a:t>Jual</a:t>
            </a:r>
            <a:r>
              <a:rPr lang="en-US" dirty="0"/>
              <a:t> 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yang </a:t>
            </a:r>
            <a:r>
              <a:rPr lang="en-US" dirty="0" err="1"/>
              <a:t>diminta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seharusnya</a:t>
            </a:r>
            <a:r>
              <a:rPr lang="en-US" dirty="0"/>
              <a:t> </a:t>
            </a:r>
            <a:r>
              <a:rPr lang="en-US" dirty="0" err="1"/>
              <a:t>diminta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penjual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BKP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yang </a:t>
            </a:r>
            <a:r>
              <a:rPr lang="en-US" dirty="0" err="1"/>
              <a:t>dipungut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UU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potongan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yang </a:t>
            </a:r>
            <a:r>
              <a:rPr lang="en-US" dirty="0" err="1"/>
              <a:t>tercantum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faktur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  <a:p>
            <a:pPr lvl="0" algn="just"/>
            <a:r>
              <a:rPr lang="en-US" dirty="0" err="1"/>
              <a:t>Penggantian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yang </a:t>
            </a:r>
            <a:r>
              <a:rPr lang="en-US" dirty="0" err="1"/>
              <a:t>dimnta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pemberi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JKP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yang </a:t>
            </a:r>
            <a:r>
              <a:rPr lang="en-US" dirty="0" err="1"/>
              <a:t>dipungut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UU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potongan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yang </a:t>
            </a:r>
            <a:r>
              <a:rPr lang="en-US" dirty="0" err="1"/>
              <a:t>dicantumkan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faktur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/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Impor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bea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ditambah</a:t>
            </a:r>
            <a:r>
              <a:rPr lang="en-US" dirty="0" smtClean="0"/>
              <a:t> </a:t>
            </a:r>
            <a:r>
              <a:rPr lang="en-US" dirty="0" err="1" smtClean="0"/>
              <a:t>pungutan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yang </a:t>
            </a:r>
            <a:r>
              <a:rPr lang="en-US" dirty="0" err="1" smtClean="0"/>
              <a:t>dikenakan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perundang-undangan</a:t>
            </a:r>
            <a:r>
              <a:rPr lang="en-US" dirty="0" smtClean="0"/>
              <a:t> </a:t>
            </a:r>
            <a:r>
              <a:rPr lang="en-US" dirty="0" err="1" smtClean="0"/>
              <a:t>pabean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impor</a:t>
            </a:r>
            <a:r>
              <a:rPr lang="en-US" dirty="0" smtClean="0"/>
              <a:t> BKP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termasuk</a:t>
            </a:r>
            <a:r>
              <a:rPr lang="en-US" dirty="0" smtClean="0"/>
              <a:t> PPN yang </a:t>
            </a:r>
            <a:r>
              <a:rPr lang="en-US" dirty="0" err="1" smtClean="0"/>
              <a:t>dipungut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UU </a:t>
            </a:r>
            <a:r>
              <a:rPr lang="en-US" dirty="0" err="1" smtClean="0"/>
              <a:t>ini</a:t>
            </a:r>
            <a:endParaRPr lang="en-US" dirty="0" smtClean="0"/>
          </a:p>
          <a:p>
            <a:pPr lvl="0" algn="just"/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Ekspor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yang </a:t>
            </a:r>
            <a:r>
              <a:rPr lang="en-US" dirty="0" err="1" smtClean="0"/>
              <a:t>dimnta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eksportir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TARIF PPN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 smtClean="0"/>
          </a:p>
          <a:p>
            <a:pPr lvl="0"/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/>
              <a:t>PPN 10 %</a:t>
            </a:r>
          </a:p>
          <a:p>
            <a:pPr lvl="0"/>
            <a:r>
              <a:rPr lang="en-US" dirty="0" err="1"/>
              <a:t>Tarif</a:t>
            </a:r>
            <a:r>
              <a:rPr lang="en-US" dirty="0"/>
              <a:t> PPN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ekspor</a:t>
            </a:r>
            <a:r>
              <a:rPr lang="en-US" dirty="0"/>
              <a:t> 0 %</a:t>
            </a:r>
          </a:p>
          <a:p>
            <a:pPr lvl="0"/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 </a:t>
            </a:r>
            <a:r>
              <a:rPr lang="en-US" dirty="0" err="1"/>
              <a:t>serendah</a:t>
            </a:r>
            <a:r>
              <a:rPr lang="en-US" dirty="0"/>
              <a:t> </a:t>
            </a:r>
            <a:r>
              <a:rPr lang="en-US" dirty="0" err="1"/>
              <a:t>rendahnya</a:t>
            </a:r>
            <a:r>
              <a:rPr lang="en-US" dirty="0"/>
              <a:t> 5 %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setinggi</a:t>
            </a:r>
            <a:r>
              <a:rPr lang="en-US" dirty="0"/>
              <a:t> </a:t>
            </a:r>
            <a:r>
              <a:rPr lang="en-US" dirty="0" err="1"/>
              <a:t>tingginya</a:t>
            </a:r>
            <a:r>
              <a:rPr lang="en-US" dirty="0"/>
              <a:t> 15 %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PAJAK MASUKAN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pertambahan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seharusnya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bayar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PKP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perolehan</a:t>
            </a:r>
            <a:r>
              <a:rPr lang="en-US" dirty="0"/>
              <a:t> BKP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JKP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berwujud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BKP</a:t>
            </a:r>
          </a:p>
          <a:p>
            <a:pPr algn="just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PAJAK KELUARAN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/>
              <a:t>pertambahan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terutang</a:t>
            </a:r>
            <a:r>
              <a:rPr lang="en-US" dirty="0"/>
              <a:t> yang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dipungut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PKP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BKP, </a:t>
            </a:r>
            <a:r>
              <a:rPr lang="en-US" dirty="0" err="1"/>
              <a:t>JKP,atau</a:t>
            </a:r>
            <a:r>
              <a:rPr lang="en-US" dirty="0"/>
              <a:t> </a:t>
            </a:r>
            <a:r>
              <a:rPr lang="en-US" dirty="0" err="1"/>
              <a:t>ekspor</a:t>
            </a:r>
            <a:r>
              <a:rPr lang="en-US" dirty="0"/>
              <a:t> BKP</a:t>
            </a:r>
          </a:p>
          <a:p>
            <a:pPr algn="just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KARAKTERISTIK </a:t>
            </a:r>
            <a:r>
              <a:rPr lang="en-US" b="1" dirty="0" err="1" smtClean="0"/>
              <a:t>PPnBM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 smtClean="0"/>
          </a:p>
          <a:p>
            <a:pPr lvl="0"/>
            <a:r>
              <a:rPr lang="en-US" dirty="0" err="1" smtClean="0"/>
              <a:t>Dikenakan</a:t>
            </a:r>
            <a:r>
              <a:rPr lang="en-US" dirty="0" smtClean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kali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PKP yang </a:t>
            </a:r>
            <a:r>
              <a:rPr lang="en-US" dirty="0" err="1"/>
              <a:t>menghasilkannya</a:t>
            </a:r>
            <a:endParaRPr lang="en-US" dirty="0"/>
          </a:p>
          <a:p>
            <a:pPr lvl="0"/>
            <a:r>
              <a:rPr lang="en-US" dirty="0" err="1"/>
              <a:t>PPnBM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dikreditkan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TARIF </a:t>
            </a:r>
            <a:r>
              <a:rPr lang="en-US" b="1" dirty="0" err="1" smtClean="0"/>
              <a:t>PPnBM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err="1" smtClean="0"/>
              <a:t>Diterapkan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serendah</a:t>
            </a:r>
            <a:r>
              <a:rPr lang="en-US" dirty="0"/>
              <a:t> </a:t>
            </a:r>
            <a:r>
              <a:rPr lang="en-US" dirty="0" err="1"/>
              <a:t>rendahnya</a:t>
            </a:r>
            <a:r>
              <a:rPr lang="en-US" dirty="0"/>
              <a:t> 10 %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setinggi</a:t>
            </a:r>
            <a:r>
              <a:rPr lang="en-US" dirty="0"/>
              <a:t> </a:t>
            </a:r>
            <a:r>
              <a:rPr lang="en-US" dirty="0" err="1"/>
              <a:t>tingginya</a:t>
            </a:r>
            <a:r>
              <a:rPr lang="en-US" dirty="0"/>
              <a:t> 75 %</a:t>
            </a:r>
          </a:p>
          <a:p>
            <a:pPr lvl="0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terperincinya</a:t>
            </a:r>
            <a:r>
              <a:rPr lang="en-US" dirty="0"/>
              <a:t> </a:t>
            </a:r>
            <a:r>
              <a:rPr lang="en-US" dirty="0" err="1"/>
              <a:t>lihat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PP No 145 </a:t>
            </a:r>
            <a:r>
              <a:rPr lang="en-US" dirty="0" err="1"/>
              <a:t>Tahun</a:t>
            </a:r>
            <a:r>
              <a:rPr lang="en-US" dirty="0"/>
              <a:t> 2000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kep</a:t>
            </a:r>
            <a:r>
              <a:rPr lang="en-US" dirty="0"/>
              <a:t> </a:t>
            </a:r>
            <a:r>
              <a:rPr lang="en-US" dirty="0" err="1"/>
              <a:t>Menkeu</a:t>
            </a:r>
            <a:r>
              <a:rPr lang="en-US" dirty="0"/>
              <a:t> No 569 </a:t>
            </a:r>
            <a:r>
              <a:rPr lang="en-US" dirty="0" err="1"/>
              <a:t>tahun</a:t>
            </a:r>
            <a:r>
              <a:rPr lang="en-US" dirty="0"/>
              <a:t> 2000,  KMK 460/KMK 03/2001, KMK/140/KMK 03/2002.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JENIS </a:t>
            </a:r>
            <a:r>
              <a:rPr lang="en-US" b="1" dirty="0" err="1" smtClean="0"/>
              <a:t>JENIS</a:t>
            </a:r>
            <a:r>
              <a:rPr lang="en-US" b="1" dirty="0" smtClean="0"/>
              <a:t> FAKUR PAJAK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err="1" smtClean="0"/>
              <a:t>Faktur</a:t>
            </a:r>
            <a:r>
              <a:rPr lang="en-US" dirty="0" smtClean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standar</a:t>
            </a:r>
            <a:endParaRPr lang="en-US" dirty="0"/>
          </a:p>
          <a:p>
            <a:pPr lvl="0"/>
            <a:r>
              <a:rPr lang="en-US" dirty="0" err="1"/>
              <a:t>Faktur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Faktur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sederhana</a:t>
            </a:r>
            <a:endParaRPr lang="en-US" dirty="0"/>
          </a:p>
          <a:p>
            <a:pPr lvl="0"/>
            <a:r>
              <a:rPr lang="en-US" dirty="0" err="1"/>
              <a:t>Dokumen</a:t>
            </a:r>
            <a:r>
              <a:rPr lang="en-US" dirty="0"/>
              <a:t> yang </a:t>
            </a:r>
            <a:r>
              <a:rPr lang="en-US" dirty="0" err="1"/>
              <a:t>diperlakukan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faktur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lain:</a:t>
            </a:r>
          </a:p>
          <a:p>
            <a:pPr lvl="1"/>
            <a:r>
              <a:rPr lang="en-US" dirty="0" err="1"/>
              <a:t>Pemberitahuan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pakai</a:t>
            </a:r>
            <a:endParaRPr lang="en-US" dirty="0"/>
          </a:p>
          <a:p>
            <a:pPr lvl="1"/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penyerahan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pPr lvl="1"/>
            <a:r>
              <a:rPr lang="en-US" dirty="0" err="1"/>
              <a:t>Faktur</a:t>
            </a:r>
            <a:r>
              <a:rPr lang="en-US" dirty="0"/>
              <a:t> nota bon </a:t>
            </a:r>
            <a:r>
              <a:rPr lang="en-US" dirty="0" err="1"/>
              <a:t>penyerahan</a:t>
            </a:r>
            <a:endParaRPr lang="en-US" dirty="0"/>
          </a:p>
          <a:p>
            <a:pPr lvl="1"/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pembayaran</a:t>
            </a:r>
            <a:endParaRPr lang="en-US" dirty="0"/>
          </a:p>
          <a:p>
            <a:pPr lvl="1"/>
            <a:r>
              <a:rPr lang="en-US" dirty="0" err="1"/>
              <a:t>Tiket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angkutan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negeri</a:t>
            </a:r>
            <a:endParaRPr lang="en-US" dirty="0"/>
          </a:p>
          <a:p>
            <a:pPr lvl="1"/>
            <a:r>
              <a:rPr lang="en-US" dirty="0"/>
              <a:t> SSP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BKP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berwujud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JKP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983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CONTOH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685800"/>
            <a:ext cx="7498080" cy="48006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sz="1600" dirty="0" smtClean="0"/>
              <a:t>No 1</a:t>
            </a:r>
          </a:p>
          <a:p>
            <a:pPr lvl="0">
              <a:buNone/>
            </a:pPr>
            <a:r>
              <a:rPr lang="en-US" sz="1600" dirty="0" smtClean="0"/>
              <a:t>Tuan </a:t>
            </a:r>
            <a:r>
              <a:rPr lang="en-US" sz="1600" dirty="0"/>
              <a:t>A </a:t>
            </a:r>
            <a:r>
              <a:rPr lang="en-US" sz="1600" dirty="0" err="1"/>
              <a:t>sebagai</a:t>
            </a:r>
            <a:r>
              <a:rPr lang="en-US" sz="1600" dirty="0"/>
              <a:t> PKP </a:t>
            </a:r>
            <a:r>
              <a:rPr lang="en-US" sz="1600" dirty="0" err="1"/>
              <a:t>membeli</a:t>
            </a:r>
            <a:r>
              <a:rPr lang="en-US" sz="1600" dirty="0"/>
              <a:t> </a:t>
            </a:r>
            <a:r>
              <a:rPr lang="en-US" sz="1600" dirty="0" err="1"/>
              <a:t>bahan-bahan</a:t>
            </a:r>
            <a:r>
              <a:rPr lang="en-US" sz="1600" dirty="0"/>
              <a:t> yang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diproses</a:t>
            </a:r>
            <a:r>
              <a:rPr lang="en-US" sz="1600" dirty="0"/>
              <a:t>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lanjut</a:t>
            </a:r>
            <a:r>
              <a:rPr lang="en-US" sz="1600" dirty="0"/>
              <a:t> </a:t>
            </a:r>
            <a:r>
              <a:rPr lang="en-US" sz="1600" dirty="0" err="1"/>
              <a:t>adapun</a:t>
            </a:r>
            <a:r>
              <a:rPr lang="en-US" sz="1600" dirty="0"/>
              <a:t> </a:t>
            </a:r>
            <a:r>
              <a:rPr lang="en-US" sz="1600" dirty="0" err="1"/>
              <a:t>pembelian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meliputi</a:t>
            </a:r>
            <a:r>
              <a:rPr lang="en-US" sz="1600" dirty="0"/>
              <a:t>:</a:t>
            </a:r>
          </a:p>
          <a:p>
            <a:pPr lvl="1">
              <a:buNone/>
            </a:pP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             </a:t>
            </a:r>
            <a:r>
              <a:rPr lang="en-US" sz="1400" dirty="0" err="1"/>
              <a:t>Rp</a:t>
            </a:r>
            <a:r>
              <a:rPr lang="en-US" sz="1400" dirty="0"/>
              <a:t> 50 </a:t>
            </a:r>
            <a:r>
              <a:rPr lang="en-US" sz="1400" dirty="0" err="1"/>
              <a:t>juta</a:t>
            </a:r>
            <a:endParaRPr lang="en-US" sz="1400" dirty="0"/>
          </a:p>
          <a:p>
            <a:pPr lvl="1">
              <a:buNone/>
            </a:pP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pembantu</a:t>
            </a:r>
            <a:r>
              <a:rPr lang="en-US" sz="1400" dirty="0"/>
              <a:t>     </a:t>
            </a:r>
            <a:r>
              <a:rPr lang="en-US" sz="1400" dirty="0" err="1"/>
              <a:t>Rp</a:t>
            </a:r>
            <a:r>
              <a:rPr lang="en-US" sz="1400" dirty="0"/>
              <a:t> 20 </a:t>
            </a:r>
            <a:r>
              <a:rPr lang="en-US" sz="1400" dirty="0" err="1"/>
              <a:t>juta</a:t>
            </a:r>
            <a:endParaRPr lang="en-US" sz="1400" dirty="0"/>
          </a:p>
          <a:p>
            <a:pPr lvl="1">
              <a:buNone/>
            </a:pPr>
            <a:r>
              <a:rPr lang="en-US" sz="1400" dirty="0" err="1"/>
              <a:t>Pelengkap</a:t>
            </a:r>
            <a:r>
              <a:rPr lang="en-US" sz="1400" dirty="0"/>
              <a:t>                </a:t>
            </a:r>
            <a:r>
              <a:rPr lang="en-US" sz="1400" u="sng" dirty="0" err="1"/>
              <a:t>Rp</a:t>
            </a:r>
            <a:r>
              <a:rPr lang="en-US" sz="1400" u="sng" dirty="0"/>
              <a:t> 10 </a:t>
            </a:r>
            <a:r>
              <a:rPr lang="en-US" sz="1400" u="sng" dirty="0" err="1"/>
              <a:t>juta</a:t>
            </a:r>
            <a:endParaRPr lang="en-US" sz="1400" dirty="0"/>
          </a:p>
          <a:p>
            <a:pPr>
              <a:buNone/>
            </a:pP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pembelian</a:t>
            </a:r>
            <a:r>
              <a:rPr lang="en-US" sz="1600" dirty="0"/>
              <a:t>   </a:t>
            </a:r>
            <a:r>
              <a:rPr lang="en-US" sz="1600" dirty="0" err="1"/>
              <a:t>Rp</a:t>
            </a:r>
            <a:r>
              <a:rPr lang="en-US" sz="1600" dirty="0"/>
              <a:t>  80 </a:t>
            </a:r>
            <a:r>
              <a:rPr lang="en-US" sz="1600" dirty="0" err="1"/>
              <a:t>juta</a:t>
            </a:r>
            <a:endParaRPr lang="en-US" sz="1600" dirty="0"/>
          </a:p>
          <a:p>
            <a:pPr>
              <a:buNone/>
            </a:pP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/>
              <a:t>biaya</a:t>
            </a:r>
            <a:r>
              <a:rPr lang="en-US" sz="1600" dirty="0"/>
              <a:t> yang </a:t>
            </a:r>
            <a:r>
              <a:rPr lang="en-US" sz="1600" dirty="0" err="1"/>
              <a:t>dikeluarkan</a:t>
            </a:r>
            <a:r>
              <a:rPr lang="en-US" sz="1600" dirty="0"/>
              <a:t> </a:t>
            </a:r>
            <a:r>
              <a:rPr lang="en-US" sz="1600" dirty="0" err="1"/>
              <a:t>termasuk</a:t>
            </a:r>
            <a:r>
              <a:rPr lang="en-US" sz="1600" dirty="0"/>
              <a:t> </a:t>
            </a:r>
            <a:r>
              <a:rPr lang="en-US" sz="1600" dirty="0" err="1"/>
              <a:t>termasuk</a:t>
            </a:r>
            <a:r>
              <a:rPr lang="en-US" sz="1600" dirty="0"/>
              <a:t> </a:t>
            </a:r>
            <a:r>
              <a:rPr lang="en-US" sz="1600" dirty="0" err="1"/>
              <a:t>laba</a:t>
            </a:r>
            <a:r>
              <a:rPr lang="en-US" sz="1600" dirty="0"/>
              <a:t> yang </a:t>
            </a:r>
            <a:r>
              <a:rPr lang="en-US" sz="1600" dirty="0" err="1"/>
              <a:t>diharapkan</a:t>
            </a:r>
            <a:r>
              <a:rPr lang="en-US" sz="1600" dirty="0"/>
              <a:t>:</a:t>
            </a:r>
          </a:p>
          <a:p>
            <a:pPr lvl="0">
              <a:buNone/>
            </a:pPr>
            <a:r>
              <a:rPr lang="en-US" sz="1600" dirty="0" err="1"/>
              <a:t>Biaya</a:t>
            </a:r>
            <a:r>
              <a:rPr lang="en-US" sz="1600" dirty="0"/>
              <a:t> modal                      </a:t>
            </a:r>
            <a:r>
              <a:rPr lang="en-US" sz="1600" dirty="0" err="1"/>
              <a:t>Rp</a:t>
            </a:r>
            <a:r>
              <a:rPr lang="en-US" sz="1600" dirty="0"/>
              <a:t>   5 </a:t>
            </a:r>
            <a:r>
              <a:rPr lang="en-US" sz="1600" dirty="0" err="1"/>
              <a:t>juta</a:t>
            </a:r>
            <a:endParaRPr lang="en-US" sz="1600" dirty="0"/>
          </a:p>
          <a:p>
            <a:pPr lvl="0">
              <a:buNone/>
            </a:pPr>
            <a:r>
              <a:rPr lang="en-US" sz="1600" dirty="0" err="1"/>
              <a:t>Gaji</a:t>
            </a:r>
            <a:r>
              <a:rPr lang="en-US" sz="1600" dirty="0"/>
              <a:t> </a:t>
            </a:r>
            <a:r>
              <a:rPr lang="en-US" sz="1600" dirty="0" err="1"/>
              <a:t>pegawai</a:t>
            </a:r>
            <a:r>
              <a:rPr lang="en-US" sz="1600" dirty="0"/>
              <a:t>                     </a:t>
            </a:r>
            <a:r>
              <a:rPr lang="en-US" sz="1600" dirty="0" err="1"/>
              <a:t>Rp</a:t>
            </a:r>
            <a:r>
              <a:rPr lang="en-US" sz="1600" dirty="0"/>
              <a:t>   5 </a:t>
            </a:r>
            <a:r>
              <a:rPr lang="en-US" sz="1600" dirty="0" err="1"/>
              <a:t>juta</a:t>
            </a:r>
            <a:endParaRPr lang="en-US" sz="1600" dirty="0"/>
          </a:p>
          <a:p>
            <a:pPr lvl="0">
              <a:buNone/>
            </a:pPr>
            <a:r>
              <a:rPr lang="en-US" sz="1600" dirty="0" err="1"/>
              <a:t>Penyusutan</a:t>
            </a:r>
            <a:r>
              <a:rPr lang="en-US" sz="1600" dirty="0"/>
              <a:t>                       </a:t>
            </a:r>
            <a:r>
              <a:rPr lang="en-US" sz="1600" dirty="0" err="1" smtClean="0"/>
              <a:t>Rp</a:t>
            </a:r>
            <a:r>
              <a:rPr lang="en-US" sz="1600" dirty="0" smtClean="0"/>
              <a:t>   </a:t>
            </a:r>
            <a:r>
              <a:rPr lang="en-US" sz="1600" dirty="0"/>
              <a:t>5 </a:t>
            </a:r>
            <a:r>
              <a:rPr lang="en-US" sz="1600" dirty="0" err="1"/>
              <a:t>juta</a:t>
            </a:r>
            <a:endParaRPr lang="en-US" sz="1600" dirty="0"/>
          </a:p>
          <a:p>
            <a:pPr lvl="0">
              <a:buNone/>
            </a:pPr>
            <a:r>
              <a:rPr lang="en-US" sz="1600" dirty="0" err="1"/>
              <a:t>Laba</a:t>
            </a:r>
            <a:r>
              <a:rPr lang="en-US" sz="1600" dirty="0"/>
              <a:t> yang </a:t>
            </a:r>
            <a:r>
              <a:rPr lang="en-US" sz="1600" dirty="0" err="1"/>
              <a:t>diharapkan</a:t>
            </a:r>
            <a:r>
              <a:rPr lang="en-US" sz="1600" dirty="0"/>
              <a:t>       </a:t>
            </a:r>
            <a:r>
              <a:rPr lang="en-US" sz="1600" dirty="0" smtClean="0"/>
              <a:t>  </a:t>
            </a:r>
            <a:r>
              <a:rPr lang="en-US" sz="1600" u="sng" dirty="0" err="1" smtClean="0"/>
              <a:t>Rp</a:t>
            </a:r>
            <a:r>
              <a:rPr lang="en-US" sz="1600" u="sng" dirty="0" smtClean="0"/>
              <a:t> </a:t>
            </a:r>
            <a:r>
              <a:rPr lang="en-US" sz="1600" u="sng" dirty="0"/>
              <a:t>10 </a:t>
            </a:r>
            <a:r>
              <a:rPr lang="en-US" sz="1600" u="sng" dirty="0" err="1"/>
              <a:t>juta</a:t>
            </a:r>
            <a:endParaRPr lang="en-US" sz="1600" dirty="0"/>
          </a:p>
          <a:p>
            <a:pPr>
              <a:buNone/>
            </a:pPr>
            <a:r>
              <a:rPr lang="en-US" sz="1600" dirty="0" err="1"/>
              <a:t>Jumlah</a:t>
            </a:r>
            <a:r>
              <a:rPr lang="en-US" sz="1600" dirty="0"/>
              <a:t>                               </a:t>
            </a:r>
            <a:r>
              <a:rPr lang="en-US" sz="1600" dirty="0" err="1"/>
              <a:t>Rp</a:t>
            </a:r>
            <a:r>
              <a:rPr lang="en-US" sz="1600" dirty="0"/>
              <a:t> 25 </a:t>
            </a:r>
            <a:r>
              <a:rPr lang="en-US" sz="1600" dirty="0" err="1"/>
              <a:t>juta</a:t>
            </a:r>
            <a:endParaRPr lang="en-US" sz="1600" dirty="0"/>
          </a:p>
          <a:p>
            <a:pPr>
              <a:buNone/>
            </a:pPr>
            <a:r>
              <a:rPr lang="en-US" sz="1600" b="1" dirty="0"/>
              <a:t>            </a:t>
            </a:r>
            <a:endParaRPr lang="en-US" sz="1600" dirty="0"/>
          </a:p>
          <a:p>
            <a:pPr>
              <a:buNone/>
            </a:pPr>
            <a:r>
              <a:rPr lang="en-US" sz="1600" b="1" dirty="0"/>
              <a:t>              </a:t>
            </a:r>
            <a:r>
              <a:rPr lang="en-US" sz="1600" dirty="0"/>
              <a:t>PPN = 10 % x (105 </a:t>
            </a:r>
            <a:r>
              <a:rPr lang="en-US" sz="1600" dirty="0" err="1"/>
              <a:t>juta</a:t>
            </a:r>
            <a:r>
              <a:rPr lang="en-US" sz="1600" dirty="0"/>
              <a:t> – 80 </a:t>
            </a:r>
            <a:r>
              <a:rPr lang="en-US" sz="1600" dirty="0" err="1"/>
              <a:t>juta</a:t>
            </a:r>
            <a:r>
              <a:rPr lang="en-US" sz="1600" dirty="0"/>
              <a:t>) = </a:t>
            </a:r>
            <a:r>
              <a:rPr lang="en-US" sz="1600" dirty="0" err="1"/>
              <a:t>Rp</a:t>
            </a:r>
            <a:r>
              <a:rPr lang="en-US" sz="1600" dirty="0"/>
              <a:t> 2,5 </a:t>
            </a:r>
            <a:r>
              <a:rPr lang="en-US" sz="1600" dirty="0" err="1"/>
              <a:t>juta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              </a:t>
            </a:r>
            <a:r>
              <a:rPr lang="en-US" sz="1600" dirty="0" err="1"/>
              <a:t>Atau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              </a:t>
            </a:r>
            <a:r>
              <a:rPr lang="en-US" sz="1600" dirty="0" err="1"/>
              <a:t>Pajak</a:t>
            </a:r>
            <a:r>
              <a:rPr lang="en-US" sz="1600" dirty="0"/>
              <a:t> </a:t>
            </a:r>
            <a:r>
              <a:rPr lang="en-US" sz="1600" dirty="0" err="1"/>
              <a:t>masukan</a:t>
            </a:r>
            <a:r>
              <a:rPr lang="en-US" sz="1600" dirty="0"/>
              <a:t>  10 % x </a:t>
            </a:r>
            <a:r>
              <a:rPr lang="en-US" sz="1600" dirty="0" err="1"/>
              <a:t>Rp</a:t>
            </a:r>
            <a:r>
              <a:rPr lang="en-US" sz="1600" dirty="0"/>
              <a:t> 80 </a:t>
            </a:r>
            <a:r>
              <a:rPr lang="en-US" sz="1600" dirty="0" err="1"/>
              <a:t>juta</a:t>
            </a:r>
            <a:r>
              <a:rPr lang="en-US" sz="1600" dirty="0"/>
              <a:t>      = </a:t>
            </a:r>
            <a:r>
              <a:rPr lang="en-US" sz="1600" dirty="0" err="1"/>
              <a:t>Rp</a:t>
            </a:r>
            <a:r>
              <a:rPr lang="en-US" sz="1600" dirty="0"/>
              <a:t>   8 </a:t>
            </a:r>
            <a:r>
              <a:rPr lang="en-US" sz="1600" dirty="0" err="1"/>
              <a:t>juta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              </a:t>
            </a:r>
            <a:r>
              <a:rPr lang="en-US" sz="1600" dirty="0" err="1"/>
              <a:t>Pajak</a:t>
            </a:r>
            <a:r>
              <a:rPr lang="en-US" sz="1600" dirty="0"/>
              <a:t> </a:t>
            </a:r>
            <a:r>
              <a:rPr lang="en-US" sz="1600" dirty="0" err="1"/>
              <a:t>keluaran</a:t>
            </a:r>
            <a:r>
              <a:rPr lang="en-US" sz="1600" dirty="0"/>
              <a:t>  10 % x  </a:t>
            </a:r>
            <a:r>
              <a:rPr lang="en-US" sz="1600" dirty="0" err="1"/>
              <a:t>Rp</a:t>
            </a:r>
            <a:r>
              <a:rPr lang="en-US" sz="1600" dirty="0"/>
              <a:t> 105 </a:t>
            </a:r>
            <a:r>
              <a:rPr lang="en-US" sz="1600" dirty="0" err="1"/>
              <a:t>juta</a:t>
            </a:r>
            <a:r>
              <a:rPr lang="en-US" sz="1600" dirty="0"/>
              <a:t>    = </a:t>
            </a:r>
            <a:r>
              <a:rPr lang="en-US" sz="1600" u="sng" dirty="0" err="1"/>
              <a:t>Rp</a:t>
            </a:r>
            <a:r>
              <a:rPr lang="en-US" sz="1600" u="sng" dirty="0"/>
              <a:t> 10,5 </a:t>
            </a:r>
            <a:r>
              <a:rPr lang="en-US" sz="1600" u="sng" dirty="0" err="1"/>
              <a:t>juta</a:t>
            </a:r>
            <a:endParaRPr lang="en-US" sz="1600" dirty="0"/>
          </a:p>
          <a:p>
            <a:pPr>
              <a:buNone/>
            </a:pPr>
            <a:r>
              <a:rPr lang="en-US" sz="1600" u="sng" dirty="0"/>
              <a:t> </a:t>
            </a:r>
            <a:r>
              <a:rPr lang="en-US" sz="1600" dirty="0"/>
              <a:t>             PPN yang </a:t>
            </a:r>
            <a:r>
              <a:rPr lang="en-US" sz="1600" dirty="0" err="1"/>
              <a:t>masih</a:t>
            </a:r>
            <a:r>
              <a:rPr lang="en-US" sz="1600" dirty="0"/>
              <a:t>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dibayar</a:t>
            </a:r>
            <a:r>
              <a:rPr lang="en-US" sz="1600" dirty="0"/>
              <a:t>             = </a:t>
            </a:r>
            <a:r>
              <a:rPr lang="en-US" sz="1600" dirty="0" err="1"/>
              <a:t>Rp</a:t>
            </a:r>
            <a:r>
              <a:rPr lang="en-US" sz="1600" dirty="0"/>
              <a:t>   2,5 </a:t>
            </a:r>
            <a:r>
              <a:rPr lang="en-US" sz="1600" dirty="0" err="1"/>
              <a:t>juta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 </a:t>
            </a:r>
          </a:p>
          <a:p>
            <a:pPr>
              <a:buNone/>
            </a:pPr>
            <a:r>
              <a:rPr lang="en-US" sz="1600" dirty="0"/>
              <a:t> </a:t>
            </a:r>
          </a:p>
          <a:p>
            <a:endParaRPr lang="en-US" sz="1600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>
              <a:buNone/>
            </a:pPr>
            <a:r>
              <a:rPr lang="en-US" dirty="0" smtClean="0"/>
              <a:t>No 2</a:t>
            </a:r>
          </a:p>
          <a:p>
            <a:pPr marL="114300" lvl="0" indent="0">
              <a:buNone/>
            </a:pPr>
            <a:r>
              <a:rPr lang="en-US" dirty="0" smtClean="0"/>
              <a:t>Tuan </a:t>
            </a:r>
            <a:r>
              <a:rPr lang="en-US" dirty="0"/>
              <a:t>A </a:t>
            </a:r>
            <a:r>
              <a:rPr lang="en-US" dirty="0" err="1"/>
              <a:t>adalah</a:t>
            </a:r>
            <a:r>
              <a:rPr lang="en-US" dirty="0"/>
              <a:t> PKP </a:t>
            </a:r>
            <a:r>
              <a:rPr lang="en-US" dirty="0" err="1"/>
              <a:t>menjual</a:t>
            </a:r>
            <a:r>
              <a:rPr lang="en-US" dirty="0"/>
              <a:t> BKP </a:t>
            </a:r>
            <a:r>
              <a:rPr lang="en-US" dirty="0" err="1"/>
              <a:t>Rp</a:t>
            </a:r>
            <a:r>
              <a:rPr lang="en-US" dirty="0"/>
              <a:t> 250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dipungut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10 % x </a:t>
            </a:r>
            <a:r>
              <a:rPr lang="en-US" dirty="0" err="1"/>
              <a:t>Rp</a:t>
            </a:r>
            <a:r>
              <a:rPr lang="en-US" dirty="0"/>
              <a:t> 250 </a:t>
            </a:r>
            <a:r>
              <a:rPr lang="en-US" dirty="0" err="1"/>
              <a:t>juta</a:t>
            </a:r>
            <a:r>
              <a:rPr lang="en-US" dirty="0"/>
              <a:t> = </a:t>
            </a:r>
            <a:r>
              <a:rPr lang="en-US" dirty="0" err="1"/>
              <a:t>Rp</a:t>
            </a:r>
            <a:r>
              <a:rPr lang="en-US" dirty="0"/>
              <a:t> 25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No 3</a:t>
            </a:r>
            <a:endParaRPr lang="en-US" dirty="0"/>
          </a:p>
          <a:p>
            <a:pPr marL="114300" lvl="0" indent="-31750">
              <a:buNone/>
            </a:pPr>
            <a:r>
              <a:rPr lang="en-US" dirty="0"/>
              <a:t>Tuan a </a:t>
            </a:r>
            <a:r>
              <a:rPr lang="en-US" dirty="0" err="1"/>
              <a:t>membeli</a:t>
            </a:r>
            <a:r>
              <a:rPr lang="en-US" dirty="0"/>
              <a:t> BKP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pabrikasi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175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10 % x </a:t>
            </a:r>
            <a:r>
              <a:rPr lang="en-US" dirty="0" err="1"/>
              <a:t>Rp</a:t>
            </a:r>
            <a:r>
              <a:rPr lang="en-US" dirty="0"/>
              <a:t> 175 </a:t>
            </a:r>
            <a:r>
              <a:rPr lang="en-US" dirty="0" err="1"/>
              <a:t>juta</a:t>
            </a:r>
            <a:r>
              <a:rPr lang="en-US" dirty="0"/>
              <a:t> = </a:t>
            </a:r>
            <a:r>
              <a:rPr lang="en-US" dirty="0" err="1"/>
              <a:t>Rp</a:t>
            </a:r>
            <a:r>
              <a:rPr lang="en-US" dirty="0"/>
              <a:t> 17,5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No 4</a:t>
            </a:r>
            <a:r>
              <a:rPr lang="en-US" dirty="0"/>
              <a:t> </a:t>
            </a:r>
          </a:p>
          <a:p>
            <a:pPr marL="114300" lvl="0" indent="-31750">
              <a:buNone/>
            </a:pPr>
            <a:r>
              <a:rPr lang="en-US" dirty="0"/>
              <a:t>Tuan a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perlengkapannya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pabrikasi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75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diolah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dijual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125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perhitungannya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     10 % x </a:t>
            </a:r>
            <a:r>
              <a:rPr lang="en-US" dirty="0" err="1"/>
              <a:t>Rp</a:t>
            </a:r>
            <a:r>
              <a:rPr lang="en-US" dirty="0"/>
              <a:t> 75 </a:t>
            </a:r>
            <a:r>
              <a:rPr lang="en-US" dirty="0" err="1"/>
              <a:t>juta</a:t>
            </a:r>
            <a:r>
              <a:rPr lang="en-US" dirty="0"/>
              <a:t>   = </a:t>
            </a:r>
            <a:r>
              <a:rPr lang="en-US" dirty="0" err="1"/>
              <a:t>Rp</a:t>
            </a:r>
            <a:r>
              <a:rPr lang="en-US" dirty="0"/>
              <a:t>   7,5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     10 %  x </a:t>
            </a:r>
            <a:r>
              <a:rPr lang="en-US" dirty="0" err="1"/>
              <a:t>Rp</a:t>
            </a:r>
            <a:r>
              <a:rPr lang="en-US" dirty="0"/>
              <a:t> 125 </a:t>
            </a:r>
            <a:r>
              <a:rPr lang="en-US" dirty="0" err="1"/>
              <a:t>juta</a:t>
            </a:r>
            <a:r>
              <a:rPr lang="en-US" dirty="0"/>
              <a:t> = </a:t>
            </a:r>
            <a:r>
              <a:rPr lang="en-US" u="sng" dirty="0" err="1"/>
              <a:t>Rp</a:t>
            </a:r>
            <a:r>
              <a:rPr lang="en-US" u="sng" dirty="0"/>
              <a:t> 12,5 </a:t>
            </a:r>
            <a:r>
              <a:rPr lang="en-US" u="sng" dirty="0" err="1"/>
              <a:t>juta</a:t>
            </a:r>
            <a:r>
              <a:rPr lang="en-US" u="sng" dirty="0"/>
              <a:t> </a:t>
            </a:r>
            <a:endParaRPr lang="en-US" dirty="0"/>
          </a:p>
          <a:p>
            <a:pPr>
              <a:buNone/>
            </a:pPr>
            <a:r>
              <a:rPr lang="en-US" dirty="0"/>
              <a:t>PPN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            = </a:t>
            </a:r>
            <a:r>
              <a:rPr lang="en-US" dirty="0" err="1"/>
              <a:t>Rp</a:t>
            </a:r>
            <a:r>
              <a:rPr lang="en-US" dirty="0"/>
              <a:t>    5 </a:t>
            </a:r>
            <a:r>
              <a:rPr lang="en-US" dirty="0" err="1"/>
              <a:t>juta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14300" lvl="0" indent="-31750" algn="just">
              <a:buNone/>
            </a:pPr>
            <a:r>
              <a:rPr lang="en-US" dirty="0"/>
              <a:t>PT </a:t>
            </a:r>
            <a:r>
              <a:rPr lang="en-US" dirty="0" err="1"/>
              <a:t>Deltha</a:t>
            </a:r>
            <a:r>
              <a:rPr lang="en-US" dirty="0"/>
              <a:t> </a:t>
            </a:r>
            <a:r>
              <a:rPr lang="en-US" dirty="0" err="1"/>
              <a:t>mengimpor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eropa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CIF US $ 50.000,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15 % </a:t>
            </a:r>
            <a:r>
              <a:rPr lang="en-US" dirty="0" err="1"/>
              <a:t>dari</a:t>
            </a:r>
            <a:r>
              <a:rPr lang="en-US" dirty="0"/>
              <a:t> CIF,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5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pungutan</a:t>
            </a:r>
            <a:r>
              <a:rPr lang="en-US" dirty="0"/>
              <a:t> lain-lain </a:t>
            </a:r>
            <a:r>
              <a:rPr lang="en-US" dirty="0" err="1"/>
              <a:t>Rp</a:t>
            </a:r>
            <a:r>
              <a:rPr lang="en-US" dirty="0"/>
              <a:t> 1,5 </a:t>
            </a:r>
            <a:r>
              <a:rPr lang="en-US" dirty="0" err="1"/>
              <a:t>juta</a:t>
            </a:r>
            <a:r>
              <a:rPr lang="en-US" dirty="0"/>
              <a:t> , </a:t>
            </a:r>
            <a:r>
              <a:rPr lang="en-US" dirty="0" err="1"/>
              <a:t>kurs</a:t>
            </a:r>
            <a:r>
              <a:rPr lang="en-US" dirty="0"/>
              <a:t> yang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bank </a:t>
            </a:r>
            <a:r>
              <a:rPr lang="en-US" dirty="0" err="1"/>
              <a:t>devisa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4000 per US $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menkeu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3000 per US $.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PPN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dibayar</a:t>
            </a:r>
            <a:endParaRPr lang="en-US" dirty="0"/>
          </a:p>
          <a:p>
            <a:pPr algn="just">
              <a:buNone/>
            </a:pPr>
            <a:r>
              <a:rPr lang="en-US" dirty="0" err="1"/>
              <a:t>Jawab</a:t>
            </a:r>
            <a:r>
              <a:rPr lang="en-US" dirty="0"/>
              <a:t> : </a:t>
            </a:r>
            <a:r>
              <a:rPr lang="en-US" dirty="0" smtClean="0"/>
              <a:t>  CIF  </a:t>
            </a:r>
            <a:r>
              <a:rPr lang="en-US" dirty="0"/>
              <a:t>3000x50.000                        =150   </a:t>
            </a:r>
            <a:r>
              <a:rPr lang="en-US" dirty="0" err="1"/>
              <a:t>juta</a:t>
            </a:r>
            <a:endParaRPr lang="en-US" dirty="0"/>
          </a:p>
          <a:p>
            <a:pPr algn="just">
              <a:buNone/>
            </a:pPr>
            <a:r>
              <a:rPr lang="en-US" dirty="0"/>
              <a:t>            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15 % x 150 </a:t>
            </a:r>
            <a:r>
              <a:rPr lang="en-US" dirty="0" err="1"/>
              <a:t>juta</a:t>
            </a:r>
            <a:r>
              <a:rPr lang="en-US" dirty="0"/>
              <a:t>     </a:t>
            </a:r>
            <a:r>
              <a:rPr lang="en-US" dirty="0" smtClean="0"/>
              <a:t>   =  </a:t>
            </a:r>
            <a:r>
              <a:rPr lang="en-US" dirty="0"/>
              <a:t>22,5 </a:t>
            </a:r>
            <a:r>
              <a:rPr lang="en-US" dirty="0" err="1"/>
              <a:t>juta</a:t>
            </a:r>
            <a:endParaRPr lang="en-US" dirty="0"/>
          </a:p>
          <a:p>
            <a:pPr algn="just">
              <a:buNone/>
            </a:pPr>
            <a:r>
              <a:rPr lang="en-US" dirty="0"/>
              <a:t>            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              </a:t>
            </a:r>
            <a:r>
              <a:rPr lang="en-US" dirty="0" smtClean="0"/>
              <a:t>  =     </a:t>
            </a:r>
            <a:r>
              <a:rPr lang="en-US" dirty="0"/>
              <a:t>5   </a:t>
            </a:r>
            <a:r>
              <a:rPr lang="en-US" dirty="0" err="1"/>
              <a:t>juta</a:t>
            </a:r>
            <a:endParaRPr lang="en-US" dirty="0"/>
          </a:p>
          <a:p>
            <a:pPr algn="just">
              <a:buNone/>
            </a:pPr>
            <a:r>
              <a:rPr lang="en-US" dirty="0"/>
              <a:t>            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pungutan</a:t>
            </a:r>
            <a:r>
              <a:rPr lang="en-US" dirty="0"/>
              <a:t> lain-lain            </a:t>
            </a:r>
            <a:r>
              <a:rPr lang="en-US" dirty="0" smtClean="0"/>
              <a:t>    </a:t>
            </a:r>
            <a:r>
              <a:rPr lang="en-US" u="sng" dirty="0"/>
              <a:t>=     1,5 </a:t>
            </a:r>
            <a:r>
              <a:rPr lang="en-US" u="sng" dirty="0" err="1"/>
              <a:t>juta</a:t>
            </a:r>
            <a:endParaRPr lang="en-US" dirty="0"/>
          </a:p>
          <a:p>
            <a:pPr algn="just">
              <a:buNone/>
            </a:pPr>
            <a:r>
              <a:rPr lang="en-US" dirty="0"/>
              <a:t>                     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                        =  179 </a:t>
            </a:r>
            <a:r>
              <a:rPr lang="en-US" dirty="0" err="1"/>
              <a:t>juta</a:t>
            </a:r>
            <a:endParaRPr lang="en-US" dirty="0"/>
          </a:p>
          <a:p>
            <a:pPr algn="just">
              <a:buNone/>
            </a:pPr>
            <a:r>
              <a:rPr lang="en-US" dirty="0"/>
              <a:t>                       PPN 10 % x 179 </a:t>
            </a:r>
            <a:r>
              <a:rPr lang="en-US" dirty="0" err="1"/>
              <a:t>juta</a:t>
            </a:r>
            <a:r>
              <a:rPr lang="en-US" dirty="0"/>
              <a:t>         =     17,9 </a:t>
            </a:r>
            <a:r>
              <a:rPr lang="en-US" dirty="0" err="1"/>
              <a:t>juta</a:t>
            </a:r>
            <a:endParaRPr lang="en-US" dirty="0"/>
          </a:p>
          <a:p>
            <a:pPr algn="just">
              <a:buNone/>
            </a:pPr>
            <a:r>
              <a:rPr lang="en-US" dirty="0"/>
              <a:t> </a:t>
            </a:r>
          </a:p>
          <a:p>
            <a:pPr algn="just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14300" lvl="0" indent="-31750" algn="just">
              <a:buNone/>
            </a:pPr>
            <a:r>
              <a:rPr lang="en-US" dirty="0" smtClean="0"/>
              <a:t>	Tuan </a:t>
            </a:r>
            <a:r>
              <a:rPr lang="en-US" dirty="0" err="1"/>
              <a:t>Badru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pedagang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pabrikan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25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diolah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8,5 </a:t>
            </a:r>
            <a:r>
              <a:rPr lang="en-US" dirty="0" err="1"/>
              <a:t>juta</a:t>
            </a:r>
            <a:r>
              <a:rPr lang="en-US" dirty="0"/>
              <a:t>, </a:t>
            </a:r>
            <a:r>
              <a:rPr lang="en-US" dirty="0" err="1"/>
              <a:t>laba</a:t>
            </a:r>
            <a:r>
              <a:rPr lang="en-US" dirty="0"/>
              <a:t> yang </a:t>
            </a:r>
            <a:r>
              <a:rPr lang="en-US" dirty="0" err="1"/>
              <a:t>diinginkan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17 ,5 %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. </a:t>
            </a:r>
            <a:r>
              <a:rPr lang="en-US" dirty="0" err="1"/>
              <a:t>Berapakah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PPN.</a:t>
            </a:r>
          </a:p>
          <a:p>
            <a:pPr marL="114300" lvl="2" indent="-31750" algn="just">
              <a:buNone/>
            </a:pP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                                  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</a:t>
            </a:r>
            <a:r>
              <a:rPr lang="en-US" dirty="0"/>
              <a:t>25 </a:t>
            </a:r>
            <a:r>
              <a:rPr lang="en-US" dirty="0" err="1"/>
              <a:t>juta</a:t>
            </a:r>
            <a:endParaRPr lang="en-US" dirty="0"/>
          </a:p>
          <a:p>
            <a:pPr marL="114300" lvl="2" indent="-31750" algn="just">
              <a:buNone/>
            </a:pP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penyempurnaan</a:t>
            </a:r>
            <a:r>
              <a:rPr lang="en-US" dirty="0"/>
              <a:t>                </a:t>
            </a:r>
            <a:r>
              <a:rPr lang="en-US" dirty="0" err="1"/>
              <a:t>Rp</a:t>
            </a:r>
            <a:r>
              <a:rPr lang="en-US" dirty="0"/>
              <a:t>   8,5 </a:t>
            </a:r>
            <a:r>
              <a:rPr lang="en-US" dirty="0" err="1"/>
              <a:t>juta</a:t>
            </a:r>
            <a:r>
              <a:rPr lang="en-US" dirty="0"/>
              <a:t> </a:t>
            </a:r>
          </a:p>
          <a:p>
            <a:pPr marL="114300" lvl="2" indent="-31750" algn="just">
              <a:buNone/>
            </a:pPr>
            <a:r>
              <a:rPr lang="en-US" dirty="0" err="1"/>
              <a:t>Laba</a:t>
            </a:r>
            <a:r>
              <a:rPr lang="en-US" dirty="0"/>
              <a:t> yang </a:t>
            </a:r>
            <a:r>
              <a:rPr lang="en-US" dirty="0" err="1"/>
              <a:t>diinginkan</a:t>
            </a:r>
            <a:r>
              <a:rPr lang="en-US" dirty="0"/>
              <a:t> 17,5 % x </a:t>
            </a:r>
            <a:r>
              <a:rPr lang="en-US" dirty="0" err="1"/>
              <a:t>Rp</a:t>
            </a:r>
            <a:r>
              <a:rPr lang="en-US" dirty="0"/>
              <a:t> 25 </a:t>
            </a:r>
            <a:r>
              <a:rPr lang="en-US" dirty="0" err="1"/>
              <a:t>juta</a:t>
            </a:r>
            <a:r>
              <a:rPr lang="en-US" dirty="0"/>
              <a:t> =       </a:t>
            </a:r>
            <a:r>
              <a:rPr lang="en-US" dirty="0" smtClean="0"/>
              <a:t>  </a:t>
            </a:r>
            <a:r>
              <a:rPr lang="en-US" u="sng" dirty="0" err="1" smtClean="0"/>
              <a:t>Rp</a:t>
            </a:r>
            <a:r>
              <a:rPr lang="en-US" u="sng" dirty="0" smtClean="0"/>
              <a:t>   </a:t>
            </a:r>
            <a:r>
              <a:rPr lang="en-US" u="sng" dirty="0"/>
              <a:t>4,375 </a:t>
            </a:r>
            <a:r>
              <a:rPr lang="en-US" u="sng" dirty="0" err="1"/>
              <a:t>juta</a:t>
            </a:r>
            <a:endParaRPr lang="en-US" dirty="0"/>
          </a:p>
          <a:p>
            <a:pPr marL="114300" indent="-31750" algn="just">
              <a:buNone/>
            </a:pP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/>
              <a:t>jual</a:t>
            </a:r>
            <a:r>
              <a:rPr lang="en-US" dirty="0"/>
              <a:t>                                        </a:t>
            </a:r>
            <a:r>
              <a:rPr lang="en-US" dirty="0" err="1" smtClean="0"/>
              <a:t>Rp</a:t>
            </a:r>
            <a:r>
              <a:rPr lang="en-US" dirty="0" smtClean="0"/>
              <a:t> </a:t>
            </a:r>
            <a:r>
              <a:rPr lang="en-US" dirty="0"/>
              <a:t>37,875 </a:t>
            </a:r>
            <a:r>
              <a:rPr lang="en-US" dirty="0" err="1"/>
              <a:t>juta</a:t>
            </a:r>
            <a:endParaRPr lang="en-US" dirty="0"/>
          </a:p>
          <a:p>
            <a:pPr lvl="2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10 % x 25 </a:t>
            </a:r>
            <a:r>
              <a:rPr lang="en-US" dirty="0" err="1"/>
              <a:t>juta</a:t>
            </a:r>
            <a:r>
              <a:rPr lang="en-US" dirty="0"/>
              <a:t>                    = </a:t>
            </a:r>
            <a:r>
              <a:rPr lang="en-US" dirty="0" err="1"/>
              <a:t>Rp</a:t>
            </a:r>
            <a:r>
              <a:rPr lang="en-US" dirty="0"/>
              <a:t> 2,5 </a:t>
            </a:r>
            <a:r>
              <a:rPr lang="en-US" dirty="0" err="1"/>
              <a:t>juta</a:t>
            </a:r>
            <a:endParaRPr lang="en-US" dirty="0"/>
          </a:p>
          <a:p>
            <a:pPr lvl="2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 10 % x 37,875 </a:t>
            </a:r>
            <a:r>
              <a:rPr lang="en-US" dirty="0" err="1"/>
              <a:t>juta</a:t>
            </a:r>
            <a:r>
              <a:rPr lang="en-US" dirty="0"/>
              <a:t>             </a:t>
            </a:r>
            <a:r>
              <a:rPr lang="en-US" u="sng" dirty="0"/>
              <a:t>= </a:t>
            </a:r>
            <a:r>
              <a:rPr lang="en-US" u="sng" dirty="0" err="1"/>
              <a:t>Rp</a:t>
            </a:r>
            <a:r>
              <a:rPr lang="en-US" u="sng" dirty="0"/>
              <a:t> 3,7875 </a:t>
            </a:r>
            <a:r>
              <a:rPr lang="en-US" u="sng" dirty="0" err="1"/>
              <a:t>juta</a:t>
            </a:r>
            <a:endParaRPr lang="en-US" dirty="0"/>
          </a:p>
          <a:p>
            <a:pPr algn="just">
              <a:buNone/>
            </a:pPr>
            <a:r>
              <a:rPr lang="en-US" dirty="0" smtClean="0"/>
              <a:t>PPN </a:t>
            </a:r>
            <a:r>
              <a:rPr lang="en-US" dirty="0"/>
              <a:t>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         </a:t>
            </a:r>
            <a:r>
              <a:rPr lang="en-US" dirty="0" smtClean="0"/>
              <a:t>= </a:t>
            </a:r>
            <a:r>
              <a:rPr lang="en-US" dirty="0" err="1"/>
              <a:t>Rp</a:t>
            </a:r>
            <a:r>
              <a:rPr lang="en-US" dirty="0"/>
              <a:t> 1,2875 </a:t>
            </a:r>
            <a:r>
              <a:rPr lang="en-US" dirty="0" err="1"/>
              <a:t>juta</a:t>
            </a:r>
            <a:endParaRPr lang="en-US" dirty="0"/>
          </a:p>
          <a:p>
            <a:pPr algn="just">
              <a:buNone/>
            </a:pPr>
            <a:r>
              <a:rPr lang="en-US" b="1" dirty="0"/>
              <a:t> 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7150" indent="25400" algn="just">
              <a:buNone/>
            </a:pPr>
            <a:r>
              <a:rPr lang="en-US" dirty="0" err="1"/>
              <a:t>Kompensasi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  <a:p>
            <a:pPr marL="57150" indent="25400" algn="just">
              <a:buNone/>
            </a:pP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/>
              <a:t>perhitungan</a:t>
            </a:r>
            <a:r>
              <a:rPr lang="en-US" dirty="0"/>
              <a:t> yang </a:t>
            </a:r>
            <a:r>
              <a:rPr lang="en-US" dirty="0" err="1" smtClean="0"/>
              <a:t>dituangkan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SPT </a:t>
            </a:r>
            <a:r>
              <a:rPr lang="en-US" dirty="0" err="1"/>
              <a:t>masa</a:t>
            </a:r>
            <a:r>
              <a:rPr lang="en-US" dirty="0"/>
              <a:t> Mei </a:t>
            </a:r>
            <a:r>
              <a:rPr lang="en-US" dirty="0" smtClean="0"/>
              <a:t>2009  </a:t>
            </a:r>
            <a:r>
              <a:rPr lang="en-US" dirty="0" err="1"/>
              <a:t>kredit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 smtClean="0"/>
              <a:t>nampak</a:t>
            </a:r>
            <a:r>
              <a:rPr lang="en-US" dirty="0" smtClean="0"/>
              <a:t> </a:t>
            </a:r>
            <a:r>
              <a:rPr lang="en-US" dirty="0" err="1"/>
              <a:t>sbb</a:t>
            </a:r>
            <a:r>
              <a:rPr lang="en-US" dirty="0"/>
              <a:t>:</a:t>
            </a:r>
          </a:p>
          <a:p>
            <a:pPr marL="57150" lvl="2" indent="25400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    </a:t>
            </a:r>
            <a:r>
              <a:rPr lang="en-US" dirty="0" err="1"/>
              <a:t>Rp</a:t>
            </a:r>
            <a:r>
              <a:rPr lang="en-US" dirty="0"/>
              <a:t> 14 </a:t>
            </a:r>
            <a:r>
              <a:rPr lang="en-US" dirty="0" smtClean="0"/>
              <a:t>  </a:t>
            </a:r>
            <a:r>
              <a:rPr lang="en-US" dirty="0" err="1" smtClean="0"/>
              <a:t>juta</a:t>
            </a:r>
            <a:endParaRPr lang="en-US" dirty="0"/>
          </a:p>
          <a:p>
            <a:pPr marL="57150" lvl="2" indent="25400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    </a:t>
            </a:r>
            <a:r>
              <a:rPr lang="en-US" u="sng" dirty="0" err="1" smtClean="0"/>
              <a:t>Rp</a:t>
            </a:r>
            <a:r>
              <a:rPr lang="en-US" u="sng" dirty="0" smtClean="0"/>
              <a:t> </a:t>
            </a:r>
            <a:r>
              <a:rPr lang="en-US" u="sng" dirty="0"/>
              <a:t>11,5 </a:t>
            </a:r>
            <a:r>
              <a:rPr lang="en-US" u="sng" dirty="0" err="1"/>
              <a:t>juta</a:t>
            </a:r>
            <a:endParaRPr lang="en-US" dirty="0"/>
          </a:p>
          <a:p>
            <a:pPr marL="57150" indent="25400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bayar</a:t>
            </a:r>
            <a:r>
              <a:rPr lang="en-US" dirty="0"/>
              <a:t>  </a:t>
            </a:r>
            <a:r>
              <a:rPr lang="en-US" dirty="0" err="1"/>
              <a:t>Rp</a:t>
            </a:r>
            <a:r>
              <a:rPr lang="en-US" dirty="0"/>
              <a:t>   2,5 </a:t>
            </a:r>
            <a:r>
              <a:rPr lang="en-US" dirty="0" err="1"/>
              <a:t>juta</a:t>
            </a:r>
            <a:endParaRPr lang="en-US" dirty="0"/>
          </a:p>
          <a:p>
            <a:pPr marL="57150" indent="25400" algn="just">
              <a:buNone/>
            </a:pPr>
            <a:r>
              <a:rPr lang="en-US" dirty="0" err="1"/>
              <a:t>Pajak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bayar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diminta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dikompensasi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berikutnya</a:t>
            </a:r>
            <a:r>
              <a:rPr lang="en-US" dirty="0"/>
              <a:t> missal </a:t>
            </a:r>
            <a:r>
              <a:rPr lang="en-US" dirty="0" err="1"/>
              <a:t>isi</a:t>
            </a:r>
            <a:r>
              <a:rPr lang="en-US" dirty="0"/>
              <a:t> SPT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Juni</a:t>
            </a:r>
            <a:r>
              <a:rPr lang="en-US" dirty="0"/>
              <a:t> </a:t>
            </a:r>
            <a:r>
              <a:rPr lang="en-US" dirty="0" smtClean="0"/>
              <a:t>2009 </a:t>
            </a:r>
            <a:r>
              <a:rPr lang="en-US" dirty="0" err="1"/>
              <a:t>sbb</a:t>
            </a:r>
            <a:r>
              <a:rPr lang="en-US" dirty="0"/>
              <a:t>:</a:t>
            </a:r>
          </a:p>
          <a:p>
            <a:pPr marL="57150" lvl="2" indent="25400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                                        </a:t>
            </a:r>
            <a:r>
              <a:rPr lang="en-US" dirty="0" err="1"/>
              <a:t>Rp</a:t>
            </a:r>
            <a:r>
              <a:rPr lang="en-US" dirty="0"/>
              <a:t> 16 </a:t>
            </a:r>
            <a:r>
              <a:rPr lang="en-US" dirty="0" err="1"/>
              <a:t>juta</a:t>
            </a:r>
            <a:endParaRPr lang="en-US" dirty="0"/>
          </a:p>
          <a:p>
            <a:pPr marL="57150" lvl="2" indent="25400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                                        </a:t>
            </a:r>
            <a:r>
              <a:rPr lang="en-US" u="sng" dirty="0" err="1" smtClean="0"/>
              <a:t>Rp</a:t>
            </a:r>
            <a:r>
              <a:rPr lang="en-US" u="sng" dirty="0" smtClean="0"/>
              <a:t> </a:t>
            </a:r>
            <a:r>
              <a:rPr lang="en-US" u="sng" dirty="0"/>
              <a:t>17,5 </a:t>
            </a:r>
            <a:r>
              <a:rPr lang="en-US" u="sng" dirty="0" err="1"/>
              <a:t>juta</a:t>
            </a:r>
            <a:endParaRPr lang="en-US" dirty="0"/>
          </a:p>
          <a:p>
            <a:pPr marL="57150" indent="25400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bayar</a:t>
            </a:r>
            <a:r>
              <a:rPr lang="en-US" dirty="0"/>
              <a:t>                   </a:t>
            </a:r>
            <a:r>
              <a:rPr lang="en-US" dirty="0" smtClean="0"/>
              <a:t>            </a:t>
            </a:r>
            <a:r>
              <a:rPr lang="en-US" dirty="0" err="1" smtClean="0"/>
              <a:t>Rp</a:t>
            </a:r>
            <a:r>
              <a:rPr lang="en-US" dirty="0" smtClean="0"/>
              <a:t>   </a:t>
            </a:r>
            <a:r>
              <a:rPr lang="en-US" dirty="0"/>
              <a:t>1,5 </a:t>
            </a:r>
            <a:r>
              <a:rPr lang="en-US" dirty="0" err="1"/>
              <a:t>juta</a:t>
            </a:r>
            <a:endParaRPr lang="en-US" dirty="0"/>
          </a:p>
          <a:p>
            <a:pPr marL="57150" indent="25400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bayar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Mei </a:t>
            </a:r>
            <a:r>
              <a:rPr lang="en-US" dirty="0" smtClean="0"/>
              <a:t>2009    </a:t>
            </a:r>
            <a:r>
              <a:rPr lang="en-US" u="sng" dirty="0" err="1"/>
              <a:t>Rp</a:t>
            </a:r>
            <a:r>
              <a:rPr lang="en-US" u="sng" dirty="0"/>
              <a:t>   2,5 </a:t>
            </a:r>
            <a:r>
              <a:rPr lang="en-US" u="sng" dirty="0" err="1"/>
              <a:t>juta</a:t>
            </a:r>
            <a:endParaRPr lang="en-US" dirty="0"/>
          </a:p>
          <a:p>
            <a:pPr marL="57150" indent="25400" algn="just">
              <a:buNone/>
            </a:pP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bayar</a:t>
            </a:r>
            <a:r>
              <a:rPr lang="en-US" dirty="0"/>
              <a:t>                                  </a:t>
            </a:r>
            <a:r>
              <a:rPr lang="en-US" dirty="0" err="1" smtClean="0"/>
              <a:t>Rp</a:t>
            </a:r>
            <a:r>
              <a:rPr lang="en-US" dirty="0" smtClean="0"/>
              <a:t>    </a:t>
            </a:r>
            <a:r>
              <a:rPr lang="en-US" dirty="0"/>
              <a:t>1 </a:t>
            </a:r>
            <a:r>
              <a:rPr lang="en-US" dirty="0" err="1"/>
              <a:t>juta</a:t>
            </a:r>
            <a:endParaRPr lang="en-US" dirty="0"/>
          </a:p>
          <a:p>
            <a:pPr marL="57150" indent="25400" algn="just">
              <a:buNone/>
            </a:pPr>
            <a:r>
              <a:rPr lang="en-US" dirty="0"/>
              <a:t>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/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7150" indent="-57150">
              <a:buNone/>
            </a:pPr>
            <a:r>
              <a:rPr lang="en-US" dirty="0"/>
              <a:t>Tuan </a:t>
            </a:r>
            <a:r>
              <a:rPr lang="en-US" dirty="0" err="1" smtClean="0"/>
              <a:t>Bobi</a:t>
            </a:r>
            <a:r>
              <a:rPr lang="en-US" dirty="0" smtClean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tergolong</a:t>
            </a:r>
            <a:r>
              <a:rPr lang="en-US" dirty="0"/>
              <a:t> </a:t>
            </a:r>
            <a:r>
              <a:rPr lang="en-US" dirty="0" err="1"/>
              <a:t>mewah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PPnBM</a:t>
            </a:r>
            <a:r>
              <a:rPr lang="en-US" dirty="0"/>
              <a:t> 35 %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/>
              <a:t>per unit </a:t>
            </a:r>
            <a:r>
              <a:rPr lang="en-US" dirty="0" err="1"/>
              <a:t>Rp</a:t>
            </a:r>
            <a:r>
              <a:rPr lang="en-US" dirty="0"/>
              <a:t> 150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dibeli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7 unit .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PPN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PPnBM</a:t>
            </a:r>
            <a:r>
              <a:rPr lang="en-US" dirty="0"/>
              <a:t> . </a:t>
            </a:r>
            <a:r>
              <a:rPr lang="en-US" dirty="0" err="1"/>
              <a:t>Berapakah</a:t>
            </a:r>
            <a:r>
              <a:rPr lang="en-US" dirty="0"/>
              <a:t> PPN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PPnBM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Tuan </a:t>
            </a:r>
            <a:r>
              <a:rPr lang="id-ID" dirty="0" smtClean="0"/>
              <a:t>bobi</a:t>
            </a:r>
            <a:endParaRPr lang="en-US" dirty="0"/>
          </a:p>
          <a:p>
            <a:pPr marL="57150" indent="25400">
              <a:buNone/>
            </a:pPr>
            <a:r>
              <a:rPr lang="en-US" dirty="0"/>
              <a:t>         </a:t>
            </a:r>
            <a:r>
              <a:rPr lang="en-US" dirty="0" err="1"/>
              <a:t>Jawab</a:t>
            </a:r>
            <a:r>
              <a:rPr lang="en-US" dirty="0"/>
              <a:t>:</a:t>
            </a:r>
          </a:p>
          <a:p>
            <a:pPr marL="57150" indent="25400">
              <a:buNone/>
            </a:pPr>
            <a:r>
              <a:rPr lang="en-US" dirty="0"/>
              <a:t>         </a:t>
            </a:r>
            <a:r>
              <a:rPr lang="en-US" dirty="0" err="1"/>
              <a:t>Harga</a:t>
            </a:r>
            <a:r>
              <a:rPr lang="en-US" dirty="0"/>
              <a:t> per unit </a:t>
            </a:r>
            <a:r>
              <a:rPr lang="en-US" dirty="0" err="1"/>
              <a:t>Rp</a:t>
            </a:r>
            <a:r>
              <a:rPr lang="en-US" dirty="0"/>
              <a:t> 150 </a:t>
            </a:r>
            <a:r>
              <a:rPr lang="en-US" dirty="0" err="1"/>
              <a:t>juta</a:t>
            </a:r>
            <a:endParaRPr lang="en-US" dirty="0"/>
          </a:p>
          <a:p>
            <a:pPr marL="57150" indent="25400">
              <a:buNone/>
            </a:pPr>
            <a:r>
              <a:rPr lang="en-US" dirty="0"/>
              <a:t>        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7 x </a:t>
            </a:r>
            <a:r>
              <a:rPr lang="en-US" dirty="0" err="1"/>
              <a:t>Rp</a:t>
            </a:r>
            <a:r>
              <a:rPr lang="en-US" dirty="0"/>
              <a:t> 150 </a:t>
            </a:r>
            <a:r>
              <a:rPr lang="en-US" dirty="0" err="1"/>
              <a:t>juta</a:t>
            </a:r>
            <a:r>
              <a:rPr lang="en-US" dirty="0"/>
              <a:t>  </a:t>
            </a:r>
            <a:r>
              <a:rPr lang="en-US" dirty="0" smtClean="0"/>
              <a:t>= </a:t>
            </a:r>
            <a:r>
              <a:rPr lang="en-US" dirty="0" err="1"/>
              <a:t>Rp</a:t>
            </a:r>
            <a:r>
              <a:rPr lang="en-US" dirty="0"/>
              <a:t> 1.050.000.000,00</a:t>
            </a:r>
          </a:p>
          <a:p>
            <a:pPr marL="57150" indent="25400">
              <a:buNone/>
            </a:pPr>
            <a:r>
              <a:rPr lang="en-US" dirty="0" smtClean="0"/>
              <a:t>PPN </a:t>
            </a:r>
            <a:r>
              <a:rPr lang="en-US" dirty="0"/>
              <a:t>= 10 % x </a:t>
            </a:r>
            <a:r>
              <a:rPr lang="en-US" dirty="0" err="1"/>
              <a:t>Rp</a:t>
            </a:r>
            <a:r>
              <a:rPr lang="en-US" dirty="0"/>
              <a:t> </a:t>
            </a:r>
            <a:r>
              <a:rPr lang="en-US" dirty="0" smtClean="0"/>
              <a:t>1.050.000.000,00 </a:t>
            </a:r>
            <a:r>
              <a:rPr lang="en-US" dirty="0"/>
              <a:t>= </a:t>
            </a:r>
            <a:r>
              <a:rPr lang="en-US" dirty="0" err="1"/>
              <a:t>Rp</a:t>
            </a:r>
            <a:r>
              <a:rPr lang="en-US" dirty="0"/>
              <a:t>    105.000.000,00</a:t>
            </a:r>
          </a:p>
          <a:p>
            <a:pPr marL="57150" indent="25400">
              <a:buNone/>
            </a:pPr>
            <a:r>
              <a:rPr lang="en-US" dirty="0" err="1" smtClean="0"/>
              <a:t>PPnBM</a:t>
            </a:r>
            <a:r>
              <a:rPr lang="en-US" dirty="0"/>
              <a:t>= 35 % x </a:t>
            </a:r>
            <a:r>
              <a:rPr lang="en-US" dirty="0" err="1"/>
              <a:t>Rp</a:t>
            </a:r>
            <a:r>
              <a:rPr lang="en-US" dirty="0"/>
              <a:t> </a:t>
            </a:r>
            <a:r>
              <a:rPr lang="en-US" dirty="0" smtClean="0"/>
              <a:t>1.050.000.000,00= </a:t>
            </a:r>
            <a:r>
              <a:rPr lang="en-US" u="sng" dirty="0" err="1"/>
              <a:t>Rp</a:t>
            </a:r>
            <a:r>
              <a:rPr lang="en-US" u="sng" dirty="0"/>
              <a:t>  </a:t>
            </a:r>
            <a:r>
              <a:rPr lang="en-US" u="sng" dirty="0" smtClean="0"/>
              <a:t>367.500.000,00</a:t>
            </a:r>
            <a:endParaRPr lang="en-US" dirty="0"/>
          </a:p>
          <a:p>
            <a:pPr marL="57150" indent="25400">
              <a:buNone/>
            </a:pP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               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/>
              <a:t>Rp</a:t>
            </a:r>
            <a:r>
              <a:rPr lang="en-US" dirty="0"/>
              <a:t>    472.500.000,00</a:t>
            </a:r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152400"/>
            <a:ext cx="749808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No 11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8648" y="762000"/>
            <a:ext cx="7498080" cy="6477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err="1"/>
              <a:t>Perhitungan</a:t>
            </a:r>
            <a:r>
              <a:rPr lang="en-US" sz="1600" dirty="0"/>
              <a:t> PPN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PPnBM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bagian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harta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 </a:t>
            </a:r>
          </a:p>
          <a:p>
            <a:pPr>
              <a:buNone/>
            </a:pPr>
            <a:r>
              <a:rPr lang="en-US" sz="1600" dirty="0"/>
              <a:t>PPN = </a:t>
            </a:r>
            <a:r>
              <a:rPr lang="en-US" sz="1600" u="sng" dirty="0"/>
              <a:t>10 </a:t>
            </a:r>
            <a:r>
              <a:rPr lang="en-US" sz="1600" dirty="0"/>
              <a:t> x  </a:t>
            </a:r>
            <a:r>
              <a:rPr lang="en-US" sz="1600" dirty="0" err="1"/>
              <a:t>Harga</a:t>
            </a:r>
            <a:r>
              <a:rPr lang="en-US" sz="1600" dirty="0"/>
              <a:t> </a:t>
            </a:r>
            <a:r>
              <a:rPr lang="en-US" sz="1600" dirty="0" err="1"/>
              <a:t>pembayaran</a:t>
            </a:r>
            <a:r>
              <a:rPr lang="en-US" sz="1600" dirty="0"/>
              <a:t> BKP</a:t>
            </a:r>
          </a:p>
          <a:p>
            <a:pPr>
              <a:buNone/>
            </a:pPr>
            <a:r>
              <a:rPr lang="en-US" sz="1600" dirty="0"/>
              <a:t>          110+t</a:t>
            </a:r>
          </a:p>
          <a:p>
            <a:pPr>
              <a:buNone/>
            </a:pPr>
            <a:r>
              <a:rPr lang="en-US" sz="1600" dirty="0"/>
              <a:t> </a:t>
            </a:r>
          </a:p>
          <a:p>
            <a:pPr>
              <a:buNone/>
            </a:pPr>
            <a:r>
              <a:rPr lang="en-US" sz="1600" dirty="0" err="1"/>
              <a:t>PPnBM</a:t>
            </a:r>
            <a:r>
              <a:rPr lang="en-US" sz="1600" dirty="0"/>
              <a:t> </a:t>
            </a:r>
            <a:r>
              <a:rPr lang="en-US" sz="1600" u="sng" dirty="0"/>
              <a:t>=      t     </a:t>
            </a:r>
            <a:r>
              <a:rPr lang="en-US" sz="1600" dirty="0"/>
              <a:t>x     </a:t>
            </a:r>
            <a:r>
              <a:rPr lang="en-US" sz="1600" dirty="0" err="1"/>
              <a:t>Harga</a:t>
            </a:r>
            <a:r>
              <a:rPr lang="en-US" sz="1600" dirty="0"/>
              <a:t> </a:t>
            </a:r>
            <a:r>
              <a:rPr lang="en-US" sz="1600" dirty="0" err="1"/>
              <a:t>pembayaran</a:t>
            </a:r>
            <a:r>
              <a:rPr lang="en-US" sz="1600" dirty="0"/>
              <a:t> BKP</a:t>
            </a:r>
          </a:p>
          <a:p>
            <a:pPr>
              <a:buNone/>
            </a:pPr>
            <a:r>
              <a:rPr lang="en-US" sz="1600" dirty="0"/>
              <a:t>                 110+t</a:t>
            </a:r>
          </a:p>
          <a:p>
            <a:pPr>
              <a:buNone/>
            </a:pPr>
            <a:r>
              <a:rPr lang="en-US" sz="1600" dirty="0"/>
              <a:t> </a:t>
            </a:r>
            <a:r>
              <a:rPr lang="en-US" sz="1600" dirty="0" err="1" smtClean="0"/>
              <a:t>Contoh</a:t>
            </a:r>
            <a:r>
              <a:rPr lang="en-US" sz="1600" dirty="0"/>
              <a:t>:</a:t>
            </a:r>
          </a:p>
          <a:p>
            <a:pPr>
              <a:buNone/>
            </a:pPr>
            <a:r>
              <a:rPr lang="en-US" sz="1600" dirty="0"/>
              <a:t>Tuan </a:t>
            </a:r>
            <a:r>
              <a:rPr lang="en-US" sz="1600" dirty="0" err="1"/>
              <a:t>Deltha</a:t>
            </a:r>
            <a:r>
              <a:rPr lang="en-US" sz="1600" dirty="0"/>
              <a:t> </a:t>
            </a:r>
            <a:r>
              <a:rPr lang="en-US" sz="1600" dirty="0" err="1"/>
              <a:t>membeli</a:t>
            </a:r>
            <a:r>
              <a:rPr lang="en-US" sz="1600" dirty="0"/>
              <a:t> BKP </a:t>
            </a:r>
            <a:r>
              <a:rPr lang="en-US" sz="1600" dirty="0" err="1"/>
              <a:t>seharga</a:t>
            </a:r>
            <a:r>
              <a:rPr lang="en-US" sz="1600" dirty="0"/>
              <a:t> </a:t>
            </a:r>
            <a:r>
              <a:rPr lang="en-US" sz="1600" dirty="0" err="1"/>
              <a:t>Rp</a:t>
            </a:r>
            <a:r>
              <a:rPr lang="en-US" sz="1600" dirty="0"/>
              <a:t> 120 </a:t>
            </a:r>
            <a:r>
              <a:rPr lang="en-US" sz="1600" dirty="0" err="1"/>
              <a:t>juta</a:t>
            </a:r>
            <a:r>
              <a:rPr lang="en-US" sz="1600" dirty="0"/>
              <a:t> tariff </a:t>
            </a:r>
            <a:r>
              <a:rPr lang="en-US" sz="1600" dirty="0" err="1"/>
              <a:t>PPnBM</a:t>
            </a:r>
            <a:r>
              <a:rPr lang="en-US" sz="1600" dirty="0"/>
              <a:t> 20 % </a:t>
            </a:r>
            <a:r>
              <a:rPr lang="en-US" sz="1600" dirty="0" err="1"/>
              <a:t>harga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sudah</a:t>
            </a:r>
            <a:r>
              <a:rPr lang="en-US" sz="1600" dirty="0"/>
              <a:t> </a:t>
            </a:r>
            <a:r>
              <a:rPr lang="en-US" sz="1600" dirty="0" err="1"/>
              <a:t>termasuk</a:t>
            </a:r>
            <a:r>
              <a:rPr lang="en-US" sz="1600" dirty="0"/>
              <a:t> PPN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PPnBM</a:t>
            </a:r>
            <a:r>
              <a:rPr lang="en-US" sz="1600" dirty="0"/>
              <a:t> </a:t>
            </a:r>
          </a:p>
          <a:p>
            <a:pPr>
              <a:buNone/>
            </a:pPr>
            <a:r>
              <a:rPr lang="en-US" sz="1600" dirty="0" err="1" smtClean="0"/>
              <a:t>Ditanyakan</a:t>
            </a:r>
            <a:endParaRPr lang="en-US" sz="1600" dirty="0" smtClean="0"/>
          </a:p>
          <a:p>
            <a:pPr>
              <a:buNone/>
            </a:pPr>
            <a:r>
              <a:rPr lang="en-US" sz="1600" dirty="0" err="1" smtClean="0"/>
              <a:t>Berapakah</a:t>
            </a:r>
            <a:r>
              <a:rPr lang="en-US" sz="1600" dirty="0" smtClean="0"/>
              <a:t> </a:t>
            </a:r>
            <a:r>
              <a:rPr lang="en-US" sz="1600" dirty="0"/>
              <a:t>PPN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PPnBM</a:t>
            </a:r>
            <a:endParaRPr lang="en-US" sz="1600" dirty="0"/>
          </a:p>
          <a:p>
            <a:pPr marL="639763" lvl="1" indent="-525463">
              <a:buNone/>
            </a:pPr>
            <a:r>
              <a:rPr lang="en-US" sz="1200" dirty="0" err="1"/>
              <a:t>Berapakah</a:t>
            </a:r>
            <a:r>
              <a:rPr lang="en-US" sz="1200" dirty="0"/>
              <a:t> </a:t>
            </a:r>
            <a:r>
              <a:rPr lang="en-US" sz="1200" dirty="0" err="1"/>
              <a:t>harga</a:t>
            </a:r>
            <a:r>
              <a:rPr lang="en-US" sz="1200" dirty="0"/>
              <a:t> </a:t>
            </a:r>
            <a:r>
              <a:rPr lang="en-US" sz="1200" dirty="0" err="1"/>
              <a:t>pokok</a:t>
            </a:r>
            <a:r>
              <a:rPr lang="en-US" sz="1200" dirty="0"/>
              <a:t> </a:t>
            </a:r>
            <a:r>
              <a:rPr lang="en-US" sz="1200" dirty="0" err="1"/>
              <a:t>barang</a:t>
            </a:r>
            <a:r>
              <a:rPr lang="en-US" sz="1200" dirty="0"/>
              <a:t> </a:t>
            </a:r>
            <a:r>
              <a:rPr lang="en-US" sz="1200" dirty="0" err="1"/>
              <a:t>tersebut</a:t>
            </a:r>
            <a:endParaRPr lang="en-US" sz="1200" dirty="0"/>
          </a:p>
          <a:p>
            <a:pPr marL="365125" indent="-282575">
              <a:buNone/>
            </a:pPr>
            <a:r>
              <a:rPr lang="en-US" sz="1600" dirty="0"/>
              <a:t> </a:t>
            </a:r>
            <a:r>
              <a:rPr lang="en-US" sz="1600" dirty="0" err="1" smtClean="0"/>
              <a:t>Jawab</a:t>
            </a:r>
            <a:r>
              <a:rPr lang="en-US" sz="1600" dirty="0"/>
              <a:t>:</a:t>
            </a:r>
          </a:p>
          <a:p>
            <a:pPr lvl="0">
              <a:buNone/>
            </a:pPr>
            <a:r>
              <a:rPr lang="en-US" sz="1600" dirty="0" smtClean="0"/>
              <a:t> PPN </a:t>
            </a:r>
            <a:r>
              <a:rPr lang="en-US" sz="1600" dirty="0"/>
              <a:t>= 10/110+20 x </a:t>
            </a:r>
            <a:r>
              <a:rPr lang="en-US" sz="1600" dirty="0" err="1"/>
              <a:t>Rp</a:t>
            </a:r>
            <a:r>
              <a:rPr lang="en-US" sz="1600" dirty="0"/>
              <a:t> 120 </a:t>
            </a:r>
            <a:r>
              <a:rPr lang="en-US" sz="1600" dirty="0" err="1"/>
              <a:t>juta</a:t>
            </a:r>
            <a:r>
              <a:rPr lang="en-US" sz="1600" dirty="0"/>
              <a:t>                    = </a:t>
            </a:r>
            <a:r>
              <a:rPr lang="en-US" sz="1600" dirty="0" err="1"/>
              <a:t>Rp</a:t>
            </a:r>
            <a:r>
              <a:rPr lang="en-US" sz="1600" dirty="0"/>
              <a:t>   9.230.769,00</a:t>
            </a:r>
          </a:p>
          <a:p>
            <a:pPr>
              <a:buNone/>
            </a:pPr>
            <a:r>
              <a:rPr lang="en-US" sz="1600" dirty="0"/>
              <a:t> </a:t>
            </a:r>
            <a:r>
              <a:rPr lang="en-US" sz="1600" dirty="0" err="1" smtClean="0"/>
              <a:t>PPnBM</a:t>
            </a:r>
            <a:r>
              <a:rPr lang="en-US" sz="1600" dirty="0" smtClean="0"/>
              <a:t> </a:t>
            </a:r>
            <a:r>
              <a:rPr lang="en-US" sz="1600" dirty="0"/>
              <a:t>= 20/110+20x </a:t>
            </a:r>
            <a:r>
              <a:rPr lang="en-US" sz="1600" dirty="0" err="1"/>
              <a:t>Rp</a:t>
            </a:r>
            <a:r>
              <a:rPr lang="en-US" sz="1600" dirty="0"/>
              <a:t> 120 </a:t>
            </a:r>
            <a:r>
              <a:rPr lang="en-US" sz="1600" dirty="0" err="1"/>
              <a:t>juta</a:t>
            </a:r>
            <a:r>
              <a:rPr lang="en-US" sz="1600" dirty="0"/>
              <a:t>                = </a:t>
            </a:r>
            <a:r>
              <a:rPr lang="en-US" sz="1600" u="sng" dirty="0" err="1"/>
              <a:t>Rp</a:t>
            </a:r>
            <a:r>
              <a:rPr lang="en-US" sz="1600" u="sng" dirty="0"/>
              <a:t> 18.461.538,50</a:t>
            </a:r>
            <a:endParaRPr lang="en-US" sz="1600" dirty="0"/>
          </a:p>
          <a:p>
            <a:pPr>
              <a:buNone/>
            </a:pPr>
            <a:r>
              <a:rPr lang="en-US" sz="1600" dirty="0" err="1"/>
              <a:t>Jumlah</a:t>
            </a:r>
            <a:r>
              <a:rPr lang="en-US" sz="1600" dirty="0"/>
              <a:t> PPN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PPnBM</a:t>
            </a:r>
            <a:r>
              <a:rPr lang="en-US" sz="1600" dirty="0"/>
              <a:t> yang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dibayar</a:t>
            </a:r>
            <a:r>
              <a:rPr lang="en-US" sz="1600" dirty="0"/>
              <a:t> </a:t>
            </a:r>
            <a:r>
              <a:rPr lang="en-US" sz="1600" dirty="0" smtClean="0"/>
              <a:t>    =</a:t>
            </a:r>
            <a:r>
              <a:rPr lang="en-US" sz="1600" dirty="0" err="1"/>
              <a:t>Rp</a:t>
            </a:r>
            <a:r>
              <a:rPr lang="en-US" sz="1600" dirty="0"/>
              <a:t> </a:t>
            </a:r>
            <a:r>
              <a:rPr lang="en-US" sz="1600" dirty="0" smtClean="0"/>
              <a:t>27.692.307,50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 </a:t>
            </a:r>
            <a:r>
              <a:rPr lang="en-US" sz="1600" dirty="0" err="1" smtClean="0"/>
              <a:t>Harga</a:t>
            </a:r>
            <a:r>
              <a:rPr lang="en-US" sz="1600" dirty="0" smtClean="0"/>
              <a:t> </a:t>
            </a:r>
            <a:r>
              <a:rPr lang="en-US" sz="1600" dirty="0" err="1"/>
              <a:t>pokok</a:t>
            </a:r>
            <a:r>
              <a:rPr lang="en-US" sz="1600" dirty="0"/>
              <a:t> </a:t>
            </a:r>
            <a:r>
              <a:rPr lang="en-US" sz="1600" dirty="0" err="1"/>
              <a:t>barang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 </a:t>
            </a:r>
            <a:r>
              <a:rPr lang="en-US" sz="1600" dirty="0" err="1"/>
              <a:t>Rp</a:t>
            </a:r>
            <a:r>
              <a:rPr lang="en-US" sz="1600" dirty="0"/>
              <a:t> 120.000.000,00 – </a:t>
            </a:r>
            <a:r>
              <a:rPr lang="en-US" sz="1600" dirty="0" err="1"/>
              <a:t>Rp</a:t>
            </a:r>
            <a:r>
              <a:rPr lang="en-US" sz="1600" dirty="0"/>
              <a:t> 27.692.307,5 = </a:t>
            </a:r>
            <a:r>
              <a:rPr lang="en-US" sz="1600" dirty="0" err="1"/>
              <a:t>Rp</a:t>
            </a:r>
            <a:r>
              <a:rPr lang="en-US" sz="1600" dirty="0"/>
              <a:t> 92.307.692,5</a:t>
            </a:r>
          </a:p>
          <a:p>
            <a:pPr>
              <a:buNone/>
            </a:pPr>
            <a:r>
              <a:rPr lang="en-US" sz="1600" dirty="0"/>
              <a:t> </a:t>
            </a:r>
          </a:p>
          <a:p>
            <a:pPr>
              <a:buNone/>
            </a:pPr>
            <a:r>
              <a:rPr lang="en-US" sz="1600" dirty="0"/>
              <a:t> </a:t>
            </a:r>
          </a:p>
          <a:p>
            <a:pPr>
              <a:buNone/>
            </a:pPr>
            <a:r>
              <a:rPr lang="en-US" sz="1600" dirty="0"/>
              <a:t> </a:t>
            </a:r>
          </a:p>
          <a:p>
            <a:r>
              <a:rPr lang="en-US" sz="1600" dirty="0"/>
              <a:t> </a:t>
            </a:r>
          </a:p>
          <a:p>
            <a:endParaRPr lang="en-US" sz="16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233</TotalTime>
  <Words>1013</Words>
  <Application>Microsoft Office PowerPoint</Application>
  <PresentationFormat>On-screen Show (4:3)</PresentationFormat>
  <Paragraphs>250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Solstice</vt:lpstr>
      <vt:lpstr>    PAJAK PERTAMBAHAN NILAI (PPN) DAN PAJAK PENJUALAN ATAS BARANG MEWAH (PPnBM) </vt:lpstr>
      <vt:lpstr>DASAR HUKUM</vt:lpstr>
      <vt:lpstr> SUBJEK PAJAK PPN DAN PPnBM </vt:lpstr>
      <vt:lpstr> TERMASUK PENGUSAHA KENA PAJAK  </vt:lpstr>
      <vt:lpstr>KEWAJIBAN PENGUSAHA KENA PAJAK</vt:lpstr>
      <vt:lpstr>BARANG KENA PAJAK </vt:lpstr>
      <vt:lpstr> PENYERAHAN BARANG KENA PAJAK  </vt:lpstr>
      <vt:lpstr>lanjutan</vt:lpstr>
      <vt:lpstr> PENGECUALIAN BARANG KENA PAJAK </vt:lpstr>
      <vt:lpstr>lanjutan</vt:lpstr>
      <vt:lpstr>JASA KENA PAJAK </vt:lpstr>
      <vt:lpstr> PENGECUALIAN JASA KENA PAJAK  </vt:lpstr>
      <vt:lpstr>OBJEK PAJAK PPN </vt:lpstr>
      <vt:lpstr>DASAR PENGENAAN PPN </vt:lpstr>
      <vt:lpstr>lanjutan</vt:lpstr>
      <vt:lpstr> TARIF PPN </vt:lpstr>
      <vt:lpstr> PAJAK MASUKAN </vt:lpstr>
      <vt:lpstr> PAJAK KELUARAN </vt:lpstr>
      <vt:lpstr> KARAKTERISTIK PPnBM </vt:lpstr>
      <vt:lpstr> TARIF PPnBM </vt:lpstr>
      <vt:lpstr> JENIS JENIS FAKUR PAJAK </vt:lpstr>
      <vt:lpstr>CONTOH</vt:lpstr>
      <vt:lpstr>PowerPoint Presentation</vt:lpstr>
      <vt:lpstr>No 5</vt:lpstr>
      <vt:lpstr>No 6</vt:lpstr>
      <vt:lpstr>No 7</vt:lpstr>
      <vt:lpstr>No 8</vt:lpstr>
      <vt:lpstr>No 11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PAJAK PERTAMBAHAN NILAI (PPN) DAN PAJAK PENJUALAN ATAS BARANG MEWAH (PPnBM) </dc:title>
  <dc:creator>Valued Acer Customer</dc:creator>
  <cp:lastModifiedBy>DEASY</cp:lastModifiedBy>
  <cp:revision>18</cp:revision>
  <dcterms:created xsi:type="dcterms:W3CDTF">2010-11-21T06:36:47Z</dcterms:created>
  <dcterms:modified xsi:type="dcterms:W3CDTF">2019-04-16T01:46:37Z</dcterms:modified>
</cp:coreProperties>
</file>