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3" r:id="rId9"/>
    <p:sldId id="264" r:id="rId10"/>
    <p:sldId id="262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7102475" cy="8991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2C56D6-FC18-4E9A-BECE-A253A4DED96B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40750"/>
            <a:ext cx="3078163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540750"/>
            <a:ext cx="3078163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167A1-3F4E-4582-9A99-474097FC4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6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495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495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C4C5EB-25B1-410B-89AF-5B56996CC31A}" type="datetimeFigureOut">
              <a:rPr lang="en-US" smtClean="0"/>
              <a:pPr/>
              <a:t>5/14/2018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03338" y="674688"/>
            <a:ext cx="4495800" cy="3371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271010"/>
            <a:ext cx="5681980" cy="4046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40459"/>
            <a:ext cx="3077739" cy="4495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540459"/>
            <a:ext cx="3077739" cy="4495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EF5FF-1B30-490A-99E9-F9596623C9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37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EF5FF-1B30-490A-99E9-F9596623C99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985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EF5FF-1B30-490A-99E9-F9596623C99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472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EF5FF-1B30-490A-99E9-F9596623C99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82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EF5FF-1B30-490A-99E9-F9596623C99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40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EF5FF-1B30-490A-99E9-F9596623C99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58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EF5FF-1B30-490A-99E9-F9596623C99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366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EF5FF-1B30-490A-99E9-F9596623C99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27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EF5FF-1B30-490A-99E9-F9596623C99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292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EF5FF-1B30-490A-99E9-F9596623C99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72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EF5FF-1B30-490A-99E9-F9596623C99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755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EF5FF-1B30-490A-99E9-F9596623C99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067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EF5FF-1B30-490A-99E9-F9596623C99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455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EF5FF-1B30-490A-99E9-F9596623C99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2712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EF5FF-1B30-490A-99E9-F9596623C99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602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EF5FF-1B30-490A-99E9-F9596623C99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443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3775-DF0E-43EB-A30F-3331667B9EB3}" type="datetimeFigureOut">
              <a:rPr lang="en-US" smtClean="0"/>
              <a:pPr/>
              <a:t>5/14/2018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3293-C7AF-4F32-A2DC-0C3F7A05D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3775-DF0E-43EB-A30F-3331667B9EB3}" type="datetimeFigureOut">
              <a:rPr lang="en-US" smtClean="0"/>
              <a:pPr/>
              <a:t>5/14/2018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3293-C7AF-4F32-A2DC-0C3F7A05D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3775-DF0E-43EB-A30F-3331667B9EB3}" type="datetimeFigureOut">
              <a:rPr lang="en-US" smtClean="0"/>
              <a:pPr/>
              <a:t>5/14/2018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3293-C7AF-4F32-A2DC-0C3F7A05D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3775-DF0E-43EB-A30F-3331667B9EB3}" type="datetimeFigureOut">
              <a:rPr lang="en-US" smtClean="0"/>
              <a:pPr/>
              <a:t>5/14/2018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3293-C7AF-4F32-A2DC-0C3F7A05D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3775-DF0E-43EB-A30F-3331667B9EB3}" type="datetimeFigureOut">
              <a:rPr lang="en-US" smtClean="0"/>
              <a:pPr/>
              <a:t>5/14/2018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3293-C7AF-4F32-A2DC-0C3F7A05D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3775-DF0E-43EB-A30F-3331667B9EB3}" type="datetimeFigureOut">
              <a:rPr lang="en-US" smtClean="0"/>
              <a:pPr/>
              <a:t>5/14/2018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3293-C7AF-4F32-A2DC-0C3F7A05D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3775-DF0E-43EB-A30F-3331667B9EB3}" type="datetimeFigureOut">
              <a:rPr lang="en-US" smtClean="0"/>
              <a:pPr/>
              <a:t>5/14/2018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3293-C7AF-4F32-A2DC-0C3F7A05D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3775-DF0E-43EB-A30F-3331667B9EB3}" type="datetimeFigureOut">
              <a:rPr lang="en-US" smtClean="0"/>
              <a:pPr/>
              <a:t>5/14/2018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3293-C7AF-4F32-A2DC-0C3F7A05D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3775-DF0E-43EB-A30F-3331667B9EB3}" type="datetimeFigureOut">
              <a:rPr lang="en-US" smtClean="0"/>
              <a:pPr/>
              <a:t>5/14/2018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2BB3293-C7AF-4F32-A2DC-0C3F7A05DA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3775-DF0E-43EB-A30F-3331667B9EB3}" type="datetimeFigureOut">
              <a:rPr lang="en-US" smtClean="0"/>
              <a:pPr/>
              <a:t>5/14/2018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3293-C7AF-4F32-A2DC-0C3F7A05D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3775-DF0E-43EB-A30F-3331667B9EB3}" type="datetimeFigureOut">
              <a:rPr lang="en-US" smtClean="0"/>
              <a:pPr/>
              <a:t>5/14/2018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3293-C7AF-4F32-A2DC-0C3F7A05DA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00B3775-DF0E-43EB-A30F-3331667B9EB3}" type="datetimeFigureOut">
              <a:rPr lang="en-US" smtClean="0"/>
              <a:pPr/>
              <a:t>5/14/2018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2BB3293-C7AF-4F32-A2DC-0C3F7A05DAA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b="1" dirty="0"/>
              <a:t>BEA MATERAI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b="1" dirty="0" smtClean="0"/>
              <a:t>DASAR HUKUM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_tradnl" b="1" dirty="0" smtClean="0"/>
              <a:t>	</a:t>
            </a:r>
            <a:r>
              <a:rPr lang="es-ES_tradnl" b="1" dirty="0" smtClean="0">
                <a:latin typeface="Arial" pitchFamily="34" charset="0"/>
                <a:cs typeface="Arial" pitchFamily="34" charset="0"/>
              </a:rPr>
              <a:t>UU </a:t>
            </a:r>
            <a:r>
              <a:rPr lang="es-ES_tradnl" b="1" dirty="0">
                <a:latin typeface="Arial" pitchFamily="34" charset="0"/>
                <a:cs typeface="Arial" pitchFamily="34" charset="0"/>
              </a:rPr>
              <a:t>NO 13 TAHUN 1985 TENTANG BEA MATERAI DENGAN BEBERAPA ATURAN PELAKSANAANNYA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b="1" dirty="0" smtClean="0"/>
              <a:t>PENDAHULUAN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b="1" dirty="0" smtClean="0">
                <a:latin typeface="Arial Rounded MT Bold" pitchFamily="34" charset="0"/>
              </a:rPr>
              <a:t>SESUAI </a:t>
            </a:r>
            <a:r>
              <a:rPr lang="es-ES_tradnl" b="1" dirty="0">
                <a:latin typeface="Arial Rounded MT Bold" pitchFamily="34" charset="0"/>
              </a:rPr>
              <a:t>DENGAN UU NO 13 TAHUN 1985 TENTANG BEA MATERAI YAITU DIKENAKAN ATAS DOKUMEN</a:t>
            </a:r>
            <a:endParaRPr lang="en-US" dirty="0">
              <a:latin typeface="Arial Rounded MT Bold" pitchFamily="34" charset="0"/>
            </a:endParaRPr>
          </a:p>
          <a:p>
            <a:pPr>
              <a:buNone/>
            </a:pPr>
            <a:r>
              <a:rPr lang="es-ES_tradnl" b="1" dirty="0"/>
              <a:t> </a:t>
            </a:r>
            <a:endParaRPr lang="en-US" dirty="0"/>
          </a:p>
          <a:p>
            <a:r>
              <a:rPr lang="es-ES_tradnl" b="1" dirty="0">
                <a:latin typeface="Arial Rounded MT Bold" pitchFamily="34" charset="0"/>
              </a:rPr>
              <a:t>DOKUMEN ADALAH KERTAS YANG BERISIKAN TULISAN YANG MENGANDUNG ARTI DAN MAKSUD TENTANG PERBUATAN, KEADAAN ATAU KENYATAAN BAGI  SESEORANG DAN/ATAU PIHAK </a:t>
            </a:r>
            <a:r>
              <a:rPr lang="es-ES_tradnl" b="1" dirty="0" err="1">
                <a:latin typeface="Arial Rounded MT Bold" pitchFamily="34" charset="0"/>
              </a:rPr>
              <a:t>PIHAK</a:t>
            </a:r>
            <a:r>
              <a:rPr lang="es-ES_tradnl" b="1" dirty="0">
                <a:latin typeface="Arial Rounded MT Bold" pitchFamily="34" charset="0"/>
              </a:rPr>
              <a:t> YANG BERKEPENTINGAN.</a:t>
            </a:r>
            <a:endParaRPr lang="en-US" dirty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b="1" dirty="0"/>
              <a:t>BEA MATERAI TERUTANG OLEH PIHAK YANG MENERIMA ATAU PIHAK YANG MENDAPAT MANFAAT DARI DOKUMEN KECUALI PIHAK-PIHAK TERSEBUT MENENTUKAN LAIN</a:t>
            </a:r>
            <a:endParaRPr lang="en-US" dirty="0"/>
          </a:p>
          <a:p>
            <a:endParaRPr lang="en-US" b="1" dirty="0" smtClean="0"/>
          </a:p>
          <a:p>
            <a:r>
              <a:rPr lang="en-US" b="1" dirty="0" smtClean="0"/>
              <a:t>APABILA </a:t>
            </a:r>
            <a:r>
              <a:rPr lang="en-US" b="1" dirty="0"/>
              <a:t>DOKUMEN DIBUAT OLEH SATU PIHAK MAKA BEA MATERAI TERUTANG OLEH YANG MENERIMA DOKUMEN TERSEBUT, TAPI APABILA DIBUAT OLEH DUA PIHAK MAKA TERUTANG OLEH MASING-MASING PIHAK</a:t>
            </a:r>
            <a:endParaRPr lang="en-US" dirty="0"/>
          </a:p>
          <a:p>
            <a:pPr>
              <a:buNone/>
            </a:pPr>
            <a:r>
              <a:rPr lang="en-US" b="1" dirty="0"/>
              <a:t> 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OBJEK BEA MATERAI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 smtClean="0"/>
              <a:t>SURAT </a:t>
            </a:r>
            <a:r>
              <a:rPr lang="en-US" b="1" dirty="0"/>
              <a:t>PERJANJIAN DAN SURAT-SURAT LAINNYA YANG DIBUAT DENGAN TUJUAN UNTUK DIGUNAKAN SEBAGAI ALAT PEMBUKTIAN MENGENAI PERBUATAN, KENYATAAN, ATAU KEADAAN YANG BERSIFAT PERDATA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b="1" dirty="0"/>
              <a:t>AKTA NOTARIS TERMASUK SALINANNYA</a:t>
            </a:r>
            <a:endParaRPr lang="en-US" dirty="0"/>
          </a:p>
          <a:p>
            <a:pPr lvl="0"/>
            <a:r>
              <a:rPr lang="en-US" b="1" dirty="0"/>
              <a:t>AKTA YANG DIBUAT OLEH PPAT TERMASUK RANGKAPANNYA</a:t>
            </a:r>
            <a:endParaRPr lang="en-US" dirty="0"/>
          </a:p>
          <a:p>
            <a:pPr lvl="0"/>
            <a:r>
              <a:rPr lang="en-US" b="1" dirty="0"/>
              <a:t>SURAT YANG MEMUAT JUMLAH UANG LEBIH DARI </a:t>
            </a:r>
            <a:r>
              <a:rPr lang="en-US" b="1" dirty="0" err="1"/>
              <a:t>Rp</a:t>
            </a:r>
            <a:r>
              <a:rPr lang="en-US" b="1" dirty="0"/>
              <a:t>. 1 JUTA:</a:t>
            </a:r>
            <a:endParaRPr lang="en-US" dirty="0"/>
          </a:p>
          <a:p>
            <a:pPr lvl="1"/>
            <a:r>
              <a:rPr lang="en-US" b="1" dirty="0"/>
              <a:t>YANG MENYEBUTKAN PENERIMAAN UANG</a:t>
            </a:r>
            <a:endParaRPr lang="en-US" dirty="0"/>
          </a:p>
          <a:p>
            <a:pPr lvl="1"/>
            <a:r>
              <a:rPr lang="en-US" b="1" dirty="0"/>
              <a:t>YANG MENYATAKAN PEMBUKAAN UANG ATAU PENYIMPANAN UANG DALAM REKENING DI BANK</a:t>
            </a:r>
            <a:endParaRPr lang="en-US" dirty="0"/>
          </a:p>
          <a:p>
            <a:pPr lvl="1"/>
            <a:r>
              <a:rPr lang="en-US" b="1" dirty="0"/>
              <a:t>YANG BERISI PEMBERITAHUAN SALDO REKENING DI BANK</a:t>
            </a:r>
            <a:endParaRPr lang="en-US" dirty="0"/>
          </a:p>
          <a:p>
            <a:pPr lvl="1"/>
            <a:r>
              <a:rPr lang="en-US" b="1" dirty="0"/>
              <a:t>YANG BERISI PENGAKUAN BAHWA UTANG UANG SELURUHNYA ATAU SEBAGIAN TELAH DILUNASI ATAU DIPERHITUNGKAN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 smtClean="0"/>
              <a:t>SURAT BERHARGA SEPERTI WESEL, PROMES, AKSEP DAN CEK YANG</a:t>
            </a:r>
            <a:r>
              <a:rPr lang="en-US" dirty="0" smtClean="0"/>
              <a:t> </a:t>
            </a:r>
            <a:r>
              <a:rPr lang="en-US" b="1" dirty="0" smtClean="0"/>
              <a:t>NOMINALNYA LEBIH DARI </a:t>
            </a:r>
            <a:r>
              <a:rPr lang="en-US" b="1" dirty="0" err="1" smtClean="0"/>
              <a:t>Rp</a:t>
            </a:r>
            <a:r>
              <a:rPr lang="en-US" b="1" dirty="0" smtClean="0"/>
              <a:t>. 1 JUTA</a:t>
            </a:r>
            <a:endParaRPr lang="en-US" dirty="0" smtClean="0"/>
          </a:p>
          <a:p>
            <a:pPr lvl="0"/>
            <a:r>
              <a:rPr lang="en-US" b="1" dirty="0" smtClean="0"/>
              <a:t> EFEK DENGAN NAMA DAN DALAM BENTUK APAPUN SEPANJANG HARGA NOMINALNYA LEBIH DARI </a:t>
            </a:r>
            <a:r>
              <a:rPr lang="en-US" b="1" dirty="0" err="1" smtClean="0"/>
              <a:t>Rp</a:t>
            </a:r>
            <a:r>
              <a:rPr lang="en-US" b="1" dirty="0" smtClean="0"/>
              <a:t> 1 JUTA</a:t>
            </a:r>
            <a:endParaRPr lang="en-US" dirty="0" smtClean="0"/>
          </a:p>
          <a:p>
            <a:pPr lvl="0"/>
            <a:r>
              <a:rPr lang="en-US" b="1" dirty="0" smtClean="0"/>
              <a:t>DOKUMEN YANG AKAN DIGUNAKAN SEBAGAI ALAT PEMBUKTIAN DI PENGADILAN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TARIF BEA MATERAI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b="1" dirty="0" smtClean="0">
                <a:latin typeface="Arial Rounded MT Bold" pitchFamily="34" charset="0"/>
              </a:rPr>
              <a:t>UU </a:t>
            </a:r>
            <a:r>
              <a:rPr lang="en-US" b="1" dirty="0">
                <a:latin typeface="Arial Rounded MT Bold" pitchFamily="34" charset="0"/>
              </a:rPr>
              <a:t>NO 13 TAHUN 1985</a:t>
            </a:r>
            <a:endParaRPr lang="en-US" dirty="0">
              <a:latin typeface="Arial Rounded MT Bold" pitchFamily="34" charset="0"/>
            </a:endParaRPr>
          </a:p>
          <a:p>
            <a:pPr>
              <a:buNone/>
            </a:pPr>
            <a:r>
              <a:rPr lang="en-US" b="1" dirty="0" smtClean="0">
                <a:latin typeface="Arial Rounded MT Bold" pitchFamily="34" charset="0"/>
              </a:rPr>
              <a:t>	UNTUK </a:t>
            </a:r>
            <a:r>
              <a:rPr lang="en-US" b="1" dirty="0">
                <a:latin typeface="Arial Rounded MT Bold" pitchFamily="34" charset="0"/>
              </a:rPr>
              <a:t>DOKUMEN NO 1- 7 DIKENAKAN TARIP BEA MATERAI </a:t>
            </a:r>
            <a:r>
              <a:rPr lang="en-US" b="1" dirty="0" err="1">
                <a:latin typeface="Arial Rounded MT Bold" pitchFamily="34" charset="0"/>
              </a:rPr>
              <a:t>Rp</a:t>
            </a:r>
            <a:r>
              <a:rPr lang="en-US" b="1" dirty="0">
                <a:latin typeface="Arial Rounded MT Bold" pitchFamily="34" charset="0"/>
              </a:rPr>
              <a:t> 1.000,- KECUALI UNTUK DOKUMEN NO 4-6 YANG NILAI NOMINALNYA DI ATAS </a:t>
            </a:r>
            <a:r>
              <a:rPr lang="en-US" b="1" dirty="0" err="1">
                <a:latin typeface="Arial Rounded MT Bold" pitchFamily="34" charset="0"/>
              </a:rPr>
              <a:t>Rp</a:t>
            </a:r>
            <a:r>
              <a:rPr lang="en-US" b="1" dirty="0">
                <a:latin typeface="Arial Rounded MT Bold" pitchFamily="34" charset="0"/>
              </a:rPr>
              <a:t> 100.000 TAPI TIDAL LEBIH DARI </a:t>
            </a:r>
            <a:r>
              <a:rPr lang="en-US" b="1" dirty="0" err="1">
                <a:latin typeface="Arial Rounded MT Bold" pitchFamily="34" charset="0"/>
              </a:rPr>
              <a:t>Rp</a:t>
            </a:r>
            <a:r>
              <a:rPr lang="en-US" b="1" dirty="0">
                <a:latin typeface="Arial Rounded MT Bold" pitchFamily="34" charset="0"/>
              </a:rPr>
              <a:t> 1 JUTA MAKA DIKENAKAN BEA MATERAI </a:t>
            </a:r>
            <a:r>
              <a:rPr lang="en-US" b="1" dirty="0" err="1">
                <a:latin typeface="Arial Rounded MT Bold" pitchFamily="34" charset="0"/>
              </a:rPr>
              <a:t>Rp</a:t>
            </a:r>
            <a:r>
              <a:rPr lang="en-US" b="1" dirty="0">
                <a:latin typeface="Arial Rounded MT Bold" pitchFamily="34" charset="0"/>
              </a:rPr>
              <a:t> 500,-</a:t>
            </a:r>
            <a:endParaRPr lang="en-US" dirty="0">
              <a:latin typeface="Arial Rounded MT Bold" pitchFamily="34" charset="0"/>
            </a:endParaRPr>
          </a:p>
          <a:p>
            <a:pPr>
              <a:buNone/>
            </a:pPr>
            <a:r>
              <a:rPr lang="en-US" b="1" dirty="0">
                <a:latin typeface="Arial Rounded MT Bold" pitchFamily="34" charset="0"/>
              </a:rPr>
              <a:t> </a:t>
            </a:r>
            <a:endParaRPr lang="en-US" dirty="0">
              <a:latin typeface="Arial Rounded MT Bold" pitchFamily="34" charset="0"/>
            </a:endParaRPr>
          </a:p>
          <a:p>
            <a:pPr>
              <a:buNone/>
            </a:pPr>
            <a:r>
              <a:rPr lang="en-US" b="1" dirty="0">
                <a:latin typeface="Arial Rounded MT Bold" pitchFamily="34" charset="0"/>
              </a:rPr>
              <a:t> </a:t>
            </a:r>
            <a:endParaRPr lang="en-US" dirty="0">
              <a:latin typeface="Arial Rounded MT Bold" pitchFamily="34" charset="0"/>
            </a:endParaRPr>
          </a:p>
          <a:p>
            <a:pPr lvl="0"/>
            <a:r>
              <a:rPr lang="en-US" b="1" dirty="0">
                <a:latin typeface="Arial Rounded MT Bold" pitchFamily="34" charset="0"/>
              </a:rPr>
              <a:t>PP NO 13 TAHUN 1989</a:t>
            </a:r>
            <a:endParaRPr lang="en-US" dirty="0">
              <a:latin typeface="Arial Rounded MT Bold" pitchFamily="34" charset="0"/>
            </a:endParaRPr>
          </a:p>
          <a:p>
            <a:pPr>
              <a:buNone/>
            </a:pPr>
            <a:r>
              <a:rPr lang="en-US" b="1" dirty="0" smtClean="0">
                <a:latin typeface="Arial Rounded MT Bold" pitchFamily="34" charset="0"/>
              </a:rPr>
              <a:t>	ADA </a:t>
            </a:r>
            <a:r>
              <a:rPr lang="en-US" b="1" dirty="0">
                <a:latin typeface="Arial Rounded MT Bold" pitchFamily="34" charset="0"/>
              </a:rPr>
              <a:t>PERUBAHAN TARIF BEA MATERAI YAITU UNTUK BEA MATERAI CEK GIRO BILYET DIATUR DENGAN TARIF </a:t>
            </a:r>
            <a:r>
              <a:rPr lang="en-US" b="1" dirty="0" err="1">
                <a:latin typeface="Arial Rounded MT Bold" pitchFamily="34" charset="0"/>
              </a:rPr>
              <a:t>Rp</a:t>
            </a:r>
            <a:r>
              <a:rPr lang="en-US" b="1" dirty="0">
                <a:latin typeface="Arial Rounded MT Bold" pitchFamily="34" charset="0"/>
              </a:rPr>
              <a:t> 500,- TANPA BATAS PENGENAAN NILAI NOMINAL</a:t>
            </a:r>
            <a:endParaRPr lang="en-US" dirty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b="1" dirty="0">
                <a:latin typeface="Arial Rounded MT Bold" pitchFamily="34" charset="0"/>
              </a:rPr>
              <a:t>PP NO 7 TAHUN 1995</a:t>
            </a:r>
            <a:endParaRPr lang="en-US" dirty="0">
              <a:latin typeface="Arial Rounded MT Bold" pitchFamily="34" charset="0"/>
            </a:endParaRPr>
          </a:p>
          <a:p>
            <a:pPr>
              <a:buNone/>
            </a:pPr>
            <a:r>
              <a:rPr lang="en-US" b="1" dirty="0" smtClean="0">
                <a:latin typeface="Arial Rounded MT Bold" pitchFamily="34" charset="0"/>
              </a:rPr>
              <a:t>	UNTUK </a:t>
            </a:r>
            <a:r>
              <a:rPr lang="en-US" b="1" dirty="0">
                <a:latin typeface="Arial Rounded MT Bold" pitchFamily="34" charset="0"/>
              </a:rPr>
              <a:t>DOKUMEN NO 1-7 DIKENAKAN BEA MATERAI </a:t>
            </a:r>
            <a:r>
              <a:rPr lang="en-US" b="1" dirty="0" err="1">
                <a:latin typeface="Arial Rounded MT Bold" pitchFamily="34" charset="0"/>
              </a:rPr>
              <a:t>Rp</a:t>
            </a:r>
            <a:r>
              <a:rPr lang="en-US" b="1" dirty="0">
                <a:latin typeface="Arial Rounded MT Bold" pitchFamily="34" charset="0"/>
              </a:rPr>
              <a:t> 2000,- SEDANGKAN UNTUK DOKUMEN NO 4-6 YANG MEMPUNYAI NILAI NOMINAL </a:t>
            </a:r>
            <a:r>
              <a:rPr lang="en-US" b="1" dirty="0" err="1">
                <a:latin typeface="Arial Rounded MT Bold" pitchFamily="34" charset="0"/>
              </a:rPr>
              <a:t>Rp</a:t>
            </a:r>
            <a:r>
              <a:rPr lang="en-US" b="1" dirty="0">
                <a:latin typeface="Arial Rounded MT Bold" pitchFamily="34" charset="0"/>
              </a:rPr>
              <a:t> 250.000,- TAPI TIDAK LEBIH DARI </a:t>
            </a:r>
            <a:r>
              <a:rPr lang="en-US" b="1" dirty="0" err="1">
                <a:latin typeface="Arial Rounded MT Bold" pitchFamily="34" charset="0"/>
              </a:rPr>
              <a:t>Rp</a:t>
            </a:r>
            <a:r>
              <a:rPr lang="en-US" b="1" dirty="0">
                <a:latin typeface="Arial Rounded MT Bold" pitchFamily="34" charset="0"/>
              </a:rPr>
              <a:t> 1 JUTA MAKA BEA MATERAINYA </a:t>
            </a:r>
            <a:r>
              <a:rPr lang="en-US" b="1" dirty="0" err="1">
                <a:latin typeface="Arial Rounded MT Bold" pitchFamily="34" charset="0"/>
              </a:rPr>
              <a:t>Rp</a:t>
            </a:r>
            <a:r>
              <a:rPr lang="en-US" b="1" dirty="0">
                <a:latin typeface="Arial Rounded MT Bold" pitchFamily="34" charset="0"/>
              </a:rPr>
              <a:t> 1.000</a:t>
            </a:r>
            <a:r>
              <a:rPr lang="en-US" b="1" dirty="0" smtClean="0">
                <a:latin typeface="Arial Rounded MT Bold" pitchFamily="34" charset="0"/>
              </a:rPr>
              <a:t>,-</a:t>
            </a:r>
          </a:p>
          <a:p>
            <a:pPr>
              <a:buNone/>
            </a:pPr>
            <a:endParaRPr lang="en-US" dirty="0">
              <a:latin typeface="Arial Rounded MT Bold" pitchFamily="34" charset="0"/>
            </a:endParaRPr>
          </a:p>
          <a:p>
            <a:pPr lvl="0"/>
            <a:r>
              <a:rPr lang="en-US" b="1" dirty="0">
                <a:latin typeface="Arial Rounded MT Bold" pitchFamily="34" charset="0"/>
              </a:rPr>
              <a:t>PP NO 24 TAHUN 2000</a:t>
            </a:r>
            <a:endParaRPr lang="en-US" dirty="0">
              <a:latin typeface="Arial Rounded MT Bold" pitchFamily="34" charset="0"/>
            </a:endParaRPr>
          </a:p>
          <a:p>
            <a:pPr>
              <a:buNone/>
            </a:pPr>
            <a:r>
              <a:rPr lang="en-US" b="1" dirty="0" smtClean="0">
                <a:latin typeface="Arial Rounded MT Bold" pitchFamily="34" charset="0"/>
              </a:rPr>
              <a:t>	UNTUK </a:t>
            </a:r>
            <a:r>
              <a:rPr lang="en-US" b="1" dirty="0">
                <a:latin typeface="Arial Rounded MT Bold" pitchFamily="34" charset="0"/>
              </a:rPr>
              <a:t>DOKUMEN NO 1,2 ,3 DAN 6 DIKENAKAN BEA MATERAI </a:t>
            </a:r>
            <a:r>
              <a:rPr lang="en-US" b="1" dirty="0" err="1">
                <a:latin typeface="Arial Rounded MT Bold" pitchFamily="34" charset="0"/>
              </a:rPr>
              <a:t>Rp</a:t>
            </a:r>
            <a:r>
              <a:rPr lang="en-US" b="1" dirty="0">
                <a:latin typeface="Arial Rounded MT Bold" pitchFamily="34" charset="0"/>
              </a:rPr>
              <a:t> 6.000,- UNTUK DOKUMEN NO 4-5 YANG MEMPUNYAI HARGA NOMINAL SAMPAI </a:t>
            </a:r>
            <a:r>
              <a:rPr lang="en-US" b="1" dirty="0" err="1">
                <a:latin typeface="Arial Rounded MT Bold" pitchFamily="34" charset="0"/>
              </a:rPr>
              <a:t>Rp</a:t>
            </a:r>
            <a:r>
              <a:rPr lang="en-US" b="1" dirty="0">
                <a:latin typeface="Arial Rounded MT Bold" pitchFamily="34" charset="0"/>
              </a:rPr>
              <a:t> 250.000,- TIDAK DIKENAKAN BEA MATERAI YANG HARGANYA </a:t>
            </a:r>
            <a:r>
              <a:rPr lang="en-US" b="1" dirty="0" err="1">
                <a:latin typeface="Arial Rounded MT Bold" pitchFamily="34" charset="0"/>
              </a:rPr>
              <a:t>rp</a:t>
            </a:r>
            <a:r>
              <a:rPr lang="en-US" b="1" dirty="0">
                <a:latin typeface="Arial Rounded MT Bold" pitchFamily="34" charset="0"/>
              </a:rPr>
              <a:t> 250.000,- -1 JUTA DIKENAKAN BEA MATERAI </a:t>
            </a:r>
            <a:r>
              <a:rPr lang="en-US" b="1" dirty="0" err="1">
                <a:latin typeface="Arial Rounded MT Bold" pitchFamily="34" charset="0"/>
              </a:rPr>
              <a:t>Rp</a:t>
            </a:r>
            <a:r>
              <a:rPr lang="en-US" b="1" dirty="0">
                <a:latin typeface="Arial Rounded MT Bold" pitchFamily="34" charset="0"/>
              </a:rPr>
              <a:t> 3000,- DAN  YANG HARGA NOMINALNYA DIATAS 1 JUTA DIKENAKAN BEA MATERAI  </a:t>
            </a:r>
            <a:r>
              <a:rPr lang="en-US" b="1" dirty="0" err="1">
                <a:latin typeface="Arial Rounded MT Bold" pitchFamily="34" charset="0"/>
              </a:rPr>
              <a:t>Rp</a:t>
            </a:r>
            <a:r>
              <a:rPr lang="en-US" b="1" dirty="0">
                <a:latin typeface="Arial Rounded MT Bold" pitchFamily="34" charset="0"/>
              </a:rPr>
              <a:t> 6.000,-</a:t>
            </a:r>
            <a:endParaRPr lang="en-US" dirty="0">
              <a:latin typeface="Arial Rounded MT Bold" pitchFamily="34" charset="0"/>
            </a:endParaRPr>
          </a:p>
          <a:p>
            <a:pPr>
              <a:buNone/>
            </a:pPr>
            <a:r>
              <a:rPr lang="en-US" b="1" dirty="0">
                <a:latin typeface="Arial Rounded MT Bold" pitchFamily="34" charset="0"/>
              </a:rPr>
              <a:t> </a:t>
            </a:r>
            <a:endParaRPr lang="en-US" dirty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TIDAK DIKENAKAN BEA MATERAI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b="1" dirty="0" smtClean="0"/>
              <a:t>DOKUMEN </a:t>
            </a:r>
            <a:r>
              <a:rPr lang="en-US" b="1" dirty="0"/>
              <a:t>BERUPA:</a:t>
            </a:r>
            <a:endParaRPr lang="en-US" dirty="0"/>
          </a:p>
          <a:p>
            <a:pPr lvl="1"/>
            <a:r>
              <a:rPr lang="en-US" b="1" dirty="0"/>
              <a:t>SURAT PENYIMPANAN BARANG</a:t>
            </a:r>
            <a:endParaRPr lang="en-US" dirty="0"/>
          </a:p>
          <a:p>
            <a:pPr lvl="1"/>
            <a:r>
              <a:rPr lang="en-US" b="1" dirty="0"/>
              <a:t>KONOSEMEN</a:t>
            </a:r>
            <a:endParaRPr lang="en-US" dirty="0"/>
          </a:p>
          <a:p>
            <a:pPr lvl="1"/>
            <a:r>
              <a:rPr lang="en-US" b="1" dirty="0"/>
              <a:t>SURAT ANGKUTAN PENUMPANG BARANG</a:t>
            </a:r>
            <a:endParaRPr lang="en-US" dirty="0"/>
          </a:p>
          <a:p>
            <a:pPr lvl="1"/>
            <a:r>
              <a:rPr lang="en-US" b="1" dirty="0"/>
              <a:t>SURAT KETERANGAN PEMINDAHAN YANG DITULISKAN DIATAS DOKUMEN </a:t>
            </a:r>
            <a:endParaRPr lang="en-US" dirty="0"/>
          </a:p>
          <a:p>
            <a:pPr lvl="1"/>
            <a:r>
              <a:rPr lang="en-US" b="1" dirty="0"/>
              <a:t>BUKTI UNTUK PENGIRIMAN DAN PENERIMAAN BARANG</a:t>
            </a:r>
            <a:endParaRPr lang="en-US" dirty="0"/>
          </a:p>
          <a:p>
            <a:pPr lvl="1"/>
            <a:r>
              <a:rPr lang="en-US" b="1" dirty="0"/>
              <a:t>SURAT-SURAT LAINNYA YANG DISAMAKAN DENGAN SURAT-SURAT DIATAS</a:t>
            </a:r>
            <a:endParaRPr lang="en-US" dirty="0"/>
          </a:p>
          <a:p>
            <a:pPr lvl="0"/>
            <a:r>
              <a:rPr lang="en-US" b="1" dirty="0"/>
              <a:t>SEGALA BENTUK IJAZAH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smtClean="0"/>
              <a:t>TANDA TERIMA GAJI, UANG TUNGGU, PENSIUN, UANG TUNJANGAN, DAN PEMBAYARANLAINNYA YANG ADA KAITANNYA DENGAN PEKERJAAN</a:t>
            </a:r>
            <a:endParaRPr lang="en-US" dirty="0" smtClean="0"/>
          </a:p>
          <a:p>
            <a:pPr lvl="0"/>
            <a:r>
              <a:rPr lang="en-US" b="1" dirty="0" smtClean="0"/>
              <a:t>TANDA BUKTI PENERIMAAN UANG NEGARA DARI KAS NEGARA</a:t>
            </a:r>
            <a:endParaRPr lang="en-US" dirty="0" smtClean="0"/>
          </a:p>
          <a:p>
            <a:pPr lvl="0"/>
            <a:r>
              <a:rPr lang="en-US" b="1" dirty="0" smtClean="0"/>
              <a:t>KUITANSI UNTUK SEMUA JENIS PAJAK</a:t>
            </a:r>
            <a:endParaRPr lang="en-US" dirty="0" smtClean="0"/>
          </a:p>
          <a:p>
            <a:pPr lvl="0"/>
            <a:r>
              <a:rPr lang="en-US" b="1" dirty="0" smtClean="0"/>
              <a:t>TANDA TERIMA UANG UNTUK KEPENTINGAN INTERN ORGANISASI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DOKUMEN YANG MENYATAKAN PEMBAYARAN TABUNGAN KE PENABUNG</a:t>
            </a:r>
            <a:endParaRPr lang="en-US" dirty="0"/>
          </a:p>
          <a:p>
            <a:pPr lvl="0"/>
            <a:r>
              <a:rPr lang="en-US" b="1" dirty="0"/>
              <a:t>SURAT GADAI YANG DIBERIKAN OLEH PT PEGADAIAN</a:t>
            </a:r>
            <a:endParaRPr lang="en-US" dirty="0"/>
          </a:p>
          <a:p>
            <a:pPr lvl="0"/>
            <a:r>
              <a:rPr lang="en-US" b="1" dirty="0"/>
              <a:t>TANDA PEMBAGIAN KEUNTUNGAN ATAU BUNGA DARI EFEK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SAAT TERUTANGNYA BEA MATERAI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smtClean="0"/>
              <a:t>UNTUK </a:t>
            </a:r>
            <a:r>
              <a:rPr lang="en-US" b="1" dirty="0"/>
              <a:t>DOKUMEN YANG DIBUAT SATU PIHAK ADALAH PADA SAAT DOKUMEN ITU DISERAHKAN</a:t>
            </a:r>
            <a:endParaRPr lang="en-US" dirty="0"/>
          </a:p>
          <a:p>
            <a:pPr lvl="0"/>
            <a:r>
              <a:rPr lang="en-US" b="1" dirty="0"/>
              <a:t>DOKUMEN YANG DIBUAT OLEH LEBIH DARI SATU PIHAK MAKA TERUTANG SAAT SELESAINYA DOKUMEN ITU DIBUAT</a:t>
            </a:r>
            <a:endParaRPr lang="en-US" dirty="0"/>
          </a:p>
          <a:p>
            <a:pPr lvl="0"/>
            <a:r>
              <a:rPr lang="en-US" b="1" dirty="0"/>
              <a:t>DOKUMEN YANG DILUAR NEGERI ADALAH PADA SAAT DIGUNAKAN DI Indonesia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CARA PELUNASAN BEA MATERAI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 smtClean="0"/>
              <a:t>MENGGUNAKAN </a:t>
            </a:r>
            <a:r>
              <a:rPr lang="en-US" b="1" dirty="0"/>
              <a:t>BENDA MATERAI</a:t>
            </a:r>
            <a:endParaRPr lang="en-US" dirty="0"/>
          </a:p>
          <a:p>
            <a:pPr lvl="0"/>
            <a:r>
              <a:rPr lang="en-US" b="1" dirty="0"/>
              <a:t>MENGGUNAKAN CARA LAIN YANG DITETAPKAN MENTRI KEUANGAN MISALNYA MEMBUBUHKAN TANDA TERA OLEH MESIN TERA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SANKSI ADMINISTRASI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	TERHADAP </a:t>
            </a:r>
            <a:r>
              <a:rPr lang="en-US" b="1" dirty="0"/>
              <a:t>DOKUMEN YANG DIKENAKAN BEA MATERAI TETAPI TIDAK ATAU KURANG DILUNASI MAKA DIKENAKAN SANKSI SEBESAR 2</a:t>
            </a:r>
            <a:r>
              <a:rPr lang="en-US" dirty="0"/>
              <a:t>00%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</TotalTime>
  <Words>383</Words>
  <Application>Microsoft Office PowerPoint</Application>
  <PresentationFormat>On-screen Show (4:3)</PresentationFormat>
  <Paragraphs>76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Arial Rounded MT Bold</vt:lpstr>
      <vt:lpstr>Calibri</vt:lpstr>
      <vt:lpstr>Constantia</vt:lpstr>
      <vt:lpstr>Wingdings 2</vt:lpstr>
      <vt:lpstr>Flow</vt:lpstr>
      <vt:lpstr>BEA MATERAI </vt:lpstr>
      <vt:lpstr>DASAR HUKUM </vt:lpstr>
      <vt:lpstr>PENDAHULUAN </vt:lpstr>
      <vt:lpstr>PowerPoint Presentation</vt:lpstr>
      <vt:lpstr>OBJEK BEA MATERAI </vt:lpstr>
      <vt:lpstr>PowerPoint Presentation</vt:lpstr>
      <vt:lpstr>PowerPoint Presentation</vt:lpstr>
      <vt:lpstr>TARIF BEA MATERAI </vt:lpstr>
      <vt:lpstr>PowerPoint Presentation</vt:lpstr>
      <vt:lpstr>TIDAK DIKENAKAN BEA MATERAI </vt:lpstr>
      <vt:lpstr>PowerPoint Presentation</vt:lpstr>
      <vt:lpstr>PowerPoint Presentation</vt:lpstr>
      <vt:lpstr>SAAT TERUTANGNYA BEA MATERAI </vt:lpstr>
      <vt:lpstr>CARA PELUNASAN BEA MATERAI </vt:lpstr>
      <vt:lpstr>SANKSI ADMINISTRASI </vt:lpstr>
    </vt:vector>
  </TitlesOfParts>
  <Company>Acer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 MATERAI </dc:title>
  <dc:creator>Valued Acer Customer</dc:creator>
  <cp:lastModifiedBy>lab16</cp:lastModifiedBy>
  <cp:revision>4</cp:revision>
  <cp:lastPrinted>2018-05-14T07:02:50Z</cp:lastPrinted>
  <dcterms:created xsi:type="dcterms:W3CDTF">2010-12-21T21:33:07Z</dcterms:created>
  <dcterms:modified xsi:type="dcterms:W3CDTF">2018-05-14T07:05:11Z</dcterms:modified>
</cp:coreProperties>
</file>