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0" r:id="rId2"/>
    <p:sldId id="261" r:id="rId3"/>
    <p:sldId id="263" r:id="rId4"/>
    <p:sldId id="264" r:id="rId5"/>
    <p:sldId id="265" r:id="rId6"/>
    <p:sldId id="266" r:id="rId7"/>
    <p:sldId id="267" r:id="rId8"/>
    <p:sldId id="268" r:id="rId9"/>
    <p:sldId id="269" r:id="rId10"/>
    <p:sldId id="286" r:id="rId11"/>
    <p:sldId id="288" r:id="rId12"/>
    <p:sldId id="290" r:id="rId13"/>
    <p:sldId id="292" r:id="rId14"/>
    <p:sldId id="293" r:id="rId15"/>
    <p:sldId id="294" r:id="rId16"/>
    <p:sldId id="295" r:id="rId17"/>
    <p:sldId id="296" r:id="rId18"/>
    <p:sldId id="297" r:id="rId19"/>
    <p:sldId id="298" r:id="rId20"/>
    <p:sldId id="299" r:id="rId21"/>
    <p:sldId id="300" r:id="rId2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468"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43300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2852265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2909028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194597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3499865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3"/>
          <p:cNvSpPr>
            <a:spLocks noGrp="1"/>
          </p:cNvSpPr>
          <p:nvPr>
            <p:ph type="ftr" sz="quarter" idx="11"/>
          </p:nvPr>
        </p:nvSpPr>
        <p:spPr/>
        <p:txBody>
          <a:bodyPr/>
          <a:lstStyle/>
          <a:p>
            <a:endParaRPr lang="id-ID"/>
          </a:p>
        </p:txBody>
      </p:sp>
      <p:sp>
        <p:nvSpPr>
          <p:cNvPr id="6" name="Slide Number Placeholder 4"/>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1875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2"/>
          <p:cNvSpPr>
            <a:spLocks noGrp="1"/>
          </p:cNvSpPr>
          <p:nvPr>
            <p:ph type="ftr" sz="quarter" idx="11"/>
          </p:nvPr>
        </p:nvSpPr>
        <p:spPr/>
        <p:txBody>
          <a:bodyPr/>
          <a:lstStyle/>
          <a:p>
            <a:endParaRPr lang="id-ID"/>
          </a:p>
        </p:txBody>
      </p:sp>
      <p:sp>
        <p:nvSpPr>
          <p:cNvPr id="6" name="Slide Number Placeholder 3"/>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2857503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5"/>
          <p:cNvSpPr>
            <a:spLocks noGrp="1"/>
          </p:cNvSpPr>
          <p:nvPr>
            <p:ph type="ftr" sz="quarter" idx="11"/>
          </p:nvPr>
        </p:nvSpPr>
        <p:spPr/>
        <p:txBody>
          <a:bodyPr/>
          <a:lstStyle/>
          <a:p>
            <a:endParaRPr lang="id-ID"/>
          </a:p>
        </p:txBody>
      </p:sp>
      <p:sp>
        <p:nvSpPr>
          <p:cNvPr id="6" name="Slide Number Placeholder 6"/>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1775776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181323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920054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315632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368178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2468314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2463247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991943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17744810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67E65D-F9F3-447E-AD99-D15C272160C5}"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54AB8C-EA22-4354-AE89-1C220307CB38}" type="slidenum">
              <a:rPr lang="id-ID" smtClean="0"/>
              <a:pPr/>
              <a:t>‹#›</a:t>
            </a:fld>
            <a:endParaRPr lang="id-ID"/>
          </a:p>
        </p:txBody>
      </p:sp>
    </p:spTree>
    <p:extLst>
      <p:ext uri="{BB962C8B-B14F-4D97-AF65-F5344CB8AC3E}">
        <p14:creationId xmlns:p14="http://schemas.microsoft.com/office/powerpoint/2010/main" val="510864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A67E65D-F9F3-447E-AD99-D15C272160C5}" type="datetimeFigureOut">
              <a:rPr lang="id-ID" smtClean="0"/>
              <a:pPr/>
              <a:t>04/03/2019</a:t>
            </a:fld>
            <a:endParaRPr lang="id-ID"/>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d-ID"/>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7454AB8C-EA22-4354-AE89-1C220307CB38}" type="slidenum">
              <a:rPr lang="id-ID" smtClean="0"/>
              <a:pPr/>
              <a:t>‹#›</a:t>
            </a:fld>
            <a:endParaRPr lang="id-ID"/>
          </a:p>
        </p:txBody>
      </p:sp>
    </p:spTree>
    <p:extLst>
      <p:ext uri="{BB962C8B-B14F-4D97-AF65-F5344CB8AC3E}">
        <p14:creationId xmlns:p14="http://schemas.microsoft.com/office/powerpoint/2010/main" val="2832850920"/>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
            </a:r>
            <a:br>
              <a:rPr lang="id-ID" b="1" dirty="0" smtClean="0"/>
            </a:br>
            <a:r>
              <a:rPr lang="id-ID" b="1" dirty="0" smtClean="0"/>
              <a:t/>
            </a:r>
            <a:br>
              <a:rPr lang="id-ID" b="1" dirty="0" smtClean="0"/>
            </a:br>
            <a:r>
              <a:rPr lang="id-ID" b="1" dirty="0" smtClean="0"/>
              <a:t/>
            </a:r>
            <a:br>
              <a:rPr lang="id-ID" b="1" dirty="0" smtClean="0"/>
            </a:br>
            <a:endParaRPr lang="id-ID" sz="2700" dirty="0"/>
          </a:p>
        </p:txBody>
      </p:sp>
      <p:sp>
        <p:nvSpPr>
          <p:cNvPr id="3" name="Content Placeholder 2"/>
          <p:cNvSpPr>
            <a:spLocks noGrp="1"/>
          </p:cNvSpPr>
          <p:nvPr>
            <p:ph idx="1"/>
          </p:nvPr>
        </p:nvSpPr>
        <p:spPr>
          <a:xfrm>
            <a:off x="1189603" y="1916832"/>
            <a:ext cx="6798736" cy="3444997"/>
          </a:xfrm>
        </p:spPr>
        <p:txBody>
          <a:bodyPr/>
          <a:lstStyle/>
          <a:p>
            <a:pPr algn="ctr">
              <a:buNone/>
            </a:pPr>
            <a:r>
              <a:rPr lang="id-ID" b="1" dirty="0" smtClean="0"/>
              <a:t>	</a:t>
            </a:r>
          </a:p>
          <a:p>
            <a:pPr algn="ctr">
              <a:buNone/>
            </a:pPr>
            <a:endParaRPr lang="id-ID" b="1" dirty="0" smtClean="0"/>
          </a:p>
          <a:p>
            <a:pPr algn="ctr">
              <a:buNone/>
            </a:pPr>
            <a:r>
              <a:rPr lang="id-ID" b="1" dirty="0" smtClean="0"/>
              <a:t>PEMOTONGAN PPH PASAL 21 YANG BERSIFAT FINAL ATAS PENGHASILAN SEHUBUNGAN DENGAN PEKERJAAN, JASA, DAN KEGIATAN TERTENTU</a:t>
            </a:r>
          </a:p>
          <a:p>
            <a:pPr algn="ctr">
              <a:buNone/>
            </a:pPr>
            <a:r>
              <a:rPr lang="id-ID" dirty="0" smtClean="0"/>
              <a:t>Surat Edaran Dirjen Pajak No. SE-34/PJ.43/1998</a:t>
            </a:r>
            <a:r>
              <a:rPr lang="id-ID" b="1" dirty="0" smtClean="0"/>
              <a:t> </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lgn="ctr"/>
            <a:endParaRPr lang="id-ID" dirty="0" smtClean="0"/>
          </a:p>
          <a:p>
            <a:pPr algn="ctr">
              <a:buNone/>
            </a:pPr>
            <a:r>
              <a:rPr lang="id-ID" dirty="0" smtClean="0"/>
              <a:t>	uang tebusan pensiun yang dibayarkan oleh dana pensiun yang pendiriannya telah disahkan oleh Menteri Keuangan dan Tunjangan Hari Tua atau Tabungan Hari Tua yang dibayarkan sekaligus oleh Badan Penyelenggara Jaminan Sosial Tenaga Kerja; </a:t>
            </a:r>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contoh</a:t>
            </a:r>
            <a:endParaRPr lang="id-ID" dirty="0"/>
          </a:p>
        </p:txBody>
      </p:sp>
      <p:sp>
        <p:nvSpPr>
          <p:cNvPr id="3" name="Content Placeholder 2"/>
          <p:cNvSpPr>
            <a:spLocks noGrp="1"/>
          </p:cNvSpPr>
          <p:nvPr>
            <p:ph idx="1"/>
          </p:nvPr>
        </p:nvSpPr>
        <p:spPr/>
        <p:txBody>
          <a:bodyPr>
            <a:normAutofit/>
          </a:bodyPr>
          <a:lstStyle/>
          <a:p>
            <a:pPr algn="just">
              <a:buNone/>
            </a:pPr>
            <a:r>
              <a:rPr lang="id-ID" dirty="0" smtClean="0"/>
              <a:t>	Arman pegawai PT Surya terhitung mulai tanggal 1 Februari 20xx berhenti bekerja karena memasuki usia pensiun. Arman menerima uang tebusan pensiun sebesar Rp 35.000.000,00 yang dibayarkan sekaligus oleh dana pensiun PT Surya yang pendiriannya telah disahkan oleh Menteri Keuangan. Dana Pensiun PT Surya wajib memotong PPh Pasal 21 yang bersifat final atas uang tebusan pensiun tersebut sebesar : 15% x Rp 35.000.000,00 = Rp 5.250.000,00. </a:t>
            </a:r>
          </a:p>
          <a:p>
            <a:endParaRPr lang="id-ID" dirty="0" smtClean="0"/>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pPr algn="just">
              <a:buNone/>
            </a:pPr>
            <a:r>
              <a:rPr lang="id-ID" dirty="0" smtClean="0"/>
              <a:t>	 Amat pegawai PT Maju terhitung mulai tanggal 1 Maret 20xx berhenti bekerja karena memasuki usia pensiun. Amat menerima uang tebusan pensiun sebesar Rp. 5.000.000,00 yang dibayarkan sekaligus oleh dana pensiun PT Surya yang pendiriannya telah disahkan oleh Menteri Keuangan. Karena jumlahnya tidak melebihi Rp. 8.640.000,00 maka atas uang tebusan pensiun yang dibayarkan kepada Amat tidak dipotong PPh Pasal 21. </a:t>
            </a:r>
          </a:p>
          <a:p>
            <a:pPr>
              <a:buNone/>
            </a:pPr>
            <a:endParaRPr lang="id-ID" dirty="0" smtClean="0"/>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836712"/>
            <a:ext cx="7467600" cy="1143000"/>
          </a:xfrm>
        </p:spPr>
        <p:txBody>
          <a:bodyPr>
            <a:normAutofit fontScale="90000"/>
          </a:bodyPr>
          <a:lstStyle/>
          <a:p>
            <a:pPr algn="ctr"/>
            <a:r>
              <a:rPr lang="id-ID" sz="4400" dirty="0"/>
              <a:t>uang pesangon; </a:t>
            </a:r>
            <a:br>
              <a:rPr lang="id-ID" sz="4400" dirty="0"/>
            </a:br>
            <a:r>
              <a:rPr lang="id-ID" dirty="0" smtClean="0"/>
              <a:t/>
            </a:r>
            <a:br>
              <a:rPr lang="id-ID" dirty="0" smtClean="0"/>
            </a:br>
            <a:r>
              <a:rPr lang="id-ID" dirty="0" smtClean="0"/>
              <a:t/>
            </a:r>
            <a:br>
              <a:rPr lang="id-ID" dirty="0" smtClean="0"/>
            </a:br>
            <a:r>
              <a:rPr lang="id-ID" dirty="0" smtClean="0"/>
              <a:t/>
            </a:r>
            <a:br>
              <a:rPr lang="id-ID" dirty="0" smtClean="0"/>
            </a:br>
            <a:r>
              <a:rPr lang="id-ID" dirty="0" smtClean="0"/>
              <a:t> </a:t>
            </a:r>
            <a:br>
              <a:rPr lang="id-ID" dirty="0" smtClean="0"/>
            </a:br>
            <a:endParaRPr lang="id-ID" dirty="0"/>
          </a:p>
        </p:txBody>
      </p:sp>
      <p:sp>
        <p:nvSpPr>
          <p:cNvPr id="3" name="Content Placeholder 2"/>
          <p:cNvSpPr>
            <a:spLocks noGrp="1"/>
          </p:cNvSpPr>
          <p:nvPr>
            <p:ph idx="1"/>
          </p:nvPr>
        </p:nvSpPr>
        <p:spPr>
          <a:xfrm>
            <a:off x="1187624" y="1772816"/>
            <a:ext cx="6711654" cy="4195481"/>
          </a:xfrm>
        </p:spPr>
        <p:txBody>
          <a:bodyPr>
            <a:normAutofit fontScale="92500" lnSpcReduction="10000"/>
          </a:bodyPr>
          <a:lstStyle/>
          <a:p>
            <a:pPr>
              <a:buNone/>
            </a:pPr>
            <a:r>
              <a:rPr lang="id-ID" dirty="0" smtClean="0"/>
              <a:t> </a:t>
            </a:r>
          </a:p>
          <a:p>
            <a:r>
              <a:rPr lang="id-ID" dirty="0" smtClean="0"/>
              <a:t> 10% (sepuluh persen) dari jumlah bruto apabila penghasilan bruto tidak lebih dari Rp 25</a:t>
            </a:r>
            <a:r>
              <a:rPr lang="en-US" dirty="0" smtClean="0"/>
              <a:t>.</a:t>
            </a:r>
            <a:r>
              <a:rPr lang="id-ID" dirty="0" smtClean="0"/>
              <a:t>000</a:t>
            </a:r>
            <a:r>
              <a:rPr lang="en-US" dirty="0"/>
              <a:t>.</a:t>
            </a:r>
            <a:r>
              <a:rPr lang="id-ID" dirty="0" smtClean="0"/>
              <a:t>000</a:t>
            </a:r>
            <a:r>
              <a:rPr lang="en-US" dirty="0" smtClean="0"/>
              <a:t>,</a:t>
            </a:r>
            <a:r>
              <a:rPr lang="id-ID" dirty="0" smtClean="0"/>
              <a:t>00 (dua puluh lima juta rupiah); </a:t>
            </a:r>
          </a:p>
          <a:p>
            <a:pPr>
              <a:buNone/>
            </a:pPr>
            <a:r>
              <a:rPr lang="id-ID" dirty="0" smtClean="0"/>
              <a:t> </a:t>
            </a:r>
          </a:p>
          <a:p>
            <a:r>
              <a:rPr lang="id-ID" dirty="0" smtClean="0"/>
              <a:t>15% (lima belas persen) dari jumlah bruto apabila penghasilan bruto lebih dari Rp 25.000.000,00 (dua puluh lima juta rupiah). </a:t>
            </a:r>
          </a:p>
          <a:p>
            <a:pPr>
              <a:buNone/>
            </a:pPr>
            <a:r>
              <a:rPr lang="id-ID" dirty="0" smtClean="0"/>
              <a:t> </a:t>
            </a:r>
          </a:p>
          <a:p>
            <a:r>
              <a:rPr lang="id-ID" dirty="0" smtClean="0"/>
              <a:t>Dalam hal penghasilan bruto sebagaimana dimaksud di atas jumlahnya Rp 17.280.000,00 (tujuh belas juta dua ratus delapan puluh ribu rupiah) atau kurang, maka dikecualikan dari pemotongan pajak. </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1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1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1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C0NTOH</a:t>
            </a:r>
            <a:endParaRPr lang="id-ID" dirty="0"/>
          </a:p>
        </p:txBody>
      </p:sp>
      <p:sp>
        <p:nvSpPr>
          <p:cNvPr id="3" name="Content Placeholder 2"/>
          <p:cNvSpPr>
            <a:spLocks noGrp="1"/>
          </p:cNvSpPr>
          <p:nvPr>
            <p:ph idx="1"/>
          </p:nvPr>
        </p:nvSpPr>
        <p:spPr/>
        <p:txBody>
          <a:bodyPr>
            <a:normAutofit/>
          </a:bodyPr>
          <a:lstStyle/>
          <a:p>
            <a:pPr algn="just">
              <a:buNone/>
            </a:pPr>
            <a:r>
              <a:rPr lang="id-ID" dirty="0" smtClean="0"/>
              <a:t>	</a:t>
            </a:r>
          </a:p>
          <a:p>
            <a:pPr algn="just">
              <a:buNone/>
            </a:pPr>
            <a:r>
              <a:rPr lang="id-ID" dirty="0" smtClean="0"/>
              <a:t>	Budiman pegawai PT Sentosa mulai tanggal 1 April 20xx berhenti bekerja dan menerima pesangon sebesar Rp 40.000.000,00. PT Sentosa wajib memotong PPh Pasal 21 yang bersifat final atas pesangon tersebut sebesar : 15% x Rp 40.000.000,00 = Rp 6.000.000,00. </a:t>
            </a:r>
          </a:p>
          <a:p>
            <a:pPr algn="just">
              <a:buNone/>
            </a:pPr>
            <a:r>
              <a:rPr lang="id-ID" dirty="0" smtClean="0"/>
              <a:t> </a:t>
            </a:r>
          </a:p>
          <a:p>
            <a:pPr>
              <a:buNone/>
            </a:pP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lgn="just">
              <a:buNone/>
            </a:pPr>
            <a:r>
              <a:rPr lang="id-ID" dirty="0" smtClean="0"/>
              <a:t>	 </a:t>
            </a:r>
          </a:p>
          <a:p>
            <a:pPr algn="just">
              <a:buNone/>
            </a:pPr>
            <a:r>
              <a:rPr lang="id-ID" dirty="0" smtClean="0"/>
              <a:t>	Subroto pegawai PT Indah mulai tanggal 1 April 20xx berhenti bekerja dan menerima pesangon sebesar Rp. 15.000.000,00. Karena jumlah yang dibayarkan masih kurang dari Rp 17.280.000,00 maka atas pembayaran pesangon tersebut tidak dipotong PPh Pasal 21. </a:t>
            </a:r>
          </a:p>
          <a:p>
            <a:pPr algn="just"/>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7467600" cy="1776260"/>
          </a:xfrm>
        </p:spPr>
        <p:txBody>
          <a:bodyPr>
            <a:normAutofit fontScale="90000"/>
          </a:bodyPr>
          <a:lstStyle/>
          <a:p>
            <a:pPr algn="ctr"/>
            <a:r>
              <a:rPr lang="id-ID" sz="4400" dirty="0"/>
              <a:t>hadiah dan penghargaan sehubungan perlombaan</a:t>
            </a:r>
            <a:r>
              <a:rPr lang="id-ID" dirty="0" smtClean="0"/>
              <a:t/>
            </a:r>
            <a:br>
              <a:rPr lang="id-ID" dirty="0" smtClean="0"/>
            </a:br>
            <a:r>
              <a:rPr lang="id-ID" dirty="0" smtClean="0"/>
              <a:t/>
            </a:r>
            <a:br>
              <a:rPr lang="id-ID" dirty="0" smtClean="0"/>
            </a:br>
            <a:r>
              <a:rPr lang="id-ID" dirty="0" smtClean="0"/>
              <a:t/>
            </a:r>
            <a:br>
              <a:rPr lang="id-ID" dirty="0" smtClean="0"/>
            </a:br>
            <a:r>
              <a:rPr lang="id-ID" dirty="0" smtClean="0"/>
              <a:t/>
            </a:r>
            <a:br>
              <a:rPr lang="id-ID" dirty="0" smtClean="0"/>
            </a:br>
            <a:r>
              <a:rPr lang="id-ID" dirty="0" smtClean="0"/>
              <a:t/>
            </a:r>
            <a:br>
              <a:rPr lang="id-ID" dirty="0" smtClean="0"/>
            </a:br>
            <a:r>
              <a:rPr lang="id-ID" dirty="0" smtClean="0"/>
              <a:t/>
            </a:r>
            <a:br>
              <a:rPr lang="id-ID" dirty="0" smtClean="0"/>
            </a:br>
            <a:r>
              <a:rPr lang="id-ID" dirty="0" smtClean="0"/>
              <a:t/>
            </a:r>
            <a:br>
              <a:rPr lang="id-ID" dirty="0" smtClean="0"/>
            </a:br>
            <a:r>
              <a:rPr lang="id-ID" dirty="0" smtClean="0"/>
              <a:t/>
            </a:r>
            <a:br>
              <a:rPr lang="id-ID" dirty="0" smtClean="0"/>
            </a:br>
            <a:r>
              <a:rPr lang="id-ID" sz="3600" dirty="0" smtClean="0"/>
              <a:t>; </a:t>
            </a:r>
            <a:br>
              <a:rPr lang="id-ID" sz="3600" dirty="0" smtClean="0"/>
            </a:br>
            <a:r>
              <a:rPr lang="id-ID" sz="3600" dirty="0" smtClean="0"/>
              <a:t> </a:t>
            </a:r>
            <a:br>
              <a:rPr lang="id-ID" sz="3600" dirty="0" smtClean="0"/>
            </a:br>
            <a:r>
              <a:rPr lang="id-ID" sz="3600" dirty="0" smtClean="0"/>
              <a:t> </a:t>
            </a:r>
            <a:endParaRPr lang="id-ID" sz="3600" dirty="0"/>
          </a:p>
        </p:txBody>
      </p:sp>
      <p:sp>
        <p:nvSpPr>
          <p:cNvPr id="3" name="Content Placeholder 2"/>
          <p:cNvSpPr>
            <a:spLocks noGrp="1"/>
          </p:cNvSpPr>
          <p:nvPr>
            <p:ph idx="1"/>
          </p:nvPr>
        </p:nvSpPr>
        <p:spPr/>
        <p:txBody>
          <a:bodyPr/>
          <a:lstStyle/>
          <a:p>
            <a:pPr algn="just">
              <a:buNone/>
            </a:pPr>
            <a:r>
              <a:rPr lang="id-ID" dirty="0" smtClean="0"/>
              <a:t>	</a:t>
            </a:r>
          </a:p>
          <a:p>
            <a:pPr algn="just">
              <a:buNone/>
            </a:pPr>
            <a:endParaRPr lang="id-ID" dirty="0" smtClean="0"/>
          </a:p>
          <a:p>
            <a:pPr algn="just">
              <a:buNone/>
            </a:pPr>
            <a:r>
              <a:rPr lang="id-ID" dirty="0" smtClean="0"/>
              <a:t>	atas penghasilan bruto  hadiah dipotong pajak sebesar 15% (lima belas persen) dari jumlah bruto. </a:t>
            </a:r>
          </a:p>
          <a:p>
            <a:pPr>
              <a:buNone/>
            </a:pPr>
            <a:endParaRPr lang="id-ID"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contoh</a:t>
            </a:r>
            <a:endParaRPr lang="id-ID" dirty="0"/>
          </a:p>
        </p:txBody>
      </p:sp>
      <p:sp>
        <p:nvSpPr>
          <p:cNvPr id="3" name="Content Placeholder 2"/>
          <p:cNvSpPr>
            <a:spLocks noGrp="1"/>
          </p:cNvSpPr>
          <p:nvPr>
            <p:ph idx="1"/>
          </p:nvPr>
        </p:nvSpPr>
        <p:spPr/>
        <p:txBody>
          <a:bodyPr>
            <a:normAutofit/>
          </a:bodyPr>
          <a:lstStyle/>
          <a:p>
            <a:pPr algn="just">
              <a:buNone/>
            </a:pPr>
            <a:r>
              <a:rPr lang="id-ID" dirty="0" smtClean="0"/>
              <a:t>  </a:t>
            </a:r>
          </a:p>
          <a:p>
            <a:pPr algn="just">
              <a:buNone/>
            </a:pPr>
            <a:r>
              <a:rPr lang="id-ID" dirty="0" smtClean="0"/>
              <a:t>  	Rudy seorang pemain golf profesional pada bulan Maret 20xx menjuarai turnamen golf yang diselenggarakan oleh suatu asosiasi bisnis di Jakarta. Rudy menerima hadiah sebesar Rp. 250.000.000,00. Terhadap hadiah tersebut maka panitia penyelenggara wajib memotong PPh Pasal 21 sebesar : 15% x Rp. 250.000.000,00 = Rp. 37.500.000,00. </a:t>
            </a:r>
          </a:p>
          <a:p>
            <a:pPr algn="just">
              <a:buNone/>
            </a:pPr>
            <a:r>
              <a:rPr lang="id-ID" dirty="0" smtClean="0"/>
              <a:t> </a:t>
            </a:r>
          </a:p>
          <a:p>
            <a:pPr>
              <a:buNone/>
            </a:pPr>
            <a:r>
              <a:rPr lang="id-ID" dirty="0" smtClean="0"/>
              <a:t> 	.</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1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5" name="Content Placeholder 4"/>
          <p:cNvSpPr>
            <a:spLocks noGrp="1"/>
          </p:cNvSpPr>
          <p:nvPr>
            <p:ph idx="1"/>
          </p:nvPr>
        </p:nvSpPr>
        <p:spPr/>
        <p:txBody>
          <a:bodyPr/>
          <a:lstStyle/>
          <a:p>
            <a:pPr algn="ctr">
              <a:buNone/>
            </a:pPr>
            <a:r>
              <a:rPr lang="id-ID" b="1" dirty="0" smtClean="0"/>
              <a:t>	</a:t>
            </a:r>
          </a:p>
          <a:p>
            <a:pPr algn="ctr">
              <a:buNone/>
            </a:pPr>
            <a:endParaRPr lang="id-ID" b="1" dirty="0" smtClean="0"/>
          </a:p>
          <a:p>
            <a:pPr algn="ctr">
              <a:buNone/>
            </a:pPr>
            <a:r>
              <a:rPr lang="id-ID" b="1" dirty="0" smtClean="0"/>
              <a:t>CONTOH PENGHITUNGAN PPh PASAL 21 ATAS PENGHASILAN YANG DITERIMA OLEH BUKAN PEGAWAI YANG MENERIMA PENGHASILAN YANG TIDAK BERSIFAT BERKESINAMBUNGAN.</a:t>
            </a:r>
            <a:endParaRPr lang="id-ID" dirty="0" smtClean="0"/>
          </a:p>
          <a:p>
            <a:pPr algn="ct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r>
              <a:rPr lang="id-ID" dirty="0" smtClean="0"/>
              <a:t>Nashrun Berlianto melakukan jasa perbaikan komputer kepada PT Cahaya Kurnia dengan fee sebesar Rp5.000,000,00.</a:t>
            </a:r>
          </a:p>
          <a:p>
            <a:r>
              <a:rPr lang="id-ID" dirty="0" smtClean="0"/>
              <a:t>Besarnya PPh Pasal 21 yang terutang adalah sebesar:</a:t>
            </a:r>
          </a:p>
          <a:p>
            <a:pPr>
              <a:buNone/>
            </a:pPr>
            <a:r>
              <a:rPr lang="id-ID" dirty="0" smtClean="0"/>
              <a:t>	5%x50% Rp5.000.000,00 = Rp125.000,00</a:t>
            </a:r>
          </a:p>
          <a:p>
            <a:r>
              <a:rPr lang="id-ID" dirty="0" smtClean="0"/>
              <a:t>Dalam hal Nashrun Barlianto tidak memiliki NPWP maka besarnya PPh Pasal 21 yang terutang menjadi sebesar:</a:t>
            </a:r>
          </a:p>
          <a:p>
            <a:pPr>
              <a:buNone/>
            </a:pPr>
            <a:r>
              <a:rPr lang="id-ID" dirty="0" smtClean="0"/>
              <a:t>	5%x120%x50% Rp5.000.000,00 = Rp150.000,00</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id-ID" sz="4800" dirty="0" smtClean="0"/>
              <a:t>PPh Pasal 21 atas Tunjangan Hari Raya (THR) </a:t>
            </a:r>
            <a:br>
              <a:rPr lang="id-ID" sz="4800" dirty="0" smtClean="0"/>
            </a:br>
            <a:endParaRPr lang="id-ID" sz="4800" dirty="0"/>
          </a:p>
        </p:txBody>
      </p:sp>
      <p:sp>
        <p:nvSpPr>
          <p:cNvPr id="3" name="Subtitle 2"/>
          <p:cNvSpPr>
            <a:spLocks noGrp="1"/>
          </p:cNvSpPr>
          <p:nvPr>
            <p:ph type="subTitle" idx="1"/>
          </p:nvPr>
        </p:nvSpPr>
        <p:spPr/>
        <p:txBody>
          <a:body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lgn="ctr">
              <a:buNone/>
            </a:pPr>
            <a:r>
              <a:rPr lang="id-ID" dirty="0" smtClean="0"/>
              <a:t>	</a:t>
            </a:r>
          </a:p>
          <a:p>
            <a:pPr algn="ctr">
              <a:buNone/>
            </a:pPr>
            <a:r>
              <a:rPr lang="id-ID" dirty="0" smtClean="0"/>
              <a:t>Joko Qurnain (tidak kawin) bekerja pada PT Qolbu Jaya dengan memperoleh gaji sebesar Rp </a:t>
            </a:r>
            <a:r>
              <a:rPr lang="id-ID" dirty="0"/>
              <a:t>5</a:t>
            </a:r>
            <a:r>
              <a:rPr lang="id-ID" dirty="0" smtClean="0"/>
              <a:t>.000.000,00 sebulan. Dalam tahun yang bersangkutan Joko menerima THR sebesar Rp 5.000.000,00. Setiap bulannya Joko membayar iuran pensiun ke dana Pensiun yang pendiriannya telah disahkan oleh Menteri Keuangan sebesar Rp 60.000,00</a:t>
            </a:r>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548680"/>
            <a:ext cx="9001000" cy="6048672"/>
          </a:xfrm>
        </p:spPr>
        <p:txBody>
          <a:bodyPr>
            <a:normAutofit fontScale="25000" lnSpcReduction="20000"/>
          </a:bodyPr>
          <a:lstStyle/>
          <a:p>
            <a:pPr>
              <a:buNone/>
            </a:pPr>
            <a:r>
              <a:rPr lang="id-ID" sz="8000" dirty="0" smtClean="0"/>
              <a:t>a. PPh Pasal 21 atas Gaji dan THR (penghasilan setahun):</a:t>
            </a:r>
          </a:p>
          <a:p>
            <a:pPr>
              <a:buNone/>
            </a:pPr>
            <a:r>
              <a:rPr lang="id-ID" sz="8000" dirty="0" smtClean="0"/>
              <a:t>Gaji setahun         (12 x Rp 5.000.000,00)   Rp     60.000.000,00</a:t>
            </a:r>
          </a:p>
          <a:p>
            <a:pPr>
              <a:buNone/>
            </a:pPr>
            <a:r>
              <a:rPr lang="id-ID" sz="8000" dirty="0" smtClean="0"/>
              <a:t>THR                                                                 </a:t>
            </a:r>
            <a:r>
              <a:rPr lang="id-ID" sz="8000" u="sng" dirty="0" smtClean="0"/>
              <a:t>Rp       5.000.000,00 </a:t>
            </a:r>
            <a:endParaRPr lang="id-ID" sz="8000" dirty="0" smtClean="0"/>
          </a:p>
          <a:p>
            <a:pPr>
              <a:buNone/>
            </a:pPr>
            <a:r>
              <a:rPr lang="id-ID" sz="8000" dirty="0" smtClean="0"/>
              <a:t>Penghasilan bruto setahun                         Rp     65.000.000,00</a:t>
            </a:r>
          </a:p>
          <a:p>
            <a:r>
              <a:rPr lang="id-ID" sz="8000" dirty="0" smtClean="0"/>
              <a:t>Pengurangan :</a:t>
            </a:r>
            <a:br>
              <a:rPr lang="id-ID" sz="8000" dirty="0" smtClean="0"/>
            </a:br>
            <a:r>
              <a:rPr lang="id-ID" sz="8000" dirty="0" smtClean="0"/>
              <a:t>1.   Biaya Jabatan</a:t>
            </a:r>
            <a:br>
              <a:rPr lang="id-ID" sz="8000" dirty="0" smtClean="0"/>
            </a:br>
            <a:r>
              <a:rPr lang="id-ID" sz="8000" dirty="0" smtClean="0"/>
              <a:t>      5% x Rp 53.000.000,00 =     Rp   </a:t>
            </a:r>
            <a:r>
              <a:rPr lang="id-ID" sz="8000" dirty="0" smtClean="0"/>
              <a:t>2.650.00,00 </a:t>
            </a:r>
            <a:r>
              <a:rPr lang="id-ID" sz="8000" dirty="0" smtClean="0"/>
              <a:t>     </a:t>
            </a:r>
            <a:br>
              <a:rPr lang="id-ID" sz="8000" dirty="0" smtClean="0"/>
            </a:br>
            <a:r>
              <a:rPr lang="id-ID" sz="8000" dirty="0" smtClean="0"/>
              <a:t>2.   Iuran pensiun setahun</a:t>
            </a:r>
            <a:endParaRPr lang="id-ID" sz="8000" u="sng" dirty="0" smtClean="0"/>
          </a:p>
          <a:p>
            <a:pPr>
              <a:buNone/>
            </a:pPr>
            <a:r>
              <a:rPr lang="id-ID" sz="8000" dirty="0" smtClean="0"/>
              <a:t>          12 x Rp 60.000,00                </a:t>
            </a:r>
            <a:r>
              <a:rPr lang="id-ID" sz="8000" u="sng" dirty="0" smtClean="0"/>
              <a:t>Rp    720.000,00 </a:t>
            </a:r>
            <a:endParaRPr lang="id-ID" sz="8000" dirty="0" smtClean="0"/>
          </a:p>
          <a:p>
            <a:pPr>
              <a:buNone/>
            </a:pPr>
            <a:r>
              <a:rPr lang="id-ID" sz="8000" dirty="0" smtClean="0"/>
              <a:t>                                                                         </a:t>
            </a:r>
            <a:r>
              <a:rPr lang="id-ID" sz="8000" u="sng" dirty="0" smtClean="0"/>
              <a:t>Rp      </a:t>
            </a:r>
            <a:r>
              <a:rPr lang="id-ID" sz="8000" u="sng" dirty="0" smtClean="0"/>
              <a:t>3.370.000,00 </a:t>
            </a:r>
            <a:endParaRPr lang="id-ID" sz="8000" dirty="0" smtClean="0"/>
          </a:p>
          <a:p>
            <a:r>
              <a:rPr lang="id-ID" sz="8000" dirty="0" smtClean="0"/>
              <a:t>Penghasilan neto setahun                       Rp     </a:t>
            </a:r>
            <a:r>
              <a:rPr lang="id-ID" sz="8000" dirty="0" smtClean="0"/>
              <a:t>61</a:t>
            </a:r>
            <a:r>
              <a:rPr lang="id-ID" sz="8000" dirty="0" smtClean="0"/>
              <a:t>.630.000,00</a:t>
            </a:r>
            <a:endParaRPr lang="id-ID" sz="8000" dirty="0" smtClean="0"/>
          </a:p>
          <a:p>
            <a:r>
              <a:rPr lang="id-ID" sz="8000" dirty="0" smtClean="0"/>
              <a:t>PTKP</a:t>
            </a:r>
            <a:br>
              <a:rPr lang="id-ID" sz="8000" dirty="0" smtClean="0"/>
            </a:br>
            <a:r>
              <a:rPr lang="id-ID" sz="8000" dirty="0" smtClean="0"/>
              <a:t>–   untuk WP sendiri                                  </a:t>
            </a:r>
            <a:r>
              <a:rPr lang="id-ID" sz="8000" u="sng" dirty="0" smtClean="0"/>
              <a:t>Rp     54.000.000,00 </a:t>
            </a:r>
            <a:endParaRPr lang="id-ID" sz="8000" dirty="0" smtClean="0"/>
          </a:p>
          <a:p>
            <a:r>
              <a:rPr lang="id-ID" sz="8000" dirty="0" smtClean="0"/>
              <a:t>Penghasilan Kena Pajak                         Rp    </a:t>
            </a:r>
            <a:r>
              <a:rPr lang="id-ID" sz="8000" dirty="0" smtClean="0"/>
              <a:t>    7.630.000,00</a:t>
            </a:r>
            <a:endParaRPr lang="id-ID" sz="8000" dirty="0" smtClean="0"/>
          </a:p>
          <a:p>
            <a:r>
              <a:rPr lang="id-ID" sz="8000" dirty="0" smtClean="0"/>
              <a:t>PPh Pasal 21 terutang</a:t>
            </a:r>
          </a:p>
          <a:p>
            <a:r>
              <a:rPr lang="id-ID" sz="8000" dirty="0" smtClean="0"/>
              <a:t>5% x Rp </a:t>
            </a:r>
            <a:r>
              <a:rPr lang="id-ID" sz="8000" dirty="0" smtClean="0"/>
              <a:t>7.630.000</a:t>
            </a:r>
            <a:r>
              <a:rPr lang="id-ID" sz="8000" dirty="0"/>
              <a:t>	</a:t>
            </a:r>
            <a:r>
              <a:rPr lang="id-ID" sz="8000" dirty="0" smtClean="0"/>
              <a:t>					Rp   </a:t>
            </a:r>
            <a:r>
              <a:rPr lang="id-ID" sz="8000" dirty="0" smtClean="0"/>
              <a:t>381</a:t>
            </a:r>
            <a:r>
              <a:rPr lang="id-ID" sz="8000" dirty="0" smtClean="0"/>
              <a:t>.500</a:t>
            </a:r>
            <a:endParaRPr lang="id-ID" sz="8000" dirty="0" smtClean="0"/>
          </a:p>
          <a:p>
            <a:r>
              <a:rPr lang="id-ID" sz="8000" dirty="0" smtClean="0"/>
              <a:t>Rp. </a:t>
            </a:r>
            <a:r>
              <a:rPr lang="id-ID" sz="8000" dirty="0" smtClean="0"/>
              <a:t>381</a:t>
            </a:r>
            <a:r>
              <a:rPr lang="id-ID" sz="8000" dirty="0" smtClean="0"/>
              <a:t>.500 </a:t>
            </a:r>
            <a:r>
              <a:rPr lang="id-ID" sz="8000" dirty="0" smtClean="0"/>
              <a:t>: 12 						Rp      </a:t>
            </a:r>
            <a:r>
              <a:rPr lang="id-ID" sz="8000" dirty="0" smtClean="0"/>
              <a:t>31</a:t>
            </a:r>
            <a:r>
              <a:rPr lang="id-ID" sz="8000" dirty="0" smtClean="0"/>
              <a:t>.791</a:t>
            </a:r>
            <a:endParaRPr lang="id-ID" sz="8000" dirty="0" smtClean="0"/>
          </a:p>
          <a:p>
            <a:pPr marL="0" indent="0">
              <a:buNone/>
            </a:pPr>
            <a:endParaRPr lang="id-ID" sz="8000" dirty="0" smtClean="0"/>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linds(horizont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linds(horizontal)">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blinds(horizontal)">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blinds(horizontal)">
                                      <p:cBhvr>
                                        <p:cTn id="6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60649"/>
            <a:ext cx="7992888" cy="6597352"/>
          </a:xfrm>
        </p:spPr>
        <p:txBody>
          <a:bodyPr>
            <a:normAutofit fontScale="25000" lnSpcReduction="20000"/>
          </a:bodyPr>
          <a:lstStyle/>
          <a:p>
            <a:r>
              <a:rPr lang="id-ID" sz="8000" dirty="0" smtClean="0"/>
              <a:t>b. PPh Pasal 21 atas Gaji Setahun</a:t>
            </a:r>
          </a:p>
          <a:p>
            <a:pPr>
              <a:buNone/>
            </a:pPr>
            <a:r>
              <a:rPr lang="id-ID" sz="8000" dirty="0" smtClean="0"/>
              <a:t>        Gaji setahun (12x Rp 5.000.000,00)  Rp     60.000.000,00</a:t>
            </a:r>
          </a:p>
          <a:p>
            <a:r>
              <a:rPr lang="id-ID" sz="8000" dirty="0" smtClean="0"/>
              <a:t>         Penguragan :</a:t>
            </a:r>
            <a:br>
              <a:rPr lang="id-ID" sz="8000" dirty="0" smtClean="0"/>
            </a:br>
            <a:r>
              <a:rPr lang="id-ID" sz="8000" dirty="0" smtClean="0"/>
              <a:t>     1.   Biaya Jabatan</a:t>
            </a:r>
            <a:br>
              <a:rPr lang="id-ID" sz="8000" dirty="0" smtClean="0"/>
            </a:br>
            <a:r>
              <a:rPr lang="id-ID" sz="8000" dirty="0" smtClean="0"/>
              <a:t>           5% x Rp </a:t>
            </a:r>
            <a:r>
              <a:rPr lang="id-ID" sz="8000" dirty="0" smtClean="0"/>
              <a:t>60</a:t>
            </a:r>
            <a:r>
              <a:rPr lang="id-ID" sz="8000" dirty="0" smtClean="0"/>
              <a:t>.000.000,00    </a:t>
            </a:r>
            <a:r>
              <a:rPr lang="id-ID" sz="8000" dirty="0" smtClean="0"/>
              <a:t>=Rp   </a:t>
            </a:r>
            <a:r>
              <a:rPr lang="id-ID" sz="8000" dirty="0" smtClean="0"/>
              <a:t>3.000.000,00</a:t>
            </a:r>
            <a:r>
              <a:rPr lang="id-ID" sz="8000" dirty="0" smtClean="0"/>
              <a:t>          </a:t>
            </a:r>
            <a:br>
              <a:rPr lang="id-ID" sz="8000" dirty="0" smtClean="0"/>
            </a:br>
            <a:r>
              <a:rPr lang="id-ID" sz="8000" dirty="0" smtClean="0"/>
              <a:t>     2.   Iuran pensiun setahun</a:t>
            </a:r>
            <a:br>
              <a:rPr lang="id-ID" sz="8000" dirty="0" smtClean="0"/>
            </a:br>
            <a:r>
              <a:rPr lang="id-ID" sz="8000" dirty="0" smtClean="0"/>
              <a:t>           12 x Rp 60.000,00            =</a:t>
            </a:r>
            <a:r>
              <a:rPr lang="id-ID" sz="8000" u="sng" dirty="0" smtClean="0"/>
              <a:t>Rp      720.000,00 </a:t>
            </a:r>
            <a:endParaRPr lang="id-ID" sz="8000" dirty="0" smtClean="0"/>
          </a:p>
          <a:p>
            <a:pPr>
              <a:buNone/>
            </a:pPr>
            <a:r>
              <a:rPr lang="id-ID" sz="8000" dirty="0" smtClean="0"/>
              <a:t>                                                                       </a:t>
            </a:r>
            <a:r>
              <a:rPr lang="id-ID" sz="8000" u="sng" dirty="0" smtClean="0"/>
              <a:t>Rp       </a:t>
            </a:r>
            <a:r>
              <a:rPr lang="id-ID" sz="8000" u="sng" dirty="0" smtClean="0"/>
              <a:t>3.720.000,00 </a:t>
            </a:r>
            <a:endParaRPr lang="id-ID" sz="8000" dirty="0" smtClean="0"/>
          </a:p>
          <a:p>
            <a:r>
              <a:rPr lang="id-ID" sz="8000" dirty="0" smtClean="0"/>
              <a:t>Penghasilan neto setahun                     Rp     </a:t>
            </a:r>
            <a:r>
              <a:rPr lang="id-ID" sz="8000" dirty="0" smtClean="0"/>
              <a:t>56.280.000,00</a:t>
            </a:r>
            <a:endParaRPr lang="id-ID" sz="8000" dirty="0" smtClean="0"/>
          </a:p>
          <a:p>
            <a:r>
              <a:rPr lang="id-ID" sz="8000" dirty="0" smtClean="0"/>
              <a:t>PTKP </a:t>
            </a:r>
            <a:br>
              <a:rPr lang="id-ID" sz="8000" dirty="0" smtClean="0"/>
            </a:br>
            <a:r>
              <a:rPr lang="id-ID" sz="8000" dirty="0" smtClean="0"/>
              <a:t>–   untuk WP sendiri                                  </a:t>
            </a:r>
            <a:r>
              <a:rPr lang="id-ID" sz="8000" u="sng" dirty="0" smtClean="0"/>
              <a:t>Rp  </a:t>
            </a:r>
            <a:r>
              <a:rPr lang="id-ID" sz="8000" u="sng" dirty="0" smtClean="0"/>
              <a:t> </a:t>
            </a:r>
            <a:r>
              <a:rPr lang="id-ID" sz="8000" u="sng" dirty="0" smtClean="0"/>
              <a:t> </a:t>
            </a:r>
            <a:r>
              <a:rPr lang="id-ID" sz="8000" u="sng" dirty="0" smtClean="0"/>
              <a:t>54.000.000,00</a:t>
            </a:r>
            <a:endParaRPr lang="id-ID" sz="8000" dirty="0" smtClean="0"/>
          </a:p>
          <a:p>
            <a:r>
              <a:rPr lang="id-ID" sz="8000" dirty="0" smtClean="0"/>
              <a:t>Penghasilan Kena Pajak                         Rp      </a:t>
            </a:r>
            <a:r>
              <a:rPr lang="id-ID" sz="8000" dirty="0" smtClean="0"/>
              <a:t>2.280.000,00</a:t>
            </a:r>
            <a:endParaRPr lang="id-ID" sz="8000" dirty="0" smtClean="0"/>
          </a:p>
          <a:p>
            <a:r>
              <a:rPr lang="id-ID" sz="8000" dirty="0" smtClean="0"/>
              <a:t>PPh Pasal 21 </a:t>
            </a:r>
            <a:r>
              <a:rPr lang="id-ID" sz="8000" dirty="0" smtClean="0"/>
              <a:t>terutang</a:t>
            </a:r>
          </a:p>
          <a:p>
            <a:pPr marL="0" indent="0">
              <a:buNone/>
            </a:pPr>
            <a:r>
              <a:rPr lang="id-ID" sz="8000" dirty="0"/>
              <a:t>	</a:t>
            </a:r>
            <a:r>
              <a:rPr lang="id-ID" sz="8000" dirty="0" smtClean="0"/>
              <a:t>5% x Rp 2.280.000 						Rp. 114.000</a:t>
            </a:r>
          </a:p>
          <a:p>
            <a:pPr marL="0" indent="0">
              <a:buNone/>
            </a:pPr>
            <a:r>
              <a:rPr lang="id-ID" sz="8000" dirty="0" smtClean="0"/>
              <a:t/>
            </a:r>
            <a:br>
              <a:rPr lang="id-ID" sz="8000" dirty="0" smtClean="0"/>
            </a:br>
            <a:r>
              <a:rPr lang="id-ID" sz="8000" dirty="0" smtClean="0"/>
              <a:t>	</a:t>
            </a:r>
            <a:r>
              <a:rPr lang="id-ID" sz="8000" dirty="0" smtClean="0"/>
              <a:t>Rp. 114.000 : 12</a:t>
            </a:r>
            <a:r>
              <a:rPr lang="id-ID" sz="8000" dirty="0" smtClean="0"/>
              <a:t>						</a:t>
            </a:r>
            <a:r>
              <a:rPr lang="id-ID" sz="8000" dirty="0" smtClean="0"/>
              <a:t>Rp      </a:t>
            </a:r>
            <a:r>
              <a:rPr lang="id-ID" sz="8000" dirty="0" smtClean="0"/>
              <a:t>9.500</a:t>
            </a:r>
            <a:endParaRPr lang="id-ID" sz="8000" dirty="0" smtClean="0"/>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1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1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linds(horizontal)">
                                      <p:cBhvr>
                                        <p:cTn id="5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buNone/>
            </a:pPr>
            <a:r>
              <a:rPr lang="id-ID" dirty="0" smtClean="0"/>
              <a:t> </a:t>
            </a:r>
          </a:p>
          <a:p>
            <a:pPr>
              <a:buNone/>
            </a:pPr>
            <a:r>
              <a:rPr lang="id-ID" dirty="0" smtClean="0"/>
              <a:t>c. PPh Pasal 21 atas THR</a:t>
            </a:r>
          </a:p>
          <a:p>
            <a:r>
              <a:rPr lang="id-ID" dirty="0" smtClean="0"/>
              <a:t>PPh Pasal 21 atas THR adalah :</a:t>
            </a:r>
          </a:p>
          <a:p>
            <a:pPr>
              <a:buNone/>
            </a:pPr>
            <a:r>
              <a:rPr lang="id-ID" dirty="0" smtClean="0"/>
              <a:t>    Rp </a:t>
            </a:r>
            <a:r>
              <a:rPr lang="id-ID" dirty="0" smtClean="0"/>
              <a:t>381.</a:t>
            </a:r>
            <a:r>
              <a:rPr lang="id-ID" dirty="0" smtClean="0"/>
              <a:t>500,00 </a:t>
            </a:r>
            <a:r>
              <a:rPr lang="id-ID" dirty="0" smtClean="0"/>
              <a:t>– Rp </a:t>
            </a:r>
            <a:r>
              <a:rPr lang="id-ID" dirty="0" smtClean="0"/>
              <a:t>114.000 </a:t>
            </a:r>
            <a:r>
              <a:rPr lang="id-ID" dirty="0" smtClean="0"/>
              <a:t>= Rp </a:t>
            </a:r>
            <a:r>
              <a:rPr lang="id-ID" dirty="0" smtClean="0"/>
              <a:t>267.500</a:t>
            </a:r>
            <a:endParaRPr lang="id-ID" dirty="0" smtClean="0"/>
          </a:p>
          <a:p>
            <a:pPr>
              <a:buNone/>
            </a:pPr>
            <a:endParaRPr lang="id-ID" dirty="0" smtClean="0"/>
          </a:p>
          <a:p>
            <a:pPr>
              <a:buNone/>
            </a:pPr>
            <a:endParaRPr lang="id-ID" dirty="0" smtClean="0"/>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5" name="Content Placeholder 4"/>
          <p:cNvSpPr>
            <a:spLocks noGrp="1"/>
          </p:cNvSpPr>
          <p:nvPr>
            <p:ph idx="1"/>
          </p:nvPr>
        </p:nvSpPr>
        <p:spPr/>
        <p:txBody>
          <a:bodyPr/>
          <a:lstStyle/>
          <a:p>
            <a:pPr algn="ctr">
              <a:buNone/>
            </a:pPr>
            <a:r>
              <a:rPr lang="id-ID" b="1" dirty="0" smtClean="0"/>
              <a:t>	</a:t>
            </a:r>
          </a:p>
          <a:p>
            <a:pPr algn="ctr">
              <a:buNone/>
            </a:pPr>
            <a:endParaRPr lang="id-ID" b="1" dirty="0" smtClean="0"/>
          </a:p>
          <a:p>
            <a:pPr algn="ctr">
              <a:buNone/>
            </a:pPr>
            <a:r>
              <a:rPr lang="id-ID" b="1" dirty="0" smtClean="0"/>
              <a:t>CONTOH PENGHITUNGAN PPh PASAL 21 ATAS PENGHASILAN YANG DITERIMA OLEH BUKAN PEGAWAI YANG MENERIMA PENGHASILAN YANG </a:t>
            </a:r>
            <a:r>
              <a:rPr lang="id-ID" b="1" dirty="0" smtClean="0"/>
              <a:t>BERSIFAT </a:t>
            </a:r>
            <a:r>
              <a:rPr lang="id-ID" b="1" dirty="0" smtClean="0"/>
              <a:t>BERKESINAMBUNGAN.</a:t>
            </a:r>
            <a:endParaRPr lang="id-ID" dirty="0" smtClean="0"/>
          </a:p>
          <a:p>
            <a:pPr algn="ctr"/>
            <a:endParaRPr lang="id-ID" dirty="0"/>
          </a:p>
        </p:txBody>
      </p:sp>
    </p:spTree>
    <p:extLst>
      <p:ext uri="{BB962C8B-B14F-4D97-AF65-F5344CB8AC3E}">
        <p14:creationId xmlns:p14="http://schemas.microsoft.com/office/powerpoint/2010/main" val="93238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764704"/>
            <a:ext cx="7560840" cy="5184576"/>
          </a:xfrm>
        </p:spPr>
        <p:txBody>
          <a:bodyPr/>
          <a:lstStyle/>
          <a:p>
            <a:r>
              <a:rPr lang="en-US" dirty="0"/>
              <a:t>dr. </a:t>
            </a:r>
            <a:r>
              <a:rPr lang="id-ID" dirty="0" smtClean="0"/>
              <a:t>Jali</a:t>
            </a:r>
            <a:r>
              <a:rPr lang="en-US" dirty="0" smtClean="0"/>
              <a:t>, </a:t>
            </a:r>
            <a:r>
              <a:rPr lang="en-US" dirty="0"/>
              <a:t>Sp.JP </a:t>
            </a:r>
            <a:r>
              <a:rPr lang="en-US" dirty="0" err="1"/>
              <a:t>merupakan</a:t>
            </a:r>
            <a:r>
              <a:rPr lang="en-US" dirty="0"/>
              <a:t> </a:t>
            </a:r>
            <a:r>
              <a:rPr lang="en-US" dirty="0" err="1"/>
              <a:t>dokter</a:t>
            </a:r>
            <a:r>
              <a:rPr lang="en-US" dirty="0"/>
              <a:t> </a:t>
            </a:r>
            <a:r>
              <a:rPr lang="en-US" dirty="0" err="1"/>
              <a:t>spesialis</a:t>
            </a:r>
            <a:r>
              <a:rPr lang="en-US" dirty="0"/>
              <a:t> </a:t>
            </a:r>
            <a:r>
              <a:rPr lang="en-US" dirty="0" err="1"/>
              <a:t>jantung</a:t>
            </a:r>
            <a:r>
              <a:rPr lang="en-US" dirty="0"/>
              <a:t> yang </a:t>
            </a:r>
            <a:r>
              <a:rPr lang="en-US" dirty="0" err="1"/>
              <a:t>melakukan</a:t>
            </a:r>
            <a:r>
              <a:rPr lang="en-US" dirty="0"/>
              <a:t> </a:t>
            </a:r>
            <a:r>
              <a:rPr lang="en-US" dirty="0" err="1"/>
              <a:t>praktik</a:t>
            </a:r>
            <a:r>
              <a:rPr lang="en-US" dirty="0"/>
              <a:t> di </a:t>
            </a:r>
            <a:r>
              <a:rPr lang="en-US" dirty="0" err="1"/>
              <a:t>Rumah</a:t>
            </a:r>
            <a:r>
              <a:rPr lang="en-US" dirty="0"/>
              <a:t> </a:t>
            </a:r>
            <a:r>
              <a:rPr lang="en-US" dirty="0" err="1"/>
              <a:t>Sakit</a:t>
            </a:r>
            <a:r>
              <a:rPr lang="en-US" dirty="0"/>
              <a:t> </a:t>
            </a:r>
            <a:r>
              <a:rPr lang="en-US" dirty="0" err="1" smtClean="0"/>
              <a:t>dengan</a:t>
            </a:r>
            <a:r>
              <a:rPr lang="en-US" dirty="0" smtClean="0"/>
              <a:t> </a:t>
            </a:r>
            <a:r>
              <a:rPr lang="en-US" dirty="0" err="1"/>
              <a:t>perjanjian</a:t>
            </a:r>
            <a:r>
              <a:rPr lang="en-US" dirty="0"/>
              <a:t> </a:t>
            </a:r>
            <a:r>
              <a:rPr lang="en-US" dirty="0" err="1"/>
              <a:t>bahwa</a:t>
            </a:r>
            <a:r>
              <a:rPr lang="en-US" dirty="0"/>
              <a:t> </a:t>
            </a:r>
            <a:r>
              <a:rPr lang="en-US" dirty="0" err="1"/>
              <a:t>atas</a:t>
            </a:r>
            <a:r>
              <a:rPr lang="en-US" dirty="0"/>
              <a:t> </a:t>
            </a:r>
            <a:r>
              <a:rPr lang="en-US" dirty="0" err="1"/>
              <a:t>setiap</a:t>
            </a:r>
            <a:r>
              <a:rPr lang="en-US" dirty="0"/>
              <a:t> </a:t>
            </a:r>
            <a:r>
              <a:rPr lang="en-US" dirty="0" err="1"/>
              <a:t>jasa</a:t>
            </a:r>
            <a:r>
              <a:rPr lang="en-US" dirty="0"/>
              <a:t> </a:t>
            </a:r>
            <a:r>
              <a:rPr lang="en-US" dirty="0" err="1"/>
              <a:t>dokter</a:t>
            </a:r>
            <a:r>
              <a:rPr lang="en-US" dirty="0"/>
              <a:t> yang </a:t>
            </a:r>
            <a:r>
              <a:rPr lang="en-US" dirty="0" err="1"/>
              <a:t>dibayarkan</a:t>
            </a:r>
            <a:r>
              <a:rPr lang="en-US" dirty="0"/>
              <a:t> </a:t>
            </a:r>
            <a:r>
              <a:rPr lang="en-US" dirty="0" err="1"/>
              <a:t>oleh</a:t>
            </a:r>
            <a:r>
              <a:rPr lang="en-US" dirty="0"/>
              <a:t> </a:t>
            </a:r>
            <a:r>
              <a:rPr lang="en-US" dirty="0" err="1"/>
              <a:t>pasien</a:t>
            </a:r>
            <a:r>
              <a:rPr lang="en-US" dirty="0"/>
              <a:t> </a:t>
            </a:r>
            <a:r>
              <a:rPr lang="en-US" dirty="0" err="1"/>
              <a:t>akan</a:t>
            </a:r>
            <a:r>
              <a:rPr lang="en-US" dirty="0"/>
              <a:t> </a:t>
            </a:r>
            <a:r>
              <a:rPr lang="en-US" dirty="0" err="1"/>
              <a:t>dipotong</a:t>
            </a:r>
            <a:r>
              <a:rPr lang="en-US" dirty="0"/>
              <a:t> 20% </a:t>
            </a:r>
            <a:r>
              <a:rPr lang="en-US" dirty="0" err="1"/>
              <a:t>oleh</a:t>
            </a:r>
            <a:r>
              <a:rPr lang="en-US" dirty="0"/>
              <a:t> </a:t>
            </a:r>
            <a:r>
              <a:rPr lang="en-US" dirty="0" err="1"/>
              <a:t>pihak</a:t>
            </a:r>
            <a:r>
              <a:rPr lang="en-US" dirty="0"/>
              <a:t> </a:t>
            </a:r>
            <a:r>
              <a:rPr lang="en-US" dirty="0" err="1"/>
              <a:t>rumah</a:t>
            </a:r>
            <a:r>
              <a:rPr lang="en-US" dirty="0"/>
              <a:t> </a:t>
            </a:r>
            <a:r>
              <a:rPr lang="en-US" dirty="0" err="1"/>
              <a:t>sakit</a:t>
            </a:r>
            <a:r>
              <a:rPr lang="en-US" dirty="0"/>
              <a:t> </a:t>
            </a:r>
            <a:r>
              <a:rPr lang="en-US" dirty="0" err="1"/>
              <a:t>sebagai</a:t>
            </a:r>
            <a:r>
              <a:rPr lang="en-US" dirty="0"/>
              <a:t> </a:t>
            </a:r>
            <a:r>
              <a:rPr lang="en-US" dirty="0" err="1"/>
              <a:t>bagian</a:t>
            </a:r>
            <a:r>
              <a:rPr lang="en-US" dirty="0"/>
              <a:t> </a:t>
            </a:r>
            <a:r>
              <a:rPr lang="en-US" dirty="0" err="1"/>
              <a:t>penghasilan</a:t>
            </a:r>
            <a:r>
              <a:rPr lang="en-US" dirty="0"/>
              <a:t> </a:t>
            </a:r>
            <a:r>
              <a:rPr lang="en-US" dirty="0" err="1"/>
              <a:t>rumah</a:t>
            </a:r>
            <a:r>
              <a:rPr lang="en-US" dirty="0"/>
              <a:t> </a:t>
            </a:r>
            <a:r>
              <a:rPr lang="en-US" dirty="0" err="1"/>
              <a:t>sakit</a:t>
            </a:r>
            <a:r>
              <a:rPr lang="en-US" dirty="0"/>
              <a:t> </a:t>
            </a:r>
            <a:r>
              <a:rPr lang="en-US" dirty="0" err="1"/>
              <a:t>dan</a:t>
            </a:r>
            <a:r>
              <a:rPr lang="en-US" dirty="0"/>
              <a:t> </a:t>
            </a:r>
            <a:r>
              <a:rPr lang="en-US" dirty="0" err="1"/>
              <a:t>sisanya</a:t>
            </a:r>
            <a:r>
              <a:rPr lang="en-US" dirty="0"/>
              <a:t> </a:t>
            </a:r>
            <a:r>
              <a:rPr lang="en-US" dirty="0" err="1"/>
              <a:t>sebesar</a:t>
            </a:r>
            <a:r>
              <a:rPr lang="en-US" dirty="0"/>
              <a:t> 80% </a:t>
            </a:r>
            <a:r>
              <a:rPr lang="en-US" dirty="0" err="1"/>
              <a:t>dari</a:t>
            </a:r>
            <a:r>
              <a:rPr lang="en-US" dirty="0"/>
              <a:t> </a:t>
            </a:r>
            <a:r>
              <a:rPr lang="en-US" dirty="0" err="1"/>
              <a:t>jasa</a:t>
            </a:r>
            <a:r>
              <a:rPr lang="en-US" dirty="0"/>
              <a:t> </a:t>
            </a:r>
            <a:r>
              <a:rPr lang="en-US" dirty="0" err="1"/>
              <a:t>dokter</a:t>
            </a:r>
            <a:r>
              <a:rPr lang="en-US" dirty="0"/>
              <a:t> </a:t>
            </a:r>
            <a:r>
              <a:rPr lang="en-US" dirty="0" err="1"/>
              <a:t>tersebut</a:t>
            </a:r>
            <a:r>
              <a:rPr lang="en-US" dirty="0"/>
              <a:t> </a:t>
            </a:r>
            <a:r>
              <a:rPr lang="en-US" dirty="0" err="1"/>
              <a:t>akan</a:t>
            </a:r>
            <a:r>
              <a:rPr lang="en-US" dirty="0"/>
              <a:t> </a:t>
            </a:r>
            <a:r>
              <a:rPr lang="en-US" dirty="0" err="1"/>
              <a:t>dibayarkan</a:t>
            </a:r>
            <a:r>
              <a:rPr lang="en-US" dirty="0"/>
              <a:t> </a:t>
            </a:r>
            <a:r>
              <a:rPr lang="en-US" dirty="0" err="1"/>
              <a:t>kepada</a:t>
            </a:r>
            <a:r>
              <a:rPr lang="en-US" dirty="0"/>
              <a:t> dr. </a:t>
            </a:r>
            <a:r>
              <a:rPr lang="en-US" dirty="0" err="1"/>
              <a:t>Jali</a:t>
            </a:r>
            <a:r>
              <a:rPr lang="en-US" dirty="0"/>
              <a:t>  Sp.JP </a:t>
            </a:r>
            <a:r>
              <a:rPr lang="en-US" dirty="0" err="1"/>
              <a:t>pada</a:t>
            </a:r>
            <a:r>
              <a:rPr lang="en-US" dirty="0"/>
              <a:t> </a:t>
            </a:r>
            <a:r>
              <a:rPr lang="en-US" dirty="0" err="1"/>
              <a:t>setiap</a:t>
            </a:r>
            <a:r>
              <a:rPr lang="en-US" dirty="0"/>
              <a:t> </a:t>
            </a:r>
            <a:r>
              <a:rPr lang="en-US" dirty="0" err="1" smtClean="0"/>
              <a:t>akhir</a:t>
            </a:r>
            <a:r>
              <a:rPr lang="id-ID" dirty="0"/>
              <a:t> </a:t>
            </a:r>
            <a:r>
              <a:rPr lang="en-US" dirty="0" err="1" smtClean="0"/>
              <a:t>bulan</a:t>
            </a:r>
            <a:r>
              <a:rPr lang="en-US" dirty="0"/>
              <a:t>.  dr. </a:t>
            </a:r>
            <a:r>
              <a:rPr lang="en-US" dirty="0" err="1"/>
              <a:t>Jali</a:t>
            </a:r>
            <a:r>
              <a:rPr lang="en-US" dirty="0"/>
              <a:t>  Sp.JP </a:t>
            </a:r>
            <a:r>
              <a:rPr lang="en-US" dirty="0" err="1"/>
              <a:t>telah</a:t>
            </a:r>
            <a:r>
              <a:rPr lang="en-US" dirty="0"/>
              <a:t> </a:t>
            </a:r>
            <a:r>
              <a:rPr lang="en-US" dirty="0" err="1"/>
              <a:t>memiliki</a:t>
            </a:r>
            <a:r>
              <a:rPr lang="en-US" dirty="0"/>
              <a:t> NPWP </a:t>
            </a:r>
            <a:r>
              <a:rPr lang="en-US" dirty="0" err="1"/>
              <a:t>dan</a:t>
            </a:r>
            <a:r>
              <a:rPr lang="en-US" dirty="0"/>
              <a:t> </a:t>
            </a:r>
            <a:r>
              <a:rPr lang="en-US" dirty="0" err="1"/>
              <a:t>pada</a:t>
            </a:r>
            <a:r>
              <a:rPr lang="en-US" dirty="0"/>
              <a:t> </a:t>
            </a:r>
            <a:r>
              <a:rPr lang="en-US" dirty="0" err="1"/>
              <a:t>tahun</a:t>
            </a:r>
            <a:r>
              <a:rPr lang="en-US" dirty="0"/>
              <a:t> 2009, </a:t>
            </a:r>
            <a:r>
              <a:rPr lang="en-US" dirty="0" err="1"/>
              <a:t>jasa</a:t>
            </a:r>
            <a:r>
              <a:rPr lang="en-US" dirty="0"/>
              <a:t> </a:t>
            </a:r>
            <a:r>
              <a:rPr lang="en-US" dirty="0" err="1"/>
              <a:t>dokter</a:t>
            </a:r>
            <a:r>
              <a:rPr lang="en-US" dirty="0"/>
              <a:t> yang </a:t>
            </a:r>
            <a:r>
              <a:rPr lang="en-US" dirty="0" err="1"/>
              <a:t>dibayarkan</a:t>
            </a:r>
            <a:r>
              <a:rPr lang="en-US" dirty="0"/>
              <a:t> </a:t>
            </a:r>
            <a:r>
              <a:rPr lang="en-US" dirty="0" err="1"/>
              <a:t>pasien</a:t>
            </a:r>
            <a:r>
              <a:rPr lang="en-US" dirty="0"/>
              <a:t> </a:t>
            </a:r>
            <a:r>
              <a:rPr lang="en-US" dirty="0" err="1"/>
              <a:t>dari</a:t>
            </a:r>
            <a:r>
              <a:rPr lang="en-US" dirty="0"/>
              <a:t> </a:t>
            </a:r>
            <a:r>
              <a:rPr lang="en-US" dirty="0" err="1"/>
              <a:t>praktik</a:t>
            </a:r>
            <a:r>
              <a:rPr lang="en-US" dirty="0"/>
              <a:t> dr. </a:t>
            </a:r>
            <a:r>
              <a:rPr lang="en-US" dirty="0" err="1"/>
              <a:t>Jali</a:t>
            </a:r>
            <a:r>
              <a:rPr lang="en-US" dirty="0"/>
              <a:t>  Sp.JP di </a:t>
            </a:r>
            <a:r>
              <a:rPr lang="en-US" dirty="0" err="1"/>
              <a:t>Rumah</a:t>
            </a:r>
            <a:r>
              <a:rPr lang="en-US" dirty="0"/>
              <a:t> </a:t>
            </a:r>
            <a:r>
              <a:rPr lang="en-US" dirty="0" err="1" smtClean="0"/>
              <a:t>Sakit</a:t>
            </a:r>
            <a:r>
              <a:rPr lang="en-US" dirty="0" smtClean="0"/>
              <a:t> </a:t>
            </a:r>
            <a:r>
              <a:rPr lang="en-US" dirty="0" err="1"/>
              <a:t>adalah</a:t>
            </a:r>
            <a:r>
              <a:rPr lang="en-US" dirty="0"/>
              <a:t> </a:t>
            </a:r>
            <a:r>
              <a:rPr lang="en-US" dirty="0" err="1"/>
              <a:t>sebagai</a:t>
            </a:r>
            <a:r>
              <a:rPr lang="en-US" dirty="0"/>
              <a:t> </a:t>
            </a:r>
            <a:r>
              <a:rPr lang="en-US" dirty="0" err="1"/>
              <a:t>berikut</a:t>
            </a:r>
            <a:r>
              <a:rPr lang="en-US" dirty="0" smtClean="0"/>
              <a:t>:</a:t>
            </a:r>
            <a:endParaRPr lang="id-ID" dirty="0"/>
          </a:p>
        </p:txBody>
      </p:sp>
    </p:spTree>
    <p:extLst>
      <p:ext uri="{BB962C8B-B14F-4D97-AF65-F5344CB8AC3E}">
        <p14:creationId xmlns:p14="http://schemas.microsoft.com/office/powerpoint/2010/main" val="3245766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35000236"/>
              </p:ext>
            </p:extLst>
          </p:nvPr>
        </p:nvGraphicFramePr>
        <p:xfrm>
          <a:off x="1619672" y="1340768"/>
          <a:ext cx="6480720" cy="3672405"/>
        </p:xfrm>
        <a:graphic>
          <a:graphicData uri="http://schemas.openxmlformats.org/drawingml/2006/table">
            <a:tbl>
              <a:tblPr firstRow="1" firstCol="1" bandRow="1">
                <a:tableStyleId>{5C22544A-7EE6-4342-B048-85BDC9FD1C3A}</a:tableStyleId>
              </a:tblPr>
              <a:tblGrid>
                <a:gridCol w="1791630"/>
                <a:gridCol w="4689090"/>
              </a:tblGrid>
              <a:tr h="486280">
                <a:tc>
                  <a:txBody>
                    <a:bodyPr/>
                    <a:lstStyle/>
                    <a:p>
                      <a:pPr algn="ctr">
                        <a:lnSpc>
                          <a:spcPct val="107000"/>
                        </a:lnSpc>
                        <a:spcAft>
                          <a:spcPts val="0"/>
                        </a:spcAft>
                      </a:pPr>
                      <a:r>
                        <a:rPr lang="en-US" sz="1200">
                          <a:effectLst/>
                        </a:rPr>
                        <a:t>Bulan</a:t>
                      </a:r>
                      <a:endParaRPr lang="id-ID" sz="1100">
                        <a:effectLst/>
                        <a:latin typeface="Calibri"/>
                        <a:ea typeface="Calibri"/>
                        <a:cs typeface="Times New Roman"/>
                      </a:endParaRPr>
                    </a:p>
                  </a:txBody>
                  <a:tcPr marL="0" marR="0" marT="0" marB="0"/>
                </a:tc>
                <a:tc>
                  <a:txBody>
                    <a:bodyPr/>
                    <a:lstStyle/>
                    <a:p>
                      <a:pPr algn="ctr">
                        <a:lnSpc>
                          <a:spcPct val="107000"/>
                        </a:lnSpc>
                        <a:spcAft>
                          <a:spcPts val="0"/>
                        </a:spcAft>
                      </a:pPr>
                      <a:r>
                        <a:rPr lang="en-US" sz="1200">
                          <a:effectLst/>
                        </a:rPr>
                        <a:t>Jasa Dokter yang dibayar Pasien (Rupiah)</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Januari</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45,000,000.00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Februari</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49,000,000.00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Maret</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47,000,000.00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April</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40,000,000.00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Mei</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44,000,000.00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Juni</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52,000,000.00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Juli</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40,000,000.00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Agustus</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35,000,000.00</a:t>
                      </a:r>
                      <a:endParaRPr lang="id-ID" sz="1100">
                        <a:effectLst/>
                        <a:latin typeface="Calibri"/>
                        <a:ea typeface="Calibri"/>
                        <a:cs typeface="Times New Roman"/>
                      </a:endParaRPr>
                    </a:p>
                  </a:txBody>
                  <a:tcPr marL="0" marR="0" marT="0" marB="0"/>
                </a:tc>
              </a:tr>
              <a:tr h="343757">
                <a:tc>
                  <a:txBody>
                    <a:bodyPr/>
                    <a:lstStyle/>
                    <a:p>
                      <a:pPr algn="just">
                        <a:lnSpc>
                          <a:spcPct val="107000"/>
                        </a:lnSpc>
                        <a:spcAft>
                          <a:spcPts val="0"/>
                        </a:spcAft>
                      </a:pPr>
                      <a:r>
                        <a:rPr lang="en-US" sz="1200">
                          <a:effectLst/>
                        </a:rPr>
                        <a:t>September</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45,000,000.00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Oktober</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44,000,000.00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November</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43,000,000.00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Desember</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a:effectLst/>
                        </a:rPr>
                        <a:t>40,000,000.00</a:t>
                      </a:r>
                      <a:endParaRPr lang="id-ID" sz="1100">
                        <a:effectLst/>
                        <a:latin typeface="Calibri"/>
                        <a:ea typeface="Calibri"/>
                        <a:cs typeface="Times New Roman"/>
                      </a:endParaRPr>
                    </a:p>
                  </a:txBody>
                  <a:tcPr marL="0" marR="0" marT="0" marB="0"/>
                </a:tc>
              </a:tr>
              <a:tr h="236864">
                <a:tc>
                  <a:txBody>
                    <a:bodyPr/>
                    <a:lstStyle/>
                    <a:p>
                      <a:pPr algn="just">
                        <a:lnSpc>
                          <a:spcPct val="107000"/>
                        </a:lnSpc>
                        <a:spcAft>
                          <a:spcPts val="0"/>
                        </a:spcAft>
                      </a:pPr>
                      <a:r>
                        <a:rPr lang="en-US" sz="1200">
                          <a:effectLst/>
                        </a:rPr>
                        <a:t>Jumlah</a:t>
                      </a:r>
                      <a:endParaRPr lang="id-ID" sz="1100">
                        <a:effectLst/>
                        <a:latin typeface="Calibri"/>
                        <a:ea typeface="Calibri"/>
                        <a:cs typeface="Times New Roman"/>
                      </a:endParaRPr>
                    </a:p>
                  </a:txBody>
                  <a:tcPr marL="0" marR="0" marT="0" marB="0"/>
                </a:tc>
                <a:tc>
                  <a:txBody>
                    <a:bodyPr/>
                    <a:lstStyle/>
                    <a:p>
                      <a:pPr algn="r">
                        <a:lnSpc>
                          <a:spcPct val="107000"/>
                        </a:lnSpc>
                        <a:spcAft>
                          <a:spcPts val="0"/>
                        </a:spcAft>
                      </a:pPr>
                      <a:r>
                        <a:rPr lang="en-US" sz="1200" dirty="0">
                          <a:effectLst/>
                        </a:rPr>
                        <a:t>524,000,000.00</a:t>
                      </a:r>
                      <a:endParaRPr lang="id-ID" sz="1100" dirty="0">
                        <a:effectLst/>
                        <a:latin typeface="Calibri"/>
                        <a:ea typeface="Calibri"/>
                        <a:cs typeface="Times New Roman"/>
                      </a:endParaRPr>
                    </a:p>
                  </a:txBody>
                  <a:tcPr marL="0" marR="0" marT="0" marB="0"/>
                </a:tc>
              </a:tr>
            </a:tbl>
          </a:graphicData>
        </a:graphic>
      </p:graphicFrame>
    </p:spTree>
    <p:extLst>
      <p:ext uri="{BB962C8B-B14F-4D97-AF65-F5344CB8AC3E}">
        <p14:creationId xmlns:p14="http://schemas.microsoft.com/office/powerpoint/2010/main" val="3203573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17683361"/>
              </p:ext>
            </p:extLst>
          </p:nvPr>
        </p:nvGraphicFramePr>
        <p:xfrm>
          <a:off x="467544" y="908720"/>
          <a:ext cx="8136904" cy="5195794"/>
        </p:xfrm>
        <a:graphic>
          <a:graphicData uri="http://schemas.openxmlformats.org/drawingml/2006/table">
            <a:tbl>
              <a:tblPr firstRow="1" firstCol="1" bandRow="1">
                <a:tableStyleId>{5C22544A-7EE6-4342-B048-85BDC9FD1C3A}</a:tableStyleId>
              </a:tblPr>
              <a:tblGrid>
                <a:gridCol w="1489608"/>
                <a:gridCol w="1489608"/>
                <a:gridCol w="1489608"/>
                <a:gridCol w="1489608"/>
                <a:gridCol w="767990"/>
                <a:gridCol w="1410482"/>
              </a:tblGrid>
              <a:tr h="1008112">
                <a:tc>
                  <a:txBody>
                    <a:bodyPr/>
                    <a:lstStyle/>
                    <a:p>
                      <a:pPr algn="ctr">
                        <a:lnSpc>
                          <a:spcPts val="1920"/>
                        </a:lnSpc>
                        <a:spcAft>
                          <a:spcPts val="0"/>
                        </a:spcAft>
                      </a:pPr>
                      <a:r>
                        <a:rPr lang="en-US" sz="1200" dirty="0" err="1">
                          <a:effectLst/>
                          <a:latin typeface="Times New Roman" pitchFamily="18" charset="0"/>
                          <a:cs typeface="Times New Roman" pitchFamily="18" charset="0"/>
                        </a:rPr>
                        <a:t>Bulan</a:t>
                      </a:r>
                      <a:endParaRPr lang="id-ID" sz="1200" dirty="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dirty="0" err="1">
                          <a:effectLst/>
                          <a:latin typeface="Times New Roman" pitchFamily="18" charset="0"/>
                          <a:cs typeface="Times New Roman" pitchFamily="18" charset="0"/>
                        </a:rPr>
                        <a:t>Jasa</a:t>
                      </a:r>
                      <a:r>
                        <a:rPr lang="en-US" sz="1200" dirty="0">
                          <a:effectLst/>
                          <a:latin typeface="Times New Roman" pitchFamily="18" charset="0"/>
                          <a:cs typeface="Times New Roman" pitchFamily="18" charset="0"/>
                        </a:rPr>
                        <a:t> </a:t>
                      </a:r>
                      <a:r>
                        <a:rPr lang="en-US" sz="1200" dirty="0" err="1">
                          <a:effectLst/>
                          <a:latin typeface="Times New Roman" pitchFamily="18" charset="0"/>
                          <a:cs typeface="Times New Roman" pitchFamily="18" charset="0"/>
                        </a:rPr>
                        <a:t>Doketr</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yang </a:t>
                      </a:r>
                      <a:r>
                        <a:rPr lang="en-US" sz="1200" dirty="0" err="1">
                          <a:effectLst/>
                          <a:latin typeface="Times New Roman" pitchFamily="18" charset="0"/>
                          <a:cs typeface="Times New Roman" pitchFamily="18" charset="0"/>
                        </a:rPr>
                        <a:t>dibayar</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Pasien</a:t>
                      </a:r>
                      <a:endParaRPr lang="id-ID" sz="1200" dirty="0">
                        <a:effectLst/>
                        <a:latin typeface="Times New Roman" pitchFamily="18" charset="0"/>
                        <a:cs typeface="Times New Roman" pitchFamily="18" charset="0"/>
                      </a:endParaRPr>
                    </a:p>
                    <a:p>
                      <a:pPr algn="ctr">
                        <a:lnSpc>
                          <a:spcPts val="1920"/>
                        </a:lnSpc>
                        <a:spcAft>
                          <a:spcPts val="0"/>
                        </a:spcAft>
                      </a:pPr>
                      <a:r>
                        <a:rPr lang="en-US" sz="1200" dirty="0">
                          <a:effectLst/>
                          <a:latin typeface="Times New Roman" pitchFamily="18" charset="0"/>
                          <a:cs typeface="Times New Roman" pitchFamily="18" charset="0"/>
                        </a:rPr>
                        <a:t> </a:t>
                      </a:r>
                      <a:endParaRPr lang="id-ID" sz="1200" dirty="0">
                        <a:effectLst/>
                        <a:latin typeface="Times New Roman" pitchFamily="18" charset="0"/>
                        <a:cs typeface="Times New Roman" pitchFamily="18" charset="0"/>
                      </a:endParaRPr>
                    </a:p>
                    <a:p>
                      <a:pPr algn="ctr">
                        <a:lnSpc>
                          <a:spcPts val="1920"/>
                        </a:lnSpc>
                        <a:spcAft>
                          <a:spcPts val="0"/>
                        </a:spcAft>
                      </a:pPr>
                      <a:r>
                        <a:rPr lang="en-US" sz="1200" dirty="0">
                          <a:effectLst/>
                          <a:latin typeface="Times New Roman" pitchFamily="18" charset="0"/>
                          <a:cs typeface="Times New Roman" pitchFamily="18" charset="0"/>
                        </a:rPr>
                        <a:t>(Rupiah)</a:t>
                      </a:r>
                      <a:endParaRPr lang="id-ID" sz="1200" dirty="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dirty="0" err="1">
                          <a:effectLst/>
                          <a:latin typeface="Times New Roman" pitchFamily="18" charset="0"/>
                          <a:cs typeface="Times New Roman" pitchFamily="18" charset="0"/>
                        </a:rPr>
                        <a:t>Dasar</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Pemotongan</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PPh</a:t>
                      </a:r>
                      <a:r>
                        <a:rPr lang="en-US" sz="1200" dirty="0">
                          <a:effectLst/>
                          <a:latin typeface="Times New Roman" pitchFamily="18" charset="0"/>
                          <a:cs typeface="Times New Roman" pitchFamily="18" charset="0"/>
                        </a:rPr>
                        <a:t> </a:t>
                      </a:r>
                      <a:r>
                        <a:rPr lang="en-US" sz="1200" dirty="0" err="1">
                          <a:effectLst/>
                          <a:latin typeface="Times New Roman" pitchFamily="18" charset="0"/>
                          <a:cs typeface="Times New Roman" pitchFamily="18" charset="0"/>
                        </a:rPr>
                        <a:t>Pasal</a:t>
                      </a:r>
                      <a:r>
                        <a:rPr lang="en-US" sz="1200" dirty="0">
                          <a:effectLst/>
                          <a:latin typeface="Times New Roman" pitchFamily="18" charset="0"/>
                          <a:cs typeface="Times New Roman" pitchFamily="18" charset="0"/>
                        </a:rPr>
                        <a:t> 21</a:t>
                      </a:r>
                      <a:endParaRPr lang="id-ID" sz="1200" dirty="0">
                        <a:effectLst/>
                        <a:latin typeface="Times New Roman" pitchFamily="18" charset="0"/>
                        <a:cs typeface="Times New Roman" pitchFamily="18" charset="0"/>
                      </a:endParaRPr>
                    </a:p>
                    <a:p>
                      <a:pPr algn="ctr">
                        <a:lnSpc>
                          <a:spcPts val="1920"/>
                        </a:lnSpc>
                        <a:spcAft>
                          <a:spcPts val="0"/>
                        </a:spcAft>
                      </a:pPr>
                      <a:endParaRPr lang="id-ID" sz="1200" dirty="0">
                        <a:effectLst/>
                        <a:latin typeface="Times New Roman" pitchFamily="18" charset="0"/>
                        <a:cs typeface="Times New Roman" pitchFamily="18" charset="0"/>
                      </a:endParaRPr>
                    </a:p>
                    <a:p>
                      <a:pPr algn="ctr">
                        <a:lnSpc>
                          <a:spcPts val="1920"/>
                        </a:lnSpc>
                        <a:spcAft>
                          <a:spcPts val="0"/>
                        </a:spcAft>
                      </a:pPr>
                      <a:r>
                        <a:rPr lang="en-US" sz="1200" dirty="0">
                          <a:effectLst/>
                          <a:latin typeface="Times New Roman" pitchFamily="18" charset="0"/>
                          <a:cs typeface="Times New Roman" pitchFamily="18" charset="0"/>
                        </a:rPr>
                        <a:t>(Rupiah)</a:t>
                      </a:r>
                      <a:endParaRPr lang="id-ID" sz="1200" dirty="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dirty="0" err="1">
                          <a:effectLst/>
                          <a:latin typeface="Times New Roman" pitchFamily="18" charset="0"/>
                          <a:cs typeface="Times New Roman" pitchFamily="18" charset="0"/>
                        </a:rPr>
                        <a:t>Dasar</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Pemotongan</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PPh</a:t>
                      </a:r>
                      <a:r>
                        <a:rPr lang="en-US" sz="1200" dirty="0">
                          <a:effectLst/>
                          <a:latin typeface="Times New Roman" pitchFamily="18" charset="0"/>
                          <a:cs typeface="Times New Roman" pitchFamily="18" charset="0"/>
                        </a:rPr>
                        <a:t> </a:t>
                      </a:r>
                      <a:r>
                        <a:rPr lang="en-US" sz="1200" dirty="0" err="1">
                          <a:effectLst/>
                          <a:latin typeface="Times New Roman" pitchFamily="18" charset="0"/>
                          <a:cs typeface="Times New Roman" pitchFamily="18" charset="0"/>
                        </a:rPr>
                        <a:t>Pasal</a:t>
                      </a:r>
                      <a:r>
                        <a:rPr lang="en-US" sz="1200" dirty="0">
                          <a:effectLst/>
                          <a:latin typeface="Times New Roman" pitchFamily="18" charset="0"/>
                          <a:cs typeface="Times New Roman" pitchFamily="18" charset="0"/>
                        </a:rPr>
                        <a:t> 21</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Kumulatif</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(Rupiah)</a:t>
                      </a:r>
                      <a:endParaRPr lang="id-ID" sz="1200" dirty="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dirty="0" err="1">
                          <a:effectLst/>
                          <a:latin typeface="Times New Roman" pitchFamily="18" charset="0"/>
                          <a:cs typeface="Times New Roman" pitchFamily="18" charset="0"/>
                        </a:rPr>
                        <a:t>Tarif</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Pasal</a:t>
                      </a:r>
                      <a:r>
                        <a:rPr lang="en-US" sz="1200" dirty="0">
                          <a:effectLst/>
                          <a:latin typeface="Times New Roman" pitchFamily="18" charset="0"/>
                          <a:cs typeface="Times New Roman" pitchFamily="18" charset="0"/>
                        </a:rPr>
                        <a:t> 17</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ayat</a:t>
                      </a:r>
                      <a:r>
                        <a:rPr lang="en-US" sz="1200" dirty="0">
                          <a:effectLst/>
                          <a:latin typeface="Times New Roman" pitchFamily="18" charset="0"/>
                          <a:cs typeface="Times New Roman" pitchFamily="18" charset="0"/>
                        </a:rPr>
                        <a:t> (1)</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huruf</a:t>
                      </a:r>
                      <a:r>
                        <a:rPr lang="en-US" sz="1200" dirty="0">
                          <a:effectLst/>
                          <a:latin typeface="Times New Roman" pitchFamily="18" charset="0"/>
                          <a:cs typeface="Times New Roman" pitchFamily="18" charset="0"/>
                        </a:rPr>
                        <a:t> a</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UU </a:t>
                      </a:r>
                      <a:r>
                        <a:rPr lang="en-US" sz="1200" dirty="0" err="1">
                          <a:effectLst/>
                          <a:latin typeface="Times New Roman" pitchFamily="18" charset="0"/>
                          <a:cs typeface="Times New Roman" pitchFamily="18" charset="0"/>
                        </a:rPr>
                        <a:t>PPh</a:t>
                      </a:r>
                      <a:endParaRPr lang="id-ID" sz="1200" dirty="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dirty="0" err="1">
                          <a:effectLst/>
                          <a:latin typeface="Times New Roman" pitchFamily="18" charset="0"/>
                          <a:cs typeface="Times New Roman" pitchFamily="18" charset="0"/>
                        </a:rPr>
                        <a:t>PPh</a:t>
                      </a:r>
                      <a:r>
                        <a:rPr lang="en-US" sz="1200" dirty="0">
                          <a:effectLst/>
                          <a:latin typeface="Times New Roman" pitchFamily="18" charset="0"/>
                          <a:cs typeface="Times New Roman" pitchFamily="18" charset="0"/>
                        </a:rPr>
                        <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Pasal</a:t>
                      </a:r>
                      <a:r>
                        <a:rPr lang="en-US" sz="1200" dirty="0">
                          <a:effectLst/>
                          <a:latin typeface="Times New Roman" pitchFamily="18" charset="0"/>
                          <a:cs typeface="Times New Roman" pitchFamily="18" charset="0"/>
                        </a:rPr>
                        <a:t> 21</a:t>
                      </a:r>
                      <a:br>
                        <a:rPr lang="en-US" sz="1200" dirty="0">
                          <a:effectLst/>
                          <a:latin typeface="Times New Roman" pitchFamily="18" charset="0"/>
                          <a:cs typeface="Times New Roman" pitchFamily="18" charset="0"/>
                        </a:rPr>
                      </a:br>
                      <a:r>
                        <a:rPr lang="en-US" sz="1200" dirty="0" err="1">
                          <a:effectLst/>
                          <a:latin typeface="Times New Roman" pitchFamily="18" charset="0"/>
                          <a:cs typeface="Times New Roman" pitchFamily="18" charset="0"/>
                        </a:rPr>
                        <a:t>terutang</a:t>
                      </a:r>
                      <a:endParaRPr lang="id-ID" sz="1200" dirty="0">
                        <a:effectLst/>
                        <a:latin typeface="Times New Roman" pitchFamily="18" charset="0"/>
                        <a:cs typeface="Times New Roman" pitchFamily="18" charset="0"/>
                      </a:endParaRPr>
                    </a:p>
                    <a:p>
                      <a:pPr algn="ctr">
                        <a:lnSpc>
                          <a:spcPts val="1920"/>
                        </a:lnSpc>
                        <a:spcAft>
                          <a:spcPts val="0"/>
                        </a:spcAft>
                      </a:pPr>
                      <a:endParaRPr lang="id-ID" sz="1200" dirty="0">
                        <a:effectLst/>
                        <a:latin typeface="Times New Roman" pitchFamily="18" charset="0"/>
                        <a:cs typeface="Times New Roman" pitchFamily="18" charset="0"/>
                      </a:endParaRPr>
                    </a:p>
                    <a:p>
                      <a:pPr algn="ctr">
                        <a:lnSpc>
                          <a:spcPts val="1920"/>
                        </a:lnSpc>
                        <a:spcAft>
                          <a:spcPts val="0"/>
                        </a:spcAft>
                      </a:pPr>
                      <a:r>
                        <a:rPr lang="en-US" sz="1200" dirty="0">
                          <a:effectLst/>
                          <a:latin typeface="Times New Roman" pitchFamily="18" charset="0"/>
                          <a:cs typeface="Times New Roman" pitchFamily="18" charset="0"/>
                        </a:rPr>
                        <a:t>(Rupiah)</a:t>
                      </a:r>
                      <a:endParaRPr lang="id-ID" sz="1200" dirty="0">
                        <a:effectLst/>
                        <a:latin typeface="Times New Roman" pitchFamily="18" charset="0"/>
                        <a:ea typeface="Calibri"/>
                        <a:cs typeface="Times New Roman" pitchFamily="18" charset="0"/>
                      </a:endParaRPr>
                    </a:p>
                  </a:txBody>
                  <a:tcPr marL="0" marR="0" marT="0" marB="0"/>
                </a:tc>
              </a:tr>
              <a:tr h="359466">
                <a:tc>
                  <a:txBody>
                    <a:bodyPr/>
                    <a:lstStyle/>
                    <a:p>
                      <a:pPr algn="ctr">
                        <a:lnSpc>
                          <a:spcPct val="107000"/>
                        </a:lnSpc>
                        <a:spcAft>
                          <a:spcPts val="0"/>
                        </a:spcAft>
                      </a:pPr>
                      <a:r>
                        <a:rPr lang="en-US" sz="1200">
                          <a:effectLst/>
                          <a:latin typeface="Times New Roman" pitchFamily="18" charset="0"/>
                          <a:cs typeface="Times New Roman" pitchFamily="18" charset="0"/>
                        </a:rPr>
                        <a:t>(1)</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(2)</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(3)=50% x (2)</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(4)</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(5)</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(6)=(3) x (5)</a:t>
                      </a:r>
                      <a:endParaRPr lang="id-ID" sz="120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Januari</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45,000,000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22,500,000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22,500,000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1,125,000</a:t>
                      </a:r>
                      <a:endParaRPr lang="id-ID" sz="120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Februari</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49,000,000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24,500,000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47,000,000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1,225,000</a:t>
                      </a:r>
                      <a:endParaRPr lang="id-ID" sz="1200">
                        <a:effectLst/>
                        <a:latin typeface="Times New Roman" pitchFamily="18" charset="0"/>
                        <a:ea typeface="Calibri"/>
                        <a:cs typeface="Times New Roman" pitchFamily="18" charset="0"/>
                      </a:endParaRPr>
                    </a:p>
                  </a:txBody>
                  <a:tcPr marL="0" marR="0" marT="0" marB="0"/>
                </a:tc>
              </a:tr>
              <a:tr h="739396">
                <a:tc>
                  <a:txBody>
                    <a:bodyPr/>
                    <a:lstStyle/>
                    <a:p>
                      <a:pPr algn="just">
                        <a:lnSpc>
                          <a:spcPct val="107000"/>
                        </a:lnSpc>
                        <a:spcAft>
                          <a:spcPts val="0"/>
                        </a:spcAft>
                      </a:pPr>
                      <a:r>
                        <a:rPr lang="en-US" sz="1200">
                          <a:effectLst/>
                          <a:latin typeface="Times New Roman" pitchFamily="18" charset="0"/>
                          <a:cs typeface="Times New Roman" pitchFamily="18" charset="0"/>
                        </a:rPr>
                        <a:t>Maret</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47,000,000</a:t>
                      </a:r>
                      <a:endParaRPr lang="id-ID" sz="1200" dirty="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3,000,000</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20,500,000</a:t>
                      </a:r>
                      <a:endParaRPr lang="id-ID" sz="1200" dirty="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50,000,000</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70,500,000</a:t>
                      </a:r>
                      <a:endParaRPr lang="id-ID" sz="1200" dirty="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dirty="0">
                          <a:effectLst/>
                          <a:latin typeface="Times New Roman" pitchFamily="18" charset="0"/>
                          <a:cs typeface="Times New Roman" pitchFamily="18" charset="0"/>
                        </a:rPr>
                        <a:t>5%</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15%</a:t>
                      </a:r>
                      <a:endParaRPr lang="id-ID" sz="1200" dirty="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150,000</a:t>
                      </a:r>
                      <a:br>
                        <a:rPr lang="en-US" sz="1200">
                          <a:effectLst/>
                          <a:latin typeface="Times New Roman" pitchFamily="18" charset="0"/>
                          <a:cs typeface="Times New Roman" pitchFamily="18" charset="0"/>
                        </a:rPr>
                      </a:br>
                      <a:r>
                        <a:rPr lang="en-US" sz="1200">
                          <a:effectLst/>
                          <a:latin typeface="Times New Roman" pitchFamily="18" charset="0"/>
                          <a:cs typeface="Times New Roman" pitchFamily="18" charset="0"/>
                        </a:rPr>
                        <a:t>————-</a:t>
                      </a:r>
                      <a:br>
                        <a:rPr lang="en-US" sz="1200">
                          <a:effectLst/>
                          <a:latin typeface="Times New Roman" pitchFamily="18" charset="0"/>
                          <a:cs typeface="Times New Roman" pitchFamily="18" charset="0"/>
                        </a:rPr>
                      </a:br>
                      <a:r>
                        <a:rPr lang="en-US" sz="1200">
                          <a:effectLst/>
                          <a:latin typeface="Times New Roman" pitchFamily="18" charset="0"/>
                          <a:cs typeface="Times New Roman" pitchFamily="18" charset="0"/>
                        </a:rPr>
                        <a:t>3,075,000</a:t>
                      </a:r>
                      <a:endParaRPr lang="id-ID" sz="120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April</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40,000,000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20,000,000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90,500,000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dirty="0">
                          <a:effectLst/>
                          <a:latin typeface="Times New Roman" pitchFamily="18" charset="0"/>
                          <a:cs typeface="Times New Roman" pitchFamily="18" charset="0"/>
                        </a:rPr>
                        <a:t>15%</a:t>
                      </a:r>
                      <a:endParaRPr lang="id-ID" sz="1200" dirty="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3,000,000</a:t>
                      </a:r>
                      <a:endParaRPr lang="id-ID" sz="1200" dirty="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Mei</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44,000,000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22,000,000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112,000,000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15%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3,300,000</a:t>
                      </a:r>
                      <a:endParaRPr lang="id-ID" sz="1200" dirty="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Juni</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52,000,000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26,000,000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138,500,000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15%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3,900,000</a:t>
                      </a:r>
                      <a:endParaRPr lang="id-ID" sz="1200" dirty="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Juli</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40,000,000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20,000,000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158,500,000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15%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3,000,000</a:t>
                      </a:r>
                      <a:endParaRPr lang="id-ID" sz="1200" dirty="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Agustus</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35,000,000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17,500,000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176,000,000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15%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2,625,000</a:t>
                      </a:r>
                      <a:endParaRPr lang="id-ID" sz="1200" dirty="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September</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45,000,000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22,500,000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198,500,000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15%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3,375,000</a:t>
                      </a:r>
                      <a:endParaRPr lang="id-ID" sz="1200" dirty="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Oktober</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44,000,000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22,000,000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220,500,000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15%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3,300,000</a:t>
                      </a:r>
                      <a:endParaRPr lang="id-ID" sz="1200" dirty="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November</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43,000,000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21,500,000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242,000,000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15%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3,225,000</a:t>
                      </a:r>
                      <a:endParaRPr lang="id-ID" sz="1200" dirty="0">
                        <a:effectLst/>
                        <a:latin typeface="Times New Roman" pitchFamily="18" charset="0"/>
                        <a:ea typeface="Calibri"/>
                        <a:cs typeface="Times New Roman" pitchFamily="18" charset="0"/>
                      </a:endParaRPr>
                    </a:p>
                  </a:txBody>
                  <a:tcPr marL="0" marR="0" marT="0" marB="0"/>
                </a:tc>
              </a:tr>
              <a:tr h="739396">
                <a:tc>
                  <a:txBody>
                    <a:bodyPr/>
                    <a:lstStyle/>
                    <a:p>
                      <a:pPr algn="just">
                        <a:lnSpc>
                          <a:spcPct val="107000"/>
                        </a:lnSpc>
                        <a:spcAft>
                          <a:spcPts val="0"/>
                        </a:spcAft>
                      </a:pPr>
                      <a:r>
                        <a:rPr lang="en-US" sz="1200">
                          <a:effectLst/>
                          <a:latin typeface="Times New Roman" pitchFamily="18" charset="0"/>
                          <a:cs typeface="Times New Roman" pitchFamily="18" charset="0"/>
                        </a:rPr>
                        <a:t>Desember</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40,000,000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8,000,000</a:t>
                      </a:r>
                      <a:br>
                        <a:rPr lang="en-US" sz="1200">
                          <a:effectLst/>
                          <a:latin typeface="Times New Roman" pitchFamily="18" charset="0"/>
                          <a:cs typeface="Times New Roman" pitchFamily="18" charset="0"/>
                        </a:rPr>
                      </a:br>
                      <a:r>
                        <a:rPr lang="en-US" sz="1200">
                          <a:effectLst/>
                          <a:latin typeface="Times New Roman" pitchFamily="18" charset="0"/>
                          <a:cs typeface="Times New Roman" pitchFamily="18" charset="0"/>
                        </a:rPr>
                        <a:t>—————–</a:t>
                      </a:r>
                      <a:br>
                        <a:rPr lang="en-US" sz="1200">
                          <a:effectLst/>
                          <a:latin typeface="Times New Roman" pitchFamily="18" charset="0"/>
                          <a:cs typeface="Times New Roman" pitchFamily="18" charset="0"/>
                        </a:rPr>
                      </a:br>
                      <a:r>
                        <a:rPr lang="en-US" sz="1200">
                          <a:effectLst/>
                          <a:latin typeface="Times New Roman" pitchFamily="18" charset="0"/>
                          <a:cs typeface="Times New Roman" pitchFamily="18" charset="0"/>
                        </a:rPr>
                        <a:t>12,000,00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250,000,000</a:t>
                      </a:r>
                      <a:br>
                        <a:rPr lang="en-US" sz="1200">
                          <a:effectLst/>
                          <a:latin typeface="Times New Roman" pitchFamily="18" charset="0"/>
                          <a:cs typeface="Times New Roman" pitchFamily="18" charset="0"/>
                        </a:rPr>
                      </a:br>
                      <a:r>
                        <a:rPr lang="en-US" sz="1200">
                          <a:effectLst/>
                          <a:latin typeface="Times New Roman" pitchFamily="18" charset="0"/>
                          <a:cs typeface="Times New Roman" pitchFamily="18" charset="0"/>
                        </a:rPr>
                        <a:t>—————–</a:t>
                      </a:r>
                      <a:br>
                        <a:rPr lang="en-US" sz="1200">
                          <a:effectLst/>
                          <a:latin typeface="Times New Roman" pitchFamily="18" charset="0"/>
                          <a:cs typeface="Times New Roman" pitchFamily="18" charset="0"/>
                        </a:rPr>
                      </a:br>
                      <a:r>
                        <a:rPr lang="en-US" sz="1200">
                          <a:effectLst/>
                          <a:latin typeface="Times New Roman" pitchFamily="18" charset="0"/>
                          <a:cs typeface="Times New Roman" pitchFamily="18" charset="0"/>
                        </a:rPr>
                        <a:t>262,000,000</a:t>
                      </a:r>
                      <a:endParaRPr lang="id-ID" sz="1200">
                        <a:effectLst/>
                        <a:latin typeface="Times New Roman" pitchFamily="18" charset="0"/>
                        <a:ea typeface="Calibri"/>
                        <a:cs typeface="Times New Roman" pitchFamily="18" charset="0"/>
                      </a:endParaRPr>
                    </a:p>
                  </a:txBody>
                  <a:tcPr marL="0" marR="0" marT="0" marB="0"/>
                </a:tc>
                <a:tc>
                  <a:txBody>
                    <a:bodyPr/>
                    <a:lstStyle/>
                    <a:p>
                      <a:pPr algn="ctr">
                        <a:lnSpc>
                          <a:spcPct val="107000"/>
                        </a:lnSpc>
                        <a:spcAft>
                          <a:spcPts val="0"/>
                        </a:spcAft>
                      </a:pPr>
                      <a:r>
                        <a:rPr lang="en-US" sz="1200">
                          <a:effectLst/>
                          <a:latin typeface="Times New Roman" pitchFamily="18" charset="0"/>
                          <a:cs typeface="Times New Roman" pitchFamily="18" charset="0"/>
                        </a:rPr>
                        <a:t>15%</a:t>
                      </a:r>
                      <a:br>
                        <a:rPr lang="en-US" sz="1200">
                          <a:effectLst/>
                          <a:latin typeface="Times New Roman" pitchFamily="18" charset="0"/>
                          <a:cs typeface="Times New Roman" pitchFamily="18" charset="0"/>
                        </a:rPr>
                      </a:br>
                      <a:r>
                        <a:rPr lang="en-US" sz="1200">
                          <a:effectLst/>
                          <a:latin typeface="Times New Roman" pitchFamily="18" charset="0"/>
                          <a:cs typeface="Times New Roman" pitchFamily="18" charset="0"/>
                        </a:rPr>
                        <a:t>———</a:t>
                      </a:r>
                      <a:br>
                        <a:rPr lang="en-US" sz="1200">
                          <a:effectLst/>
                          <a:latin typeface="Times New Roman" pitchFamily="18" charset="0"/>
                          <a:cs typeface="Times New Roman" pitchFamily="18" charset="0"/>
                        </a:rPr>
                      </a:br>
                      <a:r>
                        <a:rPr lang="en-US" sz="1200">
                          <a:effectLst/>
                          <a:latin typeface="Times New Roman" pitchFamily="18" charset="0"/>
                          <a:cs typeface="Times New Roman" pitchFamily="18" charset="0"/>
                        </a:rPr>
                        <a:t>25%</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1,200,000</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a:t>
                      </a:r>
                      <a:br>
                        <a:rPr lang="en-US" sz="1200" dirty="0">
                          <a:effectLst/>
                          <a:latin typeface="Times New Roman" pitchFamily="18" charset="0"/>
                          <a:cs typeface="Times New Roman" pitchFamily="18" charset="0"/>
                        </a:rPr>
                      </a:br>
                      <a:r>
                        <a:rPr lang="en-US" sz="1200" dirty="0">
                          <a:effectLst/>
                          <a:latin typeface="Times New Roman" pitchFamily="18" charset="0"/>
                          <a:cs typeface="Times New Roman" pitchFamily="18" charset="0"/>
                        </a:rPr>
                        <a:t>3,000,000</a:t>
                      </a:r>
                      <a:endParaRPr lang="id-ID" sz="1200" dirty="0">
                        <a:effectLst/>
                        <a:latin typeface="Times New Roman" pitchFamily="18" charset="0"/>
                        <a:ea typeface="Calibri"/>
                        <a:cs typeface="Times New Roman" pitchFamily="18" charset="0"/>
                      </a:endParaRPr>
                    </a:p>
                  </a:txBody>
                  <a:tcPr marL="0" marR="0" marT="0" marB="0"/>
                </a:tc>
              </a:tr>
              <a:tr h="210223">
                <a:tc>
                  <a:txBody>
                    <a:bodyPr/>
                    <a:lstStyle/>
                    <a:p>
                      <a:pPr algn="just">
                        <a:lnSpc>
                          <a:spcPct val="107000"/>
                        </a:lnSpc>
                        <a:spcAft>
                          <a:spcPts val="0"/>
                        </a:spcAft>
                      </a:pPr>
                      <a:r>
                        <a:rPr lang="en-US" sz="1200">
                          <a:effectLst/>
                          <a:latin typeface="Times New Roman" pitchFamily="18" charset="0"/>
                          <a:cs typeface="Times New Roman" pitchFamily="18" charset="0"/>
                        </a:rPr>
                        <a:t>Jumlah</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524,000,000</a:t>
                      </a:r>
                      <a:endParaRPr lang="id-ID" sz="1200">
                        <a:effectLst/>
                        <a:latin typeface="Times New Roman" pitchFamily="18" charset="0"/>
                        <a:ea typeface="Calibri"/>
                        <a:cs typeface="Times New Roman" pitchFamily="18" charset="0"/>
                      </a:endParaRPr>
                    </a:p>
                  </a:txBody>
                  <a:tcPr marL="0" marR="0" marT="0" marB="0"/>
                </a:tc>
                <a:tc>
                  <a:txBody>
                    <a:bodyPr/>
                    <a:lstStyle/>
                    <a:p>
                      <a:pPr algn="r">
                        <a:lnSpc>
                          <a:spcPct val="107000"/>
                        </a:lnSpc>
                        <a:spcAft>
                          <a:spcPts val="0"/>
                        </a:spcAft>
                      </a:pPr>
                      <a:r>
                        <a:rPr lang="en-US" sz="1200">
                          <a:effectLst/>
                          <a:latin typeface="Times New Roman" pitchFamily="18" charset="0"/>
                          <a:cs typeface="Times New Roman" pitchFamily="18" charset="0"/>
                        </a:rPr>
                        <a:t>47,000,000</a:t>
                      </a:r>
                      <a:endParaRPr lang="id-ID" sz="1200">
                        <a:effectLst/>
                        <a:latin typeface="Times New Roman" pitchFamily="18" charset="0"/>
                        <a:ea typeface="Calibri"/>
                        <a:cs typeface="Times New Roman" pitchFamily="18" charset="0"/>
                      </a:endParaRPr>
                    </a:p>
                  </a:txBody>
                  <a:tcPr marL="0" marR="0" marT="0" marB="0"/>
                </a:tc>
                <a:tc>
                  <a:txBody>
                    <a:bodyPr/>
                    <a:lstStyle/>
                    <a:p>
                      <a:pPr>
                        <a:lnSpc>
                          <a:spcPct val="107000"/>
                        </a:lnSpc>
                      </a:pPr>
                      <a:endParaRPr lang="id-ID" sz="1200">
                        <a:effectLst/>
                        <a:latin typeface="Times New Roman" pitchFamily="18" charset="0"/>
                        <a:cs typeface="Times New Roman" pitchFamily="18" charset="0"/>
                      </a:endParaRPr>
                    </a:p>
                  </a:txBody>
                  <a:tcPr marL="0" marR="0" marT="0" marB="0"/>
                </a:tc>
                <a:tc>
                  <a:txBody>
                    <a:bodyPr/>
                    <a:lstStyle/>
                    <a:p>
                      <a:pPr>
                        <a:lnSpc>
                          <a:spcPct val="107000"/>
                        </a:lnSpc>
                      </a:pPr>
                      <a:endParaRPr lang="id-ID" sz="1200">
                        <a:effectLst/>
                        <a:latin typeface="Times New Roman" pitchFamily="18" charset="0"/>
                        <a:cs typeface="Times New Roman" pitchFamily="18" charset="0"/>
                      </a:endParaRPr>
                    </a:p>
                  </a:txBody>
                  <a:tcPr marL="0" marR="0" marT="0" marB="0"/>
                </a:tc>
                <a:tc>
                  <a:txBody>
                    <a:bodyPr/>
                    <a:lstStyle/>
                    <a:p>
                      <a:pPr algn="r">
                        <a:lnSpc>
                          <a:spcPct val="107000"/>
                        </a:lnSpc>
                        <a:spcAft>
                          <a:spcPts val="0"/>
                        </a:spcAft>
                      </a:pPr>
                      <a:r>
                        <a:rPr lang="en-US" sz="1200" dirty="0">
                          <a:effectLst/>
                          <a:latin typeface="Times New Roman" pitchFamily="18" charset="0"/>
                          <a:cs typeface="Times New Roman" pitchFamily="18" charset="0"/>
                        </a:rPr>
                        <a:t>35,500,000</a:t>
                      </a:r>
                      <a:endParaRPr lang="id-ID" sz="1200" dirty="0">
                        <a:effectLst/>
                        <a:latin typeface="Times New Roman" pitchFamily="18" charset="0"/>
                        <a:ea typeface="Calibri"/>
                        <a:cs typeface="Times New Roman" pitchFamily="18" charset="0"/>
                      </a:endParaRPr>
                    </a:p>
                  </a:txBody>
                  <a:tcPr marL="0" marR="0" marT="0" marB="0"/>
                </a:tc>
              </a:tr>
            </a:tbl>
          </a:graphicData>
        </a:graphic>
      </p:graphicFrame>
    </p:spTree>
    <p:extLst>
      <p:ext uri="{BB962C8B-B14F-4D97-AF65-F5344CB8AC3E}">
        <p14:creationId xmlns:p14="http://schemas.microsoft.com/office/powerpoint/2010/main" val="8835692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en-US" dirty="0" err="1"/>
              <a:t>Apabila</a:t>
            </a:r>
            <a:r>
              <a:rPr lang="en-US" dirty="0"/>
              <a:t> dr. </a:t>
            </a:r>
            <a:r>
              <a:rPr lang="en-US" dirty="0" err="1"/>
              <a:t>Jali</a:t>
            </a:r>
            <a:r>
              <a:rPr lang="en-US" dirty="0"/>
              <a:t> Sp.JP </a:t>
            </a:r>
            <a:r>
              <a:rPr lang="en-US" dirty="0" err="1"/>
              <a:t>tidak</a:t>
            </a:r>
            <a:r>
              <a:rPr lang="en-US" dirty="0"/>
              <a:t> </a:t>
            </a:r>
            <a:r>
              <a:rPr lang="en-US" dirty="0" err="1"/>
              <a:t>memiliki</a:t>
            </a:r>
            <a:r>
              <a:rPr lang="en-US" dirty="0"/>
              <a:t> NPWP, </a:t>
            </a:r>
            <a:r>
              <a:rPr lang="en-US" dirty="0" err="1"/>
              <a:t>maka</a:t>
            </a:r>
            <a:r>
              <a:rPr lang="en-US" dirty="0"/>
              <a:t> </a:t>
            </a:r>
            <a:r>
              <a:rPr lang="en-US" dirty="0" err="1"/>
              <a:t>PPh</a:t>
            </a:r>
            <a:r>
              <a:rPr lang="en-US" dirty="0"/>
              <a:t> </a:t>
            </a:r>
            <a:r>
              <a:rPr lang="en-US" dirty="0" err="1"/>
              <a:t>Pasal</a:t>
            </a:r>
            <a:r>
              <a:rPr lang="en-US" dirty="0"/>
              <a:t> 21 </a:t>
            </a:r>
            <a:r>
              <a:rPr lang="en-US" dirty="0" err="1"/>
              <a:t>terutang</a:t>
            </a:r>
            <a:r>
              <a:rPr lang="en-US" dirty="0"/>
              <a:t> </a:t>
            </a:r>
            <a:r>
              <a:rPr lang="en-US" dirty="0" err="1"/>
              <a:t>adalah</a:t>
            </a:r>
            <a:r>
              <a:rPr lang="en-US" dirty="0"/>
              <a:t> </a:t>
            </a:r>
            <a:r>
              <a:rPr lang="en-US" dirty="0" err="1"/>
              <a:t>sebesar</a:t>
            </a:r>
            <a:r>
              <a:rPr lang="en-US" dirty="0"/>
              <a:t> 120% </a:t>
            </a:r>
            <a:r>
              <a:rPr lang="en-US" dirty="0" err="1"/>
              <a:t>dari</a:t>
            </a:r>
            <a:r>
              <a:rPr lang="en-US" dirty="0"/>
              <a:t> </a:t>
            </a:r>
            <a:r>
              <a:rPr lang="en-US" dirty="0" err="1"/>
              <a:t>PPh</a:t>
            </a:r>
            <a:r>
              <a:rPr lang="en-US" dirty="0"/>
              <a:t> </a:t>
            </a:r>
            <a:r>
              <a:rPr lang="en-US" dirty="0" err="1"/>
              <a:t>Pasal</a:t>
            </a:r>
            <a:r>
              <a:rPr lang="en-US" dirty="0"/>
              <a:t> 21 </a:t>
            </a:r>
            <a:r>
              <a:rPr lang="en-US" dirty="0" err="1"/>
              <a:t>terutang</a:t>
            </a:r>
            <a:r>
              <a:rPr lang="en-US" dirty="0"/>
              <a:t> </a:t>
            </a:r>
            <a:r>
              <a:rPr lang="en-US" dirty="0" err="1"/>
              <a:t>sebagaimana</a:t>
            </a:r>
            <a:r>
              <a:rPr lang="en-US" dirty="0"/>
              <a:t> </a:t>
            </a:r>
            <a:r>
              <a:rPr lang="en-US" dirty="0" err="1"/>
              <a:t>contoh</a:t>
            </a:r>
            <a:r>
              <a:rPr lang="en-US" dirty="0"/>
              <a:t> di </a:t>
            </a:r>
            <a:r>
              <a:rPr lang="en-US" dirty="0" err="1"/>
              <a:t>atas</a:t>
            </a:r>
            <a:r>
              <a:rPr lang="en-US" dirty="0"/>
              <a:t>.</a:t>
            </a:r>
            <a:endParaRPr lang="id-ID" dirty="0"/>
          </a:p>
        </p:txBody>
      </p:sp>
    </p:spTree>
    <p:extLst>
      <p:ext uri="{BB962C8B-B14F-4D97-AF65-F5344CB8AC3E}">
        <p14:creationId xmlns:p14="http://schemas.microsoft.com/office/powerpoint/2010/main" val="42197095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987</TotalTime>
  <Words>302</Words>
  <Application>Microsoft Office PowerPoint</Application>
  <PresentationFormat>On-screen Show (4:3)</PresentationFormat>
  <Paragraphs>198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Ion</vt:lpstr>
      <vt:lpstr>    </vt:lpstr>
      <vt:lpstr>PowerPoint Presentation</vt:lpstr>
      <vt:lpstr>contoh</vt:lpstr>
      <vt:lpstr>PowerPoint Presentation</vt:lpstr>
      <vt:lpstr>uang pesangon;       </vt:lpstr>
      <vt:lpstr>C0NTOH</vt:lpstr>
      <vt:lpstr>PowerPoint Presentation</vt:lpstr>
      <vt:lpstr>hadiah dan penghargaan sehubungan perlombaan        ;     </vt:lpstr>
      <vt:lpstr>contoh</vt:lpstr>
      <vt:lpstr>PowerPoint Presentation</vt:lpstr>
      <vt:lpstr>PowerPoint Presentation</vt:lpstr>
      <vt:lpstr>PPh Pasal 21 atas Tunjangan Hari Raya (THR)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PERHITUNGAN PPH PASAL 21 PENERIMA UPAH</dc:title>
  <dc:creator>acer</dc:creator>
  <cp:lastModifiedBy>DEASY</cp:lastModifiedBy>
  <cp:revision>75</cp:revision>
  <dcterms:created xsi:type="dcterms:W3CDTF">2012-03-31T11:47:32Z</dcterms:created>
  <dcterms:modified xsi:type="dcterms:W3CDTF">2019-03-04T08:08:52Z</dcterms:modified>
</cp:coreProperties>
</file>