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57" r:id="rId10"/>
    <p:sldId id="259" r:id="rId11"/>
    <p:sldId id="25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97FF"/>
    <a:srgbClr val="FF9E1D"/>
    <a:srgbClr val="D68B1C"/>
    <a:srgbClr val="609600"/>
    <a:srgbClr val="6CA800"/>
    <a:srgbClr val="EE7D00"/>
    <a:srgbClr val="253600"/>
    <a:srgbClr val="552579"/>
    <a:srgbClr val="D09622"/>
    <a:srgbClr val="CC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8965" y="3581705"/>
            <a:ext cx="8246070" cy="1527050"/>
          </a:xfrm>
          <a:effectLst>
            <a:outerShdw blurRad="50800" dist="38100" dir="2700000" algn="ctr" rotWithShape="0">
              <a:schemeClr val="tx1">
                <a:alpha val="68000"/>
              </a:scheme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5" y="5108755"/>
            <a:ext cx="8246070" cy="1068935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rgbClr val="FFFF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</a:t>
            </a:r>
          </a:p>
          <a:p>
            <a:r>
              <a:rPr lang="en-US" dirty="0" smtClean="0"/>
              <a:t>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985720"/>
            <a:ext cx="8229600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FF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596540"/>
            <a:ext cx="8229600" cy="427574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3311" y="374900"/>
            <a:ext cx="6719018" cy="868839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FF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3312" y="1138425"/>
            <a:ext cx="6719018" cy="503926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3014"/>
            <a:ext cx="8229600" cy="5846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985720"/>
            <a:ext cx="8229600" cy="53218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FF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5" y="1577497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965" y="2207360"/>
            <a:ext cx="4040188" cy="303505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6790" y="1577497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6790" y="2207360"/>
            <a:ext cx="4041775" cy="303505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4" y="5261460"/>
            <a:ext cx="8246071" cy="1374345"/>
          </a:xfrm>
        </p:spPr>
        <p:txBody>
          <a:bodyPr>
            <a:normAutofit/>
          </a:bodyPr>
          <a:lstStyle/>
          <a:p>
            <a:r>
              <a:rPr lang="en-US" sz="5400" dirty="0" smtClean="0"/>
              <a:t>MANAJEMEN PERUBAHAN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xmlns="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4" y="1596540"/>
            <a:ext cx="8466435" cy="4804260"/>
          </a:xfrm>
        </p:spPr>
        <p:txBody>
          <a:bodyPr>
            <a:normAutofit/>
          </a:bodyPr>
          <a:lstStyle/>
          <a:p>
            <a:pPr marL="812800" indent="-81280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en-US" sz="3200" b="1" dirty="0" smtClean="0"/>
              <a:t>I. </a:t>
            </a:r>
            <a:r>
              <a:rPr lang="id-ID" sz="3200" b="1" dirty="0" smtClean="0"/>
              <a:t> </a:t>
            </a:r>
            <a:r>
              <a:rPr lang="en-US" sz="3200" b="1" dirty="0" err="1" smtClean="0"/>
              <a:t>Organisasi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dan</a:t>
            </a:r>
            <a:r>
              <a:rPr lang="en-US" sz="3200" b="1" dirty="0" smtClean="0"/>
              <a:t>  </a:t>
            </a:r>
            <a:r>
              <a:rPr lang="en-US" sz="3200" b="1" dirty="0" err="1" smtClean="0"/>
              <a:t>Manajemen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Perubahan</a:t>
            </a:r>
            <a:endParaRPr lang="id-ID" sz="3200" b="1" dirty="0" smtClean="0"/>
          </a:p>
          <a:p>
            <a:pPr marL="812800" indent="-81280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id-ID" sz="3200" b="1" dirty="0" smtClean="0"/>
              <a:t>	1. </a:t>
            </a:r>
            <a:r>
              <a:rPr lang="en-US" sz="3200" b="1" dirty="0" err="1" smtClean="0"/>
              <a:t>Proses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Terbentuknya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Organisasi</a:t>
            </a:r>
            <a:r>
              <a:rPr lang="en-US" sz="3200" b="1" dirty="0" smtClean="0"/>
              <a:t> </a:t>
            </a:r>
            <a:endParaRPr lang="id-ID" sz="3200" b="1" dirty="0" smtClean="0"/>
          </a:p>
          <a:p>
            <a:pPr marL="812800" indent="-81280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id-ID" sz="3200" b="1" dirty="0" smtClean="0"/>
              <a:t>	2. </a:t>
            </a:r>
            <a:r>
              <a:rPr lang="en-US" sz="3200" b="1" dirty="0" err="1" smtClean="0"/>
              <a:t>Pengertian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Unsur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Manajemen</a:t>
            </a:r>
            <a:r>
              <a:rPr lang="en-US" sz="3200" b="1" dirty="0" smtClean="0"/>
              <a:t>.</a:t>
            </a:r>
            <a:endParaRPr lang="id-ID" sz="3200" b="1" dirty="0" smtClean="0"/>
          </a:p>
          <a:p>
            <a:pPr marL="812800" indent="-81280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id-ID" sz="3200" b="1" dirty="0" smtClean="0"/>
              <a:t>	3. </a:t>
            </a:r>
            <a:r>
              <a:rPr lang="en-US" sz="3200" b="1" dirty="0" err="1" smtClean="0"/>
              <a:t>Pengertian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Perubahan</a:t>
            </a:r>
            <a:r>
              <a:rPr lang="en-US" sz="3200" b="1" dirty="0" smtClean="0"/>
              <a:t>.  </a:t>
            </a:r>
            <a:endParaRPr lang="id-ID" sz="3200" b="1" dirty="0" smtClean="0"/>
          </a:p>
          <a:p>
            <a:pPr marL="812800" indent="-81280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id-ID" sz="3200" b="1" dirty="0" smtClean="0"/>
              <a:t>	4. </a:t>
            </a:r>
            <a:r>
              <a:rPr lang="en-US" sz="3200" b="1" dirty="0" err="1" smtClean="0"/>
              <a:t>Pengertian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Manajemen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Perubahan</a:t>
            </a:r>
            <a:r>
              <a:rPr lang="en-US" sz="3200" b="1" dirty="0" smtClean="0"/>
              <a:t>.</a:t>
            </a:r>
            <a:endParaRPr lang="id-ID" sz="3200" b="1" dirty="0" smtClean="0"/>
          </a:p>
          <a:p>
            <a:pPr marL="812800" indent="-81280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id-ID" sz="3200" b="1" dirty="0" smtClean="0"/>
              <a:t>	5. </a:t>
            </a:r>
            <a:r>
              <a:rPr lang="en-US" sz="3200" b="1" dirty="0" err="1" smtClean="0"/>
              <a:t>Perbedaan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Manajemen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Perubahan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dan</a:t>
            </a:r>
            <a:r>
              <a:rPr lang="en-US" sz="3200" b="1" dirty="0" smtClean="0"/>
              <a:t> </a:t>
            </a:r>
            <a:r>
              <a:rPr lang="id-ID" sz="3200" b="1" dirty="0" smtClean="0"/>
              <a:t>  	   </a:t>
            </a:r>
            <a:r>
              <a:rPr lang="en-US" sz="3200" b="1" dirty="0" smtClean="0"/>
              <a:t>    	   </a:t>
            </a:r>
            <a:r>
              <a:rPr lang="en-US" sz="3200" b="1" dirty="0" err="1" smtClean="0"/>
              <a:t>Manajemen</a:t>
            </a:r>
            <a:r>
              <a:rPr lang="en-US" sz="3200" b="1" dirty="0" smtClean="0"/>
              <a:t>  </a:t>
            </a:r>
            <a:r>
              <a:rPr lang="en-US" sz="3200" b="1" dirty="0" err="1" smtClean="0"/>
              <a:t>Resiko</a:t>
            </a:r>
            <a:r>
              <a:rPr lang="en-US" sz="3200" b="1" dirty="0" smtClean="0"/>
              <a:t>. </a:t>
            </a:r>
            <a:endParaRPr lang="id-ID" sz="3200" b="1" dirty="0" smtClean="0"/>
          </a:p>
          <a:p>
            <a:pPr marL="812800" indent="-81280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id-ID" sz="3200" b="1" dirty="0" smtClean="0"/>
              <a:t>	6.</a:t>
            </a:r>
            <a:r>
              <a:rPr lang="en-US" sz="3200" b="1" dirty="0" err="1" smtClean="0"/>
              <a:t>Tujuan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Manajemen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Perubahan</a:t>
            </a:r>
            <a:endParaRPr lang="en-US" sz="3200" b="1" dirty="0" smtClean="0"/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908550"/>
          </a:xfrm>
        </p:spPr>
        <p:txBody>
          <a:bodyPr>
            <a:normAutofit fontScale="85000" lnSpcReduction="20000"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II. </a:t>
            </a:r>
            <a:r>
              <a:rPr lang="id-ID" sz="3600" dirty="0" smtClean="0"/>
              <a:t>Mazhab – Mazhab Dasar Teori Peubahan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d-ID" sz="3600" dirty="0" smtClean="0"/>
              <a:t>	a. Mazhab Perspektif  Indivudual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d-ID" sz="3600" dirty="0" smtClean="0"/>
              <a:t>	b. Mazhab Dinamika Kelompok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d-ID" sz="3600" dirty="0" smtClean="0"/>
              <a:t>	c. Mazhab Sistem Terbuka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d-ID" sz="3600" dirty="0" smtClean="0"/>
              <a:t>III. Tipologi Perubahan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d-ID" sz="3600" dirty="0" smtClean="0"/>
              <a:t>	a. Jenis Perubahan 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d-ID" sz="3600" dirty="0" smtClean="0"/>
              <a:t>	b. Perubahan Terprediksi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d-ID" sz="3600" dirty="0" smtClean="0"/>
              <a:t>	c. Diagnosa situasi perubahan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d-ID" sz="3600" dirty="0" smtClean="0"/>
              <a:t>	d. Mencari </a:t>
            </a:r>
            <a:r>
              <a:rPr lang="id-ID" sz="3600" i="1" dirty="0" smtClean="0"/>
              <a:t>breakpoint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d-ID" sz="3600" i="1" dirty="0" smtClean="0"/>
              <a:t>	</a:t>
            </a:r>
            <a:r>
              <a:rPr lang="id-ID" sz="3600" dirty="0" smtClean="0"/>
              <a:t>e. Spektrum perubahan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382000" cy="51371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id-ID" dirty="0" smtClean="0"/>
              <a:t>IV. Perubahan Terencana</a:t>
            </a:r>
          </a:p>
          <a:p>
            <a:pPr eaLnBrk="1" hangingPunct="1">
              <a:buFont typeface="Wingdings" pitchFamily="2" charset="2"/>
              <a:buNone/>
            </a:pPr>
            <a:r>
              <a:rPr lang="id-ID" dirty="0" smtClean="0"/>
              <a:t>	a. Kurt Lewis dan perubahan terencana</a:t>
            </a:r>
          </a:p>
          <a:p>
            <a:pPr eaLnBrk="1" hangingPunct="1">
              <a:buFont typeface="Wingdings" pitchFamily="2" charset="2"/>
              <a:buNone/>
            </a:pPr>
            <a:r>
              <a:rPr lang="id-ID" dirty="0" smtClean="0"/>
              <a:t>	b. Fase – fase perubahan terencana</a:t>
            </a:r>
          </a:p>
          <a:p>
            <a:pPr eaLnBrk="1" hangingPunct="1">
              <a:buFont typeface="Wingdings" pitchFamily="2" charset="2"/>
              <a:buNone/>
            </a:pPr>
            <a:r>
              <a:rPr lang="id-ID" dirty="0" smtClean="0"/>
              <a:t>	c. Perubahan sifat pengembangan organisasi</a:t>
            </a:r>
          </a:p>
          <a:p>
            <a:pPr eaLnBrk="1" hangingPunct="1">
              <a:buFont typeface="Wingdings" pitchFamily="2" charset="2"/>
              <a:buNone/>
            </a:pPr>
            <a:r>
              <a:rPr lang="id-ID" dirty="0" smtClean="0"/>
              <a:t>V. Strategi Perubahan dan Organisasi pembelajaran</a:t>
            </a:r>
          </a:p>
          <a:p>
            <a:pPr eaLnBrk="1" hangingPunct="1">
              <a:buFont typeface="Wingdings" pitchFamily="2" charset="2"/>
              <a:buNone/>
            </a:pPr>
            <a:r>
              <a:rPr lang="id-ID" dirty="0" smtClean="0"/>
              <a:t>	a. Tantangan lingkungan abad XXI</a:t>
            </a:r>
          </a:p>
          <a:p>
            <a:pPr eaLnBrk="1" hangingPunct="1">
              <a:buFont typeface="Wingdings" pitchFamily="2" charset="2"/>
              <a:buNone/>
            </a:pPr>
            <a:r>
              <a:rPr lang="id-ID" dirty="0" smtClean="0"/>
              <a:t>	b. Perubahan persepsi atas perusahan</a:t>
            </a:r>
          </a:p>
          <a:p>
            <a:pPr eaLnBrk="1" hangingPunct="1">
              <a:buFont typeface="Wingdings" pitchFamily="2" charset="2"/>
              <a:buNone/>
            </a:pPr>
            <a:r>
              <a:rPr lang="id-ID" dirty="0" smtClean="0"/>
              <a:t>	c. Lima disiplin bagi organisasi pembelajaran</a:t>
            </a:r>
          </a:p>
          <a:p>
            <a:pPr eaLnBrk="1" hangingPunct="1">
              <a:buFont typeface="Wingdings" pitchFamily="2" charset="2"/>
              <a:buNone/>
            </a:pPr>
            <a:r>
              <a:rPr lang="id-ID" dirty="0" smtClean="0"/>
              <a:t>	d. Pengembangan kompetensi dalam    	menangani perubahan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2"/>
          <p:cNvSpPr>
            <a:spLocks noGrp="1"/>
          </p:cNvSpPr>
          <p:nvPr>
            <p:ph idx="1"/>
          </p:nvPr>
        </p:nvSpPr>
        <p:spPr>
          <a:xfrm>
            <a:off x="304801" y="1524000"/>
            <a:ext cx="8382000" cy="5119688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id-ID" sz="2800" dirty="0" smtClean="0"/>
              <a:t>VI. Mengelola Perubahan Besar </a:t>
            </a:r>
          </a:p>
          <a:p>
            <a:pPr eaLnBrk="1" hangingPunct="1">
              <a:buFont typeface="Wingdings" pitchFamily="2" charset="2"/>
              <a:buNone/>
            </a:pPr>
            <a:r>
              <a:rPr lang="id-ID" sz="2800" dirty="0" smtClean="0"/>
              <a:t>	a. Keterampilan Manajerial Perubahan  </a:t>
            </a:r>
            <a:r>
              <a:rPr lang="id-ID" sz="2800" dirty="0" smtClean="0"/>
              <a:t>organisasi </a:t>
            </a:r>
            <a:r>
              <a:rPr lang="id-ID" sz="2800" dirty="0" smtClean="0"/>
              <a:t>yang </a:t>
            </a:r>
            <a:r>
              <a:rPr lang="en-US" sz="2800" dirty="0" smtClean="0"/>
              <a:t>     </a:t>
            </a:r>
            <a:r>
              <a:rPr lang="id-ID" sz="2800" dirty="0" smtClean="0"/>
              <a:t>efektif</a:t>
            </a:r>
            <a:endParaRPr lang="id-ID" sz="2800" dirty="0" smtClean="0"/>
          </a:p>
          <a:p>
            <a:pPr eaLnBrk="1" hangingPunct="1">
              <a:buFont typeface="Wingdings" pitchFamily="2" charset="2"/>
              <a:buNone/>
            </a:pPr>
            <a:r>
              <a:rPr lang="id-ID" sz="2800" dirty="0" smtClean="0"/>
              <a:t>	b. Mengatasi perubahan Organisasi </a:t>
            </a:r>
          </a:p>
          <a:p>
            <a:pPr eaLnBrk="1" hangingPunct="1">
              <a:buFont typeface="Wingdings" pitchFamily="2" charset="2"/>
              <a:buNone/>
            </a:pPr>
            <a:r>
              <a:rPr lang="id-ID" sz="2800" dirty="0" smtClean="0"/>
              <a:t>VII. Program prubahan</a:t>
            </a:r>
          </a:p>
          <a:p>
            <a:pPr eaLnBrk="1" hangingPunct="1">
              <a:buFont typeface="Wingdings" pitchFamily="2" charset="2"/>
              <a:buNone/>
            </a:pPr>
            <a:r>
              <a:rPr lang="id-ID" sz="2800" dirty="0" smtClean="0"/>
              <a:t>	a. Siklus Perubahan</a:t>
            </a:r>
          </a:p>
          <a:p>
            <a:pPr eaLnBrk="1" hangingPunct="1">
              <a:buFont typeface="Wingdings" pitchFamily="2" charset="2"/>
              <a:buNone/>
            </a:pPr>
            <a:r>
              <a:rPr lang="id-ID" sz="2800" dirty="0" smtClean="0"/>
              <a:t>	b. Pembelajaran dan perubahan</a:t>
            </a:r>
          </a:p>
          <a:p>
            <a:pPr eaLnBrk="1" hangingPunct="1">
              <a:buFont typeface="Wingdings" pitchFamily="2" charset="2"/>
              <a:buNone/>
            </a:pPr>
            <a:r>
              <a:rPr lang="id-ID" sz="2800" dirty="0" smtClean="0"/>
              <a:t>	c. Program Perubahan </a:t>
            </a:r>
          </a:p>
          <a:p>
            <a:pPr eaLnBrk="1" hangingPunct="1">
              <a:buFont typeface="Wingdings" pitchFamily="2" charset="2"/>
              <a:buNone/>
            </a:pPr>
            <a:r>
              <a:rPr lang="id-ID" sz="2800" dirty="0" smtClean="0"/>
              <a:t>	d. Strategi efektifitas </a:t>
            </a:r>
          </a:p>
          <a:p>
            <a:pPr eaLnBrk="1" hangingPunct="1">
              <a:buFont typeface="Wingdings" pitchFamily="2" charset="2"/>
              <a:buNone/>
            </a:pPr>
            <a:r>
              <a:rPr lang="id-ID" sz="2800" dirty="0" smtClean="0"/>
              <a:t>VIII. Kegagalan Perubahan</a:t>
            </a:r>
          </a:p>
          <a:p>
            <a:pPr eaLnBrk="1" hangingPunct="1">
              <a:buFont typeface="Wingdings" pitchFamily="2" charset="2"/>
              <a:buNone/>
            </a:pPr>
            <a:r>
              <a:rPr lang="id-ID" sz="2800" dirty="0" smtClean="0"/>
              <a:t>	a. Kegagalan Program perubahan</a:t>
            </a:r>
          </a:p>
          <a:p>
            <a:pPr eaLnBrk="1" hangingPunct="1">
              <a:buFont typeface="Wingdings" pitchFamily="2" charset="2"/>
              <a:buNone/>
            </a:pPr>
            <a:r>
              <a:rPr lang="id-ID" sz="2800" dirty="0" smtClean="0"/>
              <a:t>	b. Sebab - sebab perubahan organisasi  gagal</a:t>
            </a:r>
          </a:p>
          <a:p>
            <a:pPr eaLnBrk="1" hangingPunct="1">
              <a:buFont typeface="Wingdings" pitchFamily="2" charset="2"/>
              <a:buNone/>
            </a:pPr>
            <a:r>
              <a:rPr lang="id-ID" sz="2800" dirty="0" smtClean="0"/>
              <a:t>	c. Resistensi</a:t>
            </a:r>
          </a:p>
          <a:p>
            <a:pPr eaLnBrk="1" hangingPunct="1">
              <a:buFont typeface="Wingdings" pitchFamily="2" charset="2"/>
              <a:buNone/>
            </a:pPr>
            <a:endParaRPr lang="id-ID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2"/>
          <p:cNvSpPr>
            <a:spLocks noGrp="1"/>
          </p:cNvSpPr>
          <p:nvPr>
            <p:ph idx="1"/>
          </p:nvPr>
        </p:nvSpPr>
        <p:spPr>
          <a:xfrm>
            <a:off x="642938" y="1524000"/>
            <a:ext cx="8043862" cy="504825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id-ID" dirty="0" smtClean="0"/>
              <a:t>IX. Dimensi Manusia Dalam Perubahan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id-ID" dirty="0" smtClean="0"/>
              <a:t>	a. </a:t>
            </a:r>
            <a:r>
              <a:rPr lang="en-US" b="1" dirty="0" err="1" smtClean="0"/>
              <a:t>Penolakan</a:t>
            </a:r>
            <a:r>
              <a:rPr lang="en-US" b="1" dirty="0" smtClean="0"/>
              <a:t> </a:t>
            </a:r>
            <a:r>
              <a:rPr lang="en-US" b="1" dirty="0" err="1" smtClean="0"/>
              <a:t>Perubahan</a:t>
            </a:r>
            <a:endParaRPr lang="en-US" b="1" dirty="0" smtClean="0"/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b="1" dirty="0" smtClean="0"/>
              <a:t>         1. </a:t>
            </a:r>
            <a:r>
              <a:rPr lang="en-US" b="1" dirty="0" err="1" smtClean="0"/>
              <a:t>Resistensi</a:t>
            </a:r>
            <a:r>
              <a:rPr lang="en-US" b="1" dirty="0" smtClean="0"/>
              <a:t> Individual.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b="1" dirty="0" smtClean="0"/>
              <a:t>         2. </a:t>
            </a:r>
            <a:r>
              <a:rPr lang="en-US" b="1" dirty="0" err="1" smtClean="0"/>
              <a:t>Resistensi</a:t>
            </a:r>
            <a:r>
              <a:rPr lang="en-US" b="1" dirty="0" smtClean="0"/>
              <a:t> </a:t>
            </a:r>
            <a:r>
              <a:rPr lang="en-US" b="1" dirty="0" err="1" smtClean="0"/>
              <a:t>Organisasi</a:t>
            </a:r>
            <a:endParaRPr lang="en-US" b="1" dirty="0" smtClean="0"/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b="1" dirty="0" smtClean="0"/>
              <a:t>         3. </a:t>
            </a:r>
            <a:r>
              <a:rPr lang="en-US" b="1" dirty="0" err="1" smtClean="0"/>
              <a:t>Teknik</a:t>
            </a:r>
            <a:r>
              <a:rPr lang="en-US" b="1" dirty="0" smtClean="0"/>
              <a:t> </a:t>
            </a:r>
            <a:r>
              <a:rPr lang="en-US" b="1" dirty="0" err="1" smtClean="0"/>
              <a:t>Mengatasi</a:t>
            </a:r>
            <a:r>
              <a:rPr lang="en-US" b="1" dirty="0" smtClean="0"/>
              <a:t> </a:t>
            </a:r>
            <a:r>
              <a:rPr lang="en-US" b="1" dirty="0" err="1" smtClean="0"/>
              <a:t>Resistensi</a:t>
            </a:r>
            <a:endParaRPr lang="id-ID" b="1" dirty="0" smtClean="0"/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id-ID" b="1" dirty="0" smtClean="0"/>
              <a:t>	b. Empat asumsi manajemen terhadap 	perubahan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id-ID" b="1" dirty="0" smtClean="0"/>
              <a:t>	c. Persamaan perubahan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id-ID" b="1" dirty="0" smtClean="0"/>
              <a:t>	d. Pemulihan kembali Harga diri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id-ID" b="1" dirty="0" smtClean="0"/>
              <a:t>	e. Menyediakan informasi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id-ID" b="1" dirty="0" smtClean="0"/>
              <a:t>	f. Berikan orang lain waktu 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id-ID" b="1" dirty="0" smtClean="0"/>
              <a:t>	g. Mengikutsertakan orang lain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id-ID" b="1" dirty="0" smtClean="0"/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id-ID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235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id-ID" dirty="0" smtClean="0"/>
              <a:t>X. Budaya Organisasi</a:t>
            </a:r>
          </a:p>
          <a:p>
            <a:pPr eaLnBrk="1" hangingPunct="1">
              <a:buFont typeface="Wingdings" pitchFamily="2" charset="2"/>
              <a:buNone/>
            </a:pPr>
            <a:r>
              <a:rPr lang="id-ID" dirty="0" smtClean="0"/>
              <a:t>	a. Budaya Organisasi dan perubahan</a:t>
            </a:r>
          </a:p>
          <a:p>
            <a:pPr eaLnBrk="1" hangingPunct="1">
              <a:buFont typeface="Wingdings" pitchFamily="2" charset="2"/>
              <a:buNone/>
            </a:pPr>
            <a:r>
              <a:rPr lang="id-ID" dirty="0" smtClean="0"/>
              <a:t>	b. Budaya kuat dan budaya lama</a:t>
            </a:r>
          </a:p>
          <a:p>
            <a:pPr eaLnBrk="1" hangingPunct="1">
              <a:buFont typeface="Wingdings" pitchFamily="2" charset="2"/>
              <a:buNone/>
            </a:pPr>
            <a:r>
              <a:rPr lang="id-ID" dirty="0" smtClean="0"/>
              <a:t>	c. Merubah budaya untuk mendorong 	perubahan organisasi </a:t>
            </a:r>
          </a:p>
          <a:p>
            <a:pPr eaLnBrk="1" hangingPunct="1">
              <a:buFont typeface="Wingdings" pitchFamily="2" charset="2"/>
              <a:buNone/>
            </a:pPr>
            <a:r>
              <a:rPr lang="id-ID" dirty="0" smtClean="0"/>
              <a:t>	d. Relevansi Perubahan Budaya pada  	perubahan </a:t>
            </a:r>
            <a:r>
              <a:rPr lang="en-US" dirty="0" smtClean="0"/>
              <a:t>   </a:t>
            </a:r>
            <a:r>
              <a:rPr lang="id-ID" dirty="0" smtClean="0"/>
              <a:t>Organisasi</a:t>
            </a:r>
            <a:endParaRPr lang="id-ID" dirty="0" smtClean="0"/>
          </a:p>
          <a:p>
            <a:pPr eaLnBrk="1" hangingPunct="1">
              <a:buFont typeface="Wingdings" pitchFamily="2" charset="2"/>
              <a:buNone/>
            </a:pPr>
            <a:r>
              <a:rPr lang="id-ID" dirty="0" smtClean="0"/>
              <a:t>XI. Kepemimpinan dalam masa perubahan </a:t>
            </a:r>
          </a:p>
          <a:p>
            <a:pPr eaLnBrk="1" hangingPunct="1">
              <a:buFont typeface="Wingdings" pitchFamily="2" charset="2"/>
              <a:buNone/>
            </a:pPr>
            <a:r>
              <a:rPr lang="id-ID" dirty="0" smtClean="0"/>
              <a:t>	a. Kepemimpinan dan daur hidup organisasi</a:t>
            </a:r>
          </a:p>
          <a:p>
            <a:pPr eaLnBrk="1" hangingPunct="1">
              <a:buFont typeface="Wingdings" pitchFamily="2" charset="2"/>
              <a:buNone/>
            </a:pPr>
            <a:r>
              <a:rPr lang="id-ID" dirty="0" smtClean="0"/>
              <a:t>	b. Kepemimpinan dan sifat perubahan</a:t>
            </a:r>
          </a:p>
          <a:p>
            <a:pPr eaLnBrk="1" hangingPunct="1">
              <a:buFont typeface="Wingdings" pitchFamily="2" charset="2"/>
              <a:buNone/>
            </a:pPr>
            <a:r>
              <a:rPr lang="id-ID" dirty="0" smtClean="0"/>
              <a:t>	c. Menghambat dan memfasilitasi proses 	perubahan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LITERATUR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752600"/>
            <a:ext cx="8281987" cy="5105400"/>
          </a:xfrm>
        </p:spPr>
        <p:txBody>
          <a:bodyPr>
            <a:normAutofit/>
          </a:bodyPr>
          <a:lstStyle/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en-US" b="1" i="1" dirty="0" err="1" smtClean="0"/>
              <a:t>Argyris</a:t>
            </a:r>
            <a:r>
              <a:rPr lang="en-US" b="1" i="1" dirty="0" smtClean="0"/>
              <a:t> C and </a:t>
            </a:r>
            <a:r>
              <a:rPr lang="en-US" b="1" i="1" dirty="0" err="1" smtClean="0"/>
              <a:t>schon</a:t>
            </a:r>
            <a:r>
              <a:rPr lang="en-US" b="1" i="1" dirty="0" smtClean="0"/>
              <a:t> D.A, Organizational learning II, Reading MA Addison Wesley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 err="1"/>
              <a:t>Atkinson,P</a:t>
            </a:r>
            <a:r>
              <a:rPr lang="en-US" b="1" dirty="0"/>
              <a:t> </a:t>
            </a:r>
            <a:r>
              <a:rPr lang="en-US" b="1" dirty="0" smtClean="0"/>
              <a:t>, </a:t>
            </a:r>
            <a:r>
              <a:rPr lang="en-US" b="1" i="1" dirty="0"/>
              <a:t>Creating </a:t>
            </a:r>
            <a:r>
              <a:rPr lang="en-US" b="1" i="1" dirty="0" err="1"/>
              <a:t>Cultur</a:t>
            </a:r>
            <a:r>
              <a:rPr lang="en-US" b="1" i="1" dirty="0"/>
              <a:t> Change</a:t>
            </a:r>
            <a:r>
              <a:rPr lang="en-US" b="1" dirty="0"/>
              <a:t>, Bedford, IFS Ltd, Kempton.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 err="1" smtClean="0"/>
              <a:t>Baekdal</a:t>
            </a:r>
            <a:r>
              <a:rPr lang="en-US" b="1" dirty="0" smtClean="0"/>
              <a:t> </a:t>
            </a:r>
            <a:r>
              <a:rPr lang="en-US" b="1" dirty="0"/>
              <a:t>Thomas, Hansen Kim L, Lars </a:t>
            </a:r>
            <a:r>
              <a:rPr lang="en-US" b="1" dirty="0" err="1"/>
              <a:t>Todbjerg</a:t>
            </a:r>
            <a:r>
              <a:rPr lang="en-US" b="1" dirty="0"/>
              <a:t> and Henrik</a:t>
            </a:r>
            <a:r>
              <a:rPr lang="id-ID" b="1" dirty="0"/>
              <a:t> </a:t>
            </a:r>
            <a:r>
              <a:rPr lang="en-US" b="1" dirty="0"/>
              <a:t> </a:t>
            </a:r>
            <a:r>
              <a:rPr lang="en-US" b="1" dirty="0" err="1" smtClean="0"/>
              <a:t>Mikelsen</a:t>
            </a:r>
            <a:r>
              <a:rPr lang="en-US" b="1" dirty="0" smtClean="0"/>
              <a:t>, </a:t>
            </a:r>
            <a:r>
              <a:rPr lang="en-US" b="1" i="1" dirty="0"/>
              <a:t>Change Management Hand </a:t>
            </a:r>
            <a:r>
              <a:rPr lang="en-US" b="1" i="1" dirty="0" smtClean="0"/>
              <a:t>Book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id-ID" b="1" i="1" dirty="0" smtClean="0"/>
              <a:t>Uyung Sulaksana, </a:t>
            </a:r>
            <a:r>
              <a:rPr lang="id-ID" b="1" i="1" dirty="0"/>
              <a:t>Manajemen Perubahan, pustaka </a:t>
            </a:r>
            <a:r>
              <a:rPr lang="id-ID" b="1" i="1" dirty="0" smtClean="0"/>
              <a:t>pelajar</a:t>
            </a:r>
            <a:endParaRPr lang="id-ID" b="1" i="1" dirty="0"/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id-ID" b="1" i="1" dirty="0"/>
              <a:t>Prof Dr J Winardi S.E. </a:t>
            </a:r>
            <a:r>
              <a:rPr lang="id-ID" b="1" i="1" dirty="0" smtClean="0"/>
              <a:t> Manajemen</a:t>
            </a:r>
            <a:r>
              <a:rPr lang="en-US" b="1" i="1" dirty="0" smtClean="0"/>
              <a:t> </a:t>
            </a:r>
            <a:r>
              <a:rPr lang="id-ID" b="1" i="1" dirty="0" smtClean="0"/>
              <a:t>Perubahan,</a:t>
            </a:r>
            <a:r>
              <a:rPr lang="en-US" b="1" i="1" dirty="0" smtClean="0"/>
              <a:t> </a:t>
            </a:r>
            <a:r>
              <a:rPr lang="id-ID" b="1" i="1" dirty="0" smtClean="0"/>
              <a:t>kencana </a:t>
            </a:r>
            <a:r>
              <a:rPr lang="id-ID" b="1" i="1" dirty="0"/>
              <a:t>Prenada Media </a:t>
            </a:r>
            <a:r>
              <a:rPr lang="id-ID" b="1" i="1" dirty="0" smtClean="0"/>
              <a:t>gruop</a:t>
            </a:r>
            <a:endParaRPr lang="id-ID" b="1" i="1" dirty="0"/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id-ID" b="1" i="1" dirty="0"/>
              <a:t>DRS M. Nur Nasution, M.Sc., APU</a:t>
            </a:r>
            <a:r>
              <a:rPr lang="id-ID" b="1" i="1" dirty="0" smtClean="0"/>
              <a:t>, </a:t>
            </a:r>
            <a:r>
              <a:rPr lang="id-ID" b="1" i="1" dirty="0"/>
              <a:t>Manajemen Perubahan Ghalia Indonesia </a:t>
            </a:r>
            <a:endParaRPr lang="en-US" b="1" i="1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Make Effective Presentations</a:t>
            </a:r>
          </a:p>
          <a:p>
            <a:r>
              <a:rPr lang="en-US" smtClean="0"/>
              <a:t>Using Awesome Backgrounds</a:t>
            </a:r>
          </a:p>
          <a:p>
            <a:r>
              <a:rPr lang="en-US" smtClean="0"/>
              <a:t>Engage your Audience</a:t>
            </a:r>
          </a:p>
          <a:p>
            <a:r>
              <a:rPr lang="en-US" smtClean="0"/>
              <a:t>Capture Audience Attention</a:t>
            </a:r>
          </a:p>
          <a:p>
            <a:endParaRPr lang="en-US" smtClean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3309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Make Effective Presentations</a:t>
            </a:r>
          </a:p>
          <a:p>
            <a:r>
              <a:rPr lang="en-US" smtClean="0"/>
              <a:t>Using Awesome Backgrounds</a:t>
            </a:r>
          </a:p>
          <a:p>
            <a:r>
              <a:rPr lang="en-US" smtClean="0"/>
              <a:t>Engage your Audience</a:t>
            </a:r>
          </a:p>
          <a:p>
            <a:r>
              <a:rPr lang="en-US" smtClean="0"/>
              <a:t>Capture Audience Attention</a:t>
            </a:r>
          </a:p>
        </p:txBody>
      </p:sp>
    </p:spTree>
    <p:extLst>
      <p:ext uri="{BB962C8B-B14F-4D97-AF65-F5344CB8AC3E}">
        <p14:creationId xmlns:p14="http://schemas.microsoft.com/office/powerpoint/2010/main" xmlns="" val="1101633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Product A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mtClean="0"/>
              <a:t>Feature 1</a:t>
            </a:r>
          </a:p>
          <a:p>
            <a:r>
              <a:rPr lang="en-US" smtClean="0"/>
              <a:t>Feature 2</a:t>
            </a:r>
          </a:p>
          <a:p>
            <a:r>
              <a:rPr lang="en-US" smtClean="0"/>
              <a:t>Feature 3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mtClean="0"/>
              <a:t>Product B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mtClean="0"/>
              <a:t>Feature 1</a:t>
            </a:r>
          </a:p>
          <a:p>
            <a:r>
              <a:rPr lang="en-US" smtClean="0"/>
              <a:t>Feature 2</a:t>
            </a:r>
          </a:p>
          <a:p>
            <a:r>
              <a:rPr lang="en-US" smtClean="0"/>
              <a:t>Feature 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0783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161</Words>
  <Application>Microsoft Office PowerPoint</Application>
  <PresentationFormat>On-screen Show (4:3)</PresentationFormat>
  <Paragraphs>85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LITERATUR</vt:lpstr>
      <vt:lpstr>Slide Title</vt:lpstr>
      <vt:lpstr>Slide Title</vt:lpstr>
      <vt:lpstr>Slide Title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lenovo</cp:lastModifiedBy>
  <cp:revision>57</cp:revision>
  <dcterms:created xsi:type="dcterms:W3CDTF">2013-08-21T19:17:07Z</dcterms:created>
  <dcterms:modified xsi:type="dcterms:W3CDTF">2017-02-19T13:20:11Z</dcterms:modified>
</cp:coreProperties>
</file>